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image1.jpeg" ContentType="image/jpeg"/>
  <Override PartName="/ppt/notesSlides/notesSlide1.xml" ContentType="application/vnd.openxmlformats-officedocument.presentationml.notesSlide+xml"/>
  <Override PartName="/ppt/notesSlides/notesSlide2.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lvl1pPr>
    <a:lvl2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lvl2pPr>
    <a:lvl3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lvl3pPr>
    <a:lvl4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lvl4pPr>
    <a:lvl5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CAD5E7"/>
          </a:solidFill>
        </a:fill>
      </a:tcStyle>
    </a:wholeTbl>
    <a:band2H>
      <a:tcTxStyle b="def" i="def"/>
      <a:tcStyle>
        <a:tcBdr/>
        <a:fill>
          <a:solidFill>
            <a:srgbClr val="E6EBF4"/>
          </a:solidFill>
        </a:fill>
      </a:tcStyle>
    </a:band2H>
    <a:firstCol>
      <a:tcTxStyle b="on" i="off">
        <a:fontRef idx="maj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firstCol>
    <a:lastRow>
      <a:tcTxStyle b="on" i="off">
        <a:fontRef idx="maj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lastRow>
    <a:firstRow>
      <a:tcTxStyle b="on" i="off">
        <a:fontRef idx="maj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firstRow>
  </a:tblStyle>
  <a:tblStyle styleId="{C7B018BB-80A7-4F77-B60F-C8B233D01FF8}" styleName="">
    <a:tblBg/>
    <a:wholeTbl>
      <a:tcTxStyle b="off" i="off">
        <a:fontRef idx="maj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CADCD9"/>
          </a:solidFill>
        </a:fill>
      </a:tcStyle>
    </a:wholeTbl>
    <a:band2H>
      <a:tcTxStyle b="def" i="def"/>
      <a:tcStyle>
        <a:tcBdr/>
        <a:fill>
          <a:solidFill>
            <a:srgbClr val="E6EEED"/>
          </a:solidFill>
        </a:fill>
      </a:tcStyle>
    </a:band2H>
    <a:firstCol>
      <a:tcTxStyle b="on" i="off">
        <a:fontRef idx="maj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firstCol>
    <a:lastRow>
      <a:tcTxStyle b="on" i="off">
        <a:fontRef idx="maj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lastRow>
    <a:firstRow>
      <a:tcTxStyle b="on" i="off">
        <a:fontRef idx="maj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firstRow>
  </a:tblStyle>
  <a:tblStyle styleId="{EEE7283C-3CF3-47DC-8721-378D4A62B228}" styleName="">
    <a:tblBg/>
    <a:wholeTbl>
      <a:tcTxStyle b="off" i="off">
        <a:fontRef idx="maj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7CC"/>
          </a:solidFill>
        </a:fill>
      </a:tcStyle>
    </a:wholeTbl>
    <a:band2H>
      <a:tcTxStyle b="def" i="def"/>
      <a:tcStyle>
        <a:tcBdr/>
        <a:fill>
          <a:solidFill>
            <a:srgbClr val="FFFBE7"/>
          </a:solidFill>
        </a:fill>
      </a:tcStyle>
    </a:band2H>
    <a:firstCol>
      <a:tcTxStyle b="on" i="off">
        <a:fontRef idx="maj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firstCol>
    <a:lastRow>
      <a:tcTxStyle b="on" i="off">
        <a:fontRef idx="maj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lastRow>
    <a:firstRow>
      <a:tcTxStyle b="on" i="off">
        <a:fontRef idx="maj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firstRow>
  </a:tblStyle>
  <a:tblStyle styleId="{CF821DB8-F4EB-4A41-A1BA-3FCAFE7338EE}" styleName="">
    <a:tblBg/>
    <a:wholeTbl>
      <a:tcTxStyle b="off"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00517C"/>
          </a:solidFill>
        </a:fill>
      </a:tcStyle>
    </a:band2H>
    <a:firstCol>
      <a:tcTxStyle b="on" i="off">
        <a:fontRef idx="major">
          <a:srgbClr val="00517C"/>
        </a:fontRef>
        <a:srgbClr val="00517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00517C"/>
          </a:solidFill>
        </a:fill>
      </a:tcStyle>
    </a:lastRow>
    <a:firstRow>
      <a:tcTxStyle b="on" i="off">
        <a:fontRef idx="major">
          <a:srgbClr val="00517C"/>
        </a:fontRef>
        <a:srgbClr val="00517C"/>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wholeTbl>
    <a:band2H>
      <a:tcTxStyle b="def" i="def"/>
      <a:tcStyle>
        <a:tcBdr/>
        <a:fill>
          <a:solidFill>
            <a:srgbClr val="FFFFFF"/>
          </a:solidFill>
        </a:fill>
      </a:tcStyle>
    </a:band2H>
    <a:firstCol>
      <a:tcTxStyle b="on" i="off">
        <a:fontRef idx="maj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firstCol>
    <a:lastRow>
      <a:tcTxStyle b="on" i="off">
        <a:fontRef idx="maj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lastRow>
    <a:firstRow>
      <a:tcTxStyle b="on" i="off">
        <a:fontRef idx="maj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firstRow>
  </a:tblStyle>
  <a:tblStyle styleId="{2708684C-4D16-4618-839F-0558EEFCDFE6}" styleName="">
    <a:tblBg/>
    <a:wholeTbl>
      <a:tcTxStyle b="off"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254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15" name="Shape 115"/>
          <p:cNvSpPr/>
          <p:nvPr>
            <p:ph type="sldImg"/>
          </p:nvPr>
        </p:nvSpPr>
        <p:spPr>
          <a:xfrm>
            <a:off x="1143000" y="685800"/>
            <a:ext cx="4572000" cy="3429000"/>
          </a:xfrm>
          <a:prstGeom prst="rect">
            <a:avLst/>
          </a:prstGeom>
        </p:spPr>
        <p:txBody>
          <a:bodyPr/>
          <a:lstStyle/>
          <a:p>
            <a:pPr/>
          </a:p>
        </p:txBody>
      </p:sp>
      <p:sp>
        <p:nvSpPr>
          <p:cNvPr id="116" name="Shape 116"/>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400">
        <a:latin typeface="+mj-lt"/>
        <a:ea typeface="+mj-ea"/>
        <a:cs typeface="+mj-cs"/>
        <a:sym typeface="Arial"/>
      </a:defRPr>
    </a:lvl1pPr>
    <a:lvl2pPr indent="228600" latinLnBrk="0">
      <a:defRPr sz="1400">
        <a:latin typeface="+mj-lt"/>
        <a:ea typeface="+mj-ea"/>
        <a:cs typeface="+mj-cs"/>
        <a:sym typeface="Arial"/>
      </a:defRPr>
    </a:lvl2pPr>
    <a:lvl3pPr indent="457200" latinLnBrk="0">
      <a:defRPr sz="1400">
        <a:latin typeface="+mj-lt"/>
        <a:ea typeface="+mj-ea"/>
        <a:cs typeface="+mj-cs"/>
        <a:sym typeface="Arial"/>
      </a:defRPr>
    </a:lvl3pPr>
    <a:lvl4pPr indent="685800" latinLnBrk="0">
      <a:defRPr sz="1400">
        <a:latin typeface="+mj-lt"/>
        <a:ea typeface="+mj-ea"/>
        <a:cs typeface="+mj-cs"/>
        <a:sym typeface="Arial"/>
      </a:defRPr>
    </a:lvl4pPr>
    <a:lvl5pPr indent="914400" latinLnBrk="0">
      <a:defRPr sz="1400">
        <a:latin typeface="+mj-lt"/>
        <a:ea typeface="+mj-ea"/>
        <a:cs typeface="+mj-cs"/>
        <a:sym typeface="Arial"/>
      </a:defRPr>
    </a:lvl5pPr>
    <a:lvl6pPr indent="1143000" latinLnBrk="0">
      <a:defRPr sz="1400">
        <a:latin typeface="+mj-lt"/>
        <a:ea typeface="+mj-ea"/>
        <a:cs typeface="+mj-cs"/>
        <a:sym typeface="Arial"/>
      </a:defRPr>
    </a:lvl6pPr>
    <a:lvl7pPr indent="1371600" latinLnBrk="0">
      <a:defRPr sz="1400">
        <a:latin typeface="+mj-lt"/>
        <a:ea typeface="+mj-ea"/>
        <a:cs typeface="+mj-cs"/>
        <a:sym typeface="Arial"/>
      </a:defRPr>
    </a:lvl7pPr>
    <a:lvl8pPr indent="1600200" latinLnBrk="0">
      <a:defRPr sz="1400">
        <a:latin typeface="+mj-lt"/>
        <a:ea typeface="+mj-ea"/>
        <a:cs typeface="+mj-cs"/>
        <a:sym typeface="Arial"/>
      </a:defRPr>
    </a:lvl8pPr>
    <a:lvl9pPr indent="1828800" latinLnBrk="0">
      <a:defRPr sz="1400">
        <a:latin typeface="+mj-lt"/>
        <a:ea typeface="+mj-ea"/>
        <a:cs typeface="+mj-cs"/>
        <a:sym typeface="Arial"/>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9" name="Shape 179"/>
          <p:cNvSpPr/>
          <p:nvPr>
            <p:ph type="sldImg"/>
          </p:nvPr>
        </p:nvSpPr>
        <p:spPr>
          <a:prstGeom prst="rect">
            <a:avLst/>
          </a:prstGeom>
        </p:spPr>
        <p:txBody>
          <a:bodyPr/>
          <a:lstStyle/>
          <a:p>
            <a:pPr/>
          </a:p>
        </p:txBody>
      </p:sp>
      <p:sp>
        <p:nvSpPr>
          <p:cNvPr id="180" name="Shape 180"/>
          <p:cNvSpPr/>
          <p:nvPr>
            <p:ph type="body" sz="quarter" idx="1"/>
          </p:nvPr>
        </p:nvSpPr>
        <p:spPr>
          <a:prstGeom prst="rect">
            <a:avLst/>
          </a:prstGeom>
        </p:spPr>
        <p:txBody>
          <a:bodyPr/>
          <a:lstStyle>
            <a:lvl1pPr>
              <a:defRPr sz="1100"/>
            </a:lvl1pPr>
          </a:lstStyle>
          <a:p>
            <a:pPr/>
            <a:r>
              <a:t>ADJUST FOR IN-PERSON/ONLINE CLASSES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5" name="Shape 185"/>
          <p:cNvSpPr/>
          <p:nvPr>
            <p:ph type="sldImg"/>
          </p:nvPr>
        </p:nvSpPr>
        <p:spPr>
          <a:prstGeom prst="rect">
            <a:avLst/>
          </a:prstGeom>
        </p:spPr>
        <p:txBody>
          <a:bodyPr/>
          <a:lstStyle/>
          <a:p>
            <a:pPr/>
          </a:p>
        </p:txBody>
      </p:sp>
      <p:sp>
        <p:nvSpPr>
          <p:cNvPr id="186" name="Shape 186"/>
          <p:cNvSpPr/>
          <p:nvPr>
            <p:ph type="body" sz="quarter" idx="1"/>
          </p:nvPr>
        </p:nvSpPr>
        <p:spPr>
          <a:prstGeom prst="rect">
            <a:avLst/>
          </a:prstGeom>
        </p:spPr>
        <p:txBody>
          <a:bodyPr/>
          <a:lstStyle>
            <a:lvl1pPr>
              <a:defRPr sz="1100"/>
            </a:lvl1pPr>
          </a:lstStyle>
          <a:p>
            <a:pPr/>
            <a:r>
              <a:t>Falsification includes vaccination records...</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Google Shape;10;p2"/>
          <p:cNvSpPr/>
          <p:nvPr/>
        </p:nvSpPr>
        <p:spPr>
          <a:xfrm>
            <a:off x="1524800" y="67260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2" name="Google Shape;11;p2"/>
          <p:cNvSpPr/>
          <p:nvPr/>
        </p:nvSpPr>
        <p:spPr>
          <a:xfrm rot="10800000">
            <a:off x="6537562" y="334292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3" name="Google Shape;12;p2"/>
          <p:cNvSpPr/>
          <p:nvPr/>
        </p:nvSpPr>
        <p:spPr>
          <a:xfrm>
            <a:off x="4359602" y="2817464"/>
            <a:ext cx="424801" cy="1"/>
          </a:xfrm>
          <a:prstGeom prst="line">
            <a:avLst/>
          </a:prstGeom>
          <a:ln w="38100">
            <a:solidFill>
              <a:schemeClr val="accent4"/>
            </a:solidFill>
          </a:ln>
        </p:spPr>
        <p:txBody>
          <a:bodyPr lIns="0" tIns="0" rIns="0" bIns="0"/>
          <a:lstStyle/>
          <a:p>
            <a:pPr/>
          </a:p>
        </p:txBody>
      </p:sp>
      <p:sp>
        <p:nvSpPr>
          <p:cNvPr id="14" name="Title Text"/>
          <p:cNvSpPr txBox="1"/>
          <p:nvPr>
            <p:ph type="title"/>
          </p:nvPr>
        </p:nvSpPr>
        <p:spPr>
          <a:xfrm>
            <a:off x="1680302" y="1188925"/>
            <a:ext cx="5783401" cy="1457401"/>
          </a:xfrm>
          <a:prstGeom prst="rect">
            <a:avLst/>
          </a:prstGeom>
        </p:spPr>
        <p:txBody>
          <a:bodyPr/>
          <a:lstStyle>
            <a:lvl1pPr algn="ctr">
              <a:defRPr sz="4000"/>
            </a:lvl1pPr>
          </a:lstStyle>
          <a:p>
            <a:pPr/>
            <a:r>
              <a:t>Title Text</a:t>
            </a:r>
          </a:p>
        </p:txBody>
      </p:sp>
      <p:sp>
        <p:nvSpPr>
          <p:cNvPr id="15" name="Body Level One…"/>
          <p:cNvSpPr txBox="1"/>
          <p:nvPr>
            <p:ph type="body" sz="quarter" idx="1"/>
          </p:nvPr>
        </p:nvSpPr>
        <p:spPr>
          <a:xfrm>
            <a:off x="1680302" y="3049449"/>
            <a:ext cx="5783401" cy="909001"/>
          </a:xfrm>
          <a:prstGeom prst="rect">
            <a:avLst/>
          </a:prstGeom>
        </p:spPr>
        <p:txBody>
          <a:bodyPr/>
          <a:lstStyle>
            <a:lvl1pPr marL="342900" indent="-228600" algn="ctr">
              <a:lnSpc>
                <a:spcPct val="100000"/>
              </a:lnSpc>
              <a:buClrTx/>
              <a:buSzTx/>
              <a:buFontTx/>
              <a:buNone/>
              <a:defRPr sz="2400">
                <a:solidFill>
                  <a:schemeClr val="accent5"/>
                </a:solidFill>
                <a:latin typeface="Roboto Slab"/>
                <a:ea typeface="Roboto Slab"/>
                <a:cs typeface="Roboto Slab"/>
                <a:sym typeface="Roboto Slab"/>
              </a:defRPr>
            </a:lvl1pPr>
            <a:lvl2pPr marL="342900" indent="254000" algn="ctr">
              <a:lnSpc>
                <a:spcPct val="100000"/>
              </a:lnSpc>
              <a:buClrTx/>
              <a:buSzTx/>
              <a:buFontTx/>
              <a:buNone/>
              <a:defRPr sz="2400">
                <a:solidFill>
                  <a:schemeClr val="accent5"/>
                </a:solidFill>
                <a:latin typeface="Roboto Slab"/>
                <a:ea typeface="Roboto Slab"/>
                <a:cs typeface="Roboto Slab"/>
                <a:sym typeface="Roboto Slab"/>
              </a:defRPr>
            </a:lvl2pPr>
            <a:lvl3pPr marL="342900" indent="711200" algn="ctr">
              <a:lnSpc>
                <a:spcPct val="100000"/>
              </a:lnSpc>
              <a:buClrTx/>
              <a:buSzTx/>
              <a:buFontTx/>
              <a:buNone/>
              <a:defRPr sz="2400">
                <a:solidFill>
                  <a:schemeClr val="accent5"/>
                </a:solidFill>
                <a:latin typeface="Roboto Slab"/>
                <a:ea typeface="Roboto Slab"/>
                <a:cs typeface="Roboto Slab"/>
                <a:sym typeface="Roboto Slab"/>
              </a:defRPr>
            </a:lvl3pPr>
            <a:lvl4pPr marL="342900" indent="1168400" algn="ctr">
              <a:lnSpc>
                <a:spcPct val="100000"/>
              </a:lnSpc>
              <a:buClrTx/>
              <a:buSzTx/>
              <a:buFontTx/>
              <a:buNone/>
              <a:defRPr sz="2400">
                <a:solidFill>
                  <a:schemeClr val="accent5"/>
                </a:solidFill>
                <a:latin typeface="Roboto Slab"/>
                <a:ea typeface="Roboto Slab"/>
                <a:cs typeface="Roboto Slab"/>
                <a:sym typeface="Roboto Slab"/>
              </a:defRPr>
            </a:lvl4pPr>
            <a:lvl5pPr marL="342900" indent="1625600" algn="ctr">
              <a:lnSpc>
                <a:spcPct val="100000"/>
              </a:lnSpc>
              <a:buClrTx/>
              <a:buSzTx/>
              <a:buFontTx/>
              <a:buNone/>
              <a:defRPr sz="2400">
                <a:solidFill>
                  <a:schemeClr val="accent5"/>
                </a:solidFill>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1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_NUMBER">
    <p:spTree>
      <p:nvGrpSpPr>
        <p:cNvPr id="1" name=""/>
        <p:cNvGrpSpPr/>
        <p:nvPr/>
      </p:nvGrpSpPr>
      <p:grpSpPr>
        <a:xfrm>
          <a:off x="0" y="0"/>
          <a:ext cx="0" cy="0"/>
          <a:chOff x="0" y="0"/>
          <a:chExt cx="0" cy="0"/>
        </a:xfrm>
      </p:grpSpPr>
      <p:sp>
        <p:nvSpPr>
          <p:cNvPr id="99" name="Google Shape;53;p11"/>
          <p:cNvSpPr/>
          <p:nvPr/>
        </p:nvSpPr>
        <p:spPr>
          <a:xfrm>
            <a:off x="149" y="5076825"/>
            <a:ext cx="9143702" cy="66600"/>
          </a:xfrm>
          <a:prstGeom prst="rect">
            <a:avLst/>
          </a:prstGeom>
          <a:solidFill>
            <a:schemeClr val="accent4"/>
          </a:solidFill>
          <a:ln w="12700">
            <a:miter lim="400000"/>
          </a:ln>
        </p:spPr>
        <p:txBody>
          <a:bodyPr lIns="0" tIns="0" rIns="0" bIns="0" anchor="ctr"/>
          <a:lstStyle/>
          <a:p>
            <a:pPr>
              <a:defRPr>
                <a:solidFill>
                  <a:srgbClr val="000000"/>
                </a:solidFill>
              </a:defRPr>
            </a:pPr>
          </a:p>
        </p:txBody>
      </p:sp>
      <p:sp>
        <p:nvSpPr>
          <p:cNvPr id="100" name="xx%"/>
          <p:cNvSpPr txBox="1"/>
          <p:nvPr>
            <p:ph type="title" hasCustomPrompt="1"/>
          </p:nvPr>
        </p:nvSpPr>
        <p:spPr>
          <a:xfrm>
            <a:off x="387899" y="1152450"/>
            <a:ext cx="8368202" cy="1538400"/>
          </a:xfrm>
          <a:prstGeom prst="rect">
            <a:avLst/>
          </a:prstGeom>
        </p:spPr>
        <p:txBody>
          <a:bodyPr anchor="ctr"/>
          <a:lstStyle>
            <a:lvl1pPr algn="ctr">
              <a:defRPr sz="13000">
                <a:solidFill>
                  <a:schemeClr val="accent5"/>
                </a:solidFill>
              </a:defRPr>
            </a:lvl1pPr>
          </a:lstStyle>
          <a:p>
            <a:pPr/>
            <a:r>
              <a:t>xx%</a:t>
            </a:r>
          </a:p>
        </p:txBody>
      </p:sp>
      <p:sp>
        <p:nvSpPr>
          <p:cNvPr id="101" name="Body Level One…"/>
          <p:cNvSpPr txBox="1"/>
          <p:nvPr>
            <p:ph type="body" sz="quarter" idx="1"/>
          </p:nvPr>
        </p:nvSpPr>
        <p:spPr>
          <a:xfrm>
            <a:off x="387899" y="2919450"/>
            <a:ext cx="8368202" cy="1071601"/>
          </a:xfrm>
          <a:prstGeom prst="rect">
            <a:avLst/>
          </a:prstGeom>
        </p:spPr>
        <p:txBody>
          <a:bodyPr/>
          <a:lstStyle>
            <a:lvl1pPr algn="ctr"/>
            <a:lvl2pPr algn="ctr"/>
            <a:lvl3pPr algn="ctr"/>
            <a:lvl4pPr algn="ctr"/>
            <a:lvl5pPr algn="ctr"/>
          </a:lstStyle>
          <a:p>
            <a:pPr/>
            <a:r>
              <a:t>Body Level One</a:t>
            </a:r>
          </a:p>
          <a:p>
            <a:pPr lvl="1"/>
            <a:r>
              <a:t>Body Level Two</a:t>
            </a:r>
          </a:p>
          <a:p>
            <a:pPr lvl="2"/>
            <a:r>
              <a:t>Body Level Three</a:t>
            </a:r>
          </a:p>
          <a:p>
            <a:pPr lvl="3"/>
            <a:r>
              <a:t>Body Level Four</a:t>
            </a:r>
          </a:p>
          <a:p>
            <a:pPr lvl="4"/>
            <a:r>
              <a:t>Body Level Five</a:t>
            </a:r>
          </a:p>
        </p:txBody>
      </p:sp>
      <p:sp>
        <p:nvSpPr>
          <p:cNvPr id="10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0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spTree>
      <p:nvGrpSpPr>
        <p:cNvPr id="1" name=""/>
        <p:cNvGrpSpPr/>
        <p:nvPr/>
      </p:nvGrpSpPr>
      <p:grpSpPr>
        <a:xfrm>
          <a:off x="0" y="0"/>
          <a:ext cx="0" cy="0"/>
          <a:chOff x="0" y="0"/>
          <a:chExt cx="0" cy="0"/>
        </a:xfrm>
      </p:grpSpPr>
      <p:sp>
        <p:nvSpPr>
          <p:cNvPr id="23" name="Google Shape;17;p3"/>
          <p:cNvSpPr/>
          <p:nvPr/>
        </p:nvSpPr>
        <p:spPr>
          <a:xfrm>
            <a:off x="4359602" y="2817464"/>
            <a:ext cx="424801" cy="1"/>
          </a:xfrm>
          <a:prstGeom prst="line">
            <a:avLst/>
          </a:prstGeom>
          <a:ln w="38100">
            <a:solidFill>
              <a:schemeClr val="accent4"/>
            </a:solidFill>
          </a:ln>
        </p:spPr>
        <p:txBody>
          <a:bodyPr lIns="0" tIns="0" rIns="0" bIns="0"/>
          <a:lstStyle/>
          <a:p>
            <a:pPr/>
          </a:p>
        </p:txBody>
      </p:sp>
      <p:sp>
        <p:nvSpPr>
          <p:cNvPr id="24" name="Title Text"/>
          <p:cNvSpPr txBox="1"/>
          <p:nvPr>
            <p:ph type="title"/>
          </p:nvPr>
        </p:nvSpPr>
        <p:spPr>
          <a:xfrm>
            <a:off x="480750" y="1764950"/>
            <a:ext cx="8222100" cy="907501"/>
          </a:xfrm>
          <a:prstGeom prst="rect">
            <a:avLst/>
          </a:prstGeom>
        </p:spPr>
        <p:txBody>
          <a:bodyPr/>
          <a:lstStyle>
            <a:lvl1pPr algn="ctr">
              <a:defRPr sz="4800"/>
            </a:lvl1pPr>
          </a:lstStyle>
          <a:p>
            <a:pPr/>
            <a:r>
              <a:t>Title Text</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32" name="Google Shape;21;p4"/>
          <p:cNvSpPr/>
          <p:nvPr/>
        </p:nvSpPr>
        <p:spPr>
          <a:xfrm>
            <a:off x="492563" y="1260284"/>
            <a:ext cx="424801" cy="1"/>
          </a:xfrm>
          <a:prstGeom prst="line">
            <a:avLst/>
          </a:prstGeom>
          <a:ln w="38100">
            <a:solidFill>
              <a:schemeClr val="accent4"/>
            </a:solidFill>
          </a:ln>
        </p:spPr>
        <p:txBody>
          <a:bodyPr lIns="0" tIns="0" rIns="0" bIns="0"/>
          <a:lstStyle/>
          <a:p>
            <a:pPr/>
          </a:p>
        </p:txBody>
      </p:sp>
      <p:sp>
        <p:nvSpPr>
          <p:cNvPr id="33" name="Title Text"/>
          <p:cNvSpPr txBox="1"/>
          <p:nvPr>
            <p:ph type="title"/>
          </p:nvPr>
        </p:nvSpPr>
        <p:spPr>
          <a:prstGeom prst="rect">
            <a:avLst/>
          </a:prstGeom>
        </p:spPr>
        <p:txBody>
          <a:bodyPr/>
          <a:lstStyle/>
          <a:p>
            <a:pPr/>
            <a:r>
              <a:t>Title Text</a:t>
            </a:r>
          </a:p>
        </p:txBody>
      </p:sp>
      <p:sp>
        <p:nvSpPr>
          <p:cNvPr id="34" name="Body Level One…"/>
          <p:cNvSpPr txBox="1"/>
          <p:nvPr>
            <p:ph type="body" idx="1"/>
          </p:nvPr>
        </p:nvSpPr>
        <p:spPr>
          <a:xfrm>
            <a:off x="387899" y="1489823"/>
            <a:ext cx="8368202" cy="3078902"/>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TWO_COLUMNS">
    <p:spTree>
      <p:nvGrpSpPr>
        <p:cNvPr id="1" name=""/>
        <p:cNvGrpSpPr/>
        <p:nvPr/>
      </p:nvGrpSpPr>
      <p:grpSpPr>
        <a:xfrm>
          <a:off x="0" y="0"/>
          <a:ext cx="0" cy="0"/>
          <a:chOff x="0" y="0"/>
          <a:chExt cx="0" cy="0"/>
        </a:xfrm>
      </p:grpSpPr>
      <p:sp>
        <p:nvSpPr>
          <p:cNvPr id="42" name="Google Shape;26;p5"/>
          <p:cNvSpPr/>
          <p:nvPr/>
        </p:nvSpPr>
        <p:spPr>
          <a:xfrm>
            <a:off x="492563" y="1260284"/>
            <a:ext cx="424801" cy="1"/>
          </a:xfrm>
          <a:prstGeom prst="line">
            <a:avLst/>
          </a:prstGeom>
          <a:ln w="38100">
            <a:solidFill>
              <a:schemeClr val="accent4"/>
            </a:solidFill>
          </a:ln>
        </p:spPr>
        <p:txBody>
          <a:bodyPr lIns="0" tIns="0" rIns="0" bIns="0"/>
          <a:lstStyle/>
          <a:p>
            <a:pPr/>
          </a:p>
        </p:txBody>
      </p:sp>
      <p:sp>
        <p:nvSpPr>
          <p:cNvPr id="43" name="Title Text"/>
          <p:cNvSpPr txBox="1"/>
          <p:nvPr>
            <p:ph type="title"/>
          </p:nvPr>
        </p:nvSpPr>
        <p:spPr>
          <a:prstGeom prst="rect">
            <a:avLst/>
          </a:prstGeom>
        </p:spPr>
        <p:txBody>
          <a:bodyPr/>
          <a:lstStyle/>
          <a:p>
            <a:pPr/>
            <a:r>
              <a:t>Title Text</a:t>
            </a:r>
          </a:p>
        </p:txBody>
      </p:sp>
      <p:sp>
        <p:nvSpPr>
          <p:cNvPr id="44" name="Body Level One…"/>
          <p:cNvSpPr txBox="1"/>
          <p:nvPr>
            <p:ph type="body" sz="half" idx="1"/>
          </p:nvPr>
        </p:nvSpPr>
        <p:spPr>
          <a:xfrm>
            <a:off x="387899" y="1489824"/>
            <a:ext cx="3999902" cy="3078902"/>
          </a:xfrm>
          <a:prstGeom prst="rect">
            <a:avLst/>
          </a:prstGeom>
        </p:spPr>
        <p:txBody>
          <a:bodyPr/>
          <a:lstStyle>
            <a:lvl1pPr indent="-317500">
              <a:buSzPts val="1400"/>
              <a:defRPr sz="1400"/>
            </a:lvl1pPr>
            <a:lvl2pPr marL="965200" indent="-355600">
              <a:buSzPts val="1400"/>
              <a:defRPr sz="1400"/>
            </a:lvl2pPr>
            <a:lvl3pPr marL="1422400" indent="-355600">
              <a:buSzPts val="1400"/>
              <a:defRPr sz="1400"/>
            </a:lvl3pPr>
            <a:lvl4pPr marL="1879600" indent="-355600">
              <a:buSzPts val="1400"/>
              <a:defRPr sz="1400"/>
            </a:lvl4pPr>
            <a:lvl5pPr marL="2336800" indent="-355600">
              <a:buSzPts val="1400"/>
              <a:defRPr sz="1400"/>
            </a:lvl5pPr>
          </a:lstStyle>
          <a:p>
            <a:pPr/>
            <a:r>
              <a:t>Body Level One</a:t>
            </a:r>
          </a:p>
          <a:p>
            <a:pPr lvl="1"/>
            <a:r>
              <a:t>Body Level Two</a:t>
            </a:r>
          </a:p>
          <a:p>
            <a:pPr lvl="2"/>
            <a:r>
              <a:t>Body Level Three</a:t>
            </a:r>
          </a:p>
          <a:p>
            <a:pPr lvl="3"/>
            <a:r>
              <a:t>Body Level Four</a:t>
            </a:r>
          </a:p>
          <a:p>
            <a:pPr lvl="4"/>
            <a:r>
              <a:t>Body Level Five</a:t>
            </a:r>
          </a:p>
        </p:txBody>
      </p:sp>
      <p:sp>
        <p:nvSpPr>
          <p:cNvPr id="45" name="Google Shape;29;p5"/>
          <p:cNvSpPr txBox="1"/>
          <p:nvPr>
            <p:ph type="body" sz="half" idx="21"/>
          </p:nvPr>
        </p:nvSpPr>
        <p:spPr>
          <a:xfrm>
            <a:off x="4756199" y="1489824"/>
            <a:ext cx="3999902" cy="3078901"/>
          </a:xfrm>
          <a:prstGeom prst="rect">
            <a:avLst/>
          </a:prstGeom>
        </p:spPr>
        <p:txBody>
          <a:bodyPr/>
          <a:lstStyle/>
          <a:p>
            <a:pPr indent="-317500">
              <a:buSzPts val="1400"/>
              <a:defRPr sz="1400"/>
            </a:pPr>
          </a:p>
        </p:txBody>
      </p:sp>
      <p:sp>
        <p:nvSpPr>
          <p:cNvPr id="4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53" name="Title Text"/>
          <p:cNvSpPr txBox="1"/>
          <p:nvPr>
            <p:ph type="title"/>
          </p:nvPr>
        </p:nvSpPr>
        <p:spPr>
          <a:prstGeom prst="rect">
            <a:avLst/>
          </a:prstGeom>
        </p:spPr>
        <p:txBody>
          <a:bodyPr/>
          <a:lstStyle/>
          <a:p>
            <a:pPr/>
            <a:r>
              <a:t>Title Text</a:t>
            </a:r>
          </a:p>
        </p:txBody>
      </p:sp>
      <p:sp>
        <p:nvSpPr>
          <p:cNvPr id="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NE_COLUMN_TEXT">
    <p:spTree>
      <p:nvGrpSpPr>
        <p:cNvPr id="1" name=""/>
        <p:cNvGrpSpPr/>
        <p:nvPr/>
      </p:nvGrpSpPr>
      <p:grpSpPr>
        <a:xfrm>
          <a:off x="0" y="0"/>
          <a:ext cx="0" cy="0"/>
          <a:chOff x="0" y="0"/>
          <a:chExt cx="0" cy="0"/>
        </a:xfrm>
      </p:grpSpPr>
      <p:sp>
        <p:nvSpPr>
          <p:cNvPr id="61" name="Google Shape;35;p7"/>
          <p:cNvSpPr/>
          <p:nvPr/>
        </p:nvSpPr>
        <p:spPr>
          <a:xfrm>
            <a:off x="489218" y="1412276"/>
            <a:ext cx="331501" cy="1"/>
          </a:xfrm>
          <a:prstGeom prst="line">
            <a:avLst/>
          </a:prstGeom>
          <a:ln w="38100">
            <a:solidFill>
              <a:schemeClr val="accent4"/>
            </a:solidFill>
          </a:ln>
        </p:spPr>
        <p:txBody>
          <a:bodyPr lIns="0" tIns="0" rIns="0" bIns="0"/>
          <a:lstStyle/>
          <a:p>
            <a:pPr/>
          </a:p>
        </p:txBody>
      </p:sp>
      <p:sp>
        <p:nvSpPr>
          <p:cNvPr id="62" name="Title Text"/>
          <p:cNvSpPr txBox="1"/>
          <p:nvPr>
            <p:ph type="title"/>
          </p:nvPr>
        </p:nvSpPr>
        <p:spPr>
          <a:xfrm>
            <a:off x="387899" y="555600"/>
            <a:ext cx="2808001" cy="755700"/>
          </a:xfrm>
          <a:prstGeom prst="rect">
            <a:avLst/>
          </a:prstGeom>
        </p:spPr>
        <p:txBody>
          <a:bodyPr/>
          <a:lstStyle>
            <a:lvl1pPr>
              <a:defRPr sz="2400"/>
            </a:lvl1pPr>
          </a:lstStyle>
          <a:p>
            <a:pPr/>
            <a:r>
              <a:t>Title Text</a:t>
            </a:r>
          </a:p>
        </p:txBody>
      </p:sp>
      <p:sp>
        <p:nvSpPr>
          <p:cNvPr id="63" name="Body Level One…"/>
          <p:cNvSpPr txBox="1"/>
          <p:nvPr>
            <p:ph type="body" sz="quarter" idx="1"/>
          </p:nvPr>
        </p:nvSpPr>
        <p:spPr>
          <a:xfrm>
            <a:off x="387899" y="1594024"/>
            <a:ext cx="2808001" cy="2681101"/>
          </a:xfrm>
          <a:prstGeom prst="rect">
            <a:avLst/>
          </a:prstGeom>
        </p:spPr>
        <p:txBody>
          <a:bodyPr/>
          <a:lstStyle>
            <a:lvl1pPr indent="-304800">
              <a:buSzPts val="1200"/>
              <a:defRPr sz="1200"/>
            </a:lvl1pPr>
            <a:lvl2pPr marL="914400" indent="-304800">
              <a:buSzPts val="1200"/>
              <a:defRPr sz="1200"/>
            </a:lvl2pPr>
            <a:lvl3pPr marL="1371600" indent="-304800">
              <a:buSzPts val="1200"/>
              <a:defRPr sz="1200"/>
            </a:lvl3pPr>
            <a:lvl4pPr marL="1828800" indent="-304800">
              <a:buSzPts val="1200"/>
              <a:defRPr sz="1200"/>
            </a:lvl4pPr>
            <a:lvl5pPr marL="2286000" indent="-304800">
              <a:buSzPts val="1200"/>
              <a:defRPr sz="1200"/>
            </a:lvl5pPr>
          </a:lstStyle>
          <a:p>
            <a:pPr/>
            <a:r>
              <a:t>Body Level One</a:t>
            </a:r>
          </a:p>
          <a:p>
            <a:pPr lvl="1"/>
            <a:r>
              <a:t>Body Level Two</a:t>
            </a:r>
          </a:p>
          <a:p>
            <a:pPr lvl="2"/>
            <a:r>
              <a:t>Body Level Three</a:t>
            </a:r>
          </a:p>
          <a:p>
            <a:pPr lvl="3"/>
            <a:r>
              <a:t>Body Level Four</a:t>
            </a:r>
          </a:p>
          <a:p>
            <a:pPr lvl="4"/>
            <a:r>
              <a:t>Body Level Five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IN_POINT">
    <p:spTree>
      <p:nvGrpSpPr>
        <p:cNvPr id="1" name=""/>
        <p:cNvGrpSpPr/>
        <p:nvPr/>
      </p:nvGrpSpPr>
      <p:grpSpPr>
        <a:xfrm>
          <a:off x="0" y="0"/>
          <a:ext cx="0" cy="0"/>
          <a:chOff x="0" y="0"/>
          <a:chExt cx="0" cy="0"/>
        </a:xfrm>
      </p:grpSpPr>
      <p:sp>
        <p:nvSpPr>
          <p:cNvPr id="71" name="Title Text"/>
          <p:cNvSpPr txBox="1"/>
          <p:nvPr>
            <p:ph type="title"/>
          </p:nvPr>
        </p:nvSpPr>
        <p:spPr>
          <a:xfrm>
            <a:off x="490250" y="526349"/>
            <a:ext cx="5618701" cy="4090801"/>
          </a:xfrm>
          <a:prstGeom prst="rect">
            <a:avLst/>
          </a:prstGeom>
        </p:spPr>
        <p:txBody>
          <a:bodyPr anchor="ctr"/>
          <a:lstStyle>
            <a:lvl1pPr>
              <a:defRPr sz="4800"/>
            </a:lvl1pPr>
          </a:lstStyle>
          <a:p>
            <a:pPr/>
            <a:r>
              <a:t>Title Text</a:t>
            </a:r>
          </a:p>
        </p:txBody>
      </p:sp>
      <p:sp>
        <p:nvSpPr>
          <p:cNvPr id="7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TITLE_AND_DESCRIPTION">
    <p:spTree>
      <p:nvGrpSpPr>
        <p:cNvPr id="1" name=""/>
        <p:cNvGrpSpPr/>
        <p:nvPr/>
      </p:nvGrpSpPr>
      <p:grpSpPr>
        <a:xfrm>
          <a:off x="0" y="0"/>
          <a:ext cx="0" cy="0"/>
          <a:chOff x="0" y="0"/>
          <a:chExt cx="0" cy="0"/>
        </a:xfrm>
      </p:grpSpPr>
      <p:sp>
        <p:nvSpPr>
          <p:cNvPr id="79" name="Google Shape;43;p9"/>
          <p:cNvSpPr/>
          <p:nvPr/>
        </p:nvSpPr>
        <p:spPr>
          <a:xfrm>
            <a:off x="4572000" y="-75"/>
            <a:ext cx="4572000" cy="5143501"/>
          </a:xfrm>
          <a:prstGeom prst="rect">
            <a:avLst/>
          </a:prstGeom>
          <a:solidFill>
            <a:srgbClr val="004065"/>
          </a:solidFill>
          <a:ln w="12700">
            <a:miter lim="400000"/>
          </a:ln>
        </p:spPr>
        <p:txBody>
          <a:bodyPr lIns="0" tIns="0" rIns="0" bIns="0" anchor="ctr"/>
          <a:lstStyle/>
          <a:p>
            <a:pPr>
              <a:defRPr>
                <a:solidFill>
                  <a:srgbClr val="000000"/>
                </a:solidFill>
              </a:defRPr>
            </a:pPr>
          </a:p>
        </p:txBody>
      </p:sp>
      <p:sp>
        <p:nvSpPr>
          <p:cNvPr id="80" name="Google Shape;44;p9"/>
          <p:cNvSpPr/>
          <p:nvPr/>
        </p:nvSpPr>
        <p:spPr>
          <a:xfrm>
            <a:off x="5029675" y="4495503"/>
            <a:ext cx="540901" cy="1"/>
          </a:xfrm>
          <a:prstGeom prst="line">
            <a:avLst/>
          </a:prstGeom>
          <a:ln w="38100">
            <a:solidFill>
              <a:schemeClr val="accent5"/>
            </a:solidFill>
          </a:ln>
        </p:spPr>
        <p:txBody>
          <a:bodyPr lIns="0" tIns="0" rIns="0" bIns="0"/>
          <a:lstStyle/>
          <a:p>
            <a:pPr/>
          </a:p>
        </p:txBody>
      </p:sp>
      <p:sp>
        <p:nvSpPr>
          <p:cNvPr id="81" name="Title Text"/>
          <p:cNvSpPr txBox="1"/>
          <p:nvPr>
            <p:ph type="title"/>
          </p:nvPr>
        </p:nvSpPr>
        <p:spPr>
          <a:xfrm>
            <a:off x="265500" y="1209075"/>
            <a:ext cx="4045200" cy="1506301"/>
          </a:xfrm>
          <a:prstGeom prst="rect">
            <a:avLst/>
          </a:prstGeom>
        </p:spPr>
        <p:txBody>
          <a:bodyPr/>
          <a:lstStyle>
            <a:lvl1pPr algn="ctr">
              <a:defRPr sz="3800"/>
            </a:lvl1pPr>
          </a:lstStyle>
          <a:p>
            <a:pPr/>
            <a:r>
              <a:t>Title Text</a:t>
            </a:r>
          </a:p>
        </p:txBody>
      </p:sp>
      <p:sp>
        <p:nvSpPr>
          <p:cNvPr id="82" name="Body Level One…"/>
          <p:cNvSpPr txBox="1"/>
          <p:nvPr>
            <p:ph type="body" sz="quarter" idx="1"/>
          </p:nvPr>
        </p:nvSpPr>
        <p:spPr>
          <a:xfrm>
            <a:off x="265500" y="2769000"/>
            <a:ext cx="4045200" cy="1345501"/>
          </a:xfrm>
          <a:prstGeom prst="rect">
            <a:avLst/>
          </a:prstGeom>
        </p:spPr>
        <p:txBody>
          <a:bodyPr/>
          <a:lstStyle>
            <a:lvl1pPr marL="342900" indent="-228600" algn="ctr">
              <a:lnSpc>
                <a:spcPct val="100000"/>
              </a:lnSpc>
              <a:buClrTx/>
              <a:buSzTx/>
              <a:buFontTx/>
              <a:buNone/>
              <a:defRPr sz="2100">
                <a:solidFill>
                  <a:schemeClr val="accent5"/>
                </a:solidFill>
              </a:defRPr>
            </a:lvl1pPr>
            <a:lvl2pPr marL="342900" indent="254000" algn="ctr">
              <a:lnSpc>
                <a:spcPct val="100000"/>
              </a:lnSpc>
              <a:buClrTx/>
              <a:buSzTx/>
              <a:buFontTx/>
              <a:buNone/>
              <a:defRPr sz="2100">
                <a:solidFill>
                  <a:schemeClr val="accent5"/>
                </a:solidFill>
              </a:defRPr>
            </a:lvl2pPr>
            <a:lvl3pPr marL="342900" indent="711200" algn="ctr">
              <a:lnSpc>
                <a:spcPct val="100000"/>
              </a:lnSpc>
              <a:buClrTx/>
              <a:buSzTx/>
              <a:buFontTx/>
              <a:buNone/>
              <a:defRPr sz="2100">
                <a:solidFill>
                  <a:schemeClr val="accent5"/>
                </a:solidFill>
              </a:defRPr>
            </a:lvl3pPr>
            <a:lvl4pPr marL="342900" indent="1168400" algn="ctr">
              <a:lnSpc>
                <a:spcPct val="100000"/>
              </a:lnSpc>
              <a:buClrTx/>
              <a:buSzTx/>
              <a:buFontTx/>
              <a:buNone/>
              <a:defRPr sz="2100">
                <a:solidFill>
                  <a:schemeClr val="accent5"/>
                </a:solidFill>
              </a:defRPr>
            </a:lvl4pPr>
            <a:lvl5pPr marL="342900" indent="1625600" algn="ctr">
              <a:lnSpc>
                <a:spcPct val="100000"/>
              </a:lnSpc>
              <a:buClrTx/>
              <a:buSzTx/>
              <a:buFontTx/>
              <a:buNone/>
              <a:defRPr sz="2100">
                <a:solidFill>
                  <a:schemeClr val="accent5"/>
                </a:solidFill>
              </a:defRPr>
            </a:lvl5pPr>
          </a:lstStyle>
          <a:p>
            <a:pPr/>
            <a:r>
              <a:t>Body Level One</a:t>
            </a:r>
          </a:p>
          <a:p>
            <a:pPr lvl="1"/>
            <a:r>
              <a:t>Body Level Two</a:t>
            </a:r>
          </a:p>
          <a:p>
            <a:pPr lvl="2"/>
            <a:r>
              <a:t>Body Level Three</a:t>
            </a:r>
          </a:p>
          <a:p>
            <a:pPr lvl="3"/>
            <a:r>
              <a:t>Body Level Four</a:t>
            </a:r>
          </a:p>
          <a:p>
            <a:pPr lvl="4"/>
            <a:r>
              <a:t>Body Level Five</a:t>
            </a:r>
          </a:p>
        </p:txBody>
      </p:sp>
      <p:sp>
        <p:nvSpPr>
          <p:cNvPr id="83" name="Google Shape;47;p9"/>
          <p:cNvSpPr txBox="1"/>
          <p:nvPr>
            <p:ph type="body" sz="half" idx="21"/>
          </p:nvPr>
        </p:nvSpPr>
        <p:spPr>
          <a:xfrm>
            <a:off x="4939500" y="724199"/>
            <a:ext cx="3837000" cy="3695101"/>
          </a:xfrm>
          <a:prstGeom prst="rect">
            <a:avLst/>
          </a:prstGeom>
        </p:spPr>
        <p:txBody>
          <a:bodyPr anchor="ctr"/>
          <a:lstStyle/>
          <a:p>
            <a:pP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PTION_ONLY">
    <p:spTree>
      <p:nvGrpSpPr>
        <p:cNvPr id="1" name=""/>
        <p:cNvGrpSpPr/>
        <p:nvPr/>
      </p:nvGrpSpPr>
      <p:grpSpPr>
        <a:xfrm>
          <a:off x="0" y="0"/>
          <a:ext cx="0" cy="0"/>
          <a:chOff x="0" y="0"/>
          <a:chExt cx="0" cy="0"/>
        </a:xfrm>
      </p:grpSpPr>
      <p:sp>
        <p:nvSpPr>
          <p:cNvPr id="91" name="Body Level One…"/>
          <p:cNvSpPr txBox="1"/>
          <p:nvPr>
            <p:ph type="body" sz="quarter" idx="1"/>
          </p:nvPr>
        </p:nvSpPr>
        <p:spPr>
          <a:xfrm>
            <a:off x="319499" y="4233724"/>
            <a:ext cx="5998802" cy="598801"/>
          </a:xfrm>
          <a:prstGeom prst="rect">
            <a:avLst/>
          </a:prstGeom>
        </p:spPr>
        <p:txBody>
          <a:bodyPr anchor="ctr"/>
          <a:lstStyle>
            <a:lvl1pPr marL="228600" indent="0">
              <a:lnSpc>
                <a:spcPct val="100000"/>
              </a:lnSpc>
              <a:buClrTx/>
              <a:buSzTx/>
              <a:buFontTx/>
              <a:buNone/>
              <a:defRPr>
                <a:latin typeface="Roboto Slab"/>
                <a:ea typeface="Roboto Slab"/>
                <a:cs typeface="Roboto Slab"/>
                <a:sym typeface="Roboto Slab"/>
              </a:defRPr>
            </a:lvl1pPr>
            <a:lvl2pPr>
              <a:lnSpc>
                <a:spcPct val="100000"/>
              </a:lnSpc>
              <a:buClrTx/>
              <a:buFontTx/>
              <a:defRPr>
                <a:latin typeface="Roboto Slab"/>
                <a:ea typeface="Roboto Slab"/>
                <a:cs typeface="Roboto Slab"/>
                <a:sym typeface="Roboto Slab"/>
              </a:defRPr>
            </a:lvl2pPr>
            <a:lvl3pPr>
              <a:lnSpc>
                <a:spcPct val="100000"/>
              </a:lnSpc>
              <a:buClrTx/>
              <a:buFontTx/>
              <a:defRPr>
                <a:latin typeface="Roboto Slab"/>
                <a:ea typeface="Roboto Slab"/>
                <a:cs typeface="Roboto Slab"/>
                <a:sym typeface="Roboto Slab"/>
              </a:defRPr>
            </a:lvl3pPr>
            <a:lvl4pPr>
              <a:lnSpc>
                <a:spcPct val="100000"/>
              </a:lnSpc>
              <a:buClrTx/>
              <a:buFontTx/>
              <a:defRPr>
                <a:latin typeface="Roboto Slab"/>
                <a:ea typeface="Roboto Slab"/>
                <a:cs typeface="Roboto Slab"/>
                <a:sym typeface="Roboto Slab"/>
              </a:defRPr>
            </a:lvl4pPr>
            <a:lvl5pPr>
              <a:lnSpc>
                <a:spcPct val="100000"/>
              </a:lnSpc>
              <a:buClrTx/>
              <a:buFontTx/>
              <a:defRPr>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9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00517C"/>
        </a:solidFill>
      </p:bgPr>
    </p:bg>
    <p:spTree>
      <p:nvGrpSpPr>
        <p:cNvPr id="1" name=""/>
        <p:cNvGrpSpPr/>
        <p:nvPr/>
      </p:nvGrpSpPr>
      <p:grpSpPr>
        <a:xfrm>
          <a:off x="0" y="0"/>
          <a:ext cx="0" cy="0"/>
          <a:chOff x="0" y="0"/>
          <a:chExt cx="0" cy="0"/>
        </a:xfrm>
      </p:grpSpPr>
      <p:sp>
        <p:nvSpPr>
          <p:cNvPr id="2" name="Title Text"/>
          <p:cNvSpPr txBox="1"/>
          <p:nvPr>
            <p:ph type="title"/>
          </p:nvPr>
        </p:nvSpPr>
        <p:spPr>
          <a:xfrm>
            <a:off x="387899" y="458024"/>
            <a:ext cx="8368202" cy="6861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a:r>
              <a:t>Title Text</a:t>
            </a:r>
          </a:p>
        </p:txBody>
      </p:sp>
      <p:sp>
        <p:nvSpPr>
          <p:cNvPr id="3" name="Body Level One…"/>
          <p:cNvSpPr txBox="1"/>
          <p:nvPr>
            <p:ph type="body" idx="1"/>
          </p:nvPr>
        </p:nvSpPr>
        <p:spPr>
          <a:xfrm>
            <a:off x="457200" y="1200150"/>
            <a:ext cx="8229600" cy="3943350"/>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684345" y="4692391"/>
            <a:ext cx="336814" cy="335251"/>
          </a:xfrm>
          <a:prstGeom prst="rect">
            <a:avLst/>
          </a:prstGeom>
          <a:ln w="12700">
            <a:miter lim="400000"/>
          </a:ln>
        </p:spPr>
        <p:txBody>
          <a:bodyPr wrap="none" lIns="91424" tIns="91424" rIns="91424" bIns="91424" anchor="ctr">
            <a:normAutofit fontScale="100000" lnSpcReduction="0"/>
          </a:bodyPr>
          <a:lstStyle>
            <a:lvl1pPr algn="r">
              <a:defRPr sz="1000">
                <a:latin typeface="Roboto"/>
                <a:ea typeface="Roboto"/>
                <a:cs typeface="Roboto"/>
                <a:sym typeface="Roboto"/>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1pPr>
      <a:lvl2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2pPr>
      <a:lvl3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3pPr>
      <a:lvl4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4pPr>
      <a:lvl5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5pPr>
      <a:lvl6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6pPr>
      <a:lvl7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7pPr>
      <a:lvl8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8pPr>
      <a:lvl9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9pPr>
    </p:titleStyle>
    <p:bodyStyle>
      <a:lvl1pPr marL="457200" marR="0" indent="-342900"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1pPr>
      <a:lvl2pPr marL="10051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2pPr>
      <a:lvl3pPr marL="14623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3pPr>
      <a:lvl4pPr marL="19195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4pPr>
      <a:lvl5pPr marL="23767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5pPr>
      <a:lvl6pPr marL="28339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6pPr>
      <a:lvl7pPr marL="32911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7pPr>
      <a:lvl8pPr marL="37483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8pPr>
      <a:lvl9pPr marL="42055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1pPr>
      <a:lvl2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2pPr>
      <a:lvl3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3pPr>
      <a:lvl4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4pPr>
      <a:lvl5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5pPr>
      <a:lvl6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6pPr>
      <a:lvl7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7pPr>
      <a:lvl8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8pPr>
      <a:lvl9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10.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6.png"/><Relationship Id="rId3" Type="http://schemas.openxmlformats.org/officeDocument/2006/relationships/image" Target="../media/image7.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8.png"/><Relationship Id="rId3" Type="http://schemas.openxmlformats.org/officeDocument/2006/relationships/image" Target="../media/image9.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0.png"/></Relationships>

</file>

<file path=ppt/slides/_rels/slide13.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1.jpe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20.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22.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https://www.citytech.cuny.edu/academics/docs/academic_integrity_policy.pdf" TargetMode="External"/></Relationships>

</file>

<file path=ppt/slides/_rels/slide26.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s://www.youtube.com/watch?v=nqaRp8MyLOg&amp;t=1s" TargetMode="External"/></Relationships>

</file>

<file path=ppt/slides/_rels/slide28.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4.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png"/><Relationship Id="rId3" Type="http://schemas.openxmlformats.org/officeDocument/2006/relationships/image" Target="../media/image3.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4.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8" name="Google Shape;63;p13"/>
          <p:cNvSpPr txBox="1"/>
          <p:nvPr>
            <p:ph type="ctrTitle"/>
          </p:nvPr>
        </p:nvSpPr>
        <p:spPr>
          <a:xfrm>
            <a:off x="1680302" y="1188925"/>
            <a:ext cx="5783401" cy="1457401"/>
          </a:xfrm>
          <a:prstGeom prst="rect">
            <a:avLst/>
          </a:prstGeom>
        </p:spPr>
        <p:txBody>
          <a:bodyPr/>
          <a:lstStyle>
            <a:lvl1pPr>
              <a:defRPr b="1" sz="5500"/>
            </a:lvl1pPr>
          </a:lstStyle>
          <a:p>
            <a:pPr/>
            <a:r>
              <a:t>City Tech 101</a:t>
            </a:r>
          </a:p>
        </p:txBody>
      </p:sp>
      <p:sp>
        <p:nvSpPr>
          <p:cNvPr id="119" name="Google Shape;64;p13"/>
          <p:cNvSpPr txBox="1"/>
          <p:nvPr>
            <p:ph type="subTitle" sz="quarter" idx="1"/>
          </p:nvPr>
        </p:nvSpPr>
        <p:spPr>
          <a:xfrm>
            <a:off x="1680302" y="3280474"/>
            <a:ext cx="5783401" cy="909001"/>
          </a:xfrm>
          <a:prstGeom prst="rect">
            <a:avLst/>
          </a:prstGeom>
        </p:spPr>
        <p:txBody>
          <a:bodyPr/>
          <a:lstStyle>
            <a:lvl1pPr marL="0" indent="0">
              <a:lnSpc>
                <a:spcPct val="80000"/>
              </a:lnSpc>
              <a:defRPr sz="1800"/>
            </a:lvl1pPr>
          </a:lstStyle>
          <a:p>
            <a:pPr/>
            <a:r>
              <a:t>Spring 2023</a:t>
            </a:r>
          </a:p>
        </p:txBody>
      </p:sp>
      <p:grpSp>
        <p:nvGrpSpPr>
          <p:cNvPr id="122" name="Google Shape;65;p13"/>
          <p:cNvGrpSpPr/>
          <p:nvPr/>
        </p:nvGrpSpPr>
        <p:grpSpPr>
          <a:xfrm>
            <a:off x="86850" y="4448816"/>
            <a:ext cx="1273859" cy="607272"/>
            <a:chOff x="0" y="0"/>
            <a:chExt cx="1273858" cy="607270"/>
          </a:xfrm>
        </p:grpSpPr>
        <p:pic>
          <p:nvPicPr>
            <p:cNvPr id="120" name="Google Shape;66;p13" descr="Google Shape;66;p13"/>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121" name="Google Shape;67;p13"/>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8" name="Google Shape;120;p22" descr="Google Shape;120;p22"/>
          <p:cNvPicPr>
            <a:picLocks noChangeAspect="1"/>
          </p:cNvPicPr>
          <p:nvPr/>
        </p:nvPicPr>
        <p:blipFill>
          <a:blip r:embed="rId2">
            <a:extLst/>
          </a:blip>
          <a:stretch>
            <a:fillRect/>
          </a:stretch>
        </p:blipFill>
        <p:spPr>
          <a:xfrm>
            <a:off x="95150" y="51799"/>
            <a:ext cx="5599251" cy="2327901"/>
          </a:xfrm>
          <a:prstGeom prst="rect">
            <a:avLst/>
          </a:prstGeom>
          <a:ln w="12700">
            <a:miter lim="400000"/>
          </a:ln>
        </p:spPr>
      </p:pic>
      <p:sp>
        <p:nvSpPr>
          <p:cNvPr id="149" name="Google Shape;121;p22"/>
          <p:cNvSpPr txBox="1"/>
          <p:nvPr/>
        </p:nvSpPr>
        <p:spPr>
          <a:xfrm>
            <a:off x="6098849" y="685149"/>
            <a:ext cx="2905501" cy="12623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defRPr>
                <a:solidFill>
                  <a:schemeClr val="accent6"/>
                </a:solidFill>
                <a:latin typeface="Roboto Slab"/>
                <a:ea typeface="Roboto Slab"/>
                <a:cs typeface="Roboto Slab"/>
                <a:sym typeface="Roboto Slab"/>
              </a:defRPr>
            </a:pPr>
            <a:r>
              <a:t>Required Texts</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Required Materials</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Required Technology</a:t>
            </a:r>
          </a:p>
        </p:txBody>
      </p:sp>
      <p:pic>
        <p:nvPicPr>
          <p:cNvPr id="150" name="Google Shape;122;p22" descr="Google Shape;122;p22"/>
          <p:cNvPicPr>
            <a:picLocks noChangeAspect="1"/>
          </p:cNvPicPr>
          <p:nvPr/>
        </p:nvPicPr>
        <p:blipFill>
          <a:blip r:embed="rId3">
            <a:extLst/>
          </a:blip>
          <a:stretch>
            <a:fillRect/>
          </a:stretch>
        </p:blipFill>
        <p:spPr>
          <a:xfrm>
            <a:off x="4650349" y="2023449"/>
            <a:ext cx="4417451" cy="3046883"/>
          </a:xfrm>
          <a:prstGeom prst="rect">
            <a:avLst/>
          </a:prstGeom>
          <a:ln w="12700">
            <a:miter lim="400000"/>
          </a:ln>
        </p:spPr>
      </p:pic>
      <p:sp>
        <p:nvSpPr>
          <p:cNvPr id="151" name="Google Shape;123;p22"/>
          <p:cNvSpPr txBox="1"/>
          <p:nvPr/>
        </p:nvSpPr>
        <p:spPr>
          <a:xfrm>
            <a:off x="974649" y="3163224"/>
            <a:ext cx="3192902" cy="12623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defRPr>
                <a:solidFill>
                  <a:schemeClr val="accent6"/>
                </a:solidFill>
                <a:latin typeface="Roboto Slab"/>
                <a:ea typeface="Roboto Slab"/>
                <a:cs typeface="Roboto Slab"/>
                <a:sym typeface="Roboto Slab"/>
              </a:defRPr>
            </a:pPr>
            <a:r>
              <a:t>Grading Breakdown</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Course Assignment Descriptions</a:t>
            </a:r>
          </a:p>
          <a:p>
            <a:pPr>
              <a:defRPr>
                <a:solidFill>
                  <a:srgbClr val="000000"/>
                </a:solidFill>
              </a:defRPr>
            </a:pPr>
            <a:endParaRPr>
              <a:solidFill>
                <a:schemeClr val="accent6"/>
              </a:solidFill>
              <a:latin typeface="Roboto Slab"/>
              <a:ea typeface="Roboto Slab"/>
              <a:cs typeface="Roboto Slab"/>
              <a:sym typeface="Roboto Slab"/>
            </a:endParaRP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3" name="Google Shape;128;p23"/>
          <p:cNvSpPr txBox="1"/>
          <p:nvPr/>
        </p:nvSpPr>
        <p:spPr>
          <a:xfrm>
            <a:off x="424600" y="2304100"/>
            <a:ext cx="2905500" cy="3987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a:solidFill>
                  <a:schemeClr val="accent6"/>
                </a:solidFill>
                <a:latin typeface="Roboto Slab"/>
                <a:ea typeface="Roboto Slab"/>
                <a:cs typeface="Roboto Slab"/>
                <a:sym typeface="Roboto Slab"/>
              </a:defRPr>
            </a:lvl1pPr>
          </a:lstStyle>
          <a:p>
            <a:pPr/>
            <a:r>
              <a:t>Course Policies</a:t>
            </a:r>
          </a:p>
        </p:txBody>
      </p:sp>
      <p:pic>
        <p:nvPicPr>
          <p:cNvPr id="154" name="Google Shape;129;p23" descr="Google Shape;129;p23"/>
          <p:cNvPicPr>
            <a:picLocks noChangeAspect="1"/>
          </p:cNvPicPr>
          <p:nvPr/>
        </p:nvPicPr>
        <p:blipFill>
          <a:blip r:embed="rId2">
            <a:extLst/>
          </a:blip>
          <a:srcRect l="3633" t="1545" r="0" b="0"/>
          <a:stretch>
            <a:fillRect/>
          </a:stretch>
        </p:blipFill>
        <p:spPr>
          <a:xfrm>
            <a:off x="2904675" y="0"/>
            <a:ext cx="6141600" cy="3695451"/>
          </a:xfrm>
          <a:prstGeom prst="rect">
            <a:avLst/>
          </a:prstGeom>
          <a:ln w="12700">
            <a:miter lim="400000"/>
          </a:ln>
        </p:spPr>
      </p:pic>
      <p:pic>
        <p:nvPicPr>
          <p:cNvPr id="155" name="Google Shape;130;p23" descr="Google Shape;130;p23"/>
          <p:cNvPicPr>
            <a:picLocks noChangeAspect="1"/>
          </p:cNvPicPr>
          <p:nvPr/>
        </p:nvPicPr>
        <p:blipFill>
          <a:blip r:embed="rId3">
            <a:extLst/>
          </a:blip>
          <a:srcRect l="2353" t="5891" r="0" b="0"/>
          <a:stretch>
            <a:fillRect/>
          </a:stretch>
        </p:blipFill>
        <p:spPr>
          <a:xfrm>
            <a:off x="2904675" y="3638074"/>
            <a:ext cx="6141600" cy="1644651"/>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7" name="Google Shape;135;p24" descr="Google Shape;135;p24"/>
          <p:cNvPicPr>
            <a:picLocks noChangeAspect="1"/>
          </p:cNvPicPr>
          <p:nvPr/>
        </p:nvPicPr>
        <p:blipFill>
          <a:blip r:embed="rId2">
            <a:extLst/>
          </a:blip>
          <a:srcRect l="0" t="3650" r="0" b="0"/>
          <a:stretch>
            <a:fillRect/>
          </a:stretch>
        </p:blipFill>
        <p:spPr>
          <a:xfrm>
            <a:off x="67525" y="77174"/>
            <a:ext cx="6327174" cy="4738227"/>
          </a:xfrm>
          <a:prstGeom prst="rect">
            <a:avLst/>
          </a:prstGeom>
          <a:ln w="12700">
            <a:miter lim="400000"/>
          </a:ln>
        </p:spPr>
      </p:pic>
      <p:sp>
        <p:nvSpPr>
          <p:cNvPr id="158" name="Google Shape;136;p24"/>
          <p:cNvSpPr txBox="1"/>
          <p:nvPr/>
        </p:nvSpPr>
        <p:spPr>
          <a:xfrm>
            <a:off x="6455900" y="1901075"/>
            <a:ext cx="2595901" cy="14782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defRPr>
                <a:solidFill>
                  <a:schemeClr val="accent6"/>
                </a:solidFill>
                <a:latin typeface="Roboto Slab"/>
                <a:ea typeface="Roboto Slab"/>
                <a:cs typeface="Roboto Slab"/>
                <a:sym typeface="Roboto Slab"/>
              </a:defRPr>
            </a:pPr>
            <a:r>
              <a:t>Accessibility Statement</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Academic Integrity Statement</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Diversity and Inclusive Education Statement</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0" name="Google Shape;141;p25" descr="Google Shape;141;p25"/>
          <p:cNvPicPr>
            <a:picLocks noChangeAspect="1"/>
          </p:cNvPicPr>
          <p:nvPr/>
        </p:nvPicPr>
        <p:blipFill>
          <a:blip r:embed="rId2">
            <a:extLst/>
          </a:blip>
          <a:srcRect l="3956" t="7962" r="0" b="12960"/>
          <a:stretch>
            <a:fillRect/>
          </a:stretch>
        </p:blipFill>
        <p:spPr>
          <a:xfrm>
            <a:off x="950250" y="183349"/>
            <a:ext cx="7295751" cy="4641702"/>
          </a:xfrm>
          <a:prstGeom prst="rect">
            <a:avLst/>
          </a:prstGeom>
          <a:ln w="12700">
            <a:miter lim="400000"/>
          </a:ln>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2" name="Google Shape;146;p26"/>
          <p:cNvSpPr txBox="1"/>
          <p:nvPr>
            <p:ph type="ctrTitle"/>
          </p:nvPr>
        </p:nvSpPr>
        <p:spPr>
          <a:xfrm>
            <a:off x="691925" y="1341874"/>
            <a:ext cx="8222099" cy="1371901"/>
          </a:xfrm>
          <a:prstGeom prst="rect">
            <a:avLst/>
          </a:prstGeom>
        </p:spPr>
        <p:txBody>
          <a:bodyPr/>
          <a:lstStyle/>
          <a:p>
            <a:pPr>
              <a:defRPr b="1" sz="3600">
                <a:solidFill>
                  <a:schemeClr val="accent5"/>
                </a:solidFill>
              </a:defRPr>
            </a:pPr>
            <a:r>
              <a:t>Duties + Responsibilities </a:t>
            </a:r>
          </a:p>
          <a:p>
            <a:pPr>
              <a:defRPr b="1" sz="3600">
                <a:solidFill>
                  <a:schemeClr val="accent5"/>
                </a:solidFill>
              </a:defRPr>
            </a:pPr>
            <a:r>
              <a:t>of a Professor</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4" name="Google Shape;151;p27"/>
          <p:cNvSpPr txBox="1"/>
          <p:nvPr>
            <p:ph type="title"/>
          </p:nvPr>
        </p:nvSpPr>
        <p:spPr>
          <a:xfrm>
            <a:off x="187024" y="165424"/>
            <a:ext cx="8368202" cy="686102"/>
          </a:xfrm>
          <a:prstGeom prst="rect">
            <a:avLst/>
          </a:prstGeom>
        </p:spPr>
        <p:txBody>
          <a:bodyPr/>
          <a:lstStyle>
            <a:lvl1pPr defTabSz="896111">
              <a:defRPr b="1" sz="3234">
                <a:solidFill>
                  <a:schemeClr val="accent5"/>
                </a:solidFill>
              </a:defRPr>
            </a:lvl1pPr>
          </a:lstStyle>
          <a:p>
            <a:pPr/>
            <a:r>
              <a:t>A Professor’s Job Includes...</a:t>
            </a:r>
          </a:p>
        </p:txBody>
      </p:sp>
      <p:sp>
        <p:nvSpPr>
          <p:cNvPr id="165" name="Google Shape;152;p27"/>
          <p:cNvSpPr txBox="1"/>
          <p:nvPr>
            <p:ph type="body" sz="half" idx="4294967295"/>
          </p:nvPr>
        </p:nvSpPr>
        <p:spPr>
          <a:xfrm>
            <a:off x="187024" y="981949"/>
            <a:ext cx="4385102" cy="4068002"/>
          </a:xfrm>
          <a:prstGeom prst="rect">
            <a:avLst/>
          </a:prstGeom>
        </p:spPr>
        <p:txBody>
          <a:bodyPr/>
          <a:lstStyle/>
          <a:p>
            <a:pPr>
              <a:lnSpc>
                <a:spcPct val="95000"/>
              </a:lnSpc>
              <a:defRPr>
                <a:latin typeface="Roboto Slab"/>
                <a:ea typeface="Roboto Slab"/>
                <a:cs typeface="Roboto Slab"/>
                <a:sym typeface="Roboto Slab"/>
              </a:defRPr>
            </a:pPr>
            <a:r>
              <a:t>Creating and Distributing a Syllabus + Course Schedule (1st week of semester)</a:t>
            </a:r>
          </a:p>
          <a:p>
            <a:pPr>
              <a:lnSpc>
                <a:spcPct val="95000"/>
              </a:lnSpc>
              <a:defRPr>
                <a:latin typeface="Roboto Slab"/>
                <a:ea typeface="Roboto Slab"/>
                <a:cs typeface="Roboto Slab"/>
                <a:sym typeface="Roboto Slab"/>
              </a:defRPr>
            </a:pPr>
            <a:r>
              <a:t>Notifying Students of Any Changes to the Course Schedule in a Timely Manner</a:t>
            </a:r>
          </a:p>
          <a:p>
            <a:pPr>
              <a:lnSpc>
                <a:spcPct val="95000"/>
              </a:lnSpc>
              <a:defRPr>
                <a:latin typeface="Roboto Slab"/>
                <a:ea typeface="Roboto Slab"/>
                <a:cs typeface="Roboto Slab"/>
                <a:sym typeface="Roboto Slab"/>
              </a:defRPr>
            </a:pPr>
            <a:r>
              <a:t>Providing Clear Grading Scheme + Criteria</a:t>
            </a:r>
          </a:p>
          <a:p>
            <a:pPr>
              <a:lnSpc>
                <a:spcPct val="95000"/>
              </a:lnSpc>
              <a:defRPr>
                <a:latin typeface="Roboto Slab"/>
                <a:ea typeface="Roboto Slab"/>
                <a:cs typeface="Roboto Slab"/>
                <a:sym typeface="Roboto Slab"/>
              </a:defRPr>
            </a:pPr>
            <a:r>
              <a:t>Grading Student Work Fairly</a:t>
            </a:r>
          </a:p>
          <a:p>
            <a:pPr>
              <a:lnSpc>
                <a:spcPct val="95000"/>
              </a:lnSpc>
              <a:defRPr>
                <a:latin typeface="Roboto Slab"/>
                <a:ea typeface="Roboto Slab"/>
                <a:cs typeface="Roboto Slab"/>
                <a:sym typeface="Roboto Slab"/>
              </a:defRPr>
            </a:pPr>
            <a:r>
              <a:t>Informing Students of Midsemester Grades (8th week of semester)</a:t>
            </a:r>
          </a:p>
          <a:p>
            <a:pPr>
              <a:lnSpc>
                <a:spcPct val="95000"/>
              </a:lnSpc>
              <a:defRPr>
                <a:latin typeface="Roboto Slab"/>
                <a:ea typeface="Roboto Slab"/>
                <a:cs typeface="Roboto Slab"/>
                <a:sym typeface="Roboto Slab"/>
              </a:defRPr>
            </a:pPr>
            <a:r>
              <a:t>Providing Clear Expectations for Students</a:t>
            </a:r>
          </a:p>
        </p:txBody>
      </p:sp>
      <p:sp>
        <p:nvSpPr>
          <p:cNvPr id="166" name="Google Shape;153;p27"/>
          <p:cNvSpPr txBox="1"/>
          <p:nvPr/>
        </p:nvSpPr>
        <p:spPr>
          <a:xfrm>
            <a:off x="4719599" y="999299"/>
            <a:ext cx="3974401" cy="40680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marL="457200" indent="-342900">
              <a:lnSpc>
                <a:spcPct val="115000"/>
              </a:lnSpc>
              <a:buClr>
                <a:srgbClr val="FFFFFF"/>
              </a:buClr>
              <a:buSzPts val="1800"/>
              <a:buFont typeface="Helvetica"/>
              <a:buChar char="●"/>
              <a:defRPr sz="1800">
                <a:latin typeface="Roboto Slab"/>
                <a:ea typeface="Roboto Slab"/>
                <a:cs typeface="Roboto Slab"/>
                <a:sym typeface="Roboto Slab"/>
              </a:defRPr>
            </a:pPr>
            <a:r>
              <a:t>Addressing All Learning Objectives for Course</a:t>
            </a:r>
          </a:p>
          <a:p>
            <a:pPr marL="457200" indent="-342900">
              <a:lnSpc>
                <a:spcPct val="115000"/>
              </a:lnSpc>
              <a:buClr>
                <a:srgbClr val="FFFFFF"/>
              </a:buClr>
              <a:buSzPts val="1800"/>
              <a:buFont typeface="Helvetica"/>
              <a:buChar char="●"/>
              <a:defRPr sz="1800">
                <a:latin typeface="Roboto Slab"/>
                <a:ea typeface="Roboto Slab"/>
                <a:cs typeface="Roboto Slab"/>
                <a:sym typeface="Roboto Slab"/>
              </a:defRPr>
            </a:pPr>
            <a:r>
              <a:t>Teaching Students Course Content</a:t>
            </a:r>
          </a:p>
          <a:p>
            <a:pPr marL="457200" indent="-342900">
              <a:lnSpc>
                <a:spcPct val="115000"/>
              </a:lnSpc>
              <a:buClr>
                <a:srgbClr val="FFFFFF"/>
              </a:buClr>
              <a:buSzPts val="1800"/>
              <a:buFont typeface="Helvetica"/>
              <a:buChar char="●"/>
              <a:defRPr sz="1800">
                <a:latin typeface="Roboto Slab"/>
                <a:ea typeface="Roboto Slab"/>
                <a:cs typeface="Roboto Slab"/>
                <a:sym typeface="Roboto Slab"/>
              </a:defRPr>
            </a:pPr>
            <a:r>
              <a:t>Holding Weekly Office Hours for Students </a:t>
            </a:r>
          </a:p>
          <a:p>
            <a:pPr marL="457200" indent="-342900">
              <a:lnSpc>
                <a:spcPct val="115000"/>
              </a:lnSpc>
              <a:buClr>
                <a:srgbClr val="FFFFFF"/>
              </a:buClr>
              <a:buSzPts val="1800"/>
              <a:buFont typeface="Helvetica"/>
              <a:buChar char="●"/>
              <a:defRPr sz="1800">
                <a:latin typeface="Roboto Slab"/>
                <a:ea typeface="Roboto Slab"/>
                <a:cs typeface="Roboto Slab"/>
                <a:sym typeface="Roboto Slab"/>
              </a:defRPr>
            </a:pPr>
            <a:r>
              <a:t>Answering Student Emails in a Timely Manner</a:t>
            </a:r>
          </a:p>
          <a:p>
            <a:pPr marL="457200" indent="-342900">
              <a:lnSpc>
                <a:spcPct val="115000"/>
              </a:lnSpc>
              <a:buClr>
                <a:srgbClr val="FFFFFF"/>
              </a:buClr>
              <a:buSzPts val="1800"/>
              <a:buFont typeface="Helvetica"/>
              <a:buChar char="●"/>
              <a:defRPr sz="1800">
                <a:latin typeface="Roboto Slab"/>
                <a:ea typeface="Roboto Slab"/>
                <a:cs typeface="Roboto Slab"/>
                <a:sym typeface="Roboto Slab"/>
              </a:defRPr>
            </a:pPr>
            <a:r>
              <a:t>Answering Student Questions</a:t>
            </a:r>
          </a:p>
          <a:p>
            <a:pPr marL="457200" indent="-342900">
              <a:lnSpc>
                <a:spcPct val="115000"/>
              </a:lnSpc>
              <a:buClr>
                <a:srgbClr val="FFFFFF"/>
              </a:buClr>
              <a:buSzPts val="1800"/>
              <a:buFont typeface="Helvetica"/>
              <a:buChar char="●"/>
              <a:defRPr sz="1800">
                <a:latin typeface="Roboto Slab"/>
                <a:ea typeface="Roboto Slab"/>
                <a:cs typeface="Roboto Slab"/>
                <a:sym typeface="Roboto Slab"/>
              </a:defRPr>
            </a:pPr>
            <a:r>
              <a:t>Assigning Final Grades</a:t>
            </a:r>
          </a:p>
          <a:p>
            <a:pPr marL="457200" indent="-342900">
              <a:lnSpc>
                <a:spcPct val="115000"/>
              </a:lnSpc>
              <a:buClr>
                <a:srgbClr val="FFFFFF"/>
              </a:buClr>
              <a:buSzPts val="1800"/>
              <a:buFont typeface="Helvetica"/>
              <a:buChar char="●"/>
              <a:defRPr sz="1800">
                <a:latin typeface="Roboto Slab"/>
                <a:ea typeface="Roboto Slab"/>
                <a:cs typeface="Roboto Slab"/>
                <a:sym typeface="Roboto Slab"/>
              </a:defRPr>
            </a:pPr>
            <a:r>
              <a:t>Treating All Students with Respect + Fairness</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8" name="Google Shape;158;p28"/>
          <p:cNvSpPr txBox="1"/>
          <p:nvPr>
            <p:ph type="ctrTitle"/>
          </p:nvPr>
        </p:nvSpPr>
        <p:spPr>
          <a:xfrm>
            <a:off x="837125" y="1295674"/>
            <a:ext cx="8222099" cy="1488901"/>
          </a:xfrm>
          <a:prstGeom prst="rect">
            <a:avLst/>
          </a:prstGeom>
        </p:spPr>
        <p:txBody>
          <a:bodyPr/>
          <a:lstStyle/>
          <a:p>
            <a:pPr>
              <a:defRPr b="1">
                <a:solidFill>
                  <a:schemeClr val="accent5"/>
                </a:solidFill>
              </a:defRPr>
            </a:pPr>
            <a:r>
              <a:t>Duties + Responsibilities </a:t>
            </a:r>
          </a:p>
          <a:p>
            <a:pPr>
              <a:defRPr b="1">
                <a:solidFill>
                  <a:schemeClr val="accent5"/>
                </a:solidFill>
              </a:defRPr>
            </a:pPr>
            <a:r>
              <a:t>of a Student</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0" name="Google Shape;163;p29"/>
          <p:cNvSpPr txBox="1"/>
          <p:nvPr>
            <p:ph type="title"/>
          </p:nvPr>
        </p:nvSpPr>
        <p:spPr>
          <a:xfrm>
            <a:off x="187024" y="149499"/>
            <a:ext cx="8368202" cy="686102"/>
          </a:xfrm>
          <a:prstGeom prst="rect">
            <a:avLst/>
          </a:prstGeom>
        </p:spPr>
        <p:txBody>
          <a:bodyPr/>
          <a:lstStyle>
            <a:lvl1pPr defTabSz="896111">
              <a:defRPr b="1" sz="3234">
                <a:solidFill>
                  <a:schemeClr val="accent5"/>
                </a:solidFill>
              </a:defRPr>
            </a:lvl1pPr>
          </a:lstStyle>
          <a:p>
            <a:pPr/>
            <a:r>
              <a:t>A Student’s Job Includes...</a:t>
            </a:r>
          </a:p>
        </p:txBody>
      </p:sp>
      <p:sp>
        <p:nvSpPr>
          <p:cNvPr id="171" name="Google Shape;164;p29"/>
          <p:cNvSpPr txBox="1"/>
          <p:nvPr>
            <p:ph type="body" sz="half" idx="4294967295"/>
          </p:nvPr>
        </p:nvSpPr>
        <p:spPr>
          <a:xfrm>
            <a:off x="187024" y="911799"/>
            <a:ext cx="4385102" cy="4138202"/>
          </a:xfrm>
          <a:prstGeom prst="rect">
            <a:avLst/>
          </a:prstGeom>
        </p:spPr>
        <p:txBody>
          <a:bodyPr/>
          <a:lstStyle/>
          <a:p>
            <a:pPr>
              <a:lnSpc>
                <a:spcPct val="95000"/>
              </a:lnSpc>
              <a:defRPr>
                <a:latin typeface="Roboto Slab"/>
                <a:ea typeface="Roboto Slab"/>
                <a:cs typeface="Roboto Slab"/>
                <a:sym typeface="Roboto Slab"/>
              </a:defRPr>
            </a:pPr>
            <a:r>
              <a:t>Reading + Understanding the Syllabus + Course Schedule</a:t>
            </a:r>
          </a:p>
          <a:p>
            <a:pPr>
              <a:lnSpc>
                <a:spcPct val="95000"/>
              </a:lnSpc>
              <a:defRPr>
                <a:latin typeface="Roboto Slab"/>
                <a:ea typeface="Roboto Slab"/>
                <a:cs typeface="Roboto Slab"/>
                <a:sym typeface="Roboto Slab"/>
              </a:defRPr>
            </a:pPr>
            <a:r>
              <a:t>Being Responsible for ALL Information in the Syllabus</a:t>
            </a:r>
          </a:p>
          <a:p>
            <a:pPr>
              <a:lnSpc>
                <a:spcPct val="95000"/>
              </a:lnSpc>
              <a:defRPr>
                <a:latin typeface="Roboto Slab"/>
                <a:ea typeface="Roboto Slab"/>
                <a:cs typeface="Roboto Slab"/>
                <a:sym typeface="Roboto Slab"/>
              </a:defRPr>
            </a:pPr>
            <a:r>
              <a:t>Asking Questions about Course Requirements, Assignments, Policies, + Grading Criteria</a:t>
            </a:r>
          </a:p>
          <a:p>
            <a:pPr>
              <a:lnSpc>
                <a:spcPct val="95000"/>
              </a:lnSpc>
              <a:defRPr>
                <a:latin typeface="Roboto Slab"/>
                <a:ea typeface="Roboto Slab"/>
                <a:cs typeface="Roboto Slab"/>
                <a:sym typeface="Roboto Slab"/>
              </a:defRPr>
            </a:pPr>
            <a:r>
              <a:t>Attending Class Regularly + On Time</a:t>
            </a:r>
          </a:p>
          <a:p>
            <a:pPr>
              <a:lnSpc>
                <a:spcPct val="95000"/>
              </a:lnSpc>
              <a:defRPr>
                <a:latin typeface="Roboto Slab"/>
                <a:ea typeface="Roboto Slab"/>
                <a:cs typeface="Roboto Slab"/>
                <a:sym typeface="Roboto Slab"/>
              </a:defRPr>
            </a:pPr>
            <a:r>
              <a:t>Informing Professor of Absences in a Timely Manner</a:t>
            </a:r>
          </a:p>
          <a:p>
            <a:pPr>
              <a:defRPr>
                <a:latin typeface="Roboto Slab"/>
                <a:ea typeface="Roboto Slab"/>
                <a:cs typeface="Roboto Slab"/>
                <a:sym typeface="Roboto Slab"/>
              </a:defRPr>
            </a:pPr>
            <a:r>
              <a:t>Completing All Work in Accordance with City Tech’s Academic Integrity Policy</a:t>
            </a:r>
          </a:p>
        </p:txBody>
      </p:sp>
      <p:sp>
        <p:nvSpPr>
          <p:cNvPr id="172" name="Google Shape;165;p29"/>
          <p:cNvSpPr txBox="1"/>
          <p:nvPr/>
        </p:nvSpPr>
        <p:spPr>
          <a:xfrm>
            <a:off x="4719599" y="835599"/>
            <a:ext cx="3974401" cy="4138202"/>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marL="443484" indent="-332613" defTabSz="886968">
              <a:lnSpc>
                <a:spcPct val="104999"/>
              </a:lnSpc>
              <a:buClr>
                <a:srgbClr val="FFFFFF"/>
              </a:buClr>
              <a:buSzPts val="1700"/>
              <a:buFont typeface="Helvetica"/>
              <a:buChar char="●"/>
              <a:defRPr sz="1746">
                <a:latin typeface="Roboto Slab"/>
                <a:ea typeface="Roboto Slab"/>
                <a:cs typeface="Roboto Slab"/>
                <a:sym typeface="Roboto Slab"/>
              </a:defRPr>
            </a:pPr>
            <a:r>
              <a:t>Contributing to an Inclusive Classroom + Campus Environment</a:t>
            </a:r>
          </a:p>
          <a:p>
            <a:pPr marL="443484" indent="-332613" defTabSz="886968">
              <a:lnSpc>
                <a:spcPct val="104999"/>
              </a:lnSpc>
              <a:buClr>
                <a:srgbClr val="FFFFFF"/>
              </a:buClr>
              <a:buSzPts val="1700"/>
              <a:buFont typeface="Helvetica"/>
              <a:buChar char="●"/>
              <a:defRPr sz="1746">
                <a:latin typeface="Roboto Slab"/>
                <a:ea typeface="Roboto Slab"/>
                <a:cs typeface="Roboto Slab"/>
                <a:sym typeface="Roboto Slab"/>
              </a:defRPr>
            </a:pPr>
            <a:r>
              <a:t>Completing All Major Assignments + Exams</a:t>
            </a:r>
          </a:p>
          <a:p>
            <a:pPr marL="443484" indent="-332613" defTabSz="886968">
              <a:lnSpc>
                <a:spcPct val="104999"/>
              </a:lnSpc>
              <a:buClr>
                <a:srgbClr val="FFFFFF"/>
              </a:buClr>
              <a:buSzPts val="1700"/>
              <a:buFont typeface="Helvetica"/>
              <a:buChar char="●"/>
              <a:defRPr sz="1746">
                <a:latin typeface="Roboto Slab"/>
                <a:ea typeface="Roboto Slab"/>
                <a:cs typeface="Roboto Slab"/>
                <a:sym typeface="Roboto Slab"/>
              </a:defRPr>
            </a:pPr>
            <a:r>
              <a:t>Submitting Work On Time</a:t>
            </a:r>
          </a:p>
          <a:p>
            <a:pPr marL="443484" indent="-332613" defTabSz="886968">
              <a:lnSpc>
                <a:spcPct val="104999"/>
              </a:lnSpc>
              <a:buClr>
                <a:srgbClr val="FFFFFF"/>
              </a:buClr>
              <a:buSzPts val="1700"/>
              <a:buFont typeface="Helvetica"/>
              <a:buChar char="●"/>
              <a:defRPr sz="1746">
                <a:latin typeface="Roboto Slab"/>
                <a:ea typeface="Roboto Slab"/>
                <a:cs typeface="Roboto Slab"/>
                <a:sym typeface="Roboto Slab"/>
              </a:defRPr>
            </a:pPr>
            <a:r>
              <a:t>Learning Course Content, as Taught by Professor</a:t>
            </a:r>
          </a:p>
          <a:p>
            <a:pPr marL="443484" indent="-332613" defTabSz="886968">
              <a:lnSpc>
                <a:spcPct val="104999"/>
              </a:lnSpc>
              <a:buClr>
                <a:srgbClr val="FFFFFF"/>
              </a:buClr>
              <a:buSzPts val="1700"/>
              <a:buFont typeface="Helvetica"/>
              <a:buChar char="●"/>
              <a:defRPr sz="1746">
                <a:latin typeface="Roboto Slab"/>
                <a:ea typeface="Roboto Slab"/>
                <a:cs typeface="Roboto Slab"/>
                <a:sym typeface="Roboto Slab"/>
              </a:defRPr>
            </a:pPr>
            <a:r>
              <a:t>Studying Course Content</a:t>
            </a:r>
          </a:p>
          <a:p>
            <a:pPr marL="443484" indent="-332613" defTabSz="886968">
              <a:lnSpc>
                <a:spcPct val="104999"/>
              </a:lnSpc>
              <a:buClr>
                <a:srgbClr val="FFFFFF"/>
              </a:buClr>
              <a:buSzPts val="1700"/>
              <a:buFont typeface="Helvetica"/>
              <a:buChar char="●"/>
              <a:defRPr sz="1746">
                <a:latin typeface="Roboto Slab"/>
                <a:ea typeface="Roboto Slab"/>
                <a:cs typeface="Roboto Slab"/>
                <a:sym typeface="Roboto Slab"/>
              </a:defRPr>
            </a:pPr>
            <a:r>
              <a:t>Asking Questions (in class, via email, + during office hours)</a:t>
            </a:r>
          </a:p>
          <a:p>
            <a:pPr marL="443484" indent="-332613" defTabSz="886968">
              <a:lnSpc>
                <a:spcPct val="104999"/>
              </a:lnSpc>
              <a:buClr>
                <a:srgbClr val="FFFFFF"/>
              </a:buClr>
              <a:buSzPts val="1700"/>
              <a:buFont typeface="Helvetica"/>
              <a:buChar char="●"/>
              <a:defRPr sz="1746">
                <a:latin typeface="Roboto Slab"/>
                <a:ea typeface="Roboto Slab"/>
                <a:cs typeface="Roboto Slab"/>
                <a:sym typeface="Roboto Slab"/>
              </a:defRPr>
            </a:pPr>
            <a:r>
              <a:t>Seeking Out Extra Help, When Needed</a:t>
            </a:r>
          </a:p>
          <a:p>
            <a:pPr marL="443484" indent="-332613" defTabSz="886968">
              <a:lnSpc>
                <a:spcPct val="104999"/>
              </a:lnSpc>
              <a:buClr>
                <a:srgbClr val="FFFFFF"/>
              </a:buClr>
              <a:buSzPts val="1700"/>
              <a:buFont typeface="Helvetica"/>
              <a:buChar char="●"/>
              <a:defRPr sz="1746">
                <a:latin typeface="Roboto Slab"/>
                <a:ea typeface="Roboto Slab"/>
                <a:cs typeface="Roboto Slab"/>
                <a:sym typeface="Roboto Slab"/>
              </a:defRPr>
            </a:pPr>
            <a:r>
              <a:t>Being Prepared for All Classes</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4" name="Google Shape;170;p30"/>
          <p:cNvSpPr txBox="1"/>
          <p:nvPr>
            <p:ph type="ctrTitle"/>
          </p:nvPr>
        </p:nvSpPr>
        <p:spPr>
          <a:xfrm>
            <a:off x="1680302" y="1188925"/>
            <a:ext cx="5783401" cy="1457401"/>
          </a:xfrm>
          <a:prstGeom prst="rect">
            <a:avLst/>
          </a:prstGeom>
        </p:spPr>
        <p:txBody>
          <a:bodyPr/>
          <a:lstStyle>
            <a:lvl1pPr>
              <a:defRPr b="1">
                <a:solidFill>
                  <a:schemeClr val="accent5"/>
                </a:solidFill>
              </a:defRPr>
            </a:lvl1pPr>
          </a:lstStyle>
          <a:p>
            <a:pPr/>
            <a:r>
              <a:t>Academic Integrity</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6" name="Google Shape;175;p31"/>
          <p:cNvSpPr txBox="1"/>
          <p:nvPr/>
        </p:nvSpPr>
        <p:spPr>
          <a:xfrm>
            <a:off x="3439200" y="584499"/>
            <a:ext cx="5550301" cy="38023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defRPr b="1" sz="1600">
                <a:latin typeface="Roboto Slab"/>
                <a:ea typeface="Roboto Slab"/>
                <a:cs typeface="Roboto Slab"/>
                <a:sym typeface="Roboto Slab"/>
              </a:defRPr>
            </a:pPr>
            <a:r>
              <a:t>Question #1: </a:t>
            </a:r>
            <a:r>
              <a:rPr b="0"/>
              <a:t>Why do students decide to cheat and plagiarize?</a:t>
            </a:r>
          </a:p>
          <a:p>
            <a:pPr>
              <a:defRPr>
                <a:solidFill>
                  <a:srgbClr val="000000"/>
                </a:solidFill>
              </a:defRPr>
            </a:pPr>
            <a:endParaRPr sz="1600">
              <a:latin typeface="Roboto Slab"/>
              <a:ea typeface="Roboto Slab"/>
              <a:cs typeface="Roboto Slab"/>
              <a:sym typeface="Roboto Slab"/>
            </a:endParaRPr>
          </a:p>
          <a:p>
            <a:pPr>
              <a:defRPr b="1" sz="1600">
                <a:latin typeface="Roboto Slab"/>
                <a:ea typeface="Roboto Slab"/>
                <a:cs typeface="Roboto Slab"/>
                <a:sym typeface="Roboto Slab"/>
              </a:defRPr>
            </a:pPr>
            <a:r>
              <a:t>Question #2: </a:t>
            </a:r>
            <a:r>
              <a:rPr b="0"/>
              <a:t>Is academic integrity important for college students? Why?</a:t>
            </a:r>
          </a:p>
          <a:p>
            <a:pPr>
              <a:defRPr>
                <a:solidFill>
                  <a:srgbClr val="000000"/>
                </a:solidFill>
              </a:defRPr>
            </a:pPr>
            <a:endParaRPr sz="1600">
              <a:latin typeface="Roboto Slab"/>
              <a:ea typeface="Roboto Slab"/>
              <a:cs typeface="Roboto Slab"/>
              <a:sym typeface="Roboto Slab"/>
            </a:endParaRPr>
          </a:p>
          <a:p>
            <a:pPr>
              <a:defRPr>
                <a:solidFill>
                  <a:srgbClr val="000000"/>
                </a:solidFill>
              </a:defRPr>
            </a:pPr>
            <a:endParaRPr sz="1600">
              <a:latin typeface="Roboto Slab"/>
              <a:ea typeface="Roboto Slab"/>
              <a:cs typeface="Roboto Slab"/>
              <a:sym typeface="Roboto Slab"/>
            </a:endParaRPr>
          </a:p>
          <a:p>
            <a:pPr>
              <a:defRPr b="1" sz="1600">
                <a:latin typeface="Roboto Slab"/>
                <a:ea typeface="Roboto Slab"/>
                <a:cs typeface="Roboto Slab"/>
                <a:sym typeface="Roboto Slab"/>
              </a:defRPr>
            </a:pPr>
            <a:r>
              <a:t>Directions:</a:t>
            </a:r>
          </a:p>
          <a:p>
            <a:pPr marL="457200" indent="-330200">
              <a:buClr>
                <a:srgbClr val="FFFFFF"/>
              </a:buClr>
              <a:buSzPts val="1600"/>
              <a:buFont typeface="Helvetica"/>
              <a:buChar char="-"/>
              <a:defRPr sz="1600">
                <a:latin typeface="Roboto Slab"/>
                <a:ea typeface="Roboto Slab"/>
                <a:cs typeface="Roboto Slab"/>
                <a:sym typeface="Roboto Slab"/>
              </a:defRPr>
            </a:pPr>
            <a:r>
              <a:t>5-7 minutes to discuss questions </a:t>
            </a:r>
          </a:p>
          <a:p>
            <a:pPr marL="457200" indent="-330200">
              <a:buClr>
                <a:srgbClr val="FFFFFF"/>
              </a:buClr>
              <a:buSzPts val="1600"/>
              <a:buFont typeface="Helvetica"/>
              <a:buChar char="-"/>
              <a:defRPr sz="1600">
                <a:latin typeface="Roboto Slab"/>
                <a:ea typeface="Roboto Slab"/>
                <a:cs typeface="Roboto Slab"/>
                <a:sym typeface="Roboto Slab"/>
              </a:defRPr>
            </a:pPr>
            <a:r>
              <a:t>Assign scribe to take notes while you all discuss </a:t>
            </a:r>
          </a:p>
          <a:p>
            <a:pPr marL="457200" indent="-330200">
              <a:buClr>
                <a:srgbClr val="FFFFFF"/>
              </a:buClr>
              <a:buSzPts val="1600"/>
              <a:buFont typeface="Helvetica"/>
              <a:buChar char="-"/>
              <a:defRPr sz="1600">
                <a:latin typeface="Roboto Slab"/>
                <a:ea typeface="Roboto Slab"/>
                <a:cs typeface="Roboto Slab"/>
                <a:sym typeface="Roboto Slab"/>
              </a:defRPr>
            </a:pPr>
            <a:r>
              <a:t>Assign reporter to share answers to question #1 with full class</a:t>
            </a:r>
          </a:p>
          <a:p>
            <a:pPr marL="457200" indent="-330200">
              <a:buClr>
                <a:srgbClr val="FFFFFF"/>
              </a:buClr>
              <a:buSzPts val="1600"/>
              <a:buFont typeface="Helvetica"/>
              <a:buChar char="-"/>
              <a:defRPr sz="1600">
                <a:latin typeface="Roboto Slab"/>
                <a:ea typeface="Roboto Slab"/>
                <a:cs typeface="Roboto Slab"/>
                <a:sym typeface="Roboto Slab"/>
              </a:defRPr>
            </a:pPr>
            <a:r>
              <a:t>Assign reporter to share answers to question #2 with full class</a:t>
            </a:r>
          </a:p>
          <a:p>
            <a:pPr marL="457200" indent="-330200">
              <a:buClr>
                <a:srgbClr val="FFFFFF"/>
              </a:buClr>
              <a:buSzPts val="1600"/>
              <a:buFont typeface="Helvetica"/>
              <a:buChar char="-"/>
              <a:defRPr sz="1600">
                <a:latin typeface="Roboto Slab"/>
                <a:ea typeface="Roboto Slab"/>
                <a:cs typeface="Roboto Slab"/>
                <a:sym typeface="Roboto Slab"/>
              </a:defRPr>
            </a:pPr>
            <a:r>
              <a:t>We will come back as group to discuss-- be prepared!</a:t>
            </a:r>
          </a:p>
        </p:txBody>
      </p:sp>
      <p:sp>
        <p:nvSpPr>
          <p:cNvPr id="177" name="Google Shape;176;p31"/>
          <p:cNvSpPr txBox="1"/>
          <p:nvPr/>
        </p:nvSpPr>
        <p:spPr>
          <a:xfrm>
            <a:off x="144349" y="742650"/>
            <a:ext cx="3127501" cy="13004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b="1" sz="3700">
                <a:solidFill>
                  <a:schemeClr val="accent5"/>
                </a:solidFill>
                <a:latin typeface="Roboto Slab"/>
                <a:ea typeface="Roboto Slab"/>
                <a:cs typeface="Roboto Slab"/>
                <a:sym typeface="Roboto Slab"/>
              </a:defRPr>
            </a:lvl1pPr>
          </a:lstStyle>
          <a:p>
            <a:pPr/>
            <a:r>
              <a:t>Small Group Discussion</a:t>
            </a:r>
          </a:p>
        </p:txBody>
      </p:sp>
      <p:sp>
        <p:nvSpPr>
          <p:cNvPr id="178" name="Google Shape;177;p31"/>
          <p:cNvSpPr txBox="1"/>
          <p:nvPr/>
        </p:nvSpPr>
        <p:spPr>
          <a:xfrm>
            <a:off x="186250" y="2361700"/>
            <a:ext cx="3127501" cy="22980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lvl1pPr>
              <a:lnSpc>
                <a:spcPct val="115000"/>
              </a:lnSpc>
              <a:spcBef>
                <a:spcPts val="1200"/>
              </a:spcBef>
              <a:defRPr b="1" sz="2500">
                <a:solidFill>
                  <a:schemeClr val="accent6"/>
                </a:solidFill>
                <a:latin typeface="Roboto Slab"/>
                <a:ea typeface="Roboto Slab"/>
                <a:cs typeface="Roboto Slab"/>
                <a:sym typeface="Roboto Slab"/>
              </a:defRPr>
            </a:lvl1pPr>
          </a:lstStyle>
          <a:p>
            <a:pPr/>
            <a:r>
              <a:t>Academic Integrity</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4" name="Google Shape;72;p14"/>
          <p:cNvSpPr txBox="1"/>
          <p:nvPr>
            <p:ph type="ctrTitle"/>
          </p:nvPr>
        </p:nvSpPr>
        <p:spPr>
          <a:xfrm>
            <a:off x="-136875" y="1174025"/>
            <a:ext cx="8832300" cy="1522801"/>
          </a:xfrm>
          <a:prstGeom prst="rect">
            <a:avLst/>
          </a:prstGeom>
        </p:spPr>
        <p:txBody>
          <a:bodyPr/>
          <a:lstStyle>
            <a:lvl1pPr>
              <a:defRPr b="1" sz="5400"/>
            </a:lvl1pPr>
          </a:lstStyle>
          <a:p>
            <a:pPr/>
            <a:r>
              <a:t>The Syllabus</a:t>
            </a:r>
          </a:p>
        </p:txBody>
      </p:sp>
      <p:sp>
        <p:nvSpPr>
          <p:cNvPr id="125" name="Google Shape;73;p14"/>
          <p:cNvSpPr txBox="1"/>
          <p:nvPr/>
        </p:nvSpPr>
        <p:spPr>
          <a:xfrm>
            <a:off x="1789675" y="3086274"/>
            <a:ext cx="5783401" cy="14574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lgn="r">
              <a:lnSpc>
                <a:spcPct val="90000"/>
              </a:lnSpc>
              <a:defRPr sz="2200">
                <a:solidFill>
                  <a:schemeClr val="accent6"/>
                </a:solidFill>
                <a:latin typeface="Roboto Slab"/>
                <a:ea typeface="Roboto Slab"/>
                <a:cs typeface="Roboto Slab"/>
                <a:sym typeface="Roboto Slab"/>
              </a:defRPr>
            </a:pPr>
            <a:r>
              <a:t>City Tech 101</a:t>
            </a:r>
          </a:p>
          <a:p>
            <a:pPr algn="r">
              <a:lnSpc>
                <a:spcPct val="90000"/>
              </a:lnSpc>
              <a:defRPr sz="2200">
                <a:solidFill>
                  <a:schemeClr val="accent6"/>
                </a:solidFill>
                <a:latin typeface="Roboto Slab"/>
                <a:ea typeface="Roboto Slab"/>
                <a:cs typeface="Roboto Slab"/>
                <a:sym typeface="Roboto Slab"/>
              </a:defRPr>
            </a:pPr>
            <a:r>
              <a:t>Session 2</a:t>
            </a:r>
          </a:p>
        </p:txBody>
      </p:sp>
      <p:grpSp>
        <p:nvGrpSpPr>
          <p:cNvPr id="128" name="Google Shape;74;p14"/>
          <p:cNvGrpSpPr/>
          <p:nvPr/>
        </p:nvGrpSpPr>
        <p:grpSpPr>
          <a:xfrm>
            <a:off x="86850" y="4448816"/>
            <a:ext cx="1273859" cy="607272"/>
            <a:chOff x="0" y="0"/>
            <a:chExt cx="1273858" cy="607270"/>
          </a:xfrm>
        </p:grpSpPr>
        <p:pic>
          <p:nvPicPr>
            <p:cNvPr id="126" name="Google Shape;75;p14" descr="Google Shape;75;p14"/>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127" name="Google Shape;76;p14"/>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2" name="Google Shape;182;p32"/>
          <p:cNvSpPr txBox="1"/>
          <p:nvPr/>
        </p:nvSpPr>
        <p:spPr>
          <a:xfrm>
            <a:off x="754575" y="672174"/>
            <a:ext cx="7915500" cy="37769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ctr">
            <a:spAutoFit/>
          </a:bodyPr>
          <a:lstStyle/>
          <a:p>
            <a:pPr>
              <a:defRPr b="1" sz="1900" u="sng">
                <a:solidFill>
                  <a:schemeClr val="accent6"/>
                </a:solidFill>
                <a:latin typeface="Roboto Slab"/>
                <a:ea typeface="Roboto Slab"/>
                <a:cs typeface="Roboto Slab"/>
                <a:sym typeface="Roboto Slab"/>
              </a:defRPr>
            </a:pPr>
            <a:r>
              <a:t>City Tech’s Commitment to Academic Integrity </a:t>
            </a:r>
          </a:p>
          <a:p>
            <a:pPr>
              <a:defRPr>
                <a:solidFill>
                  <a:srgbClr val="000000"/>
                </a:solidFill>
              </a:defRPr>
            </a:pPr>
            <a:endParaRPr sz="1700">
              <a:solidFill>
                <a:schemeClr val="accent5"/>
              </a:solidFill>
              <a:latin typeface="Roboto Slab"/>
              <a:ea typeface="Roboto Slab"/>
              <a:cs typeface="Roboto Slab"/>
              <a:sym typeface="Roboto Slab"/>
            </a:endParaRPr>
          </a:p>
          <a:p>
            <a:pPr indent="457200">
              <a:defRPr sz="1700">
                <a:latin typeface="Roboto Slab"/>
                <a:ea typeface="Roboto Slab"/>
                <a:cs typeface="Roboto Slab"/>
                <a:sym typeface="Roboto Slab"/>
              </a:defRPr>
            </a:pPr>
            <a:r>
              <a:t>Students and all others who work with information, ideas, texts, images, music, inventions, and other intellectual property owe their audience and sources accuracy and honesty in using, crediting, and citing sources. As a community of intellectual and professional workers, the College recognizes its responsibility for providing instruction in information literacy and academic integrity, offering models of good practice, and responding vigilantly and appropriately to infractions of academic integrity. Accordingly, academic dishonesty is prohibited in The City University of New York (CUNY) and at New York City College of Technology (City Tech) and is punishable by penalties, including failing grades, suspension, and expulsion. </a:t>
            </a:r>
          </a:p>
          <a:p>
            <a:pPr indent="457200">
              <a:defRPr>
                <a:solidFill>
                  <a:srgbClr val="000000"/>
                </a:solidFill>
              </a:defRPr>
            </a:pPr>
            <a:endParaRPr sz="1700">
              <a:solidFill>
                <a:schemeClr val="accent5"/>
              </a:solidFill>
              <a:latin typeface="Roboto Slab"/>
              <a:ea typeface="Roboto Slab"/>
              <a:cs typeface="Roboto Slab"/>
              <a:sym typeface="Roboto Slab"/>
            </a:endParaRPr>
          </a:p>
          <a:p>
            <a:pPr indent="2286000">
              <a:defRPr i="1" sz="1700">
                <a:solidFill>
                  <a:schemeClr val="accent5"/>
                </a:solidFill>
                <a:latin typeface="Roboto Slab"/>
                <a:ea typeface="Roboto Slab"/>
                <a:cs typeface="Roboto Slab"/>
                <a:sym typeface="Roboto Slab"/>
              </a:defRPr>
            </a:pPr>
            <a:r>
              <a:t>— NYCCT statement on Academic Integrity</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4" name="Google Shape;187;p33"/>
          <p:cNvSpPr txBox="1"/>
          <p:nvPr/>
        </p:nvSpPr>
        <p:spPr>
          <a:xfrm>
            <a:off x="311699" y="433199"/>
            <a:ext cx="8572501" cy="39420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ctr">
            <a:spAutoFit/>
          </a:bodyPr>
          <a:lstStyle/>
          <a:p>
            <a:pPr>
              <a:defRPr b="1" sz="2200" u="sng">
                <a:solidFill>
                  <a:schemeClr val="accent5"/>
                </a:solidFill>
                <a:latin typeface="Roboto Slab"/>
                <a:ea typeface="Roboto Slab"/>
                <a:cs typeface="Roboto Slab"/>
                <a:sym typeface="Roboto Slab"/>
              </a:defRPr>
            </a:pPr>
            <a:r>
              <a:t>Forms of Academic Dishonesty </a:t>
            </a:r>
          </a:p>
          <a:p>
            <a:pPr>
              <a:defRPr>
                <a:solidFill>
                  <a:srgbClr val="000000"/>
                </a:solidFill>
              </a:defRPr>
            </a:pPr>
            <a:endParaRPr sz="1500">
              <a:solidFill>
                <a:schemeClr val="accent5"/>
              </a:solidFill>
              <a:latin typeface="Roboto Slab"/>
              <a:ea typeface="Roboto Slab"/>
              <a:cs typeface="Roboto Slab"/>
              <a:sym typeface="Roboto Slab"/>
            </a:endParaRPr>
          </a:p>
          <a:p>
            <a:pPr>
              <a:defRPr sz="1500">
                <a:latin typeface="Roboto Slab"/>
                <a:ea typeface="Roboto Slab"/>
                <a:cs typeface="Roboto Slab"/>
                <a:sym typeface="Roboto Slab"/>
              </a:defRPr>
            </a:pPr>
            <a:r>
              <a:t>a. </a:t>
            </a:r>
            <a:r>
              <a:rPr b="1">
                <a:solidFill>
                  <a:schemeClr val="accent6"/>
                </a:solidFill>
              </a:rPr>
              <a:t>Cheating</a:t>
            </a:r>
            <a:r>
              <a:t> is the unauthorized use or attempted use of material, information, notes, study aids, devices or communications during an academic exercise. </a:t>
            </a:r>
          </a:p>
          <a:p>
            <a:pPr>
              <a:defRPr>
                <a:solidFill>
                  <a:srgbClr val="000000"/>
                </a:solidFill>
              </a:defRPr>
            </a:pPr>
            <a:endParaRPr sz="1500">
              <a:latin typeface="Roboto Slab"/>
              <a:ea typeface="Roboto Slab"/>
              <a:cs typeface="Roboto Slab"/>
              <a:sym typeface="Roboto Slab"/>
            </a:endParaRPr>
          </a:p>
          <a:p>
            <a:pPr>
              <a:defRPr sz="1500">
                <a:latin typeface="Roboto Slab"/>
                <a:ea typeface="Roboto Slab"/>
                <a:cs typeface="Roboto Slab"/>
                <a:sym typeface="Roboto Slab"/>
              </a:defRPr>
            </a:pPr>
            <a:r>
              <a:t>b. </a:t>
            </a:r>
            <a:r>
              <a:rPr b="1">
                <a:solidFill>
                  <a:schemeClr val="accent6"/>
                </a:solidFill>
              </a:rPr>
              <a:t>Plagiarism</a:t>
            </a:r>
            <a:r>
              <a:t> is the act of presenting another person’s ideas, research or writings as your own.</a:t>
            </a:r>
          </a:p>
          <a:p>
            <a:pPr>
              <a:defRPr>
                <a:solidFill>
                  <a:srgbClr val="000000"/>
                </a:solidFill>
              </a:defRPr>
            </a:pPr>
            <a:endParaRPr sz="1500">
              <a:latin typeface="Roboto Slab"/>
              <a:ea typeface="Roboto Slab"/>
              <a:cs typeface="Roboto Slab"/>
              <a:sym typeface="Roboto Slab"/>
            </a:endParaRPr>
          </a:p>
          <a:p>
            <a:pPr>
              <a:defRPr sz="1500">
                <a:latin typeface="Roboto Slab"/>
                <a:ea typeface="Roboto Slab"/>
                <a:cs typeface="Roboto Slab"/>
                <a:sym typeface="Roboto Slab"/>
              </a:defRPr>
            </a:pPr>
            <a:r>
              <a:t> c. </a:t>
            </a:r>
            <a:r>
              <a:rPr b="1">
                <a:solidFill>
                  <a:schemeClr val="accent6"/>
                </a:solidFill>
              </a:rPr>
              <a:t>Internet plagiarism</a:t>
            </a:r>
            <a:r>
              <a:rPr b="1">
                <a:solidFill>
                  <a:schemeClr val="accent5"/>
                </a:solidFill>
              </a:rPr>
              <a:t> </a:t>
            </a:r>
            <a:r>
              <a:t>includes submitting downloaded term papers or parts of term papers, paraphrasing or copying information from the internet without citing the source, and “cutting and pasting” from various sources without proper attribution. </a:t>
            </a:r>
          </a:p>
          <a:p>
            <a:pPr>
              <a:defRPr>
                <a:solidFill>
                  <a:srgbClr val="000000"/>
                </a:solidFill>
              </a:defRPr>
            </a:pPr>
            <a:endParaRPr sz="1500">
              <a:latin typeface="Roboto Slab"/>
              <a:ea typeface="Roboto Slab"/>
              <a:cs typeface="Roboto Slab"/>
              <a:sym typeface="Roboto Slab"/>
            </a:endParaRPr>
          </a:p>
          <a:p>
            <a:pPr>
              <a:defRPr sz="1500">
                <a:latin typeface="Roboto Slab"/>
                <a:ea typeface="Roboto Slab"/>
                <a:cs typeface="Roboto Slab"/>
                <a:sym typeface="Roboto Slab"/>
              </a:defRPr>
            </a:pPr>
            <a:r>
              <a:t>d. </a:t>
            </a:r>
            <a:r>
              <a:rPr b="1">
                <a:solidFill>
                  <a:schemeClr val="accent6"/>
                </a:solidFill>
              </a:rPr>
              <a:t>Obtaining unfair advantage</a:t>
            </a:r>
            <a:r>
              <a:t> is any activity that intentionally or unintentionally gives a student an unfair advantage in his/her academic work over another student. </a:t>
            </a:r>
          </a:p>
          <a:p>
            <a:pPr>
              <a:defRPr>
                <a:solidFill>
                  <a:srgbClr val="000000"/>
                </a:solidFill>
              </a:defRPr>
            </a:pPr>
            <a:endParaRPr sz="1500">
              <a:latin typeface="Roboto Slab"/>
              <a:ea typeface="Roboto Slab"/>
              <a:cs typeface="Roboto Slab"/>
              <a:sym typeface="Roboto Slab"/>
            </a:endParaRPr>
          </a:p>
          <a:p>
            <a:pPr>
              <a:defRPr sz="1500">
                <a:latin typeface="Roboto Slab"/>
                <a:ea typeface="Roboto Slab"/>
                <a:cs typeface="Roboto Slab"/>
                <a:sym typeface="Roboto Slab"/>
              </a:defRPr>
            </a:pPr>
            <a:r>
              <a:t>e. </a:t>
            </a:r>
            <a:r>
              <a:rPr b="1">
                <a:solidFill>
                  <a:schemeClr val="accent6"/>
                </a:solidFill>
              </a:rPr>
              <a:t>Falsification of records and official documents</a:t>
            </a:r>
            <a:r>
              <a:rPr b="1">
                <a:solidFill>
                  <a:schemeClr val="accent5"/>
                </a:solidFill>
              </a:rPr>
              <a:t> </a:t>
            </a:r>
            <a:r>
              <a:t>includes, but is not limited to, forging signatures of authorization and falsifying information on an official academic record. </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8" name="Google Shape;192;p34"/>
          <p:cNvSpPr txBox="1"/>
          <p:nvPr/>
        </p:nvSpPr>
        <p:spPr>
          <a:xfrm>
            <a:off x="415624" y="260300"/>
            <a:ext cx="8329802" cy="45643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ctr">
            <a:spAutoFit/>
          </a:bodyPr>
          <a:lstStyle/>
          <a:p>
            <a:pPr>
              <a:defRPr b="1" sz="2300" u="sng">
                <a:solidFill>
                  <a:schemeClr val="accent5"/>
                </a:solidFill>
                <a:latin typeface="Roboto Slab"/>
                <a:ea typeface="Roboto Slab"/>
                <a:cs typeface="Roboto Slab"/>
                <a:sym typeface="Roboto Slab"/>
              </a:defRPr>
            </a:pPr>
            <a:r>
              <a:t>Examples of Cheating</a:t>
            </a:r>
          </a:p>
          <a:p>
            <a:pPr>
              <a:defRPr>
                <a:solidFill>
                  <a:srgbClr val="000000"/>
                </a:solidFill>
              </a:defRPr>
            </a:pPr>
            <a:endParaRPr b="1" sz="2300" u="sng">
              <a:solidFill>
                <a:schemeClr val="accent5"/>
              </a:solidFill>
              <a:latin typeface="Roboto Slab"/>
              <a:ea typeface="Roboto Slab"/>
              <a:cs typeface="Roboto Slab"/>
              <a:sym typeface="Roboto Slab"/>
            </a:endParaRPr>
          </a:p>
          <a:p>
            <a:pPr marL="457200" indent="-317500">
              <a:buClr>
                <a:srgbClr val="FFFFFF"/>
              </a:buClr>
              <a:buSzPts val="1400"/>
              <a:buFont typeface="Helvetica"/>
              <a:buChar char="●"/>
              <a:defRPr>
                <a:latin typeface="Roboto Slab"/>
                <a:ea typeface="Roboto Slab"/>
                <a:cs typeface="Roboto Slab"/>
                <a:sym typeface="Roboto Slab"/>
              </a:defRPr>
            </a:pPr>
            <a:r>
              <a:t>Copying from another student during an examination or allowing another to copy your work.</a:t>
            </a:r>
          </a:p>
          <a:p>
            <a:pPr marL="457200" indent="-317500">
              <a:buClr>
                <a:srgbClr val="FFFFFF"/>
              </a:buClr>
              <a:buSzPts val="1400"/>
              <a:buFont typeface="Helvetica"/>
              <a:buChar char="●"/>
              <a:defRPr>
                <a:latin typeface="Roboto Slab"/>
                <a:ea typeface="Roboto Slab"/>
                <a:cs typeface="Roboto Slab"/>
                <a:sym typeface="Roboto Slab"/>
              </a:defRPr>
            </a:pPr>
            <a:r>
              <a:t>Unauthorized collaboration on a take home assignment or examination. </a:t>
            </a:r>
          </a:p>
          <a:p>
            <a:pPr marL="457200" indent="-317500">
              <a:buClr>
                <a:srgbClr val="FFFFFF"/>
              </a:buClr>
              <a:buSzPts val="1400"/>
              <a:buFont typeface="Helvetica"/>
              <a:buChar char="●"/>
              <a:defRPr>
                <a:latin typeface="Roboto Slab"/>
                <a:ea typeface="Roboto Slab"/>
                <a:cs typeface="Roboto Slab"/>
                <a:sym typeface="Roboto Slab"/>
              </a:defRPr>
            </a:pPr>
            <a:r>
              <a:t>Using notes during a closed book examination. </a:t>
            </a:r>
          </a:p>
          <a:p>
            <a:pPr marL="457200" indent="-317500">
              <a:buClr>
                <a:srgbClr val="FFFFFF"/>
              </a:buClr>
              <a:buSzPts val="1400"/>
              <a:buFont typeface="Helvetica"/>
              <a:buChar char="●"/>
              <a:defRPr>
                <a:latin typeface="Roboto Slab"/>
                <a:ea typeface="Roboto Slab"/>
                <a:cs typeface="Roboto Slab"/>
                <a:sym typeface="Roboto Slab"/>
              </a:defRPr>
            </a:pPr>
            <a:r>
              <a:t>Taking an examination for another student, or asking or allowing another student to take an examination for you. </a:t>
            </a:r>
          </a:p>
          <a:p>
            <a:pPr marL="457200" indent="-317500">
              <a:buClr>
                <a:srgbClr val="FFFFFF"/>
              </a:buClr>
              <a:buSzPts val="1400"/>
              <a:buFont typeface="Helvetica"/>
              <a:buChar char="●"/>
              <a:defRPr>
                <a:latin typeface="Roboto Slab"/>
                <a:ea typeface="Roboto Slab"/>
                <a:cs typeface="Roboto Slab"/>
                <a:sym typeface="Roboto Slab"/>
              </a:defRPr>
            </a:pPr>
            <a:r>
              <a:t>Changing a graded exam and returning it for more credit. </a:t>
            </a:r>
          </a:p>
          <a:p>
            <a:pPr marL="457200" indent="-317500">
              <a:buClr>
                <a:srgbClr val="FFFFFF"/>
              </a:buClr>
              <a:buSzPts val="1400"/>
              <a:buFont typeface="Helvetica"/>
              <a:buChar char="●"/>
              <a:defRPr>
                <a:latin typeface="Roboto Slab"/>
                <a:ea typeface="Roboto Slab"/>
                <a:cs typeface="Roboto Slab"/>
                <a:sym typeface="Roboto Slab"/>
              </a:defRPr>
            </a:pPr>
            <a:r>
              <a:t>Submitting substantial portions of the same paper to more than one course without consulting with each instructor. </a:t>
            </a:r>
          </a:p>
          <a:p>
            <a:pPr marL="457200" indent="-317500">
              <a:buClr>
                <a:srgbClr val="FFFFFF"/>
              </a:buClr>
              <a:buSzPts val="1400"/>
              <a:buFont typeface="Helvetica"/>
              <a:buChar char="●"/>
              <a:defRPr>
                <a:latin typeface="Roboto Slab"/>
                <a:ea typeface="Roboto Slab"/>
                <a:cs typeface="Roboto Slab"/>
                <a:sym typeface="Roboto Slab"/>
              </a:defRPr>
            </a:pPr>
            <a:r>
              <a:t>Preparing answers or writing notes in a blue book (exam booklet) before an examination. </a:t>
            </a:r>
          </a:p>
          <a:p>
            <a:pPr marL="457200" indent="-317500">
              <a:buClr>
                <a:srgbClr val="FFFFFF"/>
              </a:buClr>
              <a:buSzPts val="1400"/>
              <a:buFont typeface="Helvetica"/>
              <a:buChar char="●"/>
              <a:defRPr>
                <a:latin typeface="Roboto Slab"/>
                <a:ea typeface="Roboto Slab"/>
                <a:cs typeface="Roboto Slab"/>
                <a:sym typeface="Roboto Slab"/>
              </a:defRPr>
            </a:pPr>
            <a:r>
              <a:t>Allowing others to research and write assigned papers or do assigned projects, including using commercial term paper services. </a:t>
            </a:r>
          </a:p>
          <a:p>
            <a:pPr marL="457200" indent="-317500">
              <a:buClr>
                <a:srgbClr val="FFFFFF"/>
              </a:buClr>
              <a:buSzPts val="1400"/>
              <a:buFont typeface="Helvetica"/>
              <a:buChar char="●"/>
              <a:defRPr>
                <a:latin typeface="Roboto Slab"/>
                <a:ea typeface="Roboto Slab"/>
                <a:cs typeface="Roboto Slab"/>
                <a:sym typeface="Roboto Slab"/>
              </a:defRPr>
            </a:pPr>
            <a:r>
              <a:t>Giving assistance to acts of academic misconduct/ dishonesty. </a:t>
            </a:r>
          </a:p>
          <a:p>
            <a:pPr marL="457200" indent="-317500">
              <a:buClr>
                <a:srgbClr val="FFFFFF"/>
              </a:buClr>
              <a:buSzPts val="1400"/>
              <a:buFont typeface="Helvetica"/>
              <a:buChar char="●"/>
              <a:defRPr>
                <a:latin typeface="Roboto Slab"/>
                <a:ea typeface="Roboto Slab"/>
                <a:cs typeface="Roboto Slab"/>
                <a:sym typeface="Roboto Slab"/>
              </a:defRPr>
            </a:pPr>
            <a:r>
              <a:t>Fabricating data (in whole or in part). </a:t>
            </a:r>
          </a:p>
          <a:p>
            <a:pPr marL="457200" indent="-317500">
              <a:buClr>
                <a:srgbClr val="FFFFFF"/>
              </a:buClr>
              <a:buSzPts val="1400"/>
              <a:buFont typeface="Helvetica"/>
              <a:buChar char="●"/>
              <a:defRPr>
                <a:latin typeface="Roboto Slab"/>
                <a:ea typeface="Roboto Slab"/>
                <a:cs typeface="Roboto Slab"/>
                <a:sym typeface="Roboto Slab"/>
              </a:defRPr>
            </a:pPr>
            <a:r>
              <a:t>Falsifying data (in whole or in part). </a:t>
            </a:r>
          </a:p>
          <a:p>
            <a:pPr marL="457200" indent="-317500">
              <a:buClr>
                <a:srgbClr val="FFFFFF"/>
              </a:buClr>
              <a:buSzPts val="1400"/>
              <a:buFont typeface="Helvetica"/>
              <a:buChar char="●"/>
              <a:defRPr>
                <a:latin typeface="Roboto Slab"/>
                <a:ea typeface="Roboto Slab"/>
                <a:cs typeface="Roboto Slab"/>
                <a:sym typeface="Roboto Slab"/>
              </a:defRPr>
            </a:pPr>
            <a:r>
              <a:t>Submitting someone else’s work as your own. </a:t>
            </a:r>
          </a:p>
          <a:p>
            <a:pPr marL="457200" indent="-317500">
              <a:buClr>
                <a:srgbClr val="FFFFFF"/>
              </a:buClr>
              <a:buSzPts val="1400"/>
              <a:buFont typeface="Helvetica"/>
              <a:buChar char="●"/>
              <a:defRPr>
                <a:latin typeface="Roboto Slab"/>
                <a:ea typeface="Roboto Slab"/>
                <a:cs typeface="Roboto Slab"/>
                <a:sym typeface="Roboto Slab"/>
              </a:defRPr>
            </a:pPr>
            <a:r>
              <a:t>Unauthorized use during an examination of any electronic devices such as cell phones, computers or other technologies to retrieve or send information.</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0" name="Google Shape;197;p35"/>
          <p:cNvSpPr txBox="1"/>
          <p:nvPr/>
        </p:nvSpPr>
        <p:spPr>
          <a:xfrm>
            <a:off x="415624" y="972000"/>
            <a:ext cx="8329802" cy="28244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ctr">
            <a:spAutoFit/>
          </a:bodyPr>
          <a:lstStyle/>
          <a:p>
            <a:pPr>
              <a:defRPr b="1" sz="2300" u="sng">
                <a:solidFill>
                  <a:schemeClr val="accent5"/>
                </a:solidFill>
                <a:latin typeface="Roboto Slab"/>
                <a:ea typeface="Roboto Slab"/>
                <a:cs typeface="Roboto Slab"/>
                <a:sym typeface="Roboto Slab"/>
              </a:defRPr>
            </a:pPr>
            <a:r>
              <a:t>Examples of Plagiarism and Internet Plagiarism </a:t>
            </a:r>
          </a:p>
          <a:p>
            <a:pPr>
              <a:defRPr>
                <a:solidFill>
                  <a:srgbClr val="000000"/>
                </a:solidFill>
              </a:defRPr>
            </a:pPr>
            <a:endParaRPr b="1" sz="2300" u="sng">
              <a:solidFill>
                <a:schemeClr val="accent5"/>
              </a:solidFill>
              <a:latin typeface="Roboto Slab"/>
              <a:ea typeface="Roboto Slab"/>
              <a:cs typeface="Roboto Slab"/>
              <a:sym typeface="Roboto Slab"/>
            </a:endParaRPr>
          </a:p>
          <a:p>
            <a:pPr marL="457200" indent="-330200">
              <a:buClr>
                <a:srgbClr val="FFFFFF"/>
              </a:buClr>
              <a:buSzPts val="1600"/>
              <a:buFont typeface="Helvetica"/>
              <a:buChar char="●"/>
              <a:defRPr sz="1600">
                <a:latin typeface="Roboto Slab"/>
                <a:ea typeface="Roboto Slab"/>
                <a:cs typeface="Roboto Slab"/>
                <a:sym typeface="Roboto Slab"/>
              </a:defRPr>
            </a:pPr>
            <a:r>
              <a:t>Copying another person’s actual words without the use of quotation marks and footnotes attributing the words to their source. </a:t>
            </a:r>
          </a:p>
          <a:p>
            <a:pPr marL="457200" indent="-330200">
              <a:buClr>
                <a:srgbClr val="FFFFFF"/>
              </a:buClr>
              <a:buSzPts val="1600"/>
              <a:buFont typeface="Helvetica"/>
              <a:buChar char="●"/>
              <a:defRPr sz="1600">
                <a:latin typeface="Roboto Slab"/>
                <a:ea typeface="Roboto Slab"/>
                <a:cs typeface="Roboto Slab"/>
                <a:sym typeface="Roboto Slab"/>
              </a:defRPr>
            </a:pPr>
            <a:r>
              <a:t>Presenting another person’s ideas or theories in your own words without acknowledging the source. </a:t>
            </a:r>
          </a:p>
          <a:p>
            <a:pPr marL="457200" indent="-330200">
              <a:buClr>
                <a:srgbClr val="FFFFFF"/>
              </a:buClr>
              <a:buSzPts val="1600"/>
              <a:buFont typeface="Helvetica"/>
              <a:buChar char="●"/>
              <a:defRPr sz="1600">
                <a:latin typeface="Roboto Slab"/>
                <a:ea typeface="Roboto Slab"/>
                <a:cs typeface="Roboto Slab"/>
                <a:sym typeface="Roboto Slab"/>
              </a:defRPr>
            </a:pPr>
            <a:r>
              <a:t>Failing to acknowledge collaborators on homework and laboratory assignments. </a:t>
            </a:r>
          </a:p>
          <a:p>
            <a:pPr marL="457200" indent="-330200">
              <a:buClr>
                <a:srgbClr val="FFFFFF"/>
              </a:buClr>
              <a:buSzPts val="1600"/>
              <a:buFont typeface="Helvetica"/>
              <a:buChar char="●"/>
              <a:defRPr sz="1600">
                <a:latin typeface="Roboto Slab"/>
                <a:ea typeface="Roboto Slab"/>
                <a:cs typeface="Roboto Slab"/>
                <a:sym typeface="Roboto Slab"/>
              </a:defRPr>
            </a:pPr>
            <a:r>
              <a:t>Submitting downloaded term papers or parts of term papers, paraphrasing or copying information from the internet without citing the source, or “cutting &amp; pasting” from various sources without proper attribution.</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2" name="Google Shape;202;p36"/>
          <p:cNvSpPr txBox="1"/>
          <p:nvPr/>
        </p:nvSpPr>
        <p:spPr>
          <a:xfrm>
            <a:off x="415624" y="1080949"/>
            <a:ext cx="8329802" cy="25831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ctr">
            <a:spAutoFit/>
          </a:bodyPr>
          <a:lstStyle/>
          <a:p>
            <a:pPr>
              <a:defRPr b="1" sz="2300" u="sng">
                <a:solidFill>
                  <a:schemeClr val="accent5"/>
                </a:solidFill>
                <a:latin typeface="Roboto Slab"/>
                <a:ea typeface="Roboto Slab"/>
                <a:cs typeface="Roboto Slab"/>
                <a:sym typeface="Roboto Slab"/>
              </a:defRPr>
            </a:pPr>
            <a:r>
              <a:t>Examples of Obtaining Unfair Advantage</a:t>
            </a:r>
          </a:p>
          <a:p>
            <a:pPr>
              <a:defRPr>
                <a:solidFill>
                  <a:srgbClr val="000000"/>
                </a:solidFill>
              </a:defRPr>
            </a:pPr>
            <a:endParaRPr b="1" sz="2300" u="sng">
              <a:solidFill>
                <a:schemeClr val="accent5"/>
              </a:solidFill>
              <a:latin typeface="Roboto Slab"/>
              <a:ea typeface="Roboto Slab"/>
              <a:cs typeface="Roboto Slab"/>
              <a:sym typeface="Roboto Slab"/>
            </a:endParaRPr>
          </a:p>
          <a:p>
            <a:pPr marL="457200" indent="-330200">
              <a:buClr>
                <a:srgbClr val="FFFFFF"/>
              </a:buClr>
              <a:buSzPts val="1600"/>
              <a:buFont typeface="Helvetica"/>
              <a:buChar char="●"/>
              <a:defRPr sz="1600">
                <a:latin typeface="Roboto Slab"/>
                <a:ea typeface="Roboto Slab"/>
                <a:cs typeface="Roboto Slab"/>
                <a:sym typeface="Roboto Slab"/>
              </a:defRPr>
            </a:pPr>
            <a:r>
              <a:t>Stealing, reproducing, circulating or otherwise gaining advance access to examination materials. </a:t>
            </a:r>
          </a:p>
          <a:p>
            <a:pPr marL="457200" indent="-330200">
              <a:buClr>
                <a:srgbClr val="FFFFFF"/>
              </a:buClr>
              <a:buSzPts val="1600"/>
              <a:buFont typeface="Helvetica"/>
              <a:buChar char="●"/>
              <a:defRPr sz="1600">
                <a:latin typeface="Roboto Slab"/>
                <a:ea typeface="Roboto Slab"/>
                <a:cs typeface="Roboto Slab"/>
                <a:sym typeface="Roboto Slab"/>
              </a:defRPr>
            </a:pPr>
            <a:r>
              <a:t>Depriving other students of access to library materials by stealing, destroying, defacing, or concealing them. </a:t>
            </a:r>
          </a:p>
          <a:p>
            <a:pPr marL="457200" indent="-330200">
              <a:buClr>
                <a:srgbClr val="FFFFFF"/>
              </a:buClr>
              <a:buSzPts val="1600"/>
              <a:buFont typeface="Helvetica"/>
              <a:buChar char="●"/>
              <a:defRPr sz="1600">
                <a:latin typeface="Roboto Slab"/>
                <a:ea typeface="Roboto Slab"/>
                <a:cs typeface="Roboto Slab"/>
                <a:sym typeface="Roboto Slab"/>
              </a:defRPr>
            </a:pPr>
            <a:r>
              <a:t>Retaining, using or circulating examination materials which clearly indicate that they should be returned at the end of the exam. </a:t>
            </a:r>
          </a:p>
          <a:p>
            <a:pPr marL="457200" indent="-330200">
              <a:buClr>
                <a:srgbClr val="FFFFFF"/>
              </a:buClr>
              <a:buSzPts val="1600"/>
              <a:buFont typeface="Helvetica"/>
              <a:buChar char="●"/>
              <a:defRPr sz="1600">
                <a:latin typeface="Roboto Slab"/>
                <a:ea typeface="Roboto Slab"/>
                <a:cs typeface="Roboto Slab"/>
                <a:sym typeface="Roboto Slab"/>
              </a:defRPr>
            </a:pPr>
            <a:r>
              <a:t>Intentionally obstructing or interfering with another student’s work.</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4" name="Google Shape;207;p37"/>
          <p:cNvSpPr txBox="1"/>
          <p:nvPr>
            <p:ph type="title"/>
          </p:nvPr>
        </p:nvSpPr>
        <p:spPr>
          <a:xfrm>
            <a:off x="387899" y="458024"/>
            <a:ext cx="8368202" cy="686102"/>
          </a:xfrm>
          <a:prstGeom prst="rect">
            <a:avLst/>
          </a:prstGeom>
        </p:spPr>
        <p:txBody>
          <a:bodyPr/>
          <a:lstStyle>
            <a:lvl1pPr defTabSz="896111">
              <a:defRPr b="1" sz="3234">
                <a:solidFill>
                  <a:schemeClr val="accent5"/>
                </a:solidFill>
              </a:defRPr>
            </a:lvl1pPr>
          </a:lstStyle>
          <a:p>
            <a:pPr/>
            <a:r>
              <a:t>Full Academic Integrity Policy</a:t>
            </a:r>
          </a:p>
        </p:txBody>
      </p:sp>
      <p:sp>
        <p:nvSpPr>
          <p:cNvPr id="195" name="Google Shape;208;p37"/>
          <p:cNvSpPr txBox="1"/>
          <p:nvPr>
            <p:ph type="body" idx="1"/>
          </p:nvPr>
        </p:nvSpPr>
        <p:spPr>
          <a:xfrm>
            <a:off x="176550" y="1333899"/>
            <a:ext cx="8790900" cy="3096001"/>
          </a:xfrm>
          <a:prstGeom prst="rect">
            <a:avLst/>
          </a:prstGeom>
        </p:spPr>
        <p:txBody>
          <a:bodyPr anchor="ctr"/>
          <a:lstStyle>
            <a:lvl1pPr marL="0" indent="0" algn="ctr">
              <a:buSzTx/>
              <a:buNone/>
              <a:defRPr sz="1700" u="sng">
                <a:solidFill>
                  <a:schemeClr val="accent5"/>
                </a:solidFill>
                <a:uFill>
                  <a:solidFill>
                    <a:schemeClr val="accent5"/>
                  </a:solidFill>
                </a:uFill>
                <a:latin typeface="Roboto Slab"/>
                <a:ea typeface="Roboto Slab"/>
                <a:cs typeface="Roboto Slab"/>
                <a:sym typeface="Roboto Slab"/>
                <a:hlinkClick r:id="rId2" invalidUrl="" action="" tgtFrame="" tooltip="" history="1" highlightClick="0" endSnd="0"/>
              </a:defRPr>
            </a:lvl1pPr>
          </a:lstStyle>
          <a:p>
            <a:pPr>
              <a:defRPr>
                <a:solidFill>
                  <a:srgbClr val="FFFFFF"/>
                </a:solidFill>
                <a:uFillTx/>
              </a:defRPr>
            </a:pPr>
            <a:r>
              <a:rPr>
                <a:solidFill>
                  <a:schemeClr val="accent5"/>
                </a:solidFill>
                <a:uFill>
                  <a:solidFill>
                    <a:schemeClr val="accent5"/>
                  </a:solidFill>
                </a:uFill>
                <a:hlinkClick r:id="rId2" invalidUrl="" action="" tgtFrame="" tooltip="" history="1" highlightClick="0" endSnd="0"/>
              </a:rPr>
              <a:t>https://www.citytech.cuny.edu/academics/docs/academic_integrity_policy.pdf</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7" name="Google Shape;213;p38"/>
          <p:cNvSpPr txBox="1"/>
          <p:nvPr>
            <p:ph type="ctrTitle"/>
          </p:nvPr>
        </p:nvSpPr>
        <p:spPr>
          <a:xfrm>
            <a:off x="1680302" y="1188925"/>
            <a:ext cx="5783401" cy="1457401"/>
          </a:xfrm>
          <a:prstGeom prst="rect">
            <a:avLst/>
          </a:prstGeom>
        </p:spPr>
        <p:txBody>
          <a:bodyPr/>
          <a:lstStyle>
            <a:lvl1pPr>
              <a:defRPr b="1">
                <a:solidFill>
                  <a:schemeClr val="accent5"/>
                </a:solidFill>
              </a:defRPr>
            </a:lvl1pPr>
          </a:lstStyle>
          <a:p>
            <a:pPr/>
            <a:r>
              <a:t>Effective Communication</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9" name="Google Shape;218;p39"/>
          <p:cNvSpPr txBox="1"/>
          <p:nvPr>
            <p:ph type="title"/>
          </p:nvPr>
        </p:nvSpPr>
        <p:spPr>
          <a:xfrm>
            <a:off x="265500" y="1209075"/>
            <a:ext cx="4045200" cy="1506301"/>
          </a:xfrm>
          <a:prstGeom prst="rect">
            <a:avLst/>
          </a:prstGeom>
        </p:spPr>
        <p:txBody>
          <a:bodyPr/>
          <a:lstStyle>
            <a:lvl1pPr>
              <a:defRPr b="1" sz="4000">
                <a:solidFill>
                  <a:schemeClr val="accent5"/>
                </a:solidFill>
              </a:defRPr>
            </a:lvl1pPr>
          </a:lstStyle>
          <a:p>
            <a:pPr/>
            <a:r>
              <a:t>Emailing with Professors</a:t>
            </a:r>
          </a:p>
        </p:txBody>
      </p:sp>
      <p:sp>
        <p:nvSpPr>
          <p:cNvPr id="200" name="Google Shape;219;p39"/>
          <p:cNvSpPr txBox="1"/>
          <p:nvPr>
            <p:ph type="body" sz="half" idx="1"/>
          </p:nvPr>
        </p:nvSpPr>
        <p:spPr>
          <a:xfrm>
            <a:off x="4939500" y="724199"/>
            <a:ext cx="3837000" cy="3695101"/>
          </a:xfrm>
          <a:prstGeom prst="rect">
            <a:avLst/>
          </a:prstGeom>
        </p:spPr>
        <p:txBody>
          <a:bodyPr anchor="ctr"/>
          <a:lstStyle>
            <a:lvl1pPr marL="0" indent="0" algn="l">
              <a:lnSpc>
                <a:spcPct val="115000"/>
              </a:lnSpc>
              <a:spcBef>
                <a:spcPts val="1200"/>
              </a:spcBef>
              <a:defRPr sz="1800" u="sng">
                <a:uFill>
                  <a:solidFill>
                    <a:schemeClr val="accent5"/>
                  </a:solidFill>
                </a:uFill>
                <a:latin typeface="Roboto Slab"/>
                <a:ea typeface="Roboto Slab"/>
                <a:cs typeface="Roboto Slab"/>
                <a:sym typeface="Roboto Slab"/>
                <a:hlinkClick r:id="rId2" invalidUrl="" action="" tgtFrame="" tooltip="" history="1" highlightClick="0" endSnd="0"/>
              </a:defRPr>
            </a:lvl1pPr>
          </a:lstStyle>
          <a:p>
            <a:pPr>
              <a:defRPr>
                <a:solidFill>
                  <a:srgbClr val="FFFFFF"/>
                </a:solidFill>
                <a:uFillTx/>
              </a:defRPr>
            </a:pPr>
            <a:r>
              <a:rPr>
                <a:solidFill>
                  <a:schemeClr val="accent5"/>
                </a:solidFill>
                <a:uFill>
                  <a:solidFill>
                    <a:schemeClr val="accent5"/>
                  </a:solidFill>
                </a:uFill>
                <a:hlinkClick r:id="rId2" invalidUrl="" action="" tgtFrame="" tooltip="" history="1" highlightClick="0" endSnd="0"/>
              </a:rPr>
              <a:t>https://www.youtube.com/watch?v=nqaRp8MyLOg&amp;t=1s</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2" name="Google Shape;224;p40"/>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Tips for Effective Communication</a:t>
            </a:r>
          </a:p>
        </p:txBody>
      </p:sp>
      <p:sp>
        <p:nvSpPr>
          <p:cNvPr id="203" name="Google Shape;225;p40"/>
          <p:cNvSpPr txBox="1"/>
          <p:nvPr>
            <p:ph type="body" sz="half" idx="1"/>
          </p:nvPr>
        </p:nvSpPr>
        <p:spPr>
          <a:xfrm>
            <a:off x="1489074" y="1390799"/>
            <a:ext cx="5914802" cy="2710202"/>
          </a:xfrm>
          <a:prstGeom prst="rect">
            <a:avLst/>
          </a:prstGeom>
        </p:spPr>
        <p:txBody>
          <a:bodyPr anchor="ctr"/>
          <a:lstStyle/>
          <a:p>
            <a:pPr indent="-336550">
              <a:buSzPts val="1700"/>
              <a:defRPr sz="1700">
                <a:latin typeface="Roboto Slab"/>
                <a:ea typeface="Roboto Slab"/>
                <a:cs typeface="Roboto Slab"/>
                <a:sym typeface="Roboto Slab"/>
              </a:defRPr>
            </a:pPr>
            <a:r>
              <a:t>Set up your City Tech email</a:t>
            </a:r>
          </a:p>
          <a:p>
            <a:pPr indent="-336550">
              <a:buSzPts val="1700"/>
              <a:defRPr sz="1700">
                <a:latin typeface="Roboto Slab"/>
                <a:ea typeface="Roboto Slab"/>
                <a:cs typeface="Roboto Slab"/>
                <a:sym typeface="Roboto Slab"/>
              </a:defRPr>
            </a:pPr>
            <a:r>
              <a:t>Download the Outlook App for your phone</a:t>
            </a:r>
          </a:p>
          <a:p>
            <a:pPr indent="-336550">
              <a:buSzPts val="1700"/>
              <a:defRPr sz="1700">
                <a:latin typeface="Roboto Slab"/>
                <a:ea typeface="Roboto Slab"/>
                <a:cs typeface="Roboto Slab"/>
                <a:sym typeface="Roboto Slab"/>
              </a:defRPr>
            </a:pPr>
            <a:r>
              <a:t>Check your City Tech email EVERY DAY</a:t>
            </a:r>
          </a:p>
          <a:p>
            <a:pPr indent="-336550">
              <a:buSzPts val="1700"/>
              <a:defRPr sz="1700">
                <a:latin typeface="Roboto Slab"/>
                <a:ea typeface="Roboto Slab"/>
                <a:cs typeface="Roboto Slab"/>
                <a:sym typeface="Roboto Slab"/>
              </a:defRPr>
            </a:pPr>
            <a:r>
              <a:t>Check Blackboard and/or OpenLab EVERY DAY</a:t>
            </a:r>
          </a:p>
          <a:p>
            <a:pPr indent="-336550">
              <a:buSzPts val="1700"/>
              <a:defRPr sz="1700">
                <a:latin typeface="Roboto Slab"/>
                <a:ea typeface="Roboto Slab"/>
                <a:cs typeface="Roboto Slab"/>
                <a:sym typeface="Roboto Slab"/>
              </a:defRPr>
            </a:pPr>
            <a:r>
              <a:t>Write clear emails and ask good questions</a:t>
            </a:r>
          </a:p>
          <a:p>
            <a:pPr indent="-336550">
              <a:buSzPts val="1700"/>
              <a:defRPr sz="1700">
                <a:latin typeface="Roboto Slab"/>
                <a:ea typeface="Roboto Slab"/>
                <a:cs typeface="Roboto Slab"/>
                <a:sym typeface="Roboto Slab"/>
              </a:defRPr>
            </a:pPr>
            <a:r>
              <a:t>Utilize professor office hours</a:t>
            </a: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5" name="Google Shape;230;p41"/>
          <p:cNvSpPr txBox="1"/>
          <p:nvPr>
            <p:ph type="title"/>
          </p:nvPr>
        </p:nvSpPr>
        <p:spPr>
          <a:xfrm>
            <a:off x="277199" y="1583850"/>
            <a:ext cx="4045201" cy="1482301"/>
          </a:xfrm>
          <a:prstGeom prst="rect">
            <a:avLst/>
          </a:prstGeom>
        </p:spPr>
        <p:txBody>
          <a:bodyPr anchor="ctr"/>
          <a:lstStyle>
            <a:lvl1pPr>
              <a:defRPr b="1" sz="4900">
                <a:solidFill>
                  <a:schemeClr val="accent6"/>
                </a:solidFill>
              </a:defRPr>
            </a:lvl1pPr>
          </a:lstStyle>
          <a:p>
            <a:pPr/>
            <a:r>
              <a:t>Recap</a:t>
            </a:r>
          </a:p>
        </p:txBody>
      </p:sp>
      <p:sp>
        <p:nvSpPr>
          <p:cNvPr id="206" name="Google Shape;231;p41"/>
          <p:cNvSpPr txBox="1"/>
          <p:nvPr>
            <p:ph type="body" sz="half" idx="1"/>
          </p:nvPr>
        </p:nvSpPr>
        <p:spPr>
          <a:xfrm>
            <a:off x="4939500" y="724199"/>
            <a:ext cx="3837000" cy="3695101"/>
          </a:xfrm>
          <a:prstGeom prst="rect">
            <a:avLst/>
          </a:prstGeom>
        </p:spPr>
        <p:txBody>
          <a:bodyPr anchor="ctr"/>
          <a:lstStyle/>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Course Organization</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Contents of a Syllabus</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Duties + Responsibilities of a Professor</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Duties + Responsibilities of a Student</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Academic Integrity</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Effective Communication</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0" name="Google Shape;81;p15"/>
          <p:cNvSpPr txBox="1"/>
          <p:nvPr>
            <p:ph type="title"/>
          </p:nvPr>
        </p:nvSpPr>
        <p:spPr>
          <a:xfrm>
            <a:off x="277199" y="1583850"/>
            <a:ext cx="4045201" cy="1482301"/>
          </a:xfrm>
          <a:prstGeom prst="rect">
            <a:avLst/>
          </a:prstGeom>
        </p:spPr>
        <p:txBody>
          <a:bodyPr/>
          <a:lstStyle>
            <a:lvl1pPr defTabSz="795527">
              <a:defRPr b="1" sz="4263">
                <a:solidFill>
                  <a:schemeClr val="accent6"/>
                </a:solidFill>
              </a:defRPr>
            </a:lvl1pPr>
          </a:lstStyle>
          <a:p>
            <a:pPr/>
            <a:r>
              <a:t>Today’s Topics</a:t>
            </a:r>
          </a:p>
        </p:txBody>
      </p:sp>
      <p:sp>
        <p:nvSpPr>
          <p:cNvPr id="131" name="Google Shape;82;p15"/>
          <p:cNvSpPr txBox="1"/>
          <p:nvPr>
            <p:ph type="body" sz="half" idx="1"/>
          </p:nvPr>
        </p:nvSpPr>
        <p:spPr>
          <a:xfrm>
            <a:off x="4939500" y="724199"/>
            <a:ext cx="3837000" cy="3695101"/>
          </a:xfrm>
          <a:prstGeom prst="rect">
            <a:avLst/>
          </a:prstGeom>
        </p:spPr>
        <p:txBody>
          <a:bodyPr anchor="ctr"/>
          <a:lstStyle/>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Course Organization</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Contents of a Syllabus</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Duties + Responsibilities of a Professor</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Duties + Responsibilities of a Student</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Academic Integrity</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Effective Communication</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8" name="Google Shape;236;p42"/>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Before Session 3…</a:t>
            </a:r>
          </a:p>
        </p:txBody>
      </p:sp>
      <p:sp>
        <p:nvSpPr>
          <p:cNvPr id="209" name="Google Shape;237;p42"/>
          <p:cNvSpPr txBox="1"/>
          <p:nvPr>
            <p:ph type="body" idx="1"/>
          </p:nvPr>
        </p:nvSpPr>
        <p:spPr>
          <a:xfrm>
            <a:off x="387899" y="1312425"/>
            <a:ext cx="8368202" cy="3696001"/>
          </a:xfrm>
          <a:prstGeom prst="rect">
            <a:avLst/>
          </a:prstGeom>
        </p:spPr>
        <p:txBody>
          <a:bodyPr/>
          <a:lstStyle/>
          <a:p>
            <a:pPr indent="-310831">
              <a:lnSpc>
                <a:spcPct val="92000"/>
              </a:lnSpc>
              <a:buSzPct val="100000"/>
              <a:defRPr b="1" sz="1200">
                <a:latin typeface="Roboto Slab"/>
                <a:ea typeface="Roboto Slab"/>
                <a:cs typeface="Roboto Slab"/>
                <a:sym typeface="Roboto Slab"/>
              </a:defRPr>
            </a:pPr>
            <a:r>
              <a:t>Complete Reflection on OpenLab by replying to Reflection #2 Post.</a:t>
            </a:r>
            <a:endParaRPr sz="1400"/>
          </a:p>
          <a:p>
            <a:pPr lvl="1" marL="914400" indent="-310831">
              <a:lnSpc>
                <a:spcPct val="92000"/>
              </a:lnSpc>
              <a:buSzPct val="100000"/>
              <a:defRPr sz="1200">
                <a:latin typeface="Roboto Slab"/>
                <a:ea typeface="Roboto Slab"/>
                <a:cs typeface="Roboto Slab"/>
                <a:sym typeface="Roboto Slab"/>
              </a:defRPr>
            </a:pPr>
            <a:r>
              <a:t>Remember, you must have an account and be logged in to OpenLab to reply to a post.</a:t>
            </a:r>
          </a:p>
          <a:p>
            <a:pPr lvl="1" marL="914400" indent="-310831">
              <a:lnSpc>
                <a:spcPct val="92000"/>
              </a:lnSpc>
              <a:buSzPct val="100000"/>
              <a:defRPr sz="1200">
                <a:latin typeface="Roboto Slab"/>
                <a:ea typeface="Roboto Slab"/>
                <a:cs typeface="Roboto Slab"/>
                <a:sym typeface="Roboto Slab"/>
              </a:defRPr>
            </a:pPr>
            <a:r>
              <a:t>How to Respond to a Reflection</a:t>
            </a:r>
          </a:p>
          <a:p>
            <a:pPr marL="1371600" indent="-310831">
              <a:lnSpc>
                <a:spcPct val="92000"/>
              </a:lnSpc>
              <a:buSzPct val="100000"/>
              <a:buFontTx/>
              <a:buAutoNum type="arabicPeriod" startAt="1"/>
              <a:defRPr sz="1200">
                <a:latin typeface="Roboto Slab"/>
                <a:ea typeface="Roboto Slab"/>
                <a:cs typeface="Roboto Slab"/>
                <a:sym typeface="Roboto Slab"/>
              </a:defRPr>
            </a:pPr>
            <a:r>
              <a:t>Read the Reflection post.</a:t>
            </a:r>
            <a:endParaRPr sz="1400"/>
          </a:p>
          <a:p>
            <a:pPr marL="1371600" indent="-310831">
              <a:lnSpc>
                <a:spcPct val="92000"/>
              </a:lnSpc>
              <a:buSzPct val="100000"/>
              <a:buFontTx/>
              <a:buAutoNum type="arabicPeriod" startAt="1"/>
              <a:defRPr sz="1200">
                <a:latin typeface="Roboto Slab"/>
                <a:ea typeface="Roboto Slab"/>
                <a:cs typeface="Roboto Slab"/>
                <a:sym typeface="Roboto Slab"/>
              </a:defRPr>
            </a:pPr>
            <a:r>
              <a:t>Click on Comment.</a:t>
            </a:r>
            <a:endParaRPr sz="1400"/>
          </a:p>
          <a:p>
            <a:pPr marL="1371600" indent="-310831">
              <a:lnSpc>
                <a:spcPct val="92000"/>
              </a:lnSpc>
              <a:buSzPct val="100000"/>
              <a:buFontTx/>
              <a:buAutoNum type="arabicPeriod" startAt="1"/>
              <a:defRPr sz="1200">
                <a:latin typeface="Roboto Slab"/>
                <a:ea typeface="Roboto Slab"/>
                <a:cs typeface="Roboto Slab"/>
                <a:sym typeface="Roboto Slab"/>
              </a:defRPr>
            </a:pPr>
            <a:r>
              <a:t>Write your comment in the box.</a:t>
            </a:r>
            <a:endParaRPr sz="1400"/>
          </a:p>
          <a:p>
            <a:pPr marL="1371600" indent="-310831">
              <a:lnSpc>
                <a:spcPct val="92000"/>
              </a:lnSpc>
              <a:buSzPct val="100000"/>
              <a:buFontTx/>
              <a:buAutoNum type="arabicPeriod" startAt="1"/>
              <a:defRPr sz="1200">
                <a:latin typeface="Roboto Slab"/>
                <a:ea typeface="Roboto Slab"/>
                <a:cs typeface="Roboto Slab"/>
                <a:sym typeface="Roboto Slab"/>
              </a:defRPr>
            </a:pPr>
            <a:r>
              <a:t>Click Post.</a:t>
            </a:r>
            <a:endParaRPr b="1" sz="1400"/>
          </a:p>
          <a:p>
            <a:pPr marL="0" indent="0">
              <a:lnSpc>
                <a:spcPct val="92000"/>
              </a:lnSpc>
              <a:spcBef>
                <a:spcPts val="1200"/>
              </a:spcBef>
              <a:buSzTx/>
              <a:buNone/>
              <a:defRPr sz="1600"/>
            </a:pPr>
            <a:endParaRPr b="1" sz="1400">
              <a:latin typeface="Roboto Slab"/>
              <a:ea typeface="Roboto Slab"/>
              <a:cs typeface="Roboto Slab"/>
              <a:sym typeface="Roboto Slab"/>
            </a:endParaRPr>
          </a:p>
          <a:p>
            <a:pPr marL="0" indent="914400">
              <a:lnSpc>
                <a:spcPct val="92000"/>
              </a:lnSpc>
              <a:buSzTx/>
              <a:buNone/>
              <a:defRPr b="1" sz="1200">
                <a:solidFill>
                  <a:schemeClr val="accent6"/>
                </a:solidFill>
                <a:latin typeface="Roboto Slab"/>
                <a:ea typeface="Roboto Slab"/>
                <a:cs typeface="Roboto Slab"/>
                <a:sym typeface="Roboto Slab"/>
              </a:defRPr>
            </a:pPr>
            <a:r>
              <a:t>Reflection #2</a:t>
            </a:r>
            <a:endParaRPr sz="1400"/>
          </a:p>
          <a:p>
            <a:pPr marL="0" marR="868078" indent="1828800">
              <a:lnSpc>
                <a:spcPct val="92000"/>
              </a:lnSpc>
              <a:buSzTx/>
              <a:buNone/>
              <a:defRPr i="1" sz="1200">
                <a:solidFill>
                  <a:schemeClr val="accent6"/>
                </a:solidFill>
                <a:latin typeface="Roboto Slab"/>
                <a:ea typeface="Roboto Slab"/>
                <a:cs typeface="Roboto Slab"/>
                <a:sym typeface="Roboto Slab"/>
              </a:defRPr>
            </a:pPr>
            <a:r>
              <a:t>Review 1101 course syllabi. What does this information tell you about what you should expect this semester?</a:t>
            </a:r>
            <a:endParaRPr sz="1400"/>
          </a:p>
          <a:p>
            <a:pPr marL="0" marR="868078" indent="1828800">
              <a:lnSpc>
                <a:spcPct val="92000"/>
              </a:lnSpc>
              <a:buSzTx/>
              <a:buNone/>
              <a:defRPr i="1" sz="1200">
                <a:solidFill>
                  <a:schemeClr val="accent6"/>
                </a:solidFill>
                <a:latin typeface="Roboto Slab"/>
                <a:ea typeface="Roboto Slab"/>
                <a:cs typeface="Roboto Slab"/>
                <a:sym typeface="Roboto Slab"/>
              </a:defRPr>
            </a:pPr>
            <a:r>
              <a:t> </a:t>
            </a:r>
            <a:endParaRPr sz="1400"/>
          </a:p>
          <a:p>
            <a:pPr marL="0" marR="868078" indent="1828800">
              <a:lnSpc>
                <a:spcPct val="92000"/>
              </a:lnSpc>
              <a:buSzTx/>
              <a:buNone/>
              <a:defRPr i="1" sz="1200">
                <a:solidFill>
                  <a:schemeClr val="accent6"/>
                </a:solidFill>
                <a:latin typeface="Roboto Slab"/>
                <a:ea typeface="Roboto Slab"/>
                <a:cs typeface="Roboto Slab"/>
                <a:sym typeface="Roboto Slab"/>
              </a:defRPr>
            </a:pPr>
            <a:r>
              <a:t>Read and comment on another student’s post. Are you taking any of these courses in the Fall? What other courses are you taking? Is anyone else in the same classes you are?</a:t>
            </a:r>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1" name="Google Shape;242;p43"/>
          <p:cNvSpPr txBox="1"/>
          <p:nvPr>
            <p:ph type="ctrTitle"/>
          </p:nvPr>
        </p:nvSpPr>
        <p:spPr>
          <a:xfrm>
            <a:off x="-136875" y="1174025"/>
            <a:ext cx="8832300" cy="1522801"/>
          </a:xfrm>
          <a:prstGeom prst="rect">
            <a:avLst/>
          </a:prstGeom>
        </p:spPr>
        <p:txBody>
          <a:bodyPr/>
          <a:lstStyle>
            <a:lvl1pPr>
              <a:defRPr b="1" sz="5400"/>
            </a:lvl1pPr>
          </a:lstStyle>
          <a:p>
            <a:pPr/>
            <a:r>
              <a:t>The Syllabus</a:t>
            </a:r>
          </a:p>
        </p:txBody>
      </p:sp>
      <p:sp>
        <p:nvSpPr>
          <p:cNvPr id="212" name="Google Shape;243;p43"/>
          <p:cNvSpPr txBox="1"/>
          <p:nvPr/>
        </p:nvSpPr>
        <p:spPr>
          <a:xfrm>
            <a:off x="1789675" y="3086274"/>
            <a:ext cx="5783401" cy="14574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lgn="r">
              <a:lnSpc>
                <a:spcPct val="90000"/>
              </a:lnSpc>
              <a:defRPr sz="2200">
                <a:solidFill>
                  <a:schemeClr val="accent6"/>
                </a:solidFill>
                <a:latin typeface="Roboto Slab"/>
                <a:ea typeface="Roboto Slab"/>
                <a:cs typeface="Roboto Slab"/>
                <a:sym typeface="Roboto Slab"/>
              </a:defRPr>
            </a:pPr>
            <a:r>
              <a:t>City Tech 101</a:t>
            </a:r>
          </a:p>
          <a:p>
            <a:pPr algn="r">
              <a:lnSpc>
                <a:spcPct val="90000"/>
              </a:lnSpc>
              <a:defRPr sz="2200">
                <a:solidFill>
                  <a:schemeClr val="accent6"/>
                </a:solidFill>
                <a:latin typeface="Roboto Slab"/>
                <a:ea typeface="Roboto Slab"/>
                <a:cs typeface="Roboto Slab"/>
                <a:sym typeface="Roboto Slab"/>
              </a:defRPr>
            </a:pPr>
            <a:r>
              <a:t>Session 2</a:t>
            </a:r>
          </a:p>
        </p:txBody>
      </p:sp>
      <p:grpSp>
        <p:nvGrpSpPr>
          <p:cNvPr id="215" name="Google Shape;244;p43"/>
          <p:cNvGrpSpPr/>
          <p:nvPr/>
        </p:nvGrpSpPr>
        <p:grpSpPr>
          <a:xfrm>
            <a:off x="86850" y="4448816"/>
            <a:ext cx="1273859" cy="607272"/>
            <a:chOff x="0" y="0"/>
            <a:chExt cx="1273858" cy="607270"/>
          </a:xfrm>
        </p:grpSpPr>
        <p:pic>
          <p:nvPicPr>
            <p:cNvPr id="213" name="Google Shape;245;p43" descr="Google Shape;245;p43"/>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214" name="Google Shape;246;p43"/>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3" name="Google Shape;87;p16"/>
          <p:cNvSpPr txBox="1"/>
          <p:nvPr>
            <p:ph type="ctrTitle"/>
          </p:nvPr>
        </p:nvSpPr>
        <p:spPr>
          <a:xfrm>
            <a:off x="1680302" y="1188925"/>
            <a:ext cx="5783401" cy="1457401"/>
          </a:xfrm>
          <a:prstGeom prst="rect">
            <a:avLst/>
          </a:prstGeom>
        </p:spPr>
        <p:txBody>
          <a:bodyPr/>
          <a:lstStyle>
            <a:lvl1pPr>
              <a:defRPr b="1">
                <a:solidFill>
                  <a:schemeClr val="accent5"/>
                </a:solidFill>
              </a:defRPr>
            </a:lvl1pPr>
          </a:lstStyle>
          <a:p>
            <a:pPr/>
            <a:r>
              <a:t>Course Organization</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5" name="Google Shape;92;p17"/>
          <p:cNvSpPr txBox="1"/>
          <p:nvPr/>
        </p:nvSpPr>
        <p:spPr>
          <a:xfrm>
            <a:off x="4709500" y="998824"/>
            <a:ext cx="4314601" cy="26974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defRPr sz="1500">
                <a:latin typeface="Roboto Slab"/>
                <a:ea typeface="Roboto Slab"/>
                <a:cs typeface="Roboto Slab"/>
                <a:sym typeface="Roboto Slab"/>
              </a:defRPr>
            </a:pPr>
            <a:r>
              <a:t>Make folders in your OneDrive</a:t>
            </a:r>
          </a:p>
          <a:p>
            <a:pPr marL="457200" indent="-323850">
              <a:buClr>
                <a:srgbClr val="FFFFFF"/>
              </a:buClr>
              <a:buSzPts val="1500"/>
              <a:buFont typeface="Helvetica"/>
              <a:buChar char="●"/>
              <a:defRPr sz="1500">
                <a:latin typeface="Roboto Slab"/>
                <a:ea typeface="Roboto Slab"/>
                <a:cs typeface="Roboto Slab"/>
                <a:sym typeface="Roboto Slab"/>
              </a:defRPr>
            </a:pPr>
            <a:r>
              <a:t>Organize by semester</a:t>
            </a:r>
          </a:p>
          <a:p>
            <a:pPr marL="457200" indent="-323850">
              <a:buClr>
                <a:srgbClr val="FFFFFF"/>
              </a:buClr>
              <a:buSzPts val="1500"/>
              <a:buFont typeface="Helvetica"/>
              <a:buChar char="●"/>
              <a:defRPr sz="1500">
                <a:latin typeface="Roboto Slab"/>
                <a:ea typeface="Roboto Slab"/>
                <a:cs typeface="Roboto Slab"/>
                <a:sym typeface="Roboto Slab"/>
              </a:defRPr>
            </a:pPr>
            <a:r>
              <a:t>Organize by course</a:t>
            </a:r>
          </a:p>
          <a:p>
            <a:pPr>
              <a:defRPr>
                <a:solidFill>
                  <a:srgbClr val="000000"/>
                </a:solidFill>
              </a:defRPr>
            </a:pPr>
            <a:endParaRPr sz="1500">
              <a:latin typeface="Roboto Slab"/>
              <a:ea typeface="Roboto Slab"/>
              <a:cs typeface="Roboto Slab"/>
              <a:sym typeface="Roboto Slab"/>
            </a:endParaRPr>
          </a:p>
          <a:p>
            <a:pPr>
              <a:defRPr sz="1500">
                <a:latin typeface="Roboto Slab"/>
                <a:ea typeface="Roboto Slab"/>
                <a:cs typeface="Roboto Slab"/>
                <a:sym typeface="Roboto Slab"/>
              </a:defRPr>
            </a:pPr>
            <a:r>
              <a:t>First file is your syllabus + schedule</a:t>
            </a:r>
          </a:p>
          <a:p>
            <a:pPr>
              <a:defRPr>
                <a:solidFill>
                  <a:srgbClr val="000000"/>
                </a:solidFill>
              </a:defRPr>
            </a:pPr>
            <a:endParaRPr sz="1500">
              <a:latin typeface="Roboto Slab"/>
              <a:ea typeface="Roboto Slab"/>
              <a:cs typeface="Roboto Slab"/>
              <a:sym typeface="Roboto Slab"/>
            </a:endParaRPr>
          </a:p>
          <a:p>
            <a:pPr>
              <a:defRPr sz="1500">
                <a:latin typeface="Roboto Slab"/>
                <a:ea typeface="Roboto Slab"/>
                <a:cs typeface="Roboto Slab"/>
                <a:sym typeface="Roboto Slab"/>
              </a:defRPr>
            </a:pPr>
            <a:r>
              <a:t>Save ALL your work for the course</a:t>
            </a:r>
          </a:p>
          <a:p>
            <a:pPr>
              <a:defRPr>
                <a:solidFill>
                  <a:srgbClr val="000000"/>
                </a:solidFill>
              </a:defRPr>
            </a:pPr>
            <a:endParaRPr sz="1500">
              <a:latin typeface="Roboto Slab"/>
              <a:ea typeface="Roboto Slab"/>
              <a:cs typeface="Roboto Slab"/>
              <a:sym typeface="Roboto Slab"/>
            </a:endParaRPr>
          </a:p>
          <a:p>
            <a:pPr>
              <a:defRPr sz="1500">
                <a:latin typeface="Roboto Slab"/>
                <a:ea typeface="Roboto Slab"/>
                <a:cs typeface="Roboto Slab"/>
                <a:sym typeface="Roboto Slab"/>
              </a:defRPr>
            </a:pPr>
            <a:r>
              <a:t>Use consistent and clear file names</a:t>
            </a:r>
          </a:p>
          <a:p>
            <a:pPr marL="457200" indent="-323850">
              <a:buClr>
                <a:srgbClr val="FFFFFF"/>
              </a:buClr>
              <a:buSzPts val="1500"/>
              <a:buFont typeface="Helvetica"/>
              <a:buChar char="●"/>
              <a:defRPr sz="1500">
                <a:latin typeface="Roboto Slab"/>
                <a:ea typeface="Roboto Slab"/>
                <a:cs typeface="Roboto Slab"/>
                <a:sym typeface="Roboto Slab"/>
              </a:defRPr>
            </a:pPr>
            <a:r>
              <a:t>LastName_Assignment_Class_Semester</a:t>
            </a:r>
          </a:p>
          <a:p>
            <a:pPr marL="457200" indent="-323850">
              <a:buClr>
                <a:srgbClr val="FFFFFF"/>
              </a:buClr>
              <a:buSzPts val="1500"/>
              <a:buFont typeface="Helvetica"/>
              <a:buChar char="●"/>
              <a:defRPr sz="1500">
                <a:latin typeface="Roboto Slab"/>
                <a:ea typeface="Roboto Slab"/>
                <a:cs typeface="Roboto Slab"/>
                <a:sym typeface="Roboto Slab"/>
              </a:defRPr>
            </a:pPr>
            <a:r>
              <a:t>Paruolo_Reflection4_CT101_SU21</a:t>
            </a:r>
          </a:p>
        </p:txBody>
      </p:sp>
      <p:pic>
        <p:nvPicPr>
          <p:cNvPr id="136" name="Google Shape;93;p17" descr="Google Shape;93;p17"/>
          <p:cNvPicPr>
            <a:picLocks noChangeAspect="1"/>
          </p:cNvPicPr>
          <p:nvPr/>
        </p:nvPicPr>
        <p:blipFill>
          <a:blip r:embed="rId2">
            <a:extLst/>
          </a:blip>
          <a:srcRect l="0" t="0" r="65980" b="0"/>
          <a:stretch>
            <a:fillRect/>
          </a:stretch>
        </p:blipFill>
        <p:spPr>
          <a:xfrm>
            <a:off x="343549" y="232075"/>
            <a:ext cx="3162127" cy="2622126"/>
          </a:xfrm>
          <a:prstGeom prst="rect">
            <a:avLst/>
          </a:prstGeom>
          <a:ln w="28575">
            <a:solidFill>
              <a:srgbClr val="004065"/>
            </a:solidFill>
          </a:ln>
        </p:spPr>
      </p:pic>
      <p:pic>
        <p:nvPicPr>
          <p:cNvPr id="137" name="Google Shape;94;p17" descr="Google Shape;94;p17"/>
          <p:cNvPicPr>
            <a:picLocks noChangeAspect="1"/>
          </p:cNvPicPr>
          <p:nvPr/>
        </p:nvPicPr>
        <p:blipFill>
          <a:blip r:embed="rId3">
            <a:extLst/>
          </a:blip>
          <a:srcRect l="0" t="0" r="60812" b="0"/>
          <a:stretch>
            <a:fillRect/>
          </a:stretch>
        </p:blipFill>
        <p:spPr>
          <a:xfrm>
            <a:off x="813650" y="2571750"/>
            <a:ext cx="3758351" cy="2390301"/>
          </a:xfrm>
          <a:prstGeom prst="rect">
            <a:avLst/>
          </a:prstGeom>
          <a:ln w="28575">
            <a:solidFill>
              <a:srgbClr val="004065"/>
            </a:solidFill>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9" name="Google Shape;99;p18"/>
          <p:cNvSpPr txBox="1"/>
          <p:nvPr>
            <p:ph type="ctrTitle"/>
          </p:nvPr>
        </p:nvSpPr>
        <p:spPr>
          <a:xfrm>
            <a:off x="1680302" y="1188925"/>
            <a:ext cx="5783401" cy="1457401"/>
          </a:xfrm>
          <a:prstGeom prst="rect">
            <a:avLst/>
          </a:prstGeom>
        </p:spPr>
        <p:txBody>
          <a:bodyPr/>
          <a:lstStyle>
            <a:lvl1pPr>
              <a:defRPr b="1">
                <a:solidFill>
                  <a:schemeClr val="accent5"/>
                </a:solidFill>
              </a:defRPr>
            </a:lvl1pPr>
          </a:lstStyle>
          <a:p>
            <a:pPr/>
            <a:r>
              <a:t>Contents of a Syllabus</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1" name="Google Shape;104;p19"/>
          <p:cNvSpPr txBox="1"/>
          <p:nvPr>
            <p:ph type="title"/>
          </p:nvPr>
        </p:nvSpPr>
        <p:spPr>
          <a:xfrm>
            <a:off x="327175" y="1590000"/>
            <a:ext cx="8222099" cy="1963500"/>
          </a:xfrm>
          <a:prstGeom prst="rect">
            <a:avLst/>
          </a:prstGeom>
        </p:spPr>
        <p:txBody>
          <a:bodyPr/>
          <a:lstStyle>
            <a:lvl1pPr defTabSz="740663">
              <a:defRPr b="1" sz="5832"/>
            </a:lvl1pPr>
          </a:lstStyle>
          <a:p>
            <a:pPr/>
            <a:r>
              <a:t>Why is a syllabus so important?</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3" name="Google Shape;109;p20" descr="Google Shape;109;p20"/>
          <p:cNvPicPr>
            <a:picLocks noChangeAspect="1"/>
          </p:cNvPicPr>
          <p:nvPr/>
        </p:nvPicPr>
        <p:blipFill>
          <a:blip r:embed="rId2">
            <a:extLst/>
          </a:blip>
          <a:stretch>
            <a:fillRect/>
          </a:stretch>
        </p:blipFill>
        <p:spPr>
          <a:xfrm>
            <a:off x="1379724" y="310175"/>
            <a:ext cx="6384552" cy="4405325"/>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5" name="Google Shape;114;p21" descr="Google Shape;114;p21"/>
          <p:cNvPicPr>
            <a:picLocks noChangeAspect="1"/>
          </p:cNvPicPr>
          <p:nvPr/>
        </p:nvPicPr>
        <p:blipFill>
          <a:blip r:embed="rId2">
            <a:extLst/>
          </a:blip>
          <a:srcRect l="0" t="1904" r="0" b="1440"/>
          <a:stretch>
            <a:fillRect/>
          </a:stretch>
        </p:blipFill>
        <p:spPr>
          <a:xfrm>
            <a:off x="241275" y="260549"/>
            <a:ext cx="5008551" cy="4477653"/>
          </a:xfrm>
          <a:prstGeom prst="rect">
            <a:avLst/>
          </a:prstGeom>
          <a:ln w="12700">
            <a:miter lim="400000"/>
          </a:ln>
        </p:spPr>
      </p:pic>
      <p:sp>
        <p:nvSpPr>
          <p:cNvPr id="146" name="Google Shape;115;p21"/>
          <p:cNvSpPr txBox="1"/>
          <p:nvPr/>
        </p:nvSpPr>
        <p:spPr>
          <a:xfrm>
            <a:off x="5694400" y="685149"/>
            <a:ext cx="3309901" cy="38531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defRPr>
                <a:solidFill>
                  <a:schemeClr val="accent6"/>
                </a:solidFill>
                <a:latin typeface="Roboto Slab"/>
                <a:ea typeface="Roboto Slab"/>
                <a:cs typeface="Roboto Slab"/>
                <a:sym typeface="Roboto Slab"/>
              </a:defRPr>
            </a:pPr>
            <a:r>
              <a:t>Department Abbreviation</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Course Number</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Course Name</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Course Meeting Information</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Course Site Information</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Instructor Contact Information</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Office Hours Information</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Course Description</a:t>
            </a:r>
          </a:p>
          <a:p>
            <a:pPr>
              <a:defRPr>
                <a:solidFill>
                  <a:srgbClr val="000000"/>
                </a:solidFill>
              </a:defRPr>
            </a:pPr>
            <a:endParaRPr>
              <a:solidFill>
                <a:schemeClr val="accent6"/>
              </a:solidFill>
              <a:latin typeface="Roboto Slab"/>
              <a:ea typeface="Roboto Slab"/>
              <a:cs typeface="Roboto Slab"/>
              <a:sym typeface="Roboto Slab"/>
            </a:endParaRPr>
          </a:p>
          <a:p>
            <a:pPr>
              <a:defRPr>
                <a:solidFill>
                  <a:schemeClr val="accent6"/>
                </a:solidFill>
                <a:latin typeface="Roboto Slab"/>
                <a:ea typeface="Roboto Slab"/>
                <a:cs typeface="Roboto Slab"/>
                <a:sym typeface="Roboto Slab"/>
              </a:defRPr>
            </a:pPr>
            <a:r>
              <a:t>Pre/Co- Requisites </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Marina">
  <a:themeElements>
    <a:clrScheme name="Marina">
      <a:dk1>
        <a:srgbClr val="00517C"/>
      </a:dk1>
      <a:lt1>
        <a:srgbClr val="FFFFFF"/>
      </a:lt1>
      <a:dk2>
        <a:srgbClr val="A7A7A7"/>
      </a:dk2>
      <a:lt2>
        <a:srgbClr val="535353"/>
      </a:lt2>
      <a:accent1>
        <a:srgbClr val="0277BD"/>
      </a:accent1>
      <a:accent2>
        <a:srgbClr val="558B2F"/>
      </a:accent2>
      <a:accent3>
        <a:srgbClr val="009688"/>
      </a:accent3>
      <a:accent4>
        <a:srgbClr val="039BE5"/>
      </a:accent4>
      <a:accent5>
        <a:srgbClr val="8BC34A"/>
      </a:accent5>
      <a:accent6>
        <a:srgbClr val="FFEB38"/>
      </a:accent6>
      <a:hlink>
        <a:srgbClr val="0000FF"/>
      </a:hlink>
      <a:folHlink>
        <a:srgbClr val="FF00FF"/>
      </a:folHlink>
    </a:clrScheme>
    <a:fontScheme name="Marina">
      <a:majorFont>
        <a:latin typeface="Arial"/>
        <a:ea typeface="Arial"/>
        <a:cs typeface="Arial"/>
      </a:majorFont>
      <a:minorFont>
        <a:latin typeface="Helvetica"/>
        <a:ea typeface="Helvetica"/>
        <a:cs typeface="Helvetica"/>
      </a:minorFont>
    </a:fontScheme>
    <a:fmtScheme name="Mar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517C"/>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Marina">
  <a:themeElements>
    <a:clrScheme name="Marina">
      <a:dk1>
        <a:srgbClr val="000000"/>
      </a:dk1>
      <a:lt1>
        <a:srgbClr val="FFFFFF"/>
      </a:lt1>
      <a:dk2>
        <a:srgbClr val="A7A7A7"/>
      </a:dk2>
      <a:lt2>
        <a:srgbClr val="535353"/>
      </a:lt2>
      <a:accent1>
        <a:srgbClr val="0277BD"/>
      </a:accent1>
      <a:accent2>
        <a:srgbClr val="558B2F"/>
      </a:accent2>
      <a:accent3>
        <a:srgbClr val="009688"/>
      </a:accent3>
      <a:accent4>
        <a:srgbClr val="039BE5"/>
      </a:accent4>
      <a:accent5>
        <a:srgbClr val="8BC34A"/>
      </a:accent5>
      <a:accent6>
        <a:srgbClr val="FFEB38"/>
      </a:accent6>
      <a:hlink>
        <a:srgbClr val="0000FF"/>
      </a:hlink>
      <a:folHlink>
        <a:srgbClr val="FF00FF"/>
      </a:folHlink>
    </a:clrScheme>
    <a:fontScheme name="Marina">
      <a:majorFont>
        <a:latin typeface="Arial"/>
        <a:ea typeface="Arial"/>
        <a:cs typeface="Arial"/>
      </a:majorFont>
      <a:minorFont>
        <a:latin typeface="Helvetica"/>
        <a:ea typeface="Helvetica"/>
        <a:cs typeface="Helvetica"/>
      </a:minorFont>
    </a:fontScheme>
    <a:fmtScheme name="Mar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517C"/>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