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6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B5DF98-7E91-4F04-8623-86162DBC93EE}" type="datetimeFigureOut">
              <a:rPr lang="en-US" smtClean="0"/>
              <a:t>4/11/2019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73663D-9512-4E9D-8EDE-6CF70E286D59}" type="slidenum">
              <a:rPr lang="en-US" smtClean="0"/>
              <a:t>‹#›</a:t>
            </a:fld>
            <a:endParaRPr lang="en-US"/>
          </a:p>
        </p:txBody>
      </p:sp>
    </p:spTree>
    <p:extLst>
      <p:ext uri="{BB962C8B-B14F-4D97-AF65-F5344CB8AC3E}">
        <p14:creationId xmlns:p14="http://schemas.microsoft.com/office/powerpoint/2010/main" val="25158355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Materials:</a:t>
            </a:r>
          </a:p>
          <a:p>
            <a:r>
              <a:rPr lang="en-US" dirty="0" smtClean="0"/>
              <a:t>Roster</a:t>
            </a:r>
          </a:p>
          <a:p>
            <a:r>
              <a:rPr lang="en-US" dirty="0" smtClean="0"/>
              <a:t>Cards</a:t>
            </a:r>
          </a:p>
          <a:p>
            <a:endParaRPr lang="en-US" dirty="0" smtClean="0"/>
          </a:p>
          <a:p>
            <a:r>
              <a:rPr lang="en-US" dirty="0" smtClean="0"/>
              <a:t>Ask for </a:t>
            </a:r>
            <a:r>
              <a:rPr lang="en-US" smtClean="0"/>
              <a:t>Research Papers and </a:t>
            </a:r>
            <a:r>
              <a:rPr lang="en-US" dirty="0" smtClean="0"/>
              <a:t>Works Cited pages.</a:t>
            </a:r>
            <a:r>
              <a:rPr lang="en-US" baseline="0" dirty="0" smtClean="0"/>
              <a:t> Check their names on the grading sheet.</a:t>
            </a:r>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2177883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a:t>
            </a:r>
          </a:p>
          <a:p>
            <a:r>
              <a:rPr lang="en-US" dirty="0" smtClean="0"/>
              <a:t>5 min</a:t>
            </a:r>
          </a:p>
          <a:p>
            <a:pPr marL="171450" indent="-171450">
              <a:buFont typeface="Arial" panose="020B0604020202020204" pitchFamily="34" charset="0"/>
              <a:buChar char="•"/>
            </a:pPr>
            <a:r>
              <a:rPr lang="en-US" dirty="0" smtClean="0"/>
              <a:t>Review the four</a:t>
            </a:r>
            <a:r>
              <a:rPr lang="en-US" baseline="0" dirty="0" smtClean="0"/>
              <a:t> most common citations, say you’ll be talking about them in depth in a moment</a:t>
            </a:r>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2</a:t>
            </a:fld>
            <a:endParaRPr lang="en-US"/>
          </a:p>
        </p:txBody>
      </p:sp>
    </p:spTree>
    <p:extLst>
      <p:ext uri="{BB962C8B-B14F-4D97-AF65-F5344CB8AC3E}">
        <p14:creationId xmlns:p14="http://schemas.microsoft.com/office/powerpoint/2010/main" val="35017534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a:t>
            </a:r>
          </a:p>
          <a:p>
            <a:r>
              <a:rPr lang="en-US" dirty="0" smtClean="0"/>
              <a:t>3 min</a:t>
            </a:r>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3</a:t>
            </a:fld>
            <a:endParaRPr lang="en-US"/>
          </a:p>
        </p:txBody>
      </p:sp>
    </p:spTree>
    <p:extLst>
      <p:ext uri="{BB962C8B-B14F-4D97-AF65-F5344CB8AC3E}">
        <p14:creationId xmlns:p14="http://schemas.microsoft.com/office/powerpoint/2010/main" val="10372001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a:t>
            </a:r>
          </a:p>
          <a:p>
            <a:pPr marL="0" indent="0">
              <a:buFont typeface="Arial" panose="020B0604020202020204" pitchFamily="34" charset="0"/>
              <a:buNone/>
            </a:pPr>
            <a:r>
              <a:rPr lang="en-US" dirty="0" smtClean="0"/>
              <a:t>3 min</a:t>
            </a:r>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4</a:t>
            </a:fld>
            <a:endParaRPr lang="en-US"/>
          </a:p>
        </p:txBody>
      </p:sp>
    </p:spTree>
    <p:extLst>
      <p:ext uri="{BB962C8B-B14F-4D97-AF65-F5344CB8AC3E}">
        <p14:creationId xmlns:p14="http://schemas.microsoft.com/office/powerpoint/2010/main" val="1813001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a:t>
            </a:r>
          </a:p>
          <a:p>
            <a:r>
              <a:rPr lang="en-US" dirty="0" smtClean="0"/>
              <a:t>3 min</a:t>
            </a:r>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5</a:t>
            </a:fld>
            <a:endParaRPr lang="en-US"/>
          </a:p>
        </p:txBody>
      </p:sp>
    </p:spTree>
    <p:extLst>
      <p:ext uri="{BB962C8B-B14F-4D97-AF65-F5344CB8AC3E}">
        <p14:creationId xmlns:p14="http://schemas.microsoft.com/office/powerpoint/2010/main" val="19298231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a:t>
            </a:r>
          </a:p>
          <a:p>
            <a:r>
              <a:rPr lang="en-US" dirty="0" smtClean="0"/>
              <a:t>3 min</a:t>
            </a:r>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6</a:t>
            </a:fld>
            <a:endParaRPr lang="en-US"/>
          </a:p>
        </p:txBody>
      </p:sp>
    </p:spTree>
    <p:extLst>
      <p:ext uri="{BB962C8B-B14F-4D97-AF65-F5344CB8AC3E}">
        <p14:creationId xmlns:p14="http://schemas.microsoft.com/office/powerpoint/2010/main" val="28545052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a:t>
            </a:r>
          </a:p>
          <a:p>
            <a:r>
              <a:rPr lang="en-US" dirty="0" smtClean="0"/>
              <a:t>3 min</a:t>
            </a:r>
          </a:p>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7</a:t>
            </a:fld>
            <a:endParaRPr lang="en-US"/>
          </a:p>
        </p:txBody>
      </p:sp>
    </p:spTree>
    <p:extLst>
      <p:ext uri="{BB962C8B-B14F-4D97-AF65-F5344CB8AC3E}">
        <p14:creationId xmlns:p14="http://schemas.microsoft.com/office/powerpoint/2010/main" val="30765572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ECRI</a:t>
            </a:r>
          </a:p>
          <a:p>
            <a:r>
              <a:rPr lang="en-US" dirty="0" smtClean="0"/>
              <a:t>5 min</a:t>
            </a:r>
          </a:p>
          <a:p>
            <a:pPr marL="171450" indent="-171450">
              <a:buFont typeface="Arial" panose="020B0604020202020204" pitchFamily="34" charset="0"/>
              <a:buChar char="•"/>
            </a:pPr>
            <a:r>
              <a:rPr lang="en-US" dirty="0" smtClean="0"/>
              <a:t>Discuss the point</a:t>
            </a:r>
            <a:r>
              <a:rPr lang="en-US" baseline="0" dirty="0" smtClean="0"/>
              <a:t>s to consider</a:t>
            </a:r>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9</a:t>
            </a:fld>
            <a:endParaRPr lang="en-US"/>
          </a:p>
        </p:txBody>
      </p:sp>
    </p:spTree>
    <p:extLst>
      <p:ext uri="{BB962C8B-B14F-4D97-AF65-F5344CB8AC3E}">
        <p14:creationId xmlns:p14="http://schemas.microsoft.com/office/powerpoint/2010/main" val="1831228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a:t>
            </a:r>
          </a:p>
          <a:p>
            <a:r>
              <a:rPr lang="en-US" dirty="0" smtClean="0"/>
              <a:t>10 min</a:t>
            </a:r>
          </a:p>
          <a:p>
            <a:pPr marL="171450" indent="-171450">
              <a:buFont typeface="Arial" panose="020B0604020202020204" pitchFamily="34" charset="0"/>
              <a:buChar char="•"/>
            </a:pPr>
            <a:r>
              <a:rPr lang="en-US" dirty="0" smtClean="0"/>
              <a:t>Ask</a:t>
            </a:r>
            <a:r>
              <a:rPr lang="en-US" baseline="0" dirty="0" smtClean="0"/>
              <a:t> students to identify the types of sources listed on slide (web, print, movie, book, article, etc.)</a:t>
            </a:r>
            <a:endParaRPr lang="en-US" dirty="0"/>
          </a:p>
        </p:txBody>
      </p:sp>
      <p:sp>
        <p:nvSpPr>
          <p:cNvPr id="4" name="Slide Number Placeholder 3"/>
          <p:cNvSpPr>
            <a:spLocks noGrp="1"/>
          </p:cNvSpPr>
          <p:nvPr>
            <p:ph type="sldNum" sz="quarter" idx="10"/>
          </p:nvPr>
        </p:nvSpPr>
        <p:spPr/>
        <p:txBody>
          <a:bodyPr/>
          <a:lstStyle/>
          <a:p>
            <a:fld id="{125D555D-C5DD-4F5E-BCAF-1195E38FED7D}" type="slidenum">
              <a:rPr lang="en-US" smtClean="0"/>
              <a:t>10</a:t>
            </a:fld>
            <a:endParaRPr lang="en-US"/>
          </a:p>
        </p:txBody>
      </p:sp>
    </p:spTree>
    <p:extLst>
      <p:ext uri="{BB962C8B-B14F-4D97-AF65-F5344CB8AC3E}">
        <p14:creationId xmlns:p14="http://schemas.microsoft.com/office/powerpoint/2010/main" val="38667501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EBC94AF-2C6A-4B4F-A4B1-B1E65613AC44}" type="datetimeFigureOut">
              <a:rPr lang="en-US" smtClean="0"/>
              <a:t>4/11/2019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15EEC6-9F15-4752-A45B-ACEB14247F99}" type="slidenum">
              <a:rPr lang="en-US" smtClean="0"/>
              <a:t>‹#›</a:t>
            </a:fld>
            <a:endParaRPr lang="en-US"/>
          </a:p>
        </p:txBody>
      </p:sp>
    </p:spTree>
    <p:extLst>
      <p:ext uri="{BB962C8B-B14F-4D97-AF65-F5344CB8AC3E}">
        <p14:creationId xmlns:p14="http://schemas.microsoft.com/office/powerpoint/2010/main" val="27101000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BC94AF-2C6A-4B4F-A4B1-B1E65613AC44}" type="datetimeFigureOut">
              <a:rPr lang="en-US" smtClean="0"/>
              <a:t>4/11/2019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15EEC6-9F15-4752-A45B-ACEB14247F99}" type="slidenum">
              <a:rPr lang="en-US" smtClean="0"/>
              <a:t>‹#›</a:t>
            </a:fld>
            <a:endParaRPr lang="en-US"/>
          </a:p>
        </p:txBody>
      </p:sp>
    </p:spTree>
    <p:extLst>
      <p:ext uri="{BB962C8B-B14F-4D97-AF65-F5344CB8AC3E}">
        <p14:creationId xmlns:p14="http://schemas.microsoft.com/office/powerpoint/2010/main" val="1398274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BC94AF-2C6A-4B4F-A4B1-B1E65613AC44}" type="datetimeFigureOut">
              <a:rPr lang="en-US" smtClean="0"/>
              <a:t>4/11/2019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15EEC6-9F15-4752-A45B-ACEB14247F99}" type="slidenum">
              <a:rPr lang="en-US" smtClean="0"/>
              <a:t>‹#›</a:t>
            </a:fld>
            <a:endParaRPr lang="en-US"/>
          </a:p>
        </p:txBody>
      </p:sp>
    </p:spTree>
    <p:extLst>
      <p:ext uri="{BB962C8B-B14F-4D97-AF65-F5344CB8AC3E}">
        <p14:creationId xmlns:p14="http://schemas.microsoft.com/office/powerpoint/2010/main" val="3588100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BC94AF-2C6A-4B4F-A4B1-B1E65613AC44}" type="datetimeFigureOut">
              <a:rPr lang="en-US" smtClean="0"/>
              <a:t>4/11/2019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15EEC6-9F15-4752-A45B-ACEB14247F99}" type="slidenum">
              <a:rPr lang="en-US" smtClean="0"/>
              <a:t>‹#›</a:t>
            </a:fld>
            <a:endParaRPr lang="en-US"/>
          </a:p>
        </p:txBody>
      </p:sp>
    </p:spTree>
    <p:extLst>
      <p:ext uri="{BB962C8B-B14F-4D97-AF65-F5344CB8AC3E}">
        <p14:creationId xmlns:p14="http://schemas.microsoft.com/office/powerpoint/2010/main" val="1544890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BC94AF-2C6A-4B4F-A4B1-B1E65613AC44}" type="datetimeFigureOut">
              <a:rPr lang="en-US" smtClean="0"/>
              <a:t>4/11/2019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15EEC6-9F15-4752-A45B-ACEB14247F99}" type="slidenum">
              <a:rPr lang="en-US" smtClean="0"/>
              <a:t>‹#›</a:t>
            </a:fld>
            <a:endParaRPr lang="en-US"/>
          </a:p>
        </p:txBody>
      </p:sp>
    </p:spTree>
    <p:extLst>
      <p:ext uri="{BB962C8B-B14F-4D97-AF65-F5344CB8AC3E}">
        <p14:creationId xmlns:p14="http://schemas.microsoft.com/office/powerpoint/2010/main" val="25423614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BC94AF-2C6A-4B4F-A4B1-B1E65613AC44}" type="datetimeFigureOut">
              <a:rPr lang="en-US" smtClean="0"/>
              <a:t>4/11/2019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15EEC6-9F15-4752-A45B-ACEB14247F99}" type="slidenum">
              <a:rPr lang="en-US" smtClean="0"/>
              <a:t>‹#›</a:t>
            </a:fld>
            <a:endParaRPr lang="en-US"/>
          </a:p>
        </p:txBody>
      </p:sp>
    </p:spTree>
    <p:extLst>
      <p:ext uri="{BB962C8B-B14F-4D97-AF65-F5344CB8AC3E}">
        <p14:creationId xmlns:p14="http://schemas.microsoft.com/office/powerpoint/2010/main" val="3658763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EBC94AF-2C6A-4B4F-A4B1-B1E65613AC44}" type="datetimeFigureOut">
              <a:rPr lang="en-US" smtClean="0"/>
              <a:t>4/11/2019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15EEC6-9F15-4752-A45B-ACEB14247F99}" type="slidenum">
              <a:rPr lang="en-US" smtClean="0"/>
              <a:t>‹#›</a:t>
            </a:fld>
            <a:endParaRPr lang="en-US"/>
          </a:p>
        </p:txBody>
      </p:sp>
    </p:spTree>
    <p:extLst>
      <p:ext uri="{BB962C8B-B14F-4D97-AF65-F5344CB8AC3E}">
        <p14:creationId xmlns:p14="http://schemas.microsoft.com/office/powerpoint/2010/main" val="39847742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BC94AF-2C6A-4B4F-A4B1-B1E65613AC44}" type="datetimeFigureOut">
              <a:rPr lang="en-US" smtClean="0"/>
              <a:t>4/11/2019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15EEC6-9F15-4752-A45B-ACEB14247F99}" type="slidenum">
              <a:rPr lang="en-US" smtClean="0"/>
              <a:t>‹#›</a:t>
            </a:fld>
            <a:endParaRPr lang="en-US"/>
          </a:p>
        </p:txBody>
      </p:sp>
    </p:spTree>
    <p:extLst>
      <p:ext uri="{BB962C8B-B14F-4D97-AF65-F5344CB8AC3E}">
        <p14:creationId xmlns:p14="http://schemas.microsoft.com/office/powerpoint/2010/main" val="28731309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BC94AF-2C6A-4B4F-A4B1-B1E65613AC44}" type="datetimeFigureOut">
              <a:rPr lang="en-US" smtClean="0"/>
              <a:t>4/11/2019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15EEC6-9F15-4752-A45B-ACEB14247F99}" type="slidenum">
              <a:rPr lang="en-US" smtClean="0"/>
              <a:t>‹#›</a:t>
            </a:fld>
            <a:endParaRPr lang="en-US"/>
          </a:p>
        </p:txBody>
      </p:sp>
    </p:spTree>
    <p:extLst>
      <p:ext uri="{BB962C8B-B14F-4D97-AF65-F5344CB8AC3E}">
        <p14:creationId xmlns:p14="http://schemas.microsoft.com/office/powerpoint/2010/main" val="3032145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BC94AF-2C6A-4B4F-A4B1-B1E65613AC44}" type="datetimeFigureOut">
              <a:rPr lang="en-US" smtClean="0"/>
              <a:t>4/11/2019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15EEC6-9F15-4752-A45B-ACEB14247F99}" type="slidenum">
              <a:rPr lang="en-US" smtClean="0"/>
              <a:t>‹#›</a:t>
            </a:fld>
            <a:endParaRPr lang="en-US"/>
          </a:p>
        </p:txBody>
      </p:sp>
    </p:spTree>
    <p:extLst>
      <p:ext uri="{BB962C8B-B14F-4D97-AF65-F5344CB8AC3E}">
        <p14:creationId xmlns:p14="http://schemas.microsoft.com/office/powerpoint/2010/main" val="3174687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BC94AF-2C6A-4B4F-A4B1-B1E65613AC44}" type="datetimeFigureOut">
              <a:rPr lang="en-US" smtClean="0"/>
              <a:t>4/11/2019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15EEC6-9F15-4752-A45B-ACEB14247F99}" type="slidenum">
              <a:rPr lang="en-US" smtClean="0"/>
              <a:t>‹#›</a:t>
            </a:fld>
            <a:endParaRPr lang="en-US"/>
          </a:p>
        </p:txBody>
      </p:sp>
    </p:spTree>
    <p:extLst>
      <p:ext uri="{BB962C8B-B14F-4D97-AF65-F5344CB8AC3E}">
        <p14:creationId xmlns:p14="http://schemas.microsoft.com/office/powerpoint/2010/main" val="2783647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BC94AF-2C6A-4B4F-A4B1-B1E65613AC44}" type="datetimeFigureOut">
              <a:rPr lang="en-US" smtClean="0"/>
              <a:t>4/11/2019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15EEC6-9F15-4752-A45B-ACEB14247F99}" type="slidenum">
              <a:rPr lang="en-US" smtClean="0"/>
              <a:t>‹#›</a:t>
            </a:fld>
            <a:endParaRPr lang="en-US"/>
          </a:p>
        </p:txBody>
      </p:sp>
    </p:spTree>
    <p:extLst>
      <p:ext uri="{BB962C8B-B14F-4D97-AF65-F5344CB8AC3E}">
        <p14:creationId xmlns:p14="http://schemas.microsoft.com/office/powerpoint/2010/main" val="33849452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owl.purdue.edu/owl/research_and_citation/mla_style/mla_formatting_and_style_guide/mla_in_text_citations_the_basics.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owl.english.purdue.edu/owl/resource/747/08/"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smtClean="0">
                <a:effectLst/>
                <a:ea typeface="Times New Roman" panose="02020603050405020304" pitchFamily="18" charset="0"/>
              </a:rPr>
              <a:t>ENG 1121</a:t>
            </a:r>
            <a:r>
              <a:rPr lang="en-US" sz="4400" dirty="0" smtClean="0">
                <a:effectLst/>
                <a:ea typeface="Batang" panose="02030600000101010101" pitchFamily="18" charset="-127"/>
              </a:rPr>
              <a:t/>
            </a:r>
            <a:br>
              <a:rPr lang="en-US" sz="4400" dirty="0" smtClean="0">
                <a:effectLst/>
                <a:ea typeface="Batang" panose="02030600000101010101" pitchFamily="18" charset="-127"/>
              </a:rPr>
            </a:br>
            <a:r>
              <a:rPr lang="en-US" b="1" dirty="0" smtClean="0">
                <a:effectLst/>
                <a:ea typeface="Times New Roman" panose="02020603050405020304" pitchFamily="18" charset="0"/>
              </a:rPr>
              <a:t>English Composition 2</a:t>
            </a:r>
            <a:endParaRPr lang="en-US" dirty="0">
              <a:cs typeface="Times New Roman" panose="02020603050405020304" pitchFamily="18" charset="0"/>
            </a:endParaRPr>
          </a:p>
        </p:txBody>
      </p:sp>
      <p:sp>
        <p:nvSpPr>
          <p:cNvPr id="3" name="Subtitle 2"/>
          <p:cNvSpPr>
            <a:spLocks noGrp="1"/>
          </p:cNvSpPr>
          <p:nvPr>
            <p:ph type="subTitle" idx="1"/>
          </p:nvPr>
        </p:nvSpPr>
        <p:spPr>
          <a:xfrm>
            <a:off x="1524000" y="4125127"/>
            <a:ext cx="9144000" cy="1975421"/>
          </a:xfrm>
        </p:spPr>
        <p:txBody>
          <a:bodyPr>
            <a:normAutofit fontScale="70000" lnSpcReduction="20000"/>
          </a:bodyPr>
          <a:lstStyle/>
          <a:p>
            <a:r>
              <a:rPr lang="en-US" sz="5400" i="1" dirty="0" smtClean="0">
                <a:cs typeface="Times New Roman" panose="02020603050405020304" pitchFamily="18" charset="0"/>
              </a:rPr>
              <a:t>Do you have q</a:t>
            </a:r>
            <a:r>
              <a:rPr lang="en-US" sz="5400" i="1" dirty="0" smtClean="0">
                <a:cs typeface="Times New Roman" panose="02020603050405020304" pitchFamily="18" charset="0"/>
              </a:rPr>
              <a:t>uestions about MLA in-text citation or formatting Works Cited </a:t>
            </a:r>
            <a:r>
              <a:rPr lang="en-US" sz="5400" i="1" smtClean="0">
                <a:cs typeface="Times New Roman" panose="02020603050405020304" pitchFamily="18" charset="0"/>
              </a:rPr>
              <a:t>pages?</a:t>
            </a:r>
          </a:p>
          <a:p>
            <a:endParaRPr lang="en-US" sz="5400" i="1" dirty="0" smtClean="0">
              <a:cs typeface="Times New Roman" panose="02020603050405020304" pitchFamily="18" charset="0"/>
            </a:endParaRPr>
          </a:p>
          <a:p>
            <a:r>
              <a:rPr lang="en-US" sz="5400" i="1" dirty="0" smtClean="0">
                <a:cs typeface="Times New Roman" panose="02020603050405020304" pitchFamily="18" charset="0"/>
              </a:rPr>
              <a:t>Read on!</a:t>
            </a:r>
            <a:endParaRPr lang="en-US" sz="4100" dirty="0" smtClean="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22326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759200" y="67736"/>
            <a:ext cx="7731108" cy="6858000"/>
          </a:xfrm>
          <a:prstGeom prst="rect">
            <a:avLst/>
          </a:prstGeom>
        </p:spPr>
      </p:pic>
      <p:sp>
        <p:nvSpPr>
          <p:cNvPr id="7" name="TextBox 6"/>
          <p:cNvSpPr txBox="1"/>
          <p:nvPr/>
        </p:nvSpPr>
        <p:spPr>
          <a:xfrm>
            <a:off x="524934" y="389466"/>
            <a:ext cx="3115733" cy="6740307"/>
          </a:xfrm>
          <a:prstGeom prst="rect">
            <a:avLst/>
          </a:prstGeom>
          <a:noFill/>
        </p:spPr>
        <p:txBody>
          <a:bodyPr wrap="square" rtlCol="0">
            <a:spAutoFit/>
          </a:bodyPr>
          <a:lstStyle/>
          <a:p>
            <a:r>
              <a:rPr lang="en-US" b="1" dirty="0" smtClean="0"/>
              <a:t>Center Works Cited title.</a:t>
            </a:r>
          </a:p>
          <a:p>
            <a:endParaRPr lang="en-US" b="1" dirty="0"/>
          </a:p>
          <a:p>
            <a:r>
              <a:rPr lang="en-US" b="1" dirty="0" smtClean="0"/>
              <a:t>Use 1” margins, 12 point Times New Roman font.</a:t>
            </a:r>
          </a:p>
          <a:p>
            <a:endParaRPr lang="en-US" b="1" dirty="0" smtClean="0"/>
          </a:p>
          <a:p>
            <a:r>
              <a:rPr lang="en-US" b="1" dirty="0" smtClean="0"/>
              <a:t>Alphabetize by last name or title (if there’s no author).</a:t>
            </a:r>
          </a:p>
          <a:p>
            <a:endParaRPr lang="en-US" b="1" dirty="0"/>
          </a:p>
          <a:p>
            <a:r>
              <a:rPr lang="en-US" b="1" dirty="0" smtClean="0"/>
              <a:t>Cite the URL </a:t>
            </a:r>
            <a:r>
              <a:rPr lang="en-US" b="1" i="1" dirty="0" smtClean="0"/>
              <a:t>without</a:t>
            </a:r>
            <a:r>
              <a:rPr lang="en-US" b="1" dirty="0" smtClean="0"/>
              <a:t> the http://.</a:t>
            </a:r>
          </a:p>
          <a:p>
            <a:endParaRPr lang="en-US" b="1" dirty="0"/>
          </a:p>
          <a:p>
            <a:r>
              <a:rPr lang="en-US" b="1" dirty="0" smtClean="0"/>
              <a:t>Double space throughout!</a:t>
            </a:r>
          </a:p>
          <a:p>
            <a:endParaRPr lang="en-US" b="1" dirty="0"/>
          </a:p>
          <a:p>
            <a:r>
              <a:rPr lang="en-US" b="1" dirty="0" smtClean="0"/>
              <a:t>Indicate page numbers (if available).</a:t>
            </a:r>
          </a:p>
          <a:p>
            <a:endParaRPr lang="en-US" b="1" dirty="0"/>
          </a:p>
          <a:p>
            <a:r>
              <a:rPr lang="en-US" b="1" dirty="0" smtClean="0"/>
              <a:t>Create a hanging indent of second and subsequent lines.</a:t>
            </a:r>
          </a:p>
          <a:p>
            <a:endParaRPr lang="en-US" b="1" dirty="0"/>
          </a:p>
          <a:p>
            <a:r>
              <a:rPr lang="en-US" b="1" dirty="0" smtClean="0"/>
              <a:t>If there’s more than one author, list the first author and write “et al.”</a:t>
            </a:r>
          </a:p>
          <a:p>
            <a:endParaRPr lang="en-US" dirty="0"/>
          </a:p>
          <a:p>
            <a:endParaRPr lang="en-US" dirty="0"/>
          </a:p>
        </p:txBody>
      </p:sp>
    </p:spTree>
    <p:extLst>
      <p:ext uri="{BB962C8B-B14F-4D97-AF65-F5344CB8AC3E}">
        <p14:creationId xmlns:p14="http://schemas.microsoft.com/office/powerpoint/2010/main" val="26533403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MLA </a:t>
            </a:r>
            <a:r>
              <a:rPr lang="en-US" dirty="0"/>
              <a:t>In-text Citations</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The four most common citations are</a:t>
            </a:r>
          </a:p>
          <a:p>
            <a:r>
              <a:rPr lang="en-US" dirty="0" smtClean="0"/>
              <a:t>Author and page number</a:t>
            </a:r>
          </a:p>
          <a:p>
            <a:r>
              <a:rPr lang="en-US" dirty="0" smtClean="0"/>
              <a:t>Title and page number</a:t>
            </a:r>
          </a:p>
          <a:p>
            <a:r>
              <a:rPr lang="en-US" dirty="0" smtClean="0"/>
              <a:t>Page number only</a:t>
            </a:r>
          </a:p>
          <a:p>
            <a:r>
              <a:rPr lang="en-US" dirty="0" smtClean="0"/>
              <a:t>Secondhand quotations</a:t>
            </a:r>
          </a:p>
          <a:p>
            <a:endParaRPr lang="en-US" dirty="0"/>
          </a:p>
          <a:p>
            <a:pPr marL="0" indent="0">
              <a:buNone/>
            </a:pPr>
            <a:r>
              <a:rPr lang="en-US" dirty="0" smtClean="0"/>
              <a:t>Take out your Research Papers and review your in-text citations.</a:t>
            </a:r>
          </a:p>
          <a:p>
            <a:pPr marL="0" indent="0">
              <a:buNone/>
            </a:pPr>
            <a:endParaRPr lang="en-US" dirty="0"/>
          </a:p>
          <a:p>
            <a:pPr marL="0" indent="0">
              <a:buNone/>
            </a:pPr>
            <a:r>
              <a:rPr lang="en-US" dirty="0" smtClean="0"/>
              <a:t>If you have </a:t>
            </a:r>
            <a:r>
              <a:rPr lang="en-US" i="1" dirty="0" smtClean="0"/>
              <a:t>Rules of Thumb </a:t>
            </a:r>
            <a:r>
              <a:rPr lang="en-US" dirty="0" smtClean="0"/>
              <a:t>handy, go to page 140—all this information is there!</a:t>
            </a:r>
          </a:p>
        </p:txBody>
      </p:sp>
    </p:spTree>
    <p:extLst>
      <p:ext uri="{BB962C8B-B14F-4D97-AF65-F5344CB8AC3E}">
        <p14:creationId xmlns:p14="http://schemas.microsoft.com/office/powerpoint/2010/main" val="4094211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 and Page Number</a:t>
            </a:r>
            <a:endParaRPr lang="en-US" dirty="0"/>
          </a:p>
        </p:txBody>
      </p:sp>
      <p:sp>
        <p:nvSpPr>
          <p:cNvPr id="3" name="Content Placeholder 2"/>
          <p:cNvSpPr>
            <a:spLocks noGrp="1"/>
          </p:cNvSpPr>
          <p:nvPr>
            <p:ph idx="1"/>
          </p:nvPr>
        </p:nvSpPr>
        <p:spPr>
          <a:xfrm>
            <a:off x="838200" y="1433944"/>
            <a:ext cx="10515600" cy="5237019"/>
          </a:xfrm>
        </p:spPr>
        <p:txBody>
          <a:bodyPr>
            <a:normAutofit fontScale="85000" lnSpcReduction="20000"/>
          </a:bodyPr>
          <a:lstStyle/>
          <a:p>
            <a:pPr marL="0" indent="0">
              <a:buNone/>
            </a:pPr>
            <a:r>
              <a:rPr lang="en-US" dirty="0" smtClean="0"/>
              <a:t>If you didn’t mention the author by name when you mentioned his or her work, be sure to put both his or her last name and the page number in parenthesis immediately after the information:</a:t>
            </a:r>
          </a:p>
          <a:p>
            <a:pPr marL="0" indent="0">
              <a:buNone/>
            </a:pPr>
            <a:endParaRPr lang="en-US" dirty="0"/>
          </a:p>
          <a:p>
            <a:pPr marL="0" indent="0">
              <a:buNone/>
            </a:pPr>
            <a:r>
              <a:rPr lang="en-US" dirty="0" smtClean="0"/>
              <a:t>Pizza chains began with Pizza Hut in 1958 (Levine 54).</a:t>
            </a:r>
          </a:p>
          <a:p>
            <a:pPr marL="0" indent="0">
              <a:buNone/>
            </a:pPr>
            <a:endParaRPr lang="en-US" dirty="0"/>
          </a:p>
          <a:p>
            <a:pPr marL="0" indent="0">
              <a:buNone/>
            </a:pPr>
            <a:r>
              <a:rPr lang="en-US" dirty="0" smtClean="0"/>
              <a:t>If your citation comes at the end of a sentence, the period goes outside the last parenthesis. </a:t>
            </a:r>
          </a:p>
          <a:p>
            <a:pPr marL="0" indent="0">
              <a:buNone/>
            </a:pPr>
            <a:endParaRPr lang="en-US" dirty="0"/>
          </a:p>
          <a:p>
            <a:pPr marL="0" indent="0">
              <a:buNone/>
            </a:pPr>
            <a:r>
              <a:rPr lang="en-US" dirty="0" smtClean="0"/>
              <a:t>The exception is a long quote that you indent in your paper:</a:t>
            </a:r>
          </a:p>
          <a:p>
            <a:pPr marL="0" indent="0">
              <a:buNone/>
            </a:pPr>
            <a:r>
              <a:rPr lang="en-US" dirty="0"/>
              <a:t>Montagu argues that it is both unnatural and harmful for American males not to cry:</a:t>
            </a:r>
          </a:p>
          <a:p>
            <a:pPr marL="0" indent="0">
              <a:buNone/>
            </a:pPr>
            <a:r>
              <a:rPr lang="en-US" dirty="0"/>
              <a:t>	To be human is to weep.  The human species is the only one in the </a:t>
            </a:r>
            <a:r>
              <a:rPr lang="en-US" dirty="0" smtClean="0"/>
              <a:t>whole 	world </a:t>
            </a:r>
            <a:r>
              <a:rPr lang="en-US" dirty="0"/>
              <a:t>of </a:t>
            </a:r>
            <a:r>
              <a:rPr lang="en-US" dirty="0" smtClean="0"/>
              <a:t>animate nature </a:t>
            </a:r>
            <a:r>
              <a:rPr lang="en-US" dirty="0"/>
              <a:t>that sheds tears.  The trained inability of any </a:t>
            </a:r>
            <a:r>
              <a:rPr lang="en-US" dirty="0" smtClean="0"/>
              <a:t>	human </a:t>
            </a:r>
            <a:r>
              <a:rPr lang="en-US" dirty="0"/>
              <a:t>being to weep is a lessening of </a:t>
            </a:r>
            <a:r>
              <a:rPr lang="en-US" dirty="0" smtClean="0"/>
              <a:t>his </a:t>
            </a:r>
            <a:r>
              <a:rPr lang="en-US" dirty="0"/>
              <a:t>capacity to be human – a defect </a:t>
            </a:r>
            <a:r>
              <a:rPr lang="en-US" dirty="0" smtClean="0"/>
              <a:t>	that </a:t>
            </a:r>
            <a:r>
              <a:rPr lang="en-US" dirty="0"/>
              <a:t>usually goes deeper than the mere inability to </a:t>
            </a:r>
            <a:r>
              <a:rPr lang="en-US" dirty="0" smtClean="0"/>
              <a:t>cry</a:t>
            </a:r>
            <a:r>
              <a:rPr lang="en-US" dirty="0"/>
              <a:t>…. It is very sad. </a:t>
            </a:r>
            <a:r>
              <a:rPr lang="en-US" dirty="0" smtClean="0"/>
              <a:t>(</a:t>
            </a:r>
            <a:r>
              <a:rPr lang="en-US" dirty="0"/>
              <a:t>248)</a:t>
            </a:r>
          </a:p>
          <a:p>
            <a:pPr marL="0" indent="0">
              <a:buNone/>
            </a:pPr>
            <a:endParaRPr lang="en-US" dirty="0"/>
          </a:p>
        </p:txBody>
      </p:sp>
    </p:spTree>
    <p:extLst>
      <p:ext uri="{BB962C8B-B14F-4D97-AF65-F5344CB8AC3E}">
        <p14:creationId xmlns:p14="http://schemas.microsoft.com/office/powerpoint/2010/main" val="3793833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7" end="7"/>
                                            </p:txEl>
                                          </p:spTgt>
                                        </p:tgtEl>
                                        <p:attrNameLst>
                                          <p:attrName>style.visibility</p:attrName>
                                        </p:attrNameLst>
                                      </p:cBhvr>
                                      <p:to>
                                        <p:strVal val="visible"/>
                                      </p:to>
                                    </p:set>
                                    <p:animEffect transition="in" filter="fade">
                                      <p:cBhvr>
                                        <p:cTn id="20" dur="500"/>
                                        <p:tgtEl>
                                          <p:spTgt spid="3">
                                            <p:txEl>
                                              <p:pRg st="7" end="7"/>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fad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Title and Page Number</a:t>
            </a:r>
            <a:endParaRPr lang="en-US" dirty="0"/>
          </a:p>
        </p:txBody>
      </p:sp>
      <p:sp>
        <p:nvSpPr>
          <p:cNvPr id="3" name="Content Placeholder 2"/>
          <p:cNvSpPr>
            <a:spLocks noGrp="1"/>
          </p:cNvSpPr>
          <p:nvPr>
            <p:ph idx="1"/>
          </p:nvPr>
        </p:nvSpPr>
        <p:spPr/>
        <p:txBody>
          <a:bodyPr/>
          <a:lstStyle/>
          <a:p>
            <a:pPr marL="0" indent="0">
              <a:buNone/>
            </a:pPr>
            <a:r>
              <a:rPr lang="en-US" dirty="0" smtClean="0"/>
              <a:t>Often articles have no author listed. If this is the case, give the first distinctive words of the title followed by the page number:</a:t>
            </a:r>
          </a:p>
          <a:p>
            <a:pPr marL="0" indent="0">
              <a:buNone/>
            </a:pPr>
            <a:endParaRPr lang="en-US" dirty="0"/>
          </a:p>
          <a:p>
            <a:pPr marL="0" indent="0">
              <a:buNone/>
            </a:pPr>
            <a:r>
              <a:rPr lang="en-US" dirty="0" smtClean="0"/>
              <a:t>The actual fat content of a frozen pizza may be more than the package claims (“A Meal” 19).</a:t>
            </a:r>
          </a:p>
          <a:p>
            <a:pPr marL="0" indent="0">
              <a:buNone/>
            </a:pPr>
            <a:endParaRPr lang="en-US" dirty="0"/>
          </a:p>
          <a:p>
            <a:pPr marL="0" indent="0">
              <a:buNone/>
            </a:pPr>
            <a:r>
              <a:rPr lang="en-US" dirty="0" smtClean="0"/>
              <a:t>Note that you put the name of the </a:t>
            </a:r>
            <a:r>
              <a:rPr lang="en-US" b="1" dirty="0" smtClean="0">
                <a:solidFill>
                  <a:srgbClr val="FF0000"/>
                </a:solidFill>
              </a:rPr>
              <a:t>article</a:t>
            </a:r>
            <a:r>
              <a:rPr lang="en-US" dirty="0" smtClean="0"/>
              <a:t>, not the source.</a:t>
            </a:r>
            <a:endParaRPr lang="en-US" dirty="0"/>
          </a:p>
        </p:txBody>
      </p:sp>
    </p:spTree>
    <p:extLst>
      <p:ext uri="{BB962C8B-B14F-4D97-AF65-F5344CB8AC3E}">
        <p14:creationId xmlns:p14="http://schemas.microsoft.com/office/powerpoint/2010/main" val="3976256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Page </a:t>
            </a:r>
            <a:r>
              <a:rPr lang="en-US" dirty="0" smtClean="0"/>
              <a:t>Number Only</a:t>
            </a:r>
            <a:endParaRPr lang="en-US" dirty="0"/>
          </a:p>
        </p:txBody>
      </p:sp>
      <p:sp>
        <p:nvSpPr>
          <p:cNvPr id="3" name="Content Placeholder 2"/>
          <p:cNvSpPr>
            <a:spLocks noGrp="1"/>
          </p:cNvSpPr>
          <p:nvPr>
            <p:ph idx="1"/>
          </p:nvPr>
        </p:nvSpPr>
        <p:spPr/>
        <p:txBody>
          <a:bodyPr/>
          <a:lstStyle/>
          <a:p>
            <a:pPr marL="0" indent="0">
              <a:buNone/>
            </a:pPr>
            <a:r>
              <a:rPr lang="en-US" dirty="0" smtClean="0"/>
              <a:t>Put only the page number if you have already mentioned the author’s name:</a:t>
            </a:r>
          </a:p>
          <a:p>
            <a:pPr marL="0" indent="0">
              <a:buNone/>
            </a:pPr>
            <a:endParaRPr lang="en-US" dirty="0"/>
          </a:p>
          <a:p>
            <a:pPr marL="0" indent="0">
              <a:buNone/>
            </a:pPr>
            <a:r>
              <a:rPr lang="en-US" dirty="0" smtClean="0"/>
              <a:t>Ed Levine notes that “The appeal of pizza crosses all ethnic, racial and class lines” (10).</a:t>
            </a:r>
          </a:p>
          <a:p>
            <a:pPr marL="0" indent="0">
              <a:buNone/>
            </a:pPr>
            <a:endParaRPr lang="en-US" dirty="0"/>
          </a:p>
          <a:p>
            <a:pPr marL="0" indent="0">
              <a:buNone/>
            </a:pPr>
            <a:r>
              <a:rPr lang="en-US" dirty="0" smtClean="0"/>
              <a:t>When possible, use this method of citation. Mentioning the author’s name makes the paper more cohesive and readable.</a:t>
            </a:r>
            <a:endParaRPr lang="en-US" dirty="0"/>
          </a:p>
        </p:txBody>
      </p:sp>
    </p:spTree>
    <p:extLst>
      <p:ext uri="{BB962C8B-B14F-4D97-AF65-F5344CB8AC3E}">
        <p14:creationId xmlns:p14="http://schemas.microsoft.com/office/powerpoint/2010/main" val="2105650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 Page Number Available</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t>For most electronic sources, no page number is given. The best option is to mention the author or title in your sentence.</a:t>
            </a:r>
          </a:p>
          <a:p>
            <a:pPr marL="0" indent="0">
              <a:buNone/>
            </a:pPr>
            <a:endParaRPr lang="en-US" dirty="0"/>
          </a:p>
          <a:p>
            <a:pPr marL="0" indent="0">
              <a:buNone/>
            </a:pPr>
            <a:r>
              <a:rPr lang="en-US" dirty="0" smtClean="0"/>
              <a:t>Hanna Miller reports that 93% of Americans eat pizza at least once a month.</a:t>
            </a:r>
          </a:p>
          <a:p>
            <a:pPr marL="0" indent="0">
              <a:buNone/>
            </a:pPr>
            <a:endParaRPr lang="en-US" dirty="0"/>
          </a:p>
          <a:p>
            <a:pPr marL="0" indent="0">
              <a:buNone/>
            </a:pPr>
            <a:r>
              <a:rPr lang="en-US" dirty="0" smtClean="0"/>
              <a:t>If a parenthetical citation works better, include the author, if given—otherwise the title.</a:t>
            </a:r>
          </a:p>
          <a:p>
            <a:pPr marL="0" indent="0">
              <a:buNone/>
            </a:pPr>
            <a:endParaRPr lang="en-US" dirty="0"/>
          </a:p>
          <a:p>
            <a:pPr marL="0" indent="0">
              <a:buNone/>
            </a:pPr>
            <a:r>
              <a:rPr lang="en-US" dirty="0" smtClean="0"/>
              <a:t>Ninety-three percent of Americans eat pizza at least once a month (Miller).</a:t>
            </a:r>
          </a:p>
          <a:p>
            <a:pPr marL="0" indent="0">
              <a:buNone/>
            </a:pPr>
            <a:endParaRPr lang="en-US" dirty="0"/>
          </a:p>
          <a:p>
            <a:pPr marL="0" indent="0">
              <a:buNone/>
            </a:pPr>
            <a:r>
              <a:rPr lang="en-US" dirty="0" smtClean="0"/>
              <a:t>Sometimes electronic sources use section numbers; treat them like page numbers.</a:t>
            </a:r>
            <a:endParaRPr lang="en-US" dirty="0"/>
          </a:p>
        </p:txBody>
      </p:sp>
    </p:spTree>
    <p:extLst>
      <p:ext uri="{BB962C8B-B14F-4D97-AF65-F5344CB8AC3E}">
        <p14:creationId xmlns:p14="http://schemas.microsoft.com/office/powerpoint/2010/main" val="583795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fade">
                                      <p:cBhvr>
                                        <p:cTn id="15" dur="500"/>
                                        <p:tgtEl>
                                          <p:spTgt spid="3">
                                            <p:txEl>
                                              <p:pRg st="6" end="6"/>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8" end="8"/>
                                            </p:txEl>
                                          </p:spTgt>
                                        </p:tgtEl>
                                        <p:attrNameLst>
                                          <p:attrName>style.visibility</p:attrName>
                                        </p:attrNameLst>
                                      </p:cBhvr>
                                      <p:to>
                                        <p:strVal val="visible"/>
                                      </p:to>
                                    </p:set>
                                    <p:animEffect transition="in" filter="fade">
                                      <p:cBhvr>
                                        <p:cTn id="18"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Secondhand Quotations</a:t>
            </a:r>
            <a:endParaRPr lang="en-US" dirty="0"/>
          </a:p>
        </p:txBody>
      </p:sp>
      <p:sp>
        <p:nvSpPr>
          <p:cNvPr id="3" name="Content Placeholder 2"/>
          <p:cNvSpPr>
            <a:spLocks noGrp="1"/>
          </p:cNvSpPr>
          <p:nvPr>
            <p:ph idx="1"/>
          </p:nvPr>
        </p:nvSpPr>
        <p:spPr/>
        <p:txBody>
          <a:bodyPr/>
          <a:lstStyle/>
          <a:p>
            <a:pPr marL="0" indent="0">
              <a:buNone/>
            </a:pPr>
            <a:r>
              <a:rPr lang="en-US" dirty="0" smtClean="0"/>
              <a:t>When you quote someone who has been quoted in a source, use </a:t>
            </a:r>
            <a:r>
              <a:rPr lang="en-US" i="1" dirty="0" err="1" smtClean="0"/>
              <a:t>qtd</a:t>
            </a:r>
            <a:r>
              <a:rPr lang="en-US" i="1" dirty="0" smtClean="0"/>
              <a:t>. in</a:t>
            </a:r>
            <a:r>
              <a:rPr lang="en-US" dirty="0" smtClean="0"/>
              <a:t> (quoted in):</a:t>
            </a:r>
          </a:p>
          <a:p>
            <a:pPr marL="0" indent="0">
              <a:buNone/>
            </a:pPr>
            <a:endParaRPr lang="en-US" dirty="0"/>
          </a:p>
          <a:p>
            <a:pPr marL="0" indent="0">
              <a:buNone/>
            </a:pPr>
            <a:r>
              <a:rPr lang="en-US" dirty="0" smtClean="0"/>
              <a:t>Patrick Doyle, Domino’s executive vice-president for international operations, says that pizza “plays incredibly well with really every cultural and regional and demographic group” (</a:t>
            </a:r>
            <a:r>
              <a:rPr lang="en-US" dirty="0" err="1" smtClean="0"/>
              <a:t>qtd</a:t>
            </a:r>
            <a:r>
              <a:rPr lang="en-US" dirty="0" smtClean="0"/>
              <a:t>. in </a:t>
            </a:r>
            <a:r>
              <a:rPr lang="en-US" dirty="0" err="1" smtClean="0"/>
              <a:t>Crossette</a:t>
            </a:r>
            <a:r>
              <a:rPr lang="en-US" dirty="0" smtClean="0"/>
              <a:t> 2).</a:t>
            </a:r>
          </a:p>
          <a:p>
            <a:pPr marL="0" indent="0">
              <a:buNone/>
            </a:pPr>
            <a:endParaRPr lang="en-US" dirty="0"/>
          </a:p>
          <a:p>
            <a:pPr marL="0" indent="0">
              <a:buNone/>
            </a:pPr>
            <a:r>
              <a:rPr lang="en-US" dirty="0" smtClean="0"/>
              <a:t>In this example Doyle said it, although you found it in </a:t>
            </a:r>
            <a:r>
              <a:rPr lang="en-US" dirty="0" err="1" smtClean="0"/>
              <a:t>Crossette</a:t>
            </a:r>
            <a:r>
              <a:rPr lang="en-US" dirty="0" smtClean="0"/>
              <a:t>. Note that Doyle won’t be listed in your Works Cited; </a:t>
            </a:r>
            <a:r>
              <a:rPr lang="en-US" dirty="0" err="1" smtClean="0"/>
              <a:t>Crossette</a:t>
            </a:r>
            <a:r>
              <a:rPr lang="en-US" dirty="0" smtClean="0"/>
              <a:t> will be.</a:t>
            </a:r>
            <a:endParaRPr lang="en-US" dirty="0"/>
          </a:p>
        </p:txBody>
      </p:sp>
    </p:spTree>
    <p:extLst>
      <p:ext uri="{BB962C8B-B14F-4D97-AF65-F5344CB8AC3E}">
        <p14:creationId xmlns:p14="http://schemas.microsoft.com/office/powerpoint/2010/main" val="4220810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Need help?</a:t>
            </a:r>
            <a:endParaRPr lang="en-US" sz="3200" dirty="0"/>
          </a:p>
        </p:txBody>
      </p:sp>
      <p:sp>
        <p:nvSpPr>
          <p:cNvPr id="3" name="Content Placeholder 2"/>
          <p:cNvSpPr>
            <a:spLocks noGrp="1"/>
          </p:cNvSpPr>
          <p:nvPr>
            <p:ph idx="1"/>
          </p:nvPr>
        </p:nvSpPr>
        <p:spPr>
          <a:xfrm>
            <a:off x="838200" y="1825625"/>
            <a:ext cx="6477000" cy="4351338"/>
          </a:xfrm>
        </p:spPr>
        <p:txBody>
          <a:bodyPr/>
          <a:lstStyle/>
          <a:p>
            <a:pPr marL="0" indent="0">
              <a:buNone/>
            </a:pPr>
            <a:r>
              <a:rPr lang="en-US" dirty="0"/>
              <a:t>There are other ways to cite sources. Check out </a:t>
            </a:r>
            <a:r>
              <a:rPr lang="en-US" i="1" dirty="0"/>
              <a:t>Rules of Thumb</a:t>
            </a:r>
            <a:r>
              <a:rPr lang="en-US" dirty="0"/>
              <a:t>, pp. 142-143 for those “Special Cases.”</a:t>
            </a:r>
            <a:br>
              <a:rPr lang="en-US" dirty="0"/>
            </a:br>
            <a:r>
              <a:rPr lang="en-US" dirty="0"/>
              <a:t/>
            </a:r>
            <a:br>
              <a:rPr lang="en-US" dirty="0"/>
            </a:br>
            <a:r>
              <a:rPr lang="en-US" dirty="0"/>
              <a:t>If you don’t have Rules of Thumb, you can also go to Purdue OWL: </a:t>
            </a:r>
            <a:endParaRPr lang="en-US" dirty="0" smtClean="0"/>
          </a:p>
          <a:p>
            <a:pPr marL="0" indent="0">
              <a:buNone/>
            </a:pPr>
            <a:r>
              <a:rPr lang="en-US" dirty="0" smtClean="0">
                <a:hlinkClick r:id="rId2"/>
              </a:rPr>
              <a:t>https</a:t>
            </a:r>
            <a:r>
              <a:rPr lang="en-US" dirty="0">
                <a:hlinkClick r:id="rId2"/>
              </a:rPr>
              <a:t>://owl.purdue.edu/owl/research_and_citation/mla_style/mla_formatting_and_style_guide/mla_in_text_citations_the_basics.html</a:t>
            </a:r>
            <a:endParaRPr lang="en-US" dirty="0"/>
          </a:p>
        </p:txBody>
      </p:sp>
      <p:pic>
        <p:nvPicPr>
          <p:cNvPr id="1026"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1981" y="2145323"/>
            <a:ext cx="4350019" cy="2901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27250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Works Cited Page: MLA 8</a:t>
            </a:r>
            <a:r>
              <a:rPr lang="en-US" baseline="30000" dirty="0" smtClean="0"/>
              <a:t>th</a:t>
            </a:r>
            <a:r>
              <a:rPr lang="en-US" dirty="0" smtClean="0"/>
              <a:t> Edition</a:t>
            </a:r>
            <a:endParaRPr lang="en-US" dirty="0"/>
          </a:p>
        </p:txBody>
      </p:sp>
      <p:sp>
        <p:nvSpPr>
          <p:cNvPr id="5" name="Content Placeholder 4"/>
          <p:cNvSpPr>
            <a:spLocks noGrp="1"/>
          </p:cNvSpPr>
          <p:nvPr>
            <p:ph idx="1"/>
          </p:nvPr>
        </p:nvSpPr>
        <p:spPr/>
        <p:txBody>
          <a:bodyPr/>
          <a:lstStyle/>
          <a:p>
            <a:pPr marL="514350" indent="-514350">
              <a:buFont typeface="+mj-lt"/>
              <a:buAutoNum type="arabicPeriod"/>
            </a:pPr>
            <a:r>
              <a:rPr lang="en-US" dirty="0" smtClean="0"/>
              <a:t>List </a:t>
            </a:r>
            <a:r>
              <a:rPr lang="en-US" b="1" dirty="0" smtClean="0">
                <a:solidFill>
                  <a:srgbClr val="FF0000"/>
                </a:solidFill>
              </a:rPr>
              <a:t>only</a:t>
            </a:r>
            <a:r>
              <a:rPr lang="en-US" dirty="0" smtClean="0">
                <a:solidFill>
                  <a:srgbClr val="FF0000"/>
                </a:solidFill>
              </a:rPr>
              <a:t> </a:t>
            </a:r>
            <a:r>
              <a:rPr lang="en-US" dirty="0" smtClean="0"/>
              <a:t>those sources that you actually </a:t>
            </a:r>
            <a:r>
              <a:rPr lang="en-US" b="1" dirty="0" smtClean="0">
                <a:solidFill>
                  <a:srgbClr val="FF0000"/>
                </a:solidFill>
              </a:rPr>
              <a:t>referred</a:t>
            </a:r>
            <a:r>
              <a:rPr lang="en-US" dirty="0" smtClean="0">
                <a:solidFill>
                  <a:srgbClr val="FF0000"/>
                </a:solidFill>
              </a:rPr>
              <a:t> </a:t>
            </a:r>
            <a:r>
              <a:rPr lang="en-US" dirty="0" smtClean="0"/>
              <a:t>to in your paper.</a:t>
            </a:r>
          </a:p>
          <a:p>
            <a:pPr marL="514350" indent="-514350">
              <a:buFont typeface="+mj-lt"/>
              <a:buAutoNum type="arabicPeriod"/>
            </a:pPr>
            <a:r>
              <a:rPr lang="en-US" dirty="0" smtClean="0"/>
              <a:t>Alphabetize your list of sources by the </a:t>
            </a:r>
            <a:r>
              <a:rPr lang="en-US" b="1" dirty="0" smtClean="0">
                <a:solidFill>
                  <a:srgbClr val="FF0000"/>
                </a:solidFill>
              </a:rPr>
              <a:t>authors’ last names</a:t>
            </a:r>
            <a:r>
              <a:rPr lang="en-US" dirty="0" smtClean="0"/>
              <a:t>. If no author is listed, alphabetize by the first main word in the title.</a:t>
            </a:r>
          </a:p>
          <a:p>
            <a:pPr marL="514350" indent="-514350">
              <a:buFont typeface="+mj-lt"/>
              <a:buAutoNum type="arabicPeriod"/>
            </a:pPr>
            <a:r>
              <a:rPr lang="en-US" dirty="0" smtClean="0"/>
              <a:t>If you are using sources from the Internet, check this page to be sure you’re formatting your </a:t>
            </a:r>
            <a:r>
              <a:rPr lang="en-US" dirty="0"/>
              <a:t>sources </a:t>
            </a:r>
            <a:r>
              <a:rPr lang="en-US" dirty="0" smtClean="0"/>
              <a:t>correctly: </a:t>
            </a:r>
            <a:r>
              <a:rPr lang="en-US" dirty="0">
                <a:hlinkClick r:id="rId3"/>
              </a:rPr>
              <a:t>https://owl.english.purdue.edu/owl/resource/747/08/</a:t>
            </a:r>
            <a:endParaRPr lang="en-US" dirty="0" smtClean="0"/>
          </a:p>
          <a:p>
            <a:pPr marL="514350" indent="-514350">
              <a:buFont typeface="+mj-lt"/>
              <a:buAutoNum type="arabicPeriod"/>
            </a:pPr>
            <a:r>
              <a:rPr lang="en-US" dirty="0" smtClean="0"/>
              <a:t>Pay special attention to </a:t>
            </a:r>
            <a:r>
              <a:rPr lang="en-US" b="1" dirty="0" smtClean="0">
                <a:solidFill>
                  <a:srgbClr val="FF0000"/>
                </a:solidFill>
              </a:rPr>
              <a:t>order</a:t>
            </a:r>
            <a:r>
              <a:rPr lang="en-US" dirty="0" smtClean="0"/>
              <a:t>, </a:t>
            </a:r>
            <a:r>
              <a:rPr lang="en-US" b="1" dirty="0" smtClean="0">
                <a:solidFill>
                  <a:srgbClr val="FF0000"/>
                </a:solidFill>
              </a:rPr>
              <a:t>spacing</a:t>
            </a:r>
            <a:r>
              <a:rPr lang="en-US" dirty="0" smtClean="0"/>
              <a:t>, and </a:t>
            </a:r>
            <a:r>
              <a:rPr lang="en-US" b="1" dirty="0" smtClean="0">
                <a:solidFill>
                  <a:srgbClr val="FF0000"/>
                </a:solidFill>
              </a:rPr>
              <a:t>punctuation</a:t>
            </a:r>
            <a:r>
              <a:rPr lang="en-US" dirty="0" smtClean="0"/>
              <a:t>.</a:t>
            </a:r>
            <a:endParaRPr lang="en-US" dirty="0"/>
          </a:p>
        </p:txBody>
      </p:sp>
    </p:spTree>
    <p:extLst>
      <p:ext uri="{BB962C8B-B14F-4D97-AF65-F5344CB8AC3E}">
        <p14:creationId xmlns:p14="http://schemas.microsoft.com/office/powerpoint/2010/main" val="950985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755</Words>
  <Application>Microsoft Office PowerPoint</Application>
  <PresentationFormat>Widescreen</PresentationFormat>
  <Paragraphs>108</Paragraphs>
  <Slides>10</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Batang</vt:lpstr>
      <vt:lpstr>Arial</vt:lpstr>
      <vt:lpstr>Calibri</vt:lpstr>
      <vt:lpstr>Calibri Light</vt:lpstr>
      <vt:lpstr>Times New Roman</vt:lpstr>
      <vt:lpstr>Office Theme</vt:lpstr>
      <vt:lpstr>ENG 1121 English Composition 2</vt:lpstr>
      <vt:lpstr>Review of MLA In-text Citations</vt:lpstr>
      <vt:lpstr>Author and Page Number</vt:lpstr>
      <vt:lpstr>Title and Page Number</vt:lpstr>
      <vt:lpstr>Page Number Only</vt:lpstr>
      <vt:lpstr>No Page Number Available</vt:lpstr>
      <vt:lpstr>Secondhand Quotations</vt:lpstr>
      <vt:lpstr>Need help?</vt:lpstr>
      <vt:lpstr>Works Cited Page: MLA 8th Edition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 1121 English Composition 2</dc:title>
  <dc:creator>Jessica Penner</dc:creator>
  <cp:lastModifiedBy>Jessica Penner</cp:lastModifiedBy>
  <cp:revision>1</cp:revision>
  <dcterms:created xsi:type="dcterms:W3CDTF">2019-04-11T17:53:01Z</dcterms:created>
  <dcterms:modified xsi:type="dcterms:W3CDTF">2019-04-11T17:53:58Z</dcterms:modified>
</cp:coreProperties>
</file>