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62" r:id="rId3"/>
    <p:sldId id="261" r:id="rId4"/>
    <p:sldId id="264" r:id="rId5"/>
    <p:sldId id="266" r:id="rId6"/>
    <p:sldId id="268" r:id="rId7"/>
    <p:sldId id="267" r:id="rId8"/>
    <p:sldId id="265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864702-C255-40DE-98D1-8DCCBDB0CBEB}" v="18" dt="2021-10-25T16:41:23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EB864702-C255-40DE-98D1-8DCCBDB0CBEB}"/>
    <pc:docChg chg="undo redo custSel modSld">
      <pc:chgData name="Tom Smith" userId="eac52e5223bf4258" providerId="LiveId" clId="{EB864702-C255-40DE-98D1-8DCCBDB0CBEB}" dt="2021-10-25T16:39:51.683" v="35" actId="1038"/>
      <pc:docMkLst>
        <pc:docMk/>
      </pc:docMkLst>
      <pc:sldChg chg="modSp mod">
        <pc:chgData name="Tom Smith" userId="eac52e5223bf4258" providerId="LiveId" clId="{EB864702-C255-40DE-98D1-8DCCBDB0CBEB}" dt="2021-10-25T16:39:51.683" v="35" actId="1038"/>
        <pc:sldMkLst>
          <pc:docMk/>
          <pc:sldMk cId="2222755150" sldId="260"/>
        </pc:sldMkLst>
        <pc:spChg chg="mod">
          <ac:chgData name="Tom Smith" userId="eac52e5223bf4258" providerId="LiveId" clId="{EB864702-C255-40DE-98D1-8DCCBDB0CBEB}" dt="2021-10-25T16:39:35.200" v="18" actId="20577"/>
          <ac:spMkLst>
            <pc:docMk/>
            <pc:sldMk cId="2222755150" sldId="260"/>
            <ac:spMk id="3" creationId="{00000000-0000-0000-0000-000000000000}"/>
          </ac:spMkLst>
        </pc:spChg>
        <pc:picChg chg="mod">
          <ac:chgData name="Tom Smith" userId="eac52e5223bf4258" providerId="LiveId" clId="{EB864702-C255-40DE-98D1-8DCCBDB0CBEB}" dt="2021-10-25T16:39:51.683" v="35" actId="1038"/>
          <ac:picMkLst>
            <pc:docMk/>
            <pc:sldMk cId="2222755150" sldId="260"/>
            <ac:picMk id="5122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0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10/25/2021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zVZip-NFe8&amp;app=desktop&amp;ab_channel=KenHendricksen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phemeralnewyork.wordpress.com/2011/04/12/what-life-was-like-in-a-rundown-city-tenement/" TargetMode="External"/><Relationship Id="rId4" Type="http://schemas.openxmlformats.org/officeDocument/2006/relationships/hyperlink" Target="https://pixels.com/featured/madison-square-cab-stand-new-york-city-1900-padre-art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pennereng1141fa2021ol20tuesday/2021/10/22/week-9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1141</a:t>
            </a:r>
            <a:br>
              <a:rPr lang="en-US" sz="4400" dirty="0">
                <a:effectLst/>
                <a:ea typeface="Batang" panose="02030600000101010101" pitchFamily="18" charset="-127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Creative Writing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setting &amp; context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Analyze Coates’ work</a:t>
            </a: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C3D6EC93-F369-413E-AA67-5D4104161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0C81-1E60-49D7-96E7-1D410B9EB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490330"/>
            <a:ext cx="4394200" cy="5110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“No word is absolutely wrong or dirty or insulting. It all depends upon context and intention.”</a:t>
            </a:r>
            <a:br>
              <a:rPr lang="en-US" sz="2400" dirty="0">
                <a:solidFill>
                  <a:schemeClr val="bg1">
                    <a:alpha val="8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- Janet Jackson</a:t>
            </a:r>
            <a:br>
              <a:rPr lang="en-US" sz="2400" dirty="0">
                <a:solidFill>
                  <a:schemeClr val="bg1">
                    <a:alpha val="80000"/>
                  </a:schemeClr>
                </a:solidFill>
              </a:rPr>
            </a:br>
            <a:endParaRPr lang="en-US" sz="2400" dirty="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Do you agree or disagree with Jackson?</a:t>
            </a:r>
          </a:p>
          <a:p>
            <a:pPr marL="0" indent="0">
              <a:buNone/>
            </a:pPr>
            <a:endParaRPr lang="en-US" sz="2400" dirty="0">
              <a:solidFill>
                <a:schemeClr val="bg1">
                  <a:alpha val="80000"/>
                </a:schemeClr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Why?</a:t>
            </a:r>
          </a:p>
        </p:txBody>
      </p:sp>
      <p:pic>
        <p:nvPicPr>
          <p:cNvPr id="1026" name="Picture 2" descr="A person with the hands on the face&#10;&#10;Description automatically generated with low confidence">
            <a:extLst>
              <a:ext uri="{FF2B5EF4-FFF2-40B4-BE49-F238E27FC236}">
                <a16:creationId xmlns:a16="http://schemas.microsoft.com/office/drawing/2014/main" id="{61988BDC-934D-4AD0-BF1C-91D463AF0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0" r="21590"/>
          <a:stretch/>
        </p:blipFill>
        <p:spPr bwMode="auto">
          <a:xfrm>
            <a:off x="5752193" y="10"/>
            <a:ext cx="6439807" cy="6857989"/>
          </a:xfrm>
          <a:custGeom>
            <a:avLst/>
            <a:gdLst/>
            <a:ahLst/>
            <a:cxnLst/>
            <a:rect l="l" t="t" r="r" b="b"/>
            <a:pathLst>
              <a:path w="643980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1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2" y="528850"/>
                  <a:pt x="335479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1" y="612658"/>
                </a:lnTo>
                <a:cubicBezTo>
                  <a:pt x="358988" y="604728"/>
                  <a:pt x="357231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7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4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439807" y="0"/>
                </a:lnTo>
                <a:lnTo>
                  <a:pt x="643980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1" y="6796804"/>
                </a:lnTo>
                <a:cubicBezTo>
                  <a:pt x="32162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6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8" y="6463490"/>
                </a:cubicBezTo>
                <a:cubicBezTo>
                  <a:pt x="116555" y="6431292"/>
                  <a:pt x="131034" y="6400429"/>
                  <a:pt x="146085" y="6363664"/>
                </a:cubicBezTo>
                <a:cubicBezTo>
                  <a:pt x="142274" y="6350899"/>
                  <a:pt x="131986" y="6331277"/>
                  <a:pt x="131034" y="6311084"/>
                </a:cubicBezTo>
                <a:cubicBezTo>
                  <a:pt x="127795" y="6246121"/>
                  <a:pt x="145512" y="6185351"/>
                  <a:pt x="173519" y="6127247"/>
                </a:cubicBezTo>
                <a:cubicBezTo>
                  <a:pt x="181900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7" y="6056948"/>
                </a:cubicBezTo>
                <a:cubicBezTo>
                  <a:pt x="243432" y="6050282"/>
                  <a:pt x="242862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0" y="5900735"/>
                  <a:pt x="264199" y="5897114"/>
                </a:cubicBezTo>
                <a:cubicBezTo>
                  <a:pt x="268199" y="5891590"/>
                  <a:pt x="274296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9" y="5779191"/>
                  <a:pt x="299822" y="5771953"/>
                  <a:pt x="302870" y="5765474"/>
                </a:cubicBezTo>
                <a:cubicBezTo>
                  <a:pt x="305728" y="5759378"/>
                  <a:pt x="310682" y="5754234"/>
                  <a:pt x="313730" y="5748136"/>
                </a:cubicBezTo>
                <a:cubicBezTo>
                  <a:pt x="321921" y="5731564"/>
                  <a:pt x="329541" y="5714607"/>
                  <a:pt x="338685" y="5695178"/>
                </a:cubicBezTo>
                <a:cubicBezTo>
                  <a:pt x="321541" y="5684320"/>
                  <a:pt x="331258" y="5669647"/>
                  <a:pt x="339449" y="5651360"/>
                </a:cubicBezTo>
                <a:cubicBezTo>
                  <a:pt x="347831" y="5632691"/>
                  <a:pt x="350497" y="5611164"/>
                  <a:pt x="353546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4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1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1" y="4346201"/>
                  <a:pt x="391265" y="4340674"/>
                  <a:pt x="392218" y="4335722"/>
                </a:cubicBezTo>
                <a:cubicBezTo>
                  <a:pt x="401743" y="4281810"/>
                  <a:pt x="387837" y="4231324"/>
                  <a:pt x="369547" y="4181603"/>
                </a:cubicBezTo>
                <a:cubicBezTo>
                  <a:pt x="367642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5" y="4078159"/>
                  <a:pt x="348211" y="4040058"/>
                  <a:pt x="331447" y="4003861"/>
                </a:cubicBezTo>
                <a:cubicBezTo>
                  <a:pt x="314493" y="3967091"/>
                  <a:pt x="300203" y="3932993"/>
                  <a:pt x="317350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2" y="3799258"/>
                  <a:pt x="307442" y="3784397"/>
                </a:cubicBezTo>
                <a:cubicBezTo>
                  <a:pt x="307442" y="3744770"/>
                  <a:pt x="297346" y="3709529"/>
                  <a:pt x="276771" y="3675238"/>
                </a:cubicBezTo>
                <a:cubicBezTo>
                  <a:pt x="268770" y="3661899"/>
                  <a:pt x="274105" y="3641134"/>
                  <a:pt x="272009" y="3623799"/>
                </a:cubicBezTo>
                <a:cubicBezTo>
                  <a:pt x="269533" y="3605509"/>
                  <a:pt x="267247" y="3586653"/>
                  <a:pt x="261721" y="3569124"/>
                </a:cubicBezTo>
                <a:cubicBezTo>
                  <a:pt x="247242" y="3523785"/>
                  <a:pt x="230859" y="3479015"/>
                  <a:pt x="215618" y="3433866"/>
                </a:cubicBezTo>
                <a:cubicBezTo>
                  <a:pt x="203045" y="3396719"/>
                  <a:pt x="212952" y="3360139"/>
                  <a:pt x="218285" y="3323372"/>
                </a:cubicBezTo>
                <a:cubicBezTo>
                  <a:pt x="221716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4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6" y="2966742"/>
                  <a:pt x="144561" y="2940455"/>
                  <a:pt x="128367" y="2910353"/>
                </a:cubicBezTo>
                <a:cubicBezTo>
                  <a:pt x="117318" y="2889587"/>
                  <a:pt x="109126" y="2866918"/>
                  <a:pt x="102267" y="2844248"/>
                </a:cubicBezTo>
                <a:cubicBezTo>
                  <a:pt x="93313" y="2813958"/>
                  <a:pt x="87978" y="2782716"/>
                  <a:pt x="79217" y="2752235"/>
                </a:cubicBezTo>
                <a:cubicBezTo>
                  <a:pt x="66072" y="2706131"/>
                  <a:pt x="55784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2" y="2360933"/>
                </a:cubicBezTo>
                <a:cubicBezTo>
                  <a:pt x="28541" y="2356744"/>
                  <a:pt x="36543" y="2344741"/>
                  <a:pt x="37878" y="2335405"/>
                </a:cubicBezTo>
                <a:cubicBezTo>
                  <a:pt x="41877" y="2307402"/>
                  <a:pt x="35972" y="2281683"/>
                  <a:pt x="23017" y="2254633"/>
                </a:cubicBezTo>
                <a:cubicBezTo>
                  <a:pt x="10825" y="2229296"/>
                  <a:pt x="12159" y="2197670"/>
                  <a:pt x="7395" y="2168903"/>
                </a:cubicBezTo>
                <a:cubicBezTo>
                  <a:pt x="5681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6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70" y="1851709"/>
                  <a:pt x="52545" y="1813610"/>
                  <a:pt x="68738" y="1768838"/>
                </a:cubicBezTo>
                <a:cubicBezTo>
                  <a:pt x="85885" y="1721785"/>
                  <a:pt x="112174" y="1676253"/>
                  <a:pt x="104364" y="1623675"/>
                </a:cubicBezTo>
                <a:cubicBezTo>
                  <a:pt x="99601" y="1591859"/>
                  <a:pt x="88551" y="1561189"/>
                  <a:pt x="81883" y="1529563"/>
                </a:cubicBezTo>
                <a:cubicBezTo>
                  <a:pt x="79597" y="1518324"/>
                  <a:pt x="79979" y="1505751"/>
                  <a:pt x="82264" y="1494509"/>
                </a:cubicBezTo>
                <a:cubicBezTo>
                  <a:pt x="92744" y="1440216"/>
                  <a:pt x="94267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7" y="1151600"/>
                </a:cubicBezTo>
                <a:cubicBezTo>
                  <a:pt x="100554" y="1134834"/>
                  <a:pt x="96553" y="1114449"/>
                  <a:pt x="98078" y="1095972"/>
                </a:cubicBezTo>
                <a:cubicBezTo>
                  <a:pt x="99409" y="1078826"/>
                  <a:pt x="99981" y="1061298"/>
                  <a:pt x="104364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4" y="949281"/>
                  <a:pt x="103220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7" y="694576"/>
                </a:cubicBezTo>
                <a:cubicBezTo>
                  <a:pt x="102267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1" y="531310"/>
                  <a:pt x="114081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7" y="340425"/>
                  <a:pt x="88551" y="300800"/>
                  <a:pt x="84930" y="261173"/>
                </a:cubicBezTo>
                <a:cubicBezTo>
                  <a:pt x="84168" y="252600"/>
                  <a:pt x="88934" y="243648"/>
                  <a:pt x="89314" y="234883"/>
                </a:cubicBezTo>
                <a:cubicBezTo>
                  <a:pt x="90266" y="207450"/>
                  <a:pt x="90457" y="180017"/>
                  <a:pt x="91027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7" y="85336"/>
                  <a:pt x="98078" y="66857"/>
                  <a:pt x="83217" y="47806"/>
                </a:cubicBezTo>
                <a:cubicBezTo>
                  <a:pt x="77453" y="40471"/>
                  <a:pt x="73691" y="32636"/>
                  <a:pt x="71207" y="24480"/>
                </a:cubicBezTo>
                <a:close/>
              </a:path>
            </a:pathLst>
          </a:custGeom>
          <a:noFill/>
          <a:effectLst>
            <a:outerShdw blurRad="381000" dist="152400" dir="10800000" algn="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4EA04677-6B2C-40F4-975C-ED91965527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6" y="0"/>
            <a:ext cx="874718" cy="6857455"/>
            <a:chOff x="5632356" y="0"/>
            <a:chExt cx="874718" cy="6857455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F1ABE2E-F19F-4BD3-B0FA-8A2D8885B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6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6D0F14-D449-4833-830D-A382829E2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471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 person with the hands on the face&#10;&#10;Description automatically generated with low confidence">
            <a:extLst>
              <a:ext uri="{FF2B5EF4-FFF2-40B4-BE49-F238E27FC236}">
                <a16:creationId xmlns:a16="http://schemas.microsoft.com/office/drawing/2014/main" id="{F3344D14-F569-476C-8963-7CE7FADEBB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2" r="32402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04E35A-C7C4-4A22-94E9-CA31772B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Setting &amp;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8FA5C-7F64-4394-9114-4E14D617E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992241" cy="4367196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Think about a specific word that is considered “wrong or dirty or insulting.”</a:t>
            </a:r>
          </a:p>
          <a:p>
            <a:pPr marL="0" indent="0">
              <a:buNone/>
            </a:pP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Imagine someone says this word to you or in your presence.</a:t>
            </a:r>
          </a:p>
          <a:p>
            <a:pPr marL="0" indent="0">
              <a:buNone/>
            </a:pP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Is there a person/time/place where this word </a:t>
            </a:r>
            <a:r>
              <a:rPr lang="en-US" sz="1900" b="1" i="0" dirty="0">
                <a:solidFill>
                  <a:srgbClr val="000000"/>
                </a:solidFill>
                <a:effectLst/>
                <a:latin typeface="Lato"/>
              </a:rPr>
              <a:t>wouldn’t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offend you?</a:t>
            </a:r>
          </a:p>
          <a:p>
            <a:pPr marL="0" indent="0">
              <a:buNone/>
            </a:pP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Is there a person/time/place where this same word </a:t>
            </a:r>
            <a:r>
              <a:rPr lang="en-US" sz="1900" b="1" i="0" dirty="0">
                <a:solidFill>
                  <a:srgbClr val="000000"/>
                </a:solidFill>
                <a:effectLst/>
                <a:latin typeface="Lato"/>
              </a:rPr>
              <a:t>would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offend you?</a:t>
            </a:r>
          </a:p>
          <a:p>
            <a:pPr marL="0" indent="0">
              <a:buNone/>
            </a:pPr>
            <a:r>
              <a:rPr lang="en-US" sz="1900" dirty="0">
                <a:solidFill>
                  <a:srgbClr val="000000"/>
                </a:solidFill>
                <a:latin typeface="Lato"/>
              </a:rPr>
              <a:t>Is this word </a:t>
            </a:r>
            <a:r>
              <a:rPr lang="en-US" sz="1900" b="1" dirty="0">
                <a:solidFill>
                  <a:srgbClr val="000000"/>
                </a:solidFill>
                <a:latin typeface="Lato"/>
              </a:rPr>
              <a:t>always</a:t>
            </a:r>
            <a:r>
              <a:rPr lang="en-US" sz="1900" dirty="0">
                <a:solidFill>
                  <a:srgbClr val="000000"/>
                </a:solidFill>
                <a:latin typeface="Lato"/>
              </a:rPr>
              <a:t> offensive, no </a:t>
            </a:r>
            <a:r>
              <a:rPr lang="en-US" sz="1900">
                <a:solidFill>
                  <a:srgbClr val="000000"/>
                </a:solidFill>
                <a:latin typeface="Lato"/>
              </a:rPr>
              <a:t>matter what?</a:t>
            </a:r>
            <a:endParaRPr lang="en-US" sz="1900" b="0" i="0" dirty="0">
              <a:solidFill>
                <a:srgbClr val="000000"/>
              </a:solidFill>
              <a:effectLst/>
              <a:latin typeface="Lato"/>
            </a:endParaRPr>
          </a:p>
          <a:p>
            <a:pPr marL="0" indent="0">
              <a:buNone/>
            </a:pP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Right there, you’re already thinking about setting and context. We’re going to focus on </a:t>
            </a:r>
            <a:r>
              <a:rPr lang="en-US" sz="1900" b="1" i="0" dirty="0">
                <a:solidFill>
                  <a:srgbClr val="000000"/>
                </a:solidFill>
                <a:effectLst/>
                <a:latin typeface="Lato"/>
              </a:rPr>
              <a:t>setting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and </a:t>
            </a:r>
            <a:r>
              <a:rPr lang="en-US" sz="1900" b="1" i="0" dirty="0">
                <a:solidFill>
                  <a:srgbClr val="000000"/>
                </a:solidFill>
                <a:effectLst/>
                <a:latin typeface="Lato"/>
              </a:rPr>
              <a:t>context </a:t>
            </a:r>
            <a:r>
              <a:rPr lang="en-US" sz="1900" b="0" i="0" dirty="0">
                <a:solidFill>
                  <a:srgbClr val="000000"/>
                </a:solidFill>
                <a:effectLst/>
                <a:latin typeface="Lato"/>
              </a:rPr>
              <a:t>and how authors do it in fiction.</a:t>
            </a:r>
          </a:p>
        </p:txBody>
      </p:sp>
    </p:spTree>
    <p:extLst>
      <p:ext uri="{BB962C8B-B14F-4D97-AF65-F5344CB8AC3E}">
        <p14:creationId xmlns:p14="http://schemas.microsoft.com/office/powerpoint/2010/main" val="321932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A person with the hands on the face&#10;&#10;Description automatically generated with low confidence">
            <a:extLst>
              <a:ext uri="{FF2B5EF4-FFF2-40B4-BE49-F238E27FC236}">
                <a16:creationId xmlns:a16="http://schemas.microsoft.com/office/drawing/2014/main" id="{F3344D14-F569-476C-8963-7CE7FADEBB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00"/>
          <a:stretch/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4E35A-C7C4-4A22-94E9-CA31772B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n-US" sz="2800"/>
              <a:t>Setting &amp; Context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8FA5C-7F64-4394-9114-4E14D617E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700" dirty="0">
                <a:latin typeface="Lato"/>
              </a:rPr>
              <a:t>So, what do we mean when we talk about setting and context in literature?</a:t>
            </a:r>
          </a:p>
          <a:p>
            <a:pPr marL="0" indent="0">
              <a:buNone/>
            </a:pPr>
            <a:r>
              <a:rPr lang="en-US" sz="1700" dirty="0">
                <a:latin typeface="Lato"/>
              </a:rPr>
              <a:t>First, watch this </a:t>
            </a:r>
            <a:r>
              <a:rPr lang="en-US" sz="1700" dirty="0">
                <a:latin typeface="Lato"/>
                <a:hlinkClick r:id="rId3"/>
              </a:rPr>
              <a:t>YouTube Video</a:t>
            </a:r>
            <a:r>
              <a:rPr lang="en-US" sz="1700" dirty="0">
                <a:latin typeface="Lato"/>
              </a:rPr>
              <a:t>.</a:t>
            </a:r>
          </a:p>
          <a:p>
            <a:pPr marL="0" indent="0">
              <a:buNone/>
            </a:pPr>
            <a:r>
              <a:rPr lang="en-US" sz="1700" dirty="0">
                <a:latin typeface="Lato"/>
              </a:rPr>
              <a:t>What’s the setting?</a:t>
            </a:r>
          </a:p>
          <a:p>
            <a:pPr marL="0" indent="0">
              <a:buNone/>
            </a:pPr>
            <a:r>
              <a:rPr lang="en-US" sz="1700" dirty="0">
                <a:latin typeface="Lato"/>
              </a:rPr>
              <a:t>Next, look at </a:t>
            </a:r>
            <a:r>
              <a:rPr lang="en-US" sz="1700" dirty="0">
                <a:latin typeface="Lato"/>
                <a:hlinkClick r:id="rId4"/>
              </a:rPr>
              <a:t>this picture</a:t>
            </a:r>
            <a:r>
              <a:rPr lang="en-US" sz="1700" dirty="0">
                <a:latin typeface="Lato"/>
              </a:rPr>
              <a:t>.</a:t>
            </a:r>
          </a:p>
          <a:p>
            <a:pPr marL="0" indent="0">
              <a:buNone/>
            </a:pPr>
            <a:r>
              <a:rPr lang="en-US" sz="1700" dirty="0">
                <a:latin typeface="Lato"/>
              </a:rPr>
              <a:t>And </a:t>
            </a:r>
            <a:r>
              <a:rPr lang="en-US" sz="1700" dirty="0">
                <a:latin typeface="Lato"/>
                <a:hlinkClick r:id="rId5"/>
              </a:rPr>
              <a:t>these</a:t>
            </a:r>
            <a:r>
              <a:rPr lang="en-US" sz="1700" dirty="0">
                <a:latin typeface="Lato"/>
              </a:rPr>
              <a:t> pictures.</a:t>
            </a:r>
          </a:p>
        </p:txBody>
      </p:sp>
    </p:spTree>
    <p:extLst>
      <p:ext uri="{BB962C8B-B14F-4D97-AF65-F5344CB8AC3E}">
        <p14:creationId xmlns:p14="http://schemas.microsoft.com/office/powerpoint/2010/main" val="82956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6ECA6DCB-B7E1-40A9-9524-540C6DA40B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4E35A-C7C4-4A22-94E9-CA31772B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Setting &amp; Context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8FA5C-7F64-4394-9114-4E14D617E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Lato"/>
              </a:rPr>
              <a:t>These pictures were taken around the same time as the pictures shown on YouTube.</a:t>
            </a:r>
          </a:p>
          <a:p>
            <a:pPr marL="0" indent="0">
              <a:buNone/>
            </a:pPr>
            <a:r>
              <a:rPr lang="en-US" sz="2000" dirty="0">
                <a:latin typeface="Lato"/>
              </a:rPr>
              <a:t>The essential </a:t>
            </a:r>
            <a:r>
              <a:rPr lang="en-US" sz="2000" b="1" dirty="0">
                <a:latin typeface="Lato"/>
              </a:rPr>
              <a:t>setting</a:t>
            </a:r>
            <a:r>
              <a:rPr lang="en-US" sz="2000" dirty="0">
                <a:latin typeface="Lato"/>
              </a:rPr>
              <a:t> (NYC in the early 1900s) is the same…</a:t>
            </a:r>
          </a:p>
          <a:p>
            <a:pPr marL="0" indent="0">
              <a:buNone/>
            </a:pPr>
            <a:r>
              <a:rPr lang="en-US" sz="2000" dirty="0">
                <a:latin typeface="Lato"/>
              </a:rPr>
              <a:t>but the </a:t>
            </a:r>
            <a:r>
              <a:rPr lang="en-US" sz="2000" b="1" dirty="0">
                <a:latin typeface="Lato"/>
              </a:rPr>
              <a:t>context</a:t>
            </a:r>
            <a:r>
              <a:rPr lang="en-US" sz="2000" dirty="0">
                <a:latin typeface="Lato"/>
              </a:rPr>
              <a:t> (circumstances) for each picture is different.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Image: A photo by Jacob Riis">
            <a:extLst>
              <a:ext uri="{FF2B5EF4-FFF2-40B4-BE49-F238E27FC236}">
                <a16:creationId xmlns:a16="http://schemas.microsoft.com/office/drawing/2014/main" id="{47FEC72C-372E-4E21-9C82-265214553E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2" r="4" b="13711"/>
          <a:stretch/>
        </p:blipFill>
        <p:spPr bwMode="auto">
          <a:xfrm>
            <a:off x="7083423" y="581892"/>
            <a:ext cx="4397433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Madison Square, c.1900s. Women dress fashion, carriages in park. |  Colorized historical photos, History photos, Historical photos">
            <a:extLst>
              <a:ext uri="{FF2B5EF4-FFF2-40B4-BE49-F238E27FC236}">
                <a16:creationId xmlns:a16="http://schemas.microsoft.com/office/drawing/2014/main" id="{8B217521-ED7B-4551-86E3-1924FA53D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4" r="1" b="7031"/>
          <a:stretch/>
        </p:blipFill>
        <p:spPr bwMode="auto">
          <a:xfrm>
            <a:off x="7083423" y="3707894"/>
            <a:ext cx="4395569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33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6ECA6DCB-B7E1-40A9-9524-540C6DA40B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4E35A-C7C4-4A22-94E9-CA31772BF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Setting &amp; Context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8FA5C-7F64-4394-9114-4E14D617EF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Lato"/>
              </a:rPr>
              <a:t>Obviously, these are extreme examples of poverty and wealth (context), not to mention set in a time (setting) none of us have first-hand experience.</a:t>
            </a:r>
          </a:p>
          <a:p>
            <a:pPr marL="0" indent="0">
              <a:buNone/>
            </a:pPr>
            <a:r>
              <a:rPr lang="en-US" sz="2000" dirty="0">
                <a:latin typeface="Lato"/>
              </a:rPr>
              <a:t>Let’s look at two pictures that are more contemporary (setting) and familiar (context).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Image: A photo by Jacob Riis">
            <a:extLst>
              <a:ext uri="{FF2B5EF4-FFF2-40B4-BE49-F238E27FC236}">
                <a16:creationId xmlns:a16="http://schemas.microsoft.com/office/drawing/2014/main" id="{47FEC72C-372E-4E21-9C82-265214553E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2" r="4" b="13711"/>
          <a:stretch/>
        </p:blipFill>
        <p:spPr bwMode="auto">
          <a:xfrm>
            <a:off x="7083423" y="581892"/>
            <a:ext cx="4397433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Madison Square, c.1900s. Women dress fashion, carriages in park. |  Colorized historical photos, History photos, Historical photos">
            <a:extLst>
              <a:ext uri="{FF2B5EF4-FFF2-40B4-BE49-F238E27FC236}">
                <a16:creationId xmlns:a16="http://schemas.microsoft.com/office/drawing/2014/main" id="{8B217521-ED7B-4551-86E3-1924FA53D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4" r="1" b="7031"/>
          <a:stretch/>
        </p:blipFill>
        <p:spPr bwMode="auto">
          <a:xfrm>
            <a:off x="7083423" y="3707894"/>
            <a:ext cx="4395569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78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5E52985E-2553-471E-82AA-5ED7A3298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4462044"/>
            <a:ext cx="11438793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C29F70-6066-4857-AFA0-09383B8A7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70" y="4615840"/>
            <a:ext cx="3885141" cy="1526741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Both are in Brooklyn around the same time (setting), but the context is different (circumstances).</a:t>
            </a:r>
            <a:br>
              <a:rPr lang="en-US" sz="1400" dirty="0">
                <a:solidFill>
                  <a:schemeClr val="bg1"/>
                </a:solidFill>
              </a:rPr>
            </a:b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sky, outdoor, pier, park&#10;&#10;Description automatically generated">
            <a:extLst>
              <a:ext uri="{FF2B5EF4-FFF2-40B4-BE49-F238E27FC236}">
                <a16:creationId xmlns:a16="http://schemas.microsoft.com/office/drawing/2014/main" id="{75F229D9-442D-418E-8CD9-41DC192463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8" r="2" b="2"/>
          <a:stretch/>
        </p:blipFill>
        <p:spPr>
          <a:xfrm>
            <a:off x="6277274" y="468380"/>
            <a:ext cx="5559480" cy="3749040"/>
          </a:xfrm>
          <a:prstGeom prst="rect">
            <a:avLst/>
          </a:prstGeom>
        </p:spPr>
      </p:pic>
      <p:pic>
        <p:nvPicPr>
          <p:cNvPr id="5" name="Content Placeholder 4" descr="A picture containing building, sky, outdoor, city&#10;&#10;Description automatically generated">
            <a:extLst>
              <a:ext uri="{FF2B5EF4-FFF2-40B4-BE49-F238E27FC236}">
                <a16:creationId xmlns:a16="http://schemas.microsoft.com/office/drawing/2014/main" id="{7D88AF96-F885-4F2F-A7C6-9409EC6961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69" r="-1" b="-1"/>
          <a:stretch/>
        </p:blipFill>
        <p:spPr>
          <a:xfrm>
            <a:off x="376769" y="468380"/>
            <a:ext cx="5546955" cy="3749040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E3ABC6-4042-4293-A7DF-F01181363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739873" y="4690076"/>
            <a:ext cx="0" cy="137160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ntent Placeholder 38">
            <a:extLst>
              <a:ext uri="{FF2B5EF4-FFF2-40B4-BE49-F238E27FC236}">
                <a16:creationId xmlns:a16="http://schemas.microsoft.com/office/drawing/2014/main" id="{939300B6-65BD-4332-921D-BF2358C4C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5336" y="4615840"/>
            <a:ext cx="6609921" cy="152674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Imagine a story in the left-hand image (two childhood enemies meet in 2020). Now imagine the same story happens in the right-hand image. What’s the same? What’s different?</a:t>
            </a:r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4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2" name="Rectangle 191">
            <a:extLst>
              <a:ext uri="{FF2B5EF4-FFF2-40B4-BE49-F238E27FC236}">
                <a16:creationId xmlns:a16="http://schemas.microsoft.com/office/drawing/2014/main" id="{D2854001-B4AF-4E18-9D2E-33E37F97A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89DFA-59FB-4A19-98DC-9141E1D32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68770" cy="1536192"/>
          </a:xfrm>
        </p:spPr>
        <p:txBody>
          <a:bodyPr anchor="b">
            <a:normAutofit/>
          </a:bodyPr>
          <a:lstStyle/>
          <a:p>
            <a:r>
              <a:rPr lang="en-US" sz="5200" b="0" i="0">
                <a:effectLst/>
                <a:latin typeface="Lato"/>
              </a:rPr>
              <a:t>Consider </a:t>
            </a:r>
            <a:r>
              <a:rPr lang="en-US" sz="5200" b="0" i="1">
                <a:effectLst/>
                <a:latin typeface="Lato"/>
              </a:rPr>
              <a:t>The Water Dancer</a:t>
            </a:r>
            <a:endParaRPr lang="en-US" sz="520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8AEA628B-C8FF-4D0B-B111-F101F580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42663BD0-064C-40FC-A331-F49FCA95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57670-44C8-431C-846B-28D7E5AB7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70" y="3355848"/>
            <a:ext cx="6244957" cy="2825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>
                <a:effectLst/>
                <a:latin typeface="Lato"/>
              </a:rPr>
              <a:t>Take a few minutes to think about these questions—don’t post any answers until I ask for them!</a:t>
            </a:r>
          </a:p>
          <a:p>
            <a:pPr>
              <a:buFont typeface="+mj-lt"/>
              <a:buAutoNum type="arabicPeriod"/>
            </a:pPr>
            <a:r>
              <a:rPr lang="en-US" sz="2000" b="0" i="0">
                <a:effectLst/>
                <a:latin typeface="Lato"/>
              </a:rPr>
              <a:t>What is the setting? </a:t>
            </a:r>
            <a:endParaRPr lang="en-US" sz="2000">
              <a:latin typeface="Lato"/>
            </a:endParaRPr>
          </a:p>
          <a:p>
            <a:pPr>
              <a:buFont typeface="+mj-lt"/>
              <a:buAutoNum type="arabicPeriod"/>
            </a:pPr>
            <a:r>
              <a:rPr lang="en-US" sz="2000" b="0" i="0">
                <a:effectLst/>
                <a:latin typeface="Lato"/>
              </a:rPr>
              <a:t>What is one specific clue that helps you decide where/when this novel takes place?</a:t>
            </a:r>
          </a:p>
          <a:p>
            <a:pPr>
              <a:buFont typeface="+mj-lt"/>
              <a:buAutoNum type="arabicPeriod"/>
            </a:pPr>
            <a:r>
              <a:rPr lang="en-US" sz="2000" b="0" i="0">
                <a:effectLst/>
                <a:latin typeface="Lato"/>
              </a:rPr>
              <a:t>What is the context? </a:t>
            </a:r>
          </a:p>
          <a:p>
            <a:pPr>
              <a:buFont typeface="+mj-lt"/>
              <a:buAutoNum type="arabicPeriod"/>
            </a:pPr>
            <a:r>
              <a:rPr lang="en-US" sz="2000" b="0" i="0">
                <a:effectLst/>
                <a:latin typeface="Lato"/>
              </a:rPr>
              <a:t>What is one specific clue that helps you decide the circumstances the narrator is in?</a:t>
            </a:r>
          </a:p>
          <a:p>
            <a:endParaRPr lang="en-US" sz="2000"/>
          </a:p>
        </p:txBody>
      </p:sp>
      <p:pic>
        <p:nvPicPr>
          <p:cNvPr id="2050" name="Picture 2" descr="Water Dancer the Exp: A Novel: Coates, Ta-Nehisi">
            <a:extLst>
              <a:ext uri="{FF2B5EF4-FFF2-40B4-BE49-F238E27FC236}">
                <a16:creationId xmlns:a16="http://schemas.microsoft.com/office/drawing/2014/main" id="{6B1A138F-5340-4EF7-9B3F-9175F855B1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9462"/>
          <a:stretch/>
        </p:blipFill>
        <p:spPr bwMode="auto">
          <a:xfrm>
            <a:off x="7684007" y="603504"/>
            <a:ext cx="4050792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24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81916"/>
            <a:ext cx="10214114" cy="5252991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/>
              </a:rPr>
              <a:t>A critique of Coates’ work. What did you enjoy? What questions/suggestions do you have for the author? Title it Full Name, Coates’ Critique, and post it under Discussions.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/>
              </a:rPr>
              <a:t>Journal Assignment 5: Write about a moment from your past that changed you. It can be a large or small change—but focus on what, exactly, happened and how you changed. Title it Full Name, Journal #5 and save it under the category Journals only by 11:59 on Tuesday, October 26.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  <a:latin typeface="Lato"/>
              </a:rPr>
              <a:t>Respond to your Cohort’s work by 11:59 PM on Tuesday, October 26 and email it to them and me. (Remember, these critiques are worth 10% of your overall grade!)</a:t>
            </a:r>
          </a:p>
          <a:p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On Thursday, October 28, 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  <a:hlinkClick r:id="rId3"/>
              </a:rPr>
              <a:t>students will</a:t>
            </a:r>
            <a:r>
              <a:rPr lang="en-US" b="1" i="0" dirty="0">
                <a:solidFill>
                  <a:srgbClr val="444444"/>
                </a:solidFill>
                <a:effectLst/>
                <a:latin typeface="Lato" panose="020F0502020204030203" pitchFamily="34" charset="0"/>
              </a:rPr>
              <a:t>…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7021" y="4496410"/>
            <a:ext cx="1670663" cy="236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55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547</Words>
  <Application>Microsoft Office PowerPoint</Application>
  <PresentationFormat>Widescreen</PresentationFormat>
  <Paragraphs>43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Office Theme</vt:lpstr>
      <vt:lpstr>ENG 1141 Creative Writing</vt:lpstr>
      <vt:lpstr>PowerPoint Presentation</vt:lpstr>
      <vt:lpstr>Setting &amp; Context</vt:lpstr>
      <vt:lpstr>Setting &amp; Context</vt:lpstr>
      <vt:lpstr>Setting &amp; Context</vt:lpstr>
      <vt:lpstr>Setting &amp; Context</vt:lpstr>
      <vt:lpstr>Both are in Brooklyn around the same time (setting), but the context is different (circumstances). </vt:lpstr>
      <vt:lpstr>Consider The Water Dancer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63</cp:revision>
  <dcterms:created xsi:type="dcterms:W3CDTF">2020-01-25T02:18:25Z</dcterms:created>
  <dcterms:modified xsi:type="dcterms:W3CDTF">2021-10-25T16:41:49Z</dcterms:modified>
</cp:coreProperties>
</file>