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5" r:id="rId7"/>
    <p:sldId id="266" r:id="rId8"/>
    <p:sldId id="261" r:id="rId9"/>
    <p:sldId id="262" r:id="rId10"/>
    <p:sldId id="263" r:id="rId11"/>
    <p:sldId id="264" r:id="rId12"/>
  </p:sldIdLst>
  <p:sldSz cx="9144000" cy="5143500" type="screen16x9"/>
  <p:notesSz cx="6858000" cy="9144000"/>
  <p:embeddedFontLst>
    <p:embeddedFont>
      <p:font typeface="Lobster" panose="00000500000000000000" pitchFamily="2" charset="0"/>
      <p:regular r:id="rId14"/>
    </p:embeddedFont>
    <p:embeddedFont>
      <p:font typeface="Roboto" panose="02000000000000000000" pitchFamily="2" charset="0"/>
      <p:regular r:id="rId15"/>
      <p:bold r:id="rId16"/>
      <p:italic r:id="rId17"/>
      <p:boldItalic r:id="rId18"/>
    </p:embeddedFont>
    <p:embeddedFont>
      <p:font typeface="Roboto Slab" panose="020B0604020202020204" charset="0"/>
      <p:regular r:id="rId19"/>
      <p:bold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427265-7D45-4C42-85E3-6C4A89A4C381}" v="561" dt="2022-12-08T13:49:14.99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26" Type="http://schemas.microsoft.com/office/2015/10/relationships/revisionInfo" Target="revisionInfo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5" Type="http://schemas.microsoft.com/office/2016/11/relationships/changesInfo" Target="changesInfos/changesInfo1.xml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Smith" userId="eac52e5223bf4258" providerId="LiveId" clId="{E0427265-7D45-4C42-85E3-6C4A89A4C381}"/>
    <pc:docChg chg="undo redo custSel addSld modSld">
      <pc:chgData name="Tom Smith" userId="eac52e5223bf4258" providerId="LiveId" clId="{E0427265-7D45-4C42-85E3-6C4A89A4C381}" dt="2022-12-08T13:49:14.993" v="955" actId="20577"/>
      <pc:docMkLst>
        <pc:docMk/>
      </pc:docMkLst>
      <pc:sldChg chg="modSp mod modAnim">
        <pc:chgData name="Tom Smith" userId="eac52e5223bf4258" providerId="LiveId" clId="{E0427265-7D45-4C42-85E3-6C4A89A4C381}" dt="2022-12-08T13:16:53.332" v="210" actId="1076"/>
        <pc:sldMkLst>
          <pc:docMk/>
          <pc:sldMk cId="0" sldId="260"/>
        </pc:sldMkLst>
        <pc:spChg chg="mod">
          <ac:chgData name="Tom Smith" userId="eac52e5223bf4258" providerId="LiveId" clId="{E0427265-7D45-4C42-85E3-6C4A89A4C381}" dt="2022-12-08T13:16:53.332" v="210" actId="1076"/>
          <ac:spMkLst>
            <pc:docMk/>
            <pc:sldMk cId="0" sldId="260"/>
            <ac:spMk id="93" creationId="{00000000-0000-0000-0000-000000000000}"/>
          </ac:spMkLst>
        </pc:spChg>
      </pc:sldChg>
      <pc:sldChg chg="modSp mod">
        <pc:chgData name="Tom Smith" userId="eac52e5223bf4258" providerId="LiveId" clId="{E0427265-7D45-4C42-85E3-6C4A89A4C381}" dt="2022-12-08T13:30:20.026" v="865" actId="20577"/>
        <pc:sldMkLst>
          <pc:docMk/>
          <pc:sldMk cId="0" sldId="261"/>
        </pc:sldMkLst>
        <pc:spChg chg="mod">
          <ac:chgData name="Tom Smith" userId="eac52e5223bf4258" providerId="LiveId" clId="{E0427265-7D45-4C42-85E3-6C4A89A4C381}" dt="2022-12-08T13:30:20.026" v="865" actId="20577"/>
          <ac:spMkLst>
            <pc:docMk/>
            <pc:sldMk cId="0" sldId="261"/>
            <ac:spMk id="100" creationId="{00000000-0000-0000-0000-000000000000}"/>
          </ac:spMkLst>
        </pc:spChg>
      </pc:sldChg>
      <pc:sldChg chg="modSp mod">
        <pc:chgData name="Tom Smith" userId="eac52e5223bf4258" providerId="LiveId" clId="{E0427265-7D45-4C42-85E3-6C4A89A4C381}" dt="2022-12-08T13:28:52.492" v="841" actId="20577"/>
        <pc:sldMkLst>
          <pc:docMk/>
          <pc:sldMk cId="0" sldId="262"/>
        </pc:sldMkLst>
        <pc:spChg chg="mod">
          <ac:chgData name="Tom Smith" userId="eac52e5223bf4258" providerId="LiveId" clId="{E0427265-7D45-4C42-85E3-6C4A89A4C381}" dt="2022-12-08T13:28:52.492" v="841" actId="20577"/>
          <ac:spMkLst>
            <pc:docMk/>
            <pc:sldMk cId="0" sldId="262"/>
            <ac:spMk id="106" creationId="{00000000-0000-0000-0000-000000000000}"/>
          </ac:spMkLst>
        </pc:spChg>
      </pc:sldChg>
      <pc:sldChg chg="modSp mod">
        <pc:chgData name="Tom Smith" userId="eac52e5223bf4258" providerId="LiveId" clId="{E0427265-7D45-4C42-85E3-6C4A89A4C381}" dt="2022-12-08T13:29:29.522" v="860" actId="20577"/>
        <pc:sldMkLst>
          <pc:docMk/>
          <pc:sldMk cId="0" sldId="263"/>
        </pc:sldMkLst>
        <pc:spChg chg="mod">
          <ac:chgData name="Tom Smith" userId="eac52e5223bf4258" providerId="LiveId" clId="{E0427265-7D45-4C42-85E3-6C4A89A4C381}" dt="2022-12-08T13:29:29.522" v="860" actId="20577"/>
          <ac:spMkLst>
            <pc:docMk/>
            <pc:sldMk cId="0" sldId="263"/>
            <ac:spMk id="112" creationId="{00000000-0000-0000-0000-000000000000}"/>
          </ac:spMkLst>
        </pc:spChg>
      </pc:sldChg>
      <pc:sldChg chg="addSp delSp modSp mod">
        <pc:chgData name="Tom Smith" userId="eac52e5223bf4258" providerId="LiveId" clId="{E0427265-7D45-4C42-85E3-6C4A89A4C381}" dt="2022-12-08T13:29:45.569" v="862" actId="478"/>
        <pc:sldMkLst>
          <pc:docMk/>
          <pc:sldMk cId="0" sldId="264"/>
        </pc:sldMkLst>
        <pc:spChg chg="add del mod">
          <ac:chgData name="Tom Smith" userId="eac52e5223bf4258" providerId="LiveId" clId="{E0427265-7D45-4C42-85E3-6C4A89A4C381}" dt="2022-12-08T13:29:45.569" v="862" actId="478"/>
          <ac:spMkLst>
            <pc:docMk/>
            <pc:sldMk cId="0" sldId="264"/>
            <ac:spMk id="3" creationId="{171F4FF1-6E58-1AE6-55E1-61333B955DD2}"/>
          </ac:spMkLst>
        </pc:spChg>
        <pc:spChg chg="del">
          <ac:chgData name="Tom Smith" userId="eac52e5223bf4258" providerId="LiveId" clId="{E0427265-7D45-4C42-85E3-6C4A89A4C381}" dt="2022-12-08T13:29:42.593" v="861" actId="478"/>
          <ac:spMkLst>
            <pc:docMk/>
            <pc:sldMk cId="0" sldId="264"/>
            <ac:spMk id="121" creationId="{00000000-0000-0000-0000-000000000000}"/>
          </ac:spMkLst>
        </pc:spChg>
      </pc:sldChg>
      <pc:sldChg chg="modSp mod modAnim">
        <pc:chgData name="Tom Smith" userId="eac52e5223bf4258" providerId="LiveId" clId="{E0427265-7D45-4C42-85E3-6C4A89A4C381}" dt="2022-12-08T13:49:14.993" v="955" actId="20577"/>
        <pc:sldMkLst>
          <pc:docMk/>
          <pc:sldMk cId="714451427" sldId="265"/>
        </pc:sldMkLst>
        <pc:spChg chg="mod">
          <ac:chgData name="Tom Smith" userId="eac52e5223bf4258" providerId="LiveId" clId="{E0427265-7D45-4C42-85E3-6C4A89A4C381}" dt="2022-12-08T13:17:12.020" v="224" actId="20577"/>
          <ac:spMkLst>
            <pc:docMk/>
            <pc:sldMk cId="714451427" sldId="265"/>
            <ac:spMk id="2" creationId="{D49F1163-8E4A-640C-A6E8-36E62B1C62F7}"/>
          </ac:spMkLst>
        </pc:spChg>
        <pc:spChg chg="mod">
          <ac:chgData name="Tom Smith" userId="eac52e5223bf4258" providerId="LiveId" clId="{E0427265-7D45-4C42-85E3-6C4A89A4C381}" dt="2022-12-08T13:49:14.993" v="955" actId="20577"/>
          <ac:spMkLst>
            <pc:docMk/>
            <pc:sldMk cId="714451427" sldId="265"/>
            <ac:spMk id="3" creationId="{E6ED0853-32D2-51CE-022B-240BDD22CFF0}"/>
          </ac:spMkLst>
        </pc:spChg>
      </pc:sldChg>
      <pc:sldChg chg="modSp add mod modAnim">
        <pc:chgData name="Tom Smith" userId="eac52e5223bf4258" providerId="LiveId" clId="{E0427265-7D45-4C42-85E3-6C4A89A4C381}" dt="2022-12-08T13:22:23.492" v="515" actId="20577"/>
        <pc:sldMkLst>
          <pc:docMk/>
          <pc:sldMk cId="2604642448" sldId="266"/>
        </pc:sldMkLst>
        <pc:spChg chg="mod">
          <ac:chgData name="Tom Smith" userId="eac52e5223bf4258" providerId="LiveId" clId="{E0427265-7D45-4C42-85E3-6C4A89A4C381}" dt="2022-12-08T13:22:23.492" v="515" actId="20577"/>
          <ac:spMkLst>
            <pc:docMk/>
            <pc:sldMk cId="2604642448" sldId="266"/>
            <ac:spMk id="2" creationId="{D49F1163-8E4A-640C-A6E8-36E62B1C62F7}"/>
          </ac:spMkLst>
        </pc:spChg>
        <pc:spChg chg="mod">
          <ac:chgData name="Tom Smith" userId="eac52e5223bf4258" providerId="LiveId" clId="{E0427265-7D45-4C42-85E3-6C4A89A4C381}" dt="2022-12-08T13:22:09.014" v="507" actId="20577"/>
          <ac:spMkLst>
            <pc:docMk/>
            <pc:sldMk cId="2604642448" sldId="266"/>
            <ac:spMk id="3" creationId="{E6ED0853-32D2-51CE-022B-240BDD22CFF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0debfac250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0debfac250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319a702a2c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319a702a2c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0debfac250_0_18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0debfac250_0_18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0debfac250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10debfac250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31ac6b332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131ac6b332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358a64e2a2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358a64e2a2_0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358a64e2a2_0_1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358a64e2a2_0_1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358a64e2a2_0_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1358a64e2a2_0_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1"/>
          <p:cNvSpPr txBox="1">
            <a:spLocks noGrp="1"/>
          </p:cNvSpPr>
          <p:nvPr>
            <p:ph type="title" hasCustomPrompt="1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rina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reativecommons.org/licenses/by-nc-sa/4.0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reativecommons.org/licenses/by-nc-sa/4.0/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reativecommons.org/licenses/by-nc-sa/4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reativecommons.org/licenses/by-nc-sa/4.0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69F7GhASOdM&amp;t=8s&amp;ab_channel=bullheadent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openlab.citytech.cuny.edu/fylc/" TargetMode="Externa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forms.gle/i6d2WxbDBr4e7GqK7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500" b="1"/>
              <a:t>City Tech 101</a:t>
            </a:r>
            <a:endParaRPr sz="5500" b="1"/>
          </a:p>
        </p:txBody>
      </p:sp>
      <p:sp>
        <p:nvSpPr>
          <p:cNvPr id="64" name="Google Shape;64;p13"/>
          <p:cNvSpPr txBox="1">
            <a:spLocks noGrp="1"/>
          </p:cNvSpPr>
          <p:nvPr>
            <p:ph type="subTitle" idx="1"/>
          </p:nvPr>
        </p:nvSpPr>
        <p:spPr>
          <a:xfrm>
            <a:off x="1680302" y="3280475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Fall 2022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Professor Jessica Penner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jpenner@citytech.cuny.edu</a:t>
            </a:r>
            <a:endParaRPr dirty="0"/>
          </a:p>
        </p:txBody>
      </p:sp>
      <p:grpSp>
        <p:nvGrpSpPr>
          <p:cNvPr id="65" name="Google Shape;65;p13"/>
          <p:cNvGrpSpPr/>
          <p:nvPr/>
        </p:nvGrpSpPr>
        <p:grpSpPr>
          <a:xfrm>
            <a:off x="86851" y="4448817"/>
            <a:ext cx="1273858" cy="607271"/>
            <a:chOff x="86851" y="4297675"/>
            <a:chExt cx="1881900" cy="758425"/>
          </a:xfrm>
        </p:grpSpPr>
        <p:pic>
          <p:nvPicPr>
            <p:cNvPr id="66" name="Google Shape;66;p13" descr="Creative Commons License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70563" y="4297675"/>
              <a:ext cx="714475" cy="328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7" name="Google Shape;67;p13"/>
            <p:cNvSpPr txBox="1"/>
            <p:nvPr/>
          </p:nvSpPr>
          <p:spPr>
            <a:xfrm>
              <a:off x="86851" y="4491200"/>
              <a:ext cx="1881900" cy="56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 fontScale="25000" lnSpcReduction="20000"/>
            </a:bodyPr>
            <a:lstStyle/>
            <a:p>
              <a:pPr marL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City Tech 101 by Karen Goodlad and Sarah Paruolo is licensed under a </a:t>
              </a:r>
              <a:r>
                <a:rPr lang="en" sz="1450">
                  <a:uFill>
                    <a:noFill/>
                  </a:uFill>
                  <a:latin typeface="Roboto"/>
                  <a:ea typeface="Roboto"/>
                  <a:cs typeface="Roboto"/>
                  <a:sym typeface="Roboto"/>
                  <a:hlinkClick r:id="rId4"/>
                </a:rPr>
                <a:t>Creative Commons Attribution-NonCommercial-ShareAlike 4.0 International License</a:t>
              </a: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0"/>
          <p:cNvSpPr txBox="1">
            <a:spLocks noGrp="1"/>
          </p:cNvSpPr>
          <p:nvPr>
            <p:ph type="ctrTitle"/>
          </p:nvPr>
        </p:nvSpPr>
        <p:spPr>
          <a:xfrm>
            <a:off x="455750" y="1419950"/>
            <a:ext cx="82425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55" b="1"/>
              <a:t>Emerging From ‘The Cave’: What We Know Now</a:t>
            </a:r>
            <a:endParaRPr/>
          </a:p>
        </p:txBody>
      </p:sp>
      <p:sp>
        <p:nvSpPr>
          <p:cNvPr id="112" name="Google Shape;112;p20"/>
          <p:cNvSpPr txBox="1">
            <a:spLocks noGrp="1"/>
          </p:cNvSpPr>
          <p:nvPr>
            <p:ph type="subTitle" idx="1"/>
          </p:nvPr>
        </p:nvSpPr>
        <p:spPr>
          <a:xfrm>
            <a:off x="1680302" y="3377750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</a:rPr>
              <a:t>Session 14</a:t>
            </a:r>
            <a:endParaRPr dirty="0">
              <a:solidFill>
                <a:schemeClr val="accent6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</a:rPr>
              <a:t>12/9</a:t>
            </a:r>
            <a:endParaRPr dirty="0">
              <a:solidFill>
                <a:schemeClr val="accent6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</a:rPr>
              <a:t>Professor Jessica Penner</a:t>
            </a:r>
            <a:endParaRPr dirty="0">
              <a:solidFill>
                <a:schemeClr val="accent6"/>
              </a:solidFill>
            </a:endParaRPr>
          </a:p>
        </p:txBody>
      </p:sp>
      <p:grpSp>
        <p:nvGrpSpPr>
          <p:cNvPr id="113" name="Google Shape;113;p20"/>
          <p:cNvGrpSpPr/>
          <p:nvPr/>
        </p:nvGrpSpPr>
        <p:grpSpPr>
          <a:xfrm>
            <a:off x="1" y="4385075"/>
            <a:ext cx="1881900" cy="758425"/>
            <a:chOff x="86851" y="4297675"/>
            <a:chExt cx="1881900" cy="758425"/>
          </a:xfrm>
        </p:grpSpPr>
        <p:pic>
          <p:nvPicPr>
            <p:cNvPr id="114" name="Google Shape;114;p20" descr="Creative Commons License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70563" y="4297675"/>
              <a:ext cx="714475" cy="328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15" name="Google Shape;115;p20"/>
            <p:cNvSpPr txBox="1"/>
            <p:nvPr/>
          </p:nvSpPr>
          <p:spPr>
            <a:xfrm>
              <a:off x="86851" y="4491200"/>
              <a:ext cx="1881900" cy="56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 fontScale="40000" lnSpcReduction="20000"/>
            </a:bodyPr>
            <a:lstStyle/>
            <a:p>
              <a:pPr marL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City Tech 101 by Karen Goodlad and Sarah Paruolo is licensed under a </a:t>
              </a:r>
              <a:r>
                <a:rPr lang="en" sz="1450">
                  <a:uFill>
                    <a:noFill/>
                  </a:uFill>
                  <a:latin typeface="Roboto"/>
                  <a:ea typeface="Roboto"/>
                  <a:cs typeface="Roboto"/>
                  <a:sym typeface="Roboto"/>
                  <a:hlinkClick r:id="rId4"/>
                </a:rPr>
                <a:t>Creative Commons Attribution-NonCommercial-ShareAlike 4.0 International License</a:t>
              </a: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1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500" b="1"/>
              <a:t>City Tech 101</a:t>
            </a:r>
            <a:endParaRPr sz="5500" b="1"/>
          </a:p>
        </p:txBody>
      </p:sp>
      <p:grpSp>
        <p:nvGrpSpPr>
          <p:cNvPr id="122" name="Google Shape;122;p21"/>
          <p:cNvGrpSpPr/>
          <p:nvPr/>
        </p:nvGrpSpPr>
        <p:grpSpPr>
          <a:xfrm>
            <a:off x="86851" y="4448817"/>
            <a:ext cx="1273858" cy="607271"/>
            <a:chOff x="86851" y="4297675"/>
            <a:chExt cx="1881900" cy="758425"/>
          </a:xfrm>
        </p:grpSpPr>
        <p:pic>
          <p:nvPicPr>
            <p:cNvPr id="123" name="Google Shape;123;p21" descr="Creative Commons License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70563" y="4297675"/>
              <a:ext cx="714475" cy="328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4" name="Google Shape;124;p21"/>
            <p:cNvSpPr txBox="1"/>
            <p:nvPr/>
          </p:nvSpPr>
          <p:spPr>
            <a:xfrm>
              <a:off x="86851" y="4491200"/>
              <a:ext cx="1881900" cy="56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 fontScale="25000" lnSpcReduction="20000"/>
            </a:bodyPr>
            <a:lstStyle/>
            <a:p>
              <a:pPr marL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City Tech 101 by Karen Goodlad and Sarah Paruolo is licensed under a </a:t>
              </a:r>
              <a:r>
                <a:rPr lang="en" sz="1450">
                  <a:uFill>
                    <a:noFill/>
                  </a:uFill>
                  <a:latin typeface="Roboto"/>
                  <a:ea typeface="Roboto"/>
                  <a:cs typeface="Roboto"/>
                  <a:sym typeface="Roboto"/>
                  <a:hlinkClick r:id="rId4"/>
                </a:rPr>
                <a:t>Creative Commons Attribution-NonCommercial-ShareAlike 4.0 International License</a:t>
              </a: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  <p:sp>
        <p:nvSpPr>
          <p:cNvPr id="125" name="Google Shape;125;p21"/>
          <p:cNvSpPr txBox="1"/>
          <p:nvPr/>
        </p:nvSpPr>
        <p:spPr>
          <a:xfrm rot="-864234">
            <a:off x="229524" y="1003140"/>
            <a:ext cx="5386002" cy="11081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6000">
                <a:solidFill>
                  <a:srgbClr val="FF00FF"/>
                </a:solidFill>
                <a:latin typeface="Lobster"/>
                <a:ea typeface="Lobster"/>
                <a:cs typeface="Lobster"/>
                <a:sym typeface="Lobster"/>
              </a:rPr>
              <a:t>Congratulations!</a:t>
            </a:r>
            <a:endParaRPr sz="6000">
              <a:solidFill>
                <a:srgbClr val="FF00FF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>
            <a:spLocks noGrp="1"/>
          </p:cNvSpPr>
          <p:nvPr>
            <p:ph type="ctrTitle"/>
          </p:nvPr>
        </p:nvSpPr>
        <p:spPr>
          <a:xfrm>
            <a:off x="455750" y="1419950"/>
            <a:ext cx="82425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55" b="1" dirty="0"/>
              <a:t>Emerging From ‘The Cave’: What We Know Now</a:t>
            </a:r>
            <a:endParaRPr dirty="0"/>
          </a:p>
        </p:txBody>
      </p:sp>
      <p:sp>
        <p:nvSpPr>
          <p:cNvPr id="73" name="Google Shape;73;p14"/>
          <p:cNvSpPr txBox="1">
            <a:spLocks noGrp="1"/>
          </p:cNvSpPr>
          <p:nvPr>
            <p:ph type="subTitle" idx="1"/>
          </p:nvPr>
        </p:nvSpPr>
        <p:spPr>
          <a:xfrm>
            <a:off x="1680302" y="3377750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</a:rPr>
              <a:t>Session 14</a:t>
            </a:r>
            <a:endParaRPr dirty="0">
              <a:solidFill>
                <a:schemeClr val="accent6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</a:rPr>
              <a:t>12/9</a:t>
            </a:r>
            <a:endParaRPr dirty="0">
              <a:solidFill>
                <a:schemeClr val="accent6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</a:rPr>
              <a:t>Professor Jessica Penner</a:t>
            </a:r>
            <a:endParaRPr dirty="0">
              <a:solidFill>
                <a:schemeClr val="accent6"/>
              </a:solidFill>
            </a:endParaRPr>
          </a:p>
        </p:txBody>
      </p:sp>
      <p:grpSp>
        <p:nvGrpSpPr>
          <p:cNvPr id="74" name="Google Shape;74;p14"/>
          <p:cNvGrpSpPr/>
          <p:nvPr/>
        </p:nvGrpSpPr>
        <p:grpSpPr>
          <a:xfrm>
            <a:off x="1" y="4385075"/>
            <a:ext cx="1881900" cy="758425"/>
            <a:chOff x="86851" y="4297675"/>
            <a:chExt cx="1881900" cy="758425"/>
          </a:xfrm>
        </p:grpSpPr>
        <p:pic>
          <p:nvPicPr>
            <p:cNvPr id="75" name="Google Shape;75;p14" descr="Creative Commons License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70563" y="4297675"/>
              <a:ext cx="714475" cy="328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6" name="Google Shape;76;p14"/>
            <p:cNvSpPr txBox="1"/>
            <p:nvPr/>
          </p:nvSpPr>
          <p:spPr>
            <a:xfrm>
              <a:off x="86851" y="4491200"/>
              <a:ext cx="1881900" cy="56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 fontScale="40000" lnSpcReduction="20000"/>
            </a:bodyPr>
            <a:lstStyle/>
            <a:p>
              <a:pPr marL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City Tech 101 by Karen Goodlad and Sarah Paruolo is licensed under a </a:t>
              </a:r>
              <a:r>
                <a:rPr lang="en" sz="1450">
                  <a:uFill>
                    <a:noFill/>
                  </a:uFill>
                  <a:latin typeface="Roboto"/>
                  <a:ea typeface="Roboto"/>
                  <a:cs typeface="Roboto"/>
                  <a:sym typeface="Roboto"/>
                  <a:hlinkClick r:id="rId4"/>
                </a:rPr>
                <a:t>Creative Commons Attribution-NonCommercial-ShareAlike 4.0 International License</a:t>
              </a: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>
            <a:spLocks noGrp="1"/>
          </p:cNvSpPr>
          <p:nvPr>
            <p:ph type="title"/>
          </p:nvPr>
        </p:nvSpPr>
        <p:spPr>
          <a:xfrm>
            <a:off x="277200" y="1583850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 b="1">
                <a:solidFill>
                  <a:schemeClr val="accent6"/>
                </a:solidFill>
              </a:rPr>
              <a:t>Today’s Topics</a:t>
            </a:r>
            <a:endParaRPr sz="4900" b="1">
              <a:solidFill>
                <a:schemeClr val="accent6"/>
              </a:solidFill>
            </a:endParaRPr>
          </a:p>
        </p:txBody>
      </p:sp>
      <p:sp>
        <p:nvSpPr>
          <p:cNvPr id="82" name="Google Shape;82;p15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endParaRPr dirty="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-US" dirty="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To assess the first semester at City Tech 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-US" dirty="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To share the experience of a first semester student at City Tech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-US" dirty="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To connect the theories and practices explored during CT101 to literature</a:t>
            </a:r>
          </a:p>
          <a:p>
            <a:pPr marL="114300" lvl="0" indent="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None/>
            </a:pPr>
            <a:endParaRPr lang="en-US" dirty="0"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5"/>
                </a:solidFill>
              </a:rPr>
              <a:t>Allegory of the Cave</a:t>
            </a:r>
            <a:endParaRPr b="1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7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5"/>
                </a:solidFill>
              </a:rPr>
              <a:t>Watch</a:t>
            </a:r>
            <a:endParaRPr b="1" dirty="0">
              <a:solidFill>
                <a:schemeClr val="accent5"/>
              </a:solidFill>
            </a:endParaRPr>
          </a:p>
        </p:txBody>
      </p:sp>
      <p:sp>
        <p:nvSpPr>
          <p:cNvPr id="93" name="Google Shape;93;p17"/>
          <p:cNvSpPr txBox="1"/>
          <p:nvPr/>
        </p:nvSpPr>
        <p:spPr>
          <a:xfrm>
            <a:off x="1363974" y="2371649"/>
            <a:ext cx="6416051" cy="16711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"/>
              <a:buChar char="-"/>
            </a:pPr>
            <a:r>
              <a:rPr lang="en" b="1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Think about how this may relate to your own experience as a first semester college student.</a:t>
            </a: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"/>
              <a:buChar char="-"/>
            </a:pPr>
            <a:r>
              <a:rPr lang="en" b="1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Have you been able to share your experiences at City Tech with friends or family?</a:t>
            </a: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"/>
              <a:buChar char="-"/>
            </a:pPr>
            <a:r>
              <a:rPr lang="en" b="1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If you have, could you share a bit about that?</a:t>
            </a:r>
          </a:p>
          <a:p>
            <a:pPr marL="457200" lvl="0" indent="-3175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 Slab"/>
              <a:buChar char="-"/>
            </a:pPr>
            <a:r>
              <a:rPr lang="en" b="1" dirty="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rPr>
              <a:t>If you haven’t, could you share a bit about that?</a:t>
            </a:r>
          </a:p>
        </p:txBody>
      </p:sp>
      <p:sp>
        <p:nvSpPr>
          <p:cNvPr id="94" name="Google Shape;94;p17"/>
          <p:cNvSpPr txBox="1"/>
          <p:nvPr/>
        </p:nvSpPr>
        <p:spPr>
          <a:xfrm>
            <a:off x="2182606" y="1419348"/>
            <a:ext cx="4596900" cy="6770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b="1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We’re going to watch a claymation adaptation to </a:t>
            </a:r>
            <a:r>
              <a:rPr lang="en" sz="1600" b="1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  <a:hlinkClick r:id="rId3"/>
              </a:rPr>
              <a:t>“The Allegory of the Cave.”</a:t>
            </a:r>
            <a:endParaRPr sz="1600" b="1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F1163-8E4A-640C-A6E8-36E62B1C6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Digging Deeper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ED0853-32D2-51CE-022B-240BDD22CF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Before enrolling at City Tech, what did you think it would be like to be a college student?</a:t>
            </a:r>
          </a:p>
          <a:p>
            <a:r>
              <a:rPr lang="en-US" dirty="0"/>
              <a:t>What information informed your perception of college? </a:t>
            </a:r>
          </a:p>
          <a:p>
            <a:r>
              <a:rPr lang="en-US" dirty="0"/>
              <a:t>What aspects of your perception of being a college student differ from the reality you have lived this semester?</a:t>
            </a:r>
          </a:p>
          <a:p>
            <a:r>
              <a:rPr lang="en-US" dirty="0"/>
              <a:t>What would you tell a future first-semester student to help them on this journey? (Hint: What do you wish someone had told </a:t>
            </a:r>
            <a:r>
              <a:rPr lang="en-US" i="1" dirty="0"/>
              <a:t>you</a:t>
            </a:r>
            <a:r>
              <a:rPr lang="en-US" dirty="0"/>
              <a:t> when you first started at City Tech?)</a:t>
            </a:r>
          </a:p>
          <a:p>
            <a:r>
              <a:rPr lang="en-US" dirty="0"/>
              <a:t>Now it is time for you to tell your story.</a:t>
            </a:r>
          </a:p>
          <a:p>
            <a:pPr lvl="1"/>
            <a:r>
              <a:rPr lang="en-US" dirty="0"/>
              <a:t>Write a poem, tell a story, identify a quote, draw a picture or create another means to share the reality you now know with future students.</a:t>
            </a:r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4451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F1163-8E4A-640C-A6E8-36E62B1C62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Sharing!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6ED0853-32D2-51CE-022B-240BDD22CFF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We’re going to post this creation on OpenLab!</a:t>
            </a:r>
          </a:p>
          <a:p>
            <a:r>
              <a:rPr lang="en-US" dirty="0"/>
              <a:t>Go to the First Year Learning Community site. I’ll walk you through how to post something on OpenLab:</a:t>
            </a:r>
          </a:p>
          <a:p>
            <a:pPr lvl="1"/>
            <a:r>
              <a:rPr lang="en-US" dirty="0">
                <a:hlinkClick r:id="rId2"/>
              </a:rPr>
              <a:t>https://openlab.citytech.cuny.edu/fylc/</a:t>
            </a:r>
            <a:endParaRPr lang="en-US" dirty="0"/>
          </a:p>
          <a:p>
            <a:pPr marL="11430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64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18"/>
          <p:cNvSpPr txBox="1">
            <a:spLocks noGrp="1"/>
          </p:cNvSpPr>
          <p:nvPr>
            <p:ph type="title"/>
          </p:nvPr>
        </p:nvSpPr>
        <p:spPr>
          <a:xfrm>
            <a:off x="277200" y="1583850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 b="1">
                <a:solidFill>
                  <a:schemeClr val="accent6"/>
                </a:solidFill>
              </a:rPr>
              <a:t>Recap</a:t>
            </a:r>
            <a:endParaRPr sz="4900" b="1">
              <a:solidFill>
                <a:schemeClr val="accent6"/>
              </a:solidFill>
            </a:endParaRPr>
          </a:p>
        </p:txBody>
      </p:sp>
      <p:sp>
        <p:nvSpPr>
          <p:cNvPr id="100" name="Google Shape;100;p18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-US" dirty="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To assess the first semester at City Tech 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-US" dirty="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To share the experience of a first semester student at City Tech</a:t>
            </a: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-US" dirty="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To connect the theories and practices explored during CT101 to literature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19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No Reflection!</a:t>
            </a:r>
            <a:endParaRPr b="1">
              <a:solidFill>
                <a:schemeClr val="accent5"/>
              </a:solidFill>
            </a:endParaRPr>
          </a:p>
        </p:txBody>
      </p:sp>
      <p:sp>
        <p:nvSpPr>
          <p:cNvPr id="106" name="Google Shape;106;p19"/>
          <p:cNvSpPr txBox="1">
            <a:spLocks noGrp="1"/>
          </p:cNvSpPr>
          <p:nvPr>
            <p:ph type="body" idx="1"/>
          </p:nvPr>
        </p:nvSpPr>
        <p:spPr>
          <a:xfrm>
            <a:off x="387900" y="1312425"/>
            <a:ext cx="8368200" cy="3696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 Slab"/>
              <a:buChar char="●"/>
            </a:pPr>
            <a:r>
              <a:rPr lang="en" sz="1400" b="1" dirty="0">
                <a:latin typeface="Roboto Slab"/>
                <a:ea typeface="Roboto Slab"/>
                <a:cs typeface="Roboto Slab"/>
                <a:sym typeface="Roboto Slab"/>
              </a:rPr>
              <a:t>Complete Post-Workshop Survey</a:t>
            </a:r>
            <a:endParaRPr sz="1400" b="1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1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0" marR="868079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Here is the link to the Post-Workshop Survey: </a:t>
            </a:r>
            <a:r>
              <a:rPr lang="en-US" sz="14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  <a:hlinkClick r:id="rId3"/>
              </a:rPr>
              <a:t>https://forms.gle/i6d2WxbDBr4e7GqK7</a:t>
            </a:r>
            <a:r>
              <a:rPr lang="en-US" sz="14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. </a:t>
            </a:r>
          </a:p>
          <a:p>
            <a:pPr marL="0" marR="868079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400" i="1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marR="868079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Successful completion = attend 12 of the 14 sessions; miss no more than 2 reflection posts (not including “Our Stories” posts); complete both Pre- and Post-Workshop Surveys.</a:t>
            </a:r>
          </a:p>
          <a:p>
            <a:pPr marL="0" marR="868079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4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marR="868079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A student who completes all the above requirements will receive $300!</a:t>
            </a:r>
          </a:p>
          <a:p>
            <a:pPr marL="0" marR="868079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4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marR="868079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 dirty="0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The post-workshop survey is open until December 19. </a:t>
            </a:r>
          </a:p>
          <a:p>
            <a:pPr marL="0" marR="868079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400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18288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i="1" dirty="0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520</Words>
  <Application>Microsoft Office PowerPoint</Application>
  <PresentationFormat>On-screen Show (16:9)</PresentationFormat>
  <Paragraphs>60</Paragraphs>
  <Slides>11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Lobster</vt:lpstr>
      <vt:lpstr>Roboto</vt:lpstr>
      <vt:lpstr>Roboto Slab</vt:lpstr>
      <vt:lpstr>Marina</vt:lpstr>
      <vt:lpstr>City Tech 101</vt:lpstr>
      <vt:lpstr>Emerging From ‘The Cave’: What We Know Now</vt:lpstr>
      <vt:lpstr>Today’s Topics</vt:lpstr>
      <vt:lpstr>Allegory of the Cave</vt:lpstr>
      <vt:lpstr>Watch</vt:lpstr>
      <vt:lpstr>Digging Deeper</vt:lpstr>
      <vt:lpstr>Sharing!</vt:lpstr>
      <vt:lpstr>Recap</vt:lpstr>
      <vt:lpstr>No Reflection!</vt:lpstr>
      <vt:lpstr>Emerging From ‘The Cave’: What We Know Now</vt:lpstr>
      <vt:lpstr>City Tech 101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Tech 101</dc:title>
  <dc:creator>Jessica Penner</dc:creator>
  <cp:lastModifiedBy>Tom Smith</cp:lastModifiedBy>
  <cp:revision>1</cp:revision>
  <dcterms:modified xsi:type="dcterms:W3CDTF">2022-12-08T13:49:22Z</dcterms:modified>
</cp:coreProperties>
</file>