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www.infraware.co.kr/2012/infrawarePen" Target="docProps/infrawarePe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6" r:id="rId2"/>
    <p:sldId id="257" r:id="rId3"/>
    <p:sldId id="262" r:id="rId4"/>
    <p:sldId id="258" r:id="rId5"/>
    <p:sldId id="261" r:id="rId6"/>
    <p:sldId id="259" r:id="rId7"/>
    <p:sldId id="260" r:id="rId8"/>
    <p:sldId id="263" r:id="rId9"/>
    <p:sldId id="270" r:id="rId10"/>
    <p:sldId id="271" r:id="rId11"/>
    <p:sldId id="267" r:id="rId12"/>
    <p:sldId id="268" r:id="rId13"/>
    <p:sldId id="269" r:id="rId14"/>
    <p:sldId id="264" r:id="rId15"/>
    <p:sldId id="265" r:id="rId16"/>
    <p:sldId id="26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39BF8A34-118F-4D1A-A4E6-6C48BD58B2A8}" type="datetimeFigureOut">
              <a:rPr lang="en-US" smtClean="0"/>
              <a:pPr/>
              <a:t>12/1/2013</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31FDE6D2-65A9-4FA3-A7A0-41FCFB5B5C54}"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32299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F8A34-118F-4D1A-A4E6-6C48BD58B2A8}" type="datetimeFigureOut">
              <a:rPr lang="en-US" smtClean="0"/>
              <a:pPr/>
              <a:t>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FDE6D2-65A9-4FA3-A7A0-41FCFB5B5C54}" type="slidenum">
              <a:rPr lang="en-US" smtClean="0"/>
              <a:pPr/>
              <a:t>‹#›</a:t>
            </a:fld>
            <a:endParaRPr lang="en-US"/>
          </a:p>
        </p:txBody>
      </p:sp>
    </p:spTree>
    <p:extLst>
      <p:ext uri="{BB962C8B-B14F-4D97-AF65-F5344CB8AC3E}">
        <p14:creationId xmlns:p14="http://schemas.microsoft.com/office/powerpoint/2010/main" val="3717344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BF8A34-118F-4D1A-A4E6-6C48BD58B2A8}"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FDE6D2-65A9-4FA3-A7A0-41FCFB5B5C54}"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1218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BF8A34-118F-4D1A-A4E6-6C48BD58B2A8}"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FDE6D2-65A9-4FA3-A7A0-41FCFB5B5C54}"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66957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BF8A34-118F-4D1A-A4E6-6C48BD58B2A8}"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FDE6D2-65A9-4FA3-A7A0-41FCFB5B5C54}" type="slidenum">
              <a:rPr lang="en-US" smtClean="0"/>
              <a:pPr/>
              <a:t>‹#›</a:t>
            </a:fld>
            <a:endParaRPr lang="en-US"/>
          </a:p>
        </p:txBody>
      </p:sp>
    </p:spTree>
    <p:extLst>
      <p:ext uri="{BB962C8B-B14F-4D97-AF65-F5344CB8AC3E}">
        <p14:creationId xmlns:p14="http://schemas.microsoft.com/office/powerpoint/2010/main" val="5061382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BF8A34-118F-4D1A-A4E6-6C48BD58B2A8}"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FDE6D2-65A9-4FA3-A7A0-41FCFB5B5C54}"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61099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BF8A34-118F-4D1A-A4E6-6C48BD58B2A8}"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FDE6D2-65A9-4FA3-A7A0-41FCFB5B5C54}"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55392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F8A34-118F-4D1A-A4E6-6C48BD58B2A8}"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FDE6D2-65A9-4FA3-A7A0-41FCFB5B5C54}"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36682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F8A34-118F-4D1A-A4E6-6C48BD58B2A8}"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FDE6D2-65A9-4FA3-A7A0-41FCFB5B5C54}"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1286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9BF8A34-118F-4D1A-A4E6-6C48BD58B2A8}"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FDE6D2-65A9-4FA3-A7A0-41FCFB5B5C54}" type="slidenum">
              <a:rPr lang="en-US" smtClean="0"/>
              <a:pPr/>
              <a:t>‹#›</a:t>
            </a:fld>
            <a:endParaRPr lang="en-US"/>
          </a:p>
        </p:txBody>
      </p:sp>
    </p:spTree>
    <p:extLst>
      <p:ext uri="{BB962C8B-B14F-4D97-AF65-F5344CB8AC3E}">
        <p14:creationId xmlns:p14="http://schemas.microsoft.com/office/powerpoint/2010/main" val="3909731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BF8A34-118F-4D1A-A4E6-6C48BD58B2A8}" type="datetimeFigureOut">
              <a:rPr lang="en-US" smtClean="0"/>
              <a:pPr/>
              <a:t>12/1/2013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FDE6D2-65A9-4FA3-A7A0-41FCFB5B5C54}"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7179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9BF8A34-118F-4D1A-A4E6-6C48BD58B2A8}" type="datetimeFigureOut">
              <a:rPr lang="en-US" smtClean="0"/>
              <a:pPr/>
              <a:t>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FDE6D2-65A9-4FA3-A7A0-41FCFB5B5C54}" type="slidenum">
              <a:rPr lang="en-US" smtClean="0"/>
              <a:pPr/>
              <a:t>‹#›</a:t>
            </a:fld>
            <a:endParaRPr lang="en-US"/>
          </a:p>
        </p:txBody>
      </p:sp>
    </p:spTree>
    <p:extLst>
      <p:ext uri="{BB962C8B-B14F-4D97-AF65-F5344CB8AC3E}">
        <p14:creationId xmlns:p14="http://schemas.microsoft.com/office/powerpoint/2010/main" val="2055694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9BF8A34-118F-4D1A-A4E6-6C48BD58B2A8}" type="datetimeFigureOut">
              <a:rPr lang="en-US" smtClean="0"/>
              <a:pPr/>
              <a:t>12/1/2013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FDE6D2-65A9-4FA3-A7A0-41FCFB5B5C54}"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60781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9BF8A34-118F-4D1A-A4E6-6C48BD58B2A8}" type="datetimeFigureOut">
              <a:rPr lang="en-US" smtClean="0"/>
              <a:pPr/>
              <a:t>12/1/2013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FDE6D2-65A9-4FA3-A7A0-41FCFB5B5C54}"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3507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BF8A34-118F-4D1A-A4E6-6C48BD58B2A8}" type="datetimeFigureOut">
              <a:rPr lang="en-US" smtClean="0"/>
              <a:pPr/>
              <a:t>12/1/2013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FDE6D2-65A9-4FA3-A7A0-41FCFB5B5C54}" type="slidenum">
              <a:rPr lang="en-US" smtClean="0"/>
              <a:pPr/>
              <a:t>‹#›</a:t>
            </a:fld>
            <a:endParaRPr lang="en-US"/>
          </a:p>
        </p:txBody>
      </p:sp>
    </p:spTree>
    <p:extLst>
      <p:ext uri="{BB962C8B-B14F-4D97-AF65-F5344CB8AC3E}">
        <p14:creationId xmlns:p14="http://schemas.microsoft.com/office/powerpoint/2010/main" val="2684982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F8A34-118F-4D1A-A4E6-6C48BD58B2A8}" type="datetimeFigureOut">
              <a:rPr lang="en-US" smtClean="0"/>
              <a:pPr/>
              <a:t>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FDE6D2-65A9-4FA3-A7A0-41FCFB5B5C54}"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8468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BF8A34-118F-4D1A-A4E6-6C48BD58B2A8}" type="datetimeFigureOut">
              <a:rPr lang="en-US" smtClean="0"/>
              <a:pPr/>
              <a:t>12/1/2013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FDE6D2-65A9-4FA3-A7A0-41FCFB5B5C54}" type="slidenum">
              <a:rPr lang="en-US" smtClean="0"/>
              <a:pPr/>
              <a:t>‹#›</a:t>
            </a:fld>
            <a:endParaRPr lang="en-US"/>
          </a:p>
        </p:txBody>
      </p:sp>
    </p:spTree>
    <p:extLst>
      <p:ext uri="{BB962C8B-B14F-4D97-AF65-F5344CB8AC3E}">
        <p14:creationId xmlns:p14="http://schemas.microsoft.com/office/powerpoint/2010/main" val="803957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9BF8A34-118F-4D1A-A4E6-6C48BD58B2A8}" type="datetimeFigureOut">
              <a:rPr lang="en-US" smtClean="0"/>
              <a:pPr/>
              <a:t>12/1/2013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1FDE6D2-65A9-4FA3-A7A0-41FCFB5B5C54}" type="slidenum">
              <a:rPr lang="en-US" smtClean="0"/>
              <a:pPr/>
              <a:t>‹#›</a:t>
            </a:fld>
            <a:endParaRPr lang="en-US"/>
          </a:p>
        </p:txBody>
      </p:sp>
    </p:spTree>
    <p:extLst>
      <p:ext uri="{BB962C8B-B14F-4D97-AF65-F5344CB8AC3E}">
        <p14:creationId xmlns:p14="http://schemas.microsoft.com/office/powerpoint/2010/main" val="933884813"/>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96864" y="1705970"/>
            <a:ext cx="7133990" cy="1394091"/>
          </a:xfrm>
        </p:spPr>
        <p:txBody>
          <a:bodyPr/>
          <a:lstStyle/>
          <a:p>
            <a:r>
              <a:rPr lang="en-US" sz="4800" dirty="0" smtClean="0"/>
              <a:t>Group 3 : Fibular </a:t>
            </a:r>
            <a:r>
              <a:rPr lang="en-US" sz="4800" dirty="0" err="1" smtClean="0"/>
              <a:t>Hemimelia</a:t>
            </a:r>
            <a:endParaRPr lang="en-US" sz="4800" dirty="0"/>
          </a:p>
        </p:txBody>
      </p:sp>
      <p:sp>
        <p:nvSpPr>
          <p:cNvPr id="3" name="Subtitle 2"/>
          <p:cNvSpPr>
            <a:spLocks noGrp="1"/>
          </p:cNvSpPr>
          <p:nvPr>
            <p:ph type="subTitle" idx="1"/>
          </p:nvPr>
        </p:nvSpPr>
        <p:spPr>
          <a:xfrm>
            <a:off x="4433977" y="3602515"/>
            <a:ext cx="5192307" cy="1685581"/>
          </a:xfrm>
        </p:spPr>
        <p:txBody>
          <a:bodyPr>
            <a:normAutofit fontScale="47500" lnSpcReduction="20000"/>
          </a:bodyPr>
          <a:lstStyle/>
          <a:p>
            <a:r>
              <a:rPr lang="en-US" dirty="0" smtClean="0">
                <a:latin typeface="Arial" panose="020B0604020202020204" pitchFamily="34" charset="0"/>
                <a:cs typeface="Arial" panose="020B0604020202020204" pitchFamily="34" charset="0"/>
              </a:rPr>
              <a:t>Alina </a:t>
            </a:r>
            <a:r>
              <a:rPr lang="en-US" dirty="0" err="1" smtClean="0">
                <a:latin typeface="Arial" panose="020B0604020202020204" pitchFamily="34" charset="0"/>
                <a:cs typeface="Arial" panose="020B0604020202020204" pitchFamily="34" charset="0"/>
              </a:rPr>
              <a:t>Bodea</a:t>
            </a:r>
            <a:r>
              <a:rPr lang="en-US" dirty="0" smtClean="0">
                <a:latin typeface="Arial" panose="020B0604020202020204" pitchFamily="34" charset="0"/>
                <a:cs typeface="Arial" panose="020B0604020202020204" pitchFamily="34" charset="0"/>
              </a:rPr>
              <a:t> – Co Presenter &amp; Writer</a:t>
            </a:r>
          </a:p>
          <a:p>
            <a:r>
              <a:rPr lang="en-US" dirty="0" smtClean="0">
                <a:latin typeface="Arial" panose="020B0604020202020204" pitchFamily="34" charset="0"/>
                <a:cs typeface="Arial" panose="020B0604020202020204" pitchFamily="34" charset="0"/>
              </a:rPr>
              <a:t>Farley </a:t>
            </a:r>
            <a:r>
              <a:rPr lang="en-US" dirty="0" err="1" smtClean="0">
                <a:latin typeface="Arial" panose="020B0604020202020204" pitchFamily="34" charset="0"/>
                <a:cs typeface="Arial" panose="020B0604020202020204" pitchFamily="34" charset="0"/>
              </a:rPr>
              <a:t>Bouguillon</a:t>
            </a:r>
            <a:r>
              <a:rPr lang="en-US" dirty="0" smtClean="0">
                <a:latin typeface="Arial" panose="020B0604020202020204" pitchFamily="34" charset="0"/>
                <a:cs typeface="Arial" panose="020B0604020202020204" pitchFamily="34" charset="0"/>
              </a:rPr>
              <a:t> - Writer</a:t>
            </a:r>
          </a:p>
          <a:p>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Ravneet</a:t>
            </a:r>
            <a:r>
              <a:rPr lang="en-US" dirty="0" smtClean="0">
                <a:latin typeface="Arial" panose="020B0604020202020204" pitchFamily="34" charset="0"/>
                <a:cs typeface="Arial" panose="020B0604020202020204" pitchFamily="34" charset="0"/>
              </a:rPr>
              <a:t> Singh - PowerPoint</a:t>
            </a:r>
          </a:p>
          <a:p>
            <a:r>
              <a:rPr lang="en-US" dirty="0" smtClean="0">
                <a:latin typeface="Arial" panose="020B0604020202020204" pitchFamily="34" charset="0"/>
                <a:cs typeface="Arial" panose="020B0604020202020204" pitchFamily="34" charset="0"/>
              </a:rPr>
              <a:t>William “Tim” Wells - Presenter</a:t>
            </a:r>
          </a:p>
          <a:p>
            <a:r>
              <a:rPr lang="en-US" dirty="0" err="1" smtClean="0">
                <a:latin typeface="Arial" panose="020B0604020202020204" pitchFamily="34" charset="0"/>
                <a:cs typeface="Arial" panose="020B0604020202020204" pitchFamily="34" charset="0"/>
              </a:rPr>
              <a:t>Yunes</a:t>
            </a:r>
            <a:r>
              <a:rPr lang="en-US" dirty="0" smtClean="0">
                <a:latin typeface="Arial" panose="020B0604020202020204" pitchFamily="34" charset="0"/>
                <a:cs typeface="Arial" panose="020B0604020202020204" pitchFamily="34" charset="0"/>
              </a:rPr>
              <a:t> Ahmed – PowerPoint</a:t>
            </a:r>
          </a:p>
          <a:p>
            <a:r>
              <a:rPr lang="en-US" dirty="0" smtClean="0">
                <a:latin typeface="Arial" panose="020B0604020202020204" pitchFamily="34" charset="0"/>
                <a:cs typeface="Arial" panose="020B0604020202020204" pitchFamily="34" charset="0"/>
              </a:rPr>
              <a:t>Chasity Lorenzo – Research</a:t>
            </a:r>
          </a:p>
          <a:p>
            <a:r>
              <a:rPr lang="en-US" dirty="0" smtClean="0">
                <a:latin typeface="Arial" panose="020B0604020202020204" pitchFamily="34" charset="0"/>
                <a:cs typeface="Arial" panose="020B0604020202020204" pitchFamily="34" charset="0"/>
              </a:rPr>
              <a:t>Julia Lee – Research </a:t>
            </a:r>
          </a:p>
        </p:txBody>
      </p:sp>
      <p:pic>
        <p:nvPicPr>
          <p:cNvPr id="4" name="Picture 3" descr="1230552-1251558-2118.jpg"/>
          <p:cNvPicPr>
            <a:picLocks noChangeAspect="1"/>
          </p:cNvPicPr>
          <p:nvPr/>
        </p:nvPicPr>
        <p:blipFill>
          <a:blip r:embed="rId2" cstate="print"/>
          <a:stretch>
            <a:fillRect/>
          </a:stretch>
        </p:blipFill>
        <p:spPr>
          <a:xfrm>
            <a:off x="3131389" y="3571336"/>
            <a:ext cx="1250830" cy="1662944"/>
          </a:xfrm>
          <a:prstGeom prst="rect">
            <a:avLst/>
          </a:prstGeom>
        </p:spPr>
      </p:pic>
    </p:spTree>
    <p:extLst>
      <p:ext uri="{BB962C8B-B14F-4D97-AF65-F5344CB8AC3E}">
        <p14:creationId xmlns:p14="http://schemas.microsoft.com/office/powerpoint/2010/main" val="16950811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Anatomy and Physiology of Lower Leg</a:t>
            </a:r>
            <a:endParaRPr lang="en-US" dirty="0"/>
          </a:p>
        </p:txBody>
      </p:sp>
      <p:sp>
        <p:nvSpPr>
          <p:cNvPr id="3" name="Content Placeholder 2"/>
          <p:cNvSpPr>
            <a:spLocks noGrp="1"/>
          </p:cNvSpPr>
          <p:nvPr>
            <p:ph idx="1"/>
          </p:nvPr>
        </p:nvSpPr>
        <p:spPr>
          <a:xfrm>
            <a:off x="879895" y="2556931"/>
            <a:ext cx="5898921" cy="3490186"/>
          </a:xfrm>
        </p:spPr>
        <p:txBody>
          <a:bodyPr>
            <a:noAutofit/>
          </a:bodyPr>
          <a:lstStyle/>
          <a:p>
            <a:pPr>
              <a:lnSpc>
                <a:spcPct val="220000"/>
              </a:lnSpc>
            </a:pPr>
            <a:r>
              <a:rPr lang="en-US" sz="1500" dirty="0" smtClean="0">
                <a:latin typeface="Arial" pitchFamily="34" charset="0"/>
                <a:cs typeface="Arial" pitchFamily="34" charset="0"/>
              </a:rPr>
              <a:t>The tibia, also known as the shinbone, is a long bone of the lower leg, found between the patella and the ankle. </a:t>
            </a:r>
          </a:p>
          <a:p>
            <a:pPr>
              <a:lnSpc>
                <a:spcPct val="220000"/>
              </a:lnSpc>
            </a:pPr>
            <a:r>
              <a:rPr lang="en-US" sz="1500" dirty="0" smtClean="0">
                <a:latin typeface="Arial" pitchFamily="34" charset="0"/>
                <a:cs typeface="Arial" pitchFamily="34" charset="0"/>
              </a:rPr>
              <a:t>The fibula is a </a:t>
            </a:r>
            <a:r>
              <a:rPr lang="en-US" sz="1500" dirty="0" smtClean="0">
                <a:latin typeface="Arial" pitchFamily="34" charset="0"/>
                <a:cs typeface="Arial" pitchFamily="34" charset="0"/>
              </a:rPr>
              <a:t>long and thin bone </a:t>
            </a:r>
            <a:r>
              <a:rPr lang="en-US" sz="1500" dirty="0" smtClean="0">
                <a:latin typeface="Arial" pitchFamily="34" charset="0"/>
                <a:cs typeface="Arial" pitchFamily="34" charset="0"/>
              </a:rPr>
              <a:t>running parallel to the tibia. </a:t>
            </a:r>
          </a:p>
          <a:p>
            <a:pPr>
              <a:lnSpc>
                <a:spcPct val="220000"/>
              </a:lnSpc>
            </a:pPr>
            <a:r>
              <a:rPr lang="en-US" sz="1500" dirty="0" smtClean="0">
                <a:latin typeface="Arial" pitchFamily="34" charset="0"/>
                <a:cs typeface="Arial" pitchFamily="34" charset="0"/>
              </a:rPr>
              <a:t>Like the femur, the tibia bears much of the body’s weight and plays an essential role in movement and locomotion.  The fibula, along with the tibia and the tarsals, forms the ankle</a:t>
            </a:r>
            <a:r>
              <a:rPr lang="en-US" sz="1500" dirty="0" smtClean="0">
                <a:latin typeface="Arial" pitchFamily="34" charset="0"/>
                <a:cs typeface="Arial" pitchFamily="34" charset="0"/>
              </a:rPr>
              <a:t>.</a:t>
            </a:r>
            <a:endParaRPr lang="en-US" sz="1500" dirty="0" smtClean="0">
              <a:latin typeface="Arial" pitchFamily="34" charset="0"/>
              <a:cs typeface="Arial" pitchFamily="34" charset="0"/>
            </a:endParaRPr>
          </a:p>
        </p:txBody>
      </p:sp>
      <p:pic>
        <p:nvPicPr>
          <p:cNvPr id="4" name="Picture 3" descr="GW582H704.jpeg"/>
          <p:cNvPicPr>
            <a:picLocks noChangeAspect="1"/>
          </p:cNvPicPr>
          <p:nvPr/>
        </p:nvPicPr>
        <p:blipFill>
          <a:blip r:embed="rId2" cstate="print"/>
          <a:stretch>
            <a:fillRect/>
          </a:stretch>
        </p:blipFill>
        <p:spPr>
          <a:xfrm>
            <a:off x="6887999" y="2639683"/>
            <a:ext cx="2105875" cy="3407434"/>
          </a:xfrm>
          <a:prstGeom prst="rect">
            <a:avLst/>
          </a:prstGeom>
        </p:spPr>
      </p:pic>
      <p:pic>
        <p:nvPicPr>
          <p:cNvPr id="5" name="Picture 4" descr="GW582H708.jpeg"/>
          <p:cNvPicPr>
            <a:picLocks noChangeAspect="1"/>
          </p:cNvPicPr>
          <p:nvPr/>
        </p:nvPicPr>
        <p:blipFill>
          <a:blip r:embed="rId3" cstate="print"/>
          <a:stretch>
            <a:fillRect/>
          </a:stretch>
        </p:blipFill>
        <p:spPr>
          <a:xfrm>
            <a:off x="9103057" y="2631056"/>
            <a:ext cx="2180294" cy="3416061"/>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900245"/>
            <a:ext cx="9601196" cy="1303867"/>
          </a:xfrm>
        </p:spPr>
        <p:txBody>
          <a:bodyPr/>
          <a:lstStyle/>
          <a:p>
            <a:r>
              <a:rPr lang="en-US" b="1" dirty="0" smtClean="0"/>
              <a:t>Positioning and Techniques</a:t>
            </a:r>
            <a:endParaRPr lang="en-US" b="1" dirty="0"/>
          </a:p>
        </p:txBody>
      </p:sp>
      <p:sp>
        <p:nvSpPr>
          <p:cNvPr id="3" name="Content Placeholder 2"/>
          <p:cNvSpPr>
            <a:spLocks noGrp="1"/>
          </p:cNvSpPr>
          <p:nvPr>
            <p:ph idx="1"/>
          </p:nvPr>
        </p:nvSpPr>
        <p:spPr>
          <a:xfrm>
            <a:off x="859809" y="2538484"/>
            <a:ext cx="7451678" cy="3493826"/>
          </a:xfrm>
        </p:spPr>
        <p:txBody>
          <a:bodyPr>
            <a:noAutofit/>
          </a:bodyPr>
          <a:lstStyle/>
          <a:p>
            <a:pPr>
              <a:lnSpc>
                <a:spcPct val="200000"/>
              </a:lnSpc>
            </a:pPr>
            <a:r>
              <a:rPr lang="en-US" sz="1350" dirty="0" smtClean="0">
                <a:latin typeface="Arial" pitchFamily="34" charset="0"/>
                <a:cs typeface="Arial" pitchFamily="34" charset="0"/>
              </a:rPr>
              <a:t>For the ankle examination, the patient was supine with leg extended.   The AP and </a:t>
            </a:r>
            <a:r>
              <a:rPr lang="en-US" sz="1350" dirty="0" err="1" smtClean="0">
                <a:latin typeface="Arial" pitchFamily="34" charset="0"/>
                <a:cs typeface="Arial" pitchFamily="34" charset="0"/>
              </a:rPr>
              <a:t>obiluqe</a:t>
            </a:r>
            <a:r>
              <a:rPr lang="en-US" sz="1350" dirty="0" smtClean="0">
                <a:latin typeface="Arial" pitchFamily="34" charset="0"/>
                <a:cs typeface="Arial" pitchFamily="34" charset="0"/>
              </a:rPr>
              <a:t> views with foot </a:t>
            </a:r>
            <a:r>
              <a:rPr lang="en-US" sz="1350" dirty="0" err="1" smtClean="0">
                <a:latin typeface="Arial" pitchFamily="34" charset="0"/>
                <a:cs typeface="Arial" pitchFamily="34" charset="0"/>
              </a:rPr>
              <a:t>dorsiflexed</a:t>
            </a:r>
            <a:r>
              <a:rPr lang="en-US" sz="1350" dirty="0" smtClean="0">
                <a:latin typeface="Arial" pitchFamily="34" charset="0"/>
                <a:cs typeface="Arial" pitchFamily="34" charset="0"/>
              </a:rPr>
              <a:t> foot 90°, the central ray is perpendicular to the ankle joint at a point midway between the malleoli.  The oblique is obtained by medially rotating the foot 15-20 degrees.</a:t>
            </a:r>
          </a:p>
          <a:p>
            <a:pPr>
              <a:lnSpc>
                <a:spcPct val="200000"/>
              </a:lnSpc>
            </a:pPr>
            <a:r>
              <a:rPr lang="en-US" sz="1350" dirty="0" smtClean="0">
                <a:latin typeface="Arial" pitchFamily="34" charset="0"/>
                <a:cs typeface="Arial" pitchFamily="34" charset="0"/>
              </a:rPr>
              <a:t>For the lateral view, the patient must turn toward the affected side, until the leg is laterally along the table, placing the patella perpendicular to the IR, </a:t>
            </a:r>
            <a:r>
              <a:rPr lang="en-US" sz="1350" dirty="0" err="1" smtClean="0">
                <a:latin typeface="Arial" pitchFamily="34" charset="0"/>
                <a:cs typeface="Arial" pitchFamily="34" charset="0"/>
              </a:rPr>
              <a:t>dorsiflex</a:t>
            </a:r>
            <a:r>
              <a:rPr lang="en-US" sz="1350" dirty="0" smtClean="0">
                <a:latin typeface="Arial" pitchFamily="34" charset="0"/>
                <a:cs typeface="Arial" pitchFamily="34" charset="0"/>
              </a:rPr>
              <a:t> the foot and direct the central ray perpendicular to the ankle joint, entering the medial </a:t>
            </a:r>
            <a:r>
              <a:rPr lang="en-US" sz="1350" dirty="0" err="1" smtClean="0">
                <a:latin typeface="Arial" pitchFamily="34" charset="0"/>
                <a:cs typeface="Arial" pitchFamily="34" charset="0"/>
              </a:rPr>
              <a:t>malleolus</a:t>
            </a:r>
            <a:r>
              <a:rPr lang="en-US" sz="1350" dirty="0" smtClean="0">
                <a:latin typeface="Arial" pitchFamily="34" charset="0"/>
                <a:cs typeface="Arial" pitchFamily="34" charset="0"/>
              </a:rPr>
              <a:t>.</a:t>
            </a:r>
          </a:p>
          <a:p>
            <a:pPr>
              <a:lnSpc>
                <a:spcPct val="200000"/>
              </a:lnSpc>
            </a:pPr>
            <a:r>
              <a:rPr lang="en-US" sz="1350" dirty="0" smtClean="0">
                <a:latin typeface="Arial" pitchFamily="34" charset="0"/>
                <a:cs typeface="Arial" pitchFamily="34" charset="0"/>
              </a:rPr>
              <a:t>The technique utilized for the ankle exams was 55 </a:t>
            </a:r>
            <a:r>
              <a:rPr lang="en-US" sz="1350" dirty="0" err="1" smtClean="0">
                <a:latin typeface="Arial" pitchFamily="34" charset="0"/>
                <a:cs typeface="Arial" pitchFamily="34" charset="0"/>
              </a:rPr>
              <a:t>Kvp</a:t>
            </a:r>
            <a:r>
              <a:rPr lang="en-US" sz="1350" dirty="0" smtClean="0">
                <a:latin typeface="Arial" pitchFamily="34" charset="0"/>
                <a:cs typeface="Arial" pitchFamily="34" charset="0"/>
              </a:rPr>
              <a:t> and 4 </a:t>
            </a:r>
            <a:r>
              <a:rPr lang="en-US" sz="1350" dirty="0" err="1" smtClean="0">
                <a:latin typeface="Arial" pitchFamily="34" charset="0"/>
                <a:cs typeface="Arial" pitchFamily="34" charset="0"/>
              </a:rPr>
              <a:t>mAs</a:t>
            </a:r>
            <a:r>
              <a:rPr lang="en-US" sz="1350" dirty="0" smtClean="0">
                <a:latin typeface="Arial" pitchFamily="34" charset="0"/>
                <a:cs typeface="Arial" pitchFamily="34" charset="0"/>
              </a:rPr>
              <a:t> at an SID of 40 inches.</a:t>
            </a:r>
            <a:endParaRPr lang="en-US" sz="1350" dirty="0">
              <a:latin typeface="Arial" pitchFamily="34" charset="0"/>
              <a:cs typeface="Arial" pitchFamily="34" charset="0"/>
            </a:endParaRPr>
          </a:p>
        </p:txBody>
      </p:sp>
      <p:pic>
        <p:nvPicPr>
          <p:cNvPr id="7" name="Picture 6" descr="apankle.jpg"/>
          <p:cNvPicPr>
            <a:picLocks noChangeAspect="1"/>
          </p:cNvPicPr>
          <p:nvPr/>
        </p:nvPicPr>
        <p:blipFill>
          <a:blip r:embed="rId2" cstate="print"/>
          <a:stretch>
            <a:fillRect/>
          </a:stretch>
        </p:blipFill>
        <p:spPr>
          <a:xfrm>
            <a:off x="8543498" y="2661313"/>
            <a:ext cx="2779989" cy="316628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Positioning and Techniques Continue…</a:t>
            </a:r>
            <a:endParaRPr lang="en-US" dirty="0"/>
          </a:p>
        </p:txBody>
      </p:sp>
      <p:sp>
        <p:nvSpPr>
          <p:cNvPr id="3" name="Content Placeholder 2"/>
          <p:cNvSpPr>
            <a:spLocks noGrp="1"/>
          </p:cNvSpPr>
          <p:nvPr>
            <p:ph idx="1"/>
          </p:nvPr>
        </p:nvSpPr>
        <p:spPr>
          <a:xfrm>
            <a:off x="996287" y="2556932"/>
            <a:ext cx="7178722" cy="3318936"/>
          </a:xfrm>
        </p:spPr>
        <p:txBody>
          <a:bodyPr>
            <a:normAutofit fontScale="62500" lnSpcReduction="20000"/>
          </a:bodyPr>
          <a:lstStyle/>
          <a:p>
            <a:pPr>
              <a:lnSpc>
                <a:spcPct val="200000"/>
              </a:lnSpc>
            </a:pPr>
            <a:r>
              <a:rPr lang="en-US" dirty="0" smtClean="0">
                <a:latin typeface="Arial" pitchFamily="34" charset="0"/>
                <a:cs typeface="Arial" pitchFamily="34" charset="0"/>
              </a:rPr>
              <a:t>The lower leg projections required the patient to remain in the supine position for the AP view, adjusting the femoral </a:t>
            </a:r>
            <a:r>
              <a:rPr lang="en-US" dirty="0" err="1" smtClean="0">
                <a:latin typeface="Arial" pitchFamily="34" charset="0"/>
                <a:cs typeface="Arial" pitchFamily="34" charset="0"/>
              </a:rPr>
              <a:t>condyles</a:t>
            </a:r>
            <a:r>
              <a:rPr lang="en-US" dirty="0" smtClean="0">
                <a:latin typeface="Arial" pitchFamily="34" charset="0"/>
                <a:cs typeface="Arial" pitchFamily="34" charset="0"/>
              </a:rPr>
              <a:t> so that they will be parallel to the IR with the foot </a:t>
            </a:r>
            <a:r>
              <a:rPr lang="en-US" dirty="0" err="1" smtClean="0">
                <a:latin typeface="Arial" pitchFamily="34" charset="0"/>
                <a:cs typeface="Arial" pitchFamily="34" charset="0"/>
              </a:rPr>
              <a:t>dorsiflexed</a:t>
            </a:r>
            <a:r>
              <a:rPr lang="en-US" dirty="0" smtClean="0">
                <a:latin typeface="Arial" pitchFamily="34" charset="0"/>
                <a:cs typeface="Arial" pitchFamily="34" charset="0"/>
              </a:rPr>
              <a:t>.  The central ray is perpendicular to the mid shaft of the lower leg.</a:t>
            </a:r>
          </a:p>
          <a:p>
            <a:pPr>
              <a:lnSpc>
                <a:spcPct val="200000"/>
              </a:lnSpc>
            </a:pPr>
            <a:r>
              <a:rPr lang="en-US" dirty="0" smtClean="0">
                <a:latin typeface="Arial" pitchFamily="34" charset="0"/>
                <a:cs typeface="Arial" pitchFamily="34" charset="0"/>
              </a:rPr>
              <a:t>The lateral projection is obtained by turning the patient onto the affected side with the femoral </a:t>
            </a:r>
            <a:r>
              <a:rPr lang="en-US" dirty="0" err="1" smtClean="0">
                <a:latin typeface="Arial" pitchFamily="34" charset="0"/>
                <a:cs typeface="Arial" pitchFamily="34" charset="0"/>
              </a:rPr>
              <a:t>condyles</a:t>
            </a:r>
            <a:r>
              <a:rPr lang="en-US" dirty="0" smtClean="0">
                <a:latin typeface="Arial" pitchFamily="34" charset="0"/>
                <a:cs typeface="Arial" pitchFamily="34" charset="0"/>
              </a:rPr>
              <a:t> perpendicular to the IR.</a:t>
            </a:r>
          </a:p>
          <a:p>
            <a:pPr>
              <a:lnSpc>
                <a:spcPct val="200000"/>
              </a:lnSpc>
            </a:pPr>
            <a:r>
              <a:rPr lang="en-US" dirty="0" smtClean="0">
                <a:latin typeface="Arial" pitchFamily="34" charset="0"/>
                <a:cs typeface="Arial" pitchFamily="34" charset="0"/>
              </a:rPr>
              <a:t>The technique necessary for the lower extremity views was 55 </a:t>
            </a:r>
            <a:r>
              <a:rPr lang="en-US" dirty="0" err="1" smtClean="0">
                <a:latin typeface="Arial" pitchFamily="34" charset="0"/>
                <a:cs typeface="Arial" pitchFamily="34" charset="0"/>
              </a:rPr>
              <a:t>Kvp</a:t>
            </a:r>
            <a:r>
              <a:rPr lang="en-US" dirty="0" smtClean="0">
                <a:latin typeface="Arial" pitchFamily="34" charset="0"/>
                <a:cs typeface="Arial" pitchFamily="34" charset="0"/>
              </a:rPr>
              <a:t> at 4 </a:t>
            </a:r>
            <a:r>
              <a:rPr lang="en-US" dirty="0" err="1" smtClean="0">
                <a:latin typeface="Arial" pitchFamily="34" charset="0"/>
                <a:cs typeface="Arial" pitchFamily="34" charset="0"/>
              </a:rPr>
              <a:t>mAs</a:t>
            </a:r>
            <a:r>
              <a:rPr lang="en-US" dirty="0" smtClean="0">
                <a:latin typeface="Arial" pitchFamily="34" charset="0"/>
                <a:cs typeface="Arial" pitchFamily="34" charset="0"/>
              </a:rPr>
              <a:t>.</a:t>
            </a:r>
            <a:endParaRPr lang="en-US" dirty="0">
              <a:latin typeface="Arial" pitchFamily="34" charset="0"/>
              <a:cs typeface="Arial" pitchFamily="34" charset="0"/>
            </a:endParaRPr>
          </a:p>
        </p:txBody>
      </p:sp>
      <p:pic>
        <p:nvPicPr>
          <p:cNvPr id="4" name="Picture 3" descr="v4c18a.jpg"/>
          <p:cNvPicPr>
            <a:picLocks noChangeAspect="1"/>
          </p:cNvPicPr>
          <p:nvPr/>
        </p:nvPicPr>
        <p:blipFill>
          <a:blip r:embed="rId2" cstate="print"/>
          <a:stretch>
            <a:fillRect/>
          </a:stretch>
        </p:blipFill>
        <p:spPr>
          <a:xfrm>
            <a:off x="8358997" y="2769388"/>
            <a:ext cx="2751826" cy="304481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800977"/>
            <a:ext cx="9601196" cy="1303867"/>
          </a:xfrm>
        </p:spPr>
        <p:txBody>
          <a:bodyPr>
            <a:normAutofit fontScale="90000"/>
          </a:bodyPr>
          <a:lstStyle/>
          <a:p>
            <a:r>
              <a:rPr lang="en-US" b="1" dirty="0" smtClean="0"/>
              <a:t>Positioning and Techniques Continue…</a:t>
            </a:r>
            <a:endParaRPr lang="en-US" dirty="0"/>
          </a:p>
        </p:txBody>
      </p:sp>
      <p:sp>
        <p:nvSpPr>
          <p:cNvPr id="3" name="Content Placeholder 2"/>
          <p:cNvSpPr>
            <a:spLocks noGrp="1"/>
          </p:cNvSpPr>
          <p:nvPr>
            <p:ph idx="1"/>
          </p:nvPr>
        </p:nvSpPr>
        <p:spPr>
          <a:xfrm>
            <a:off x="785002" y="2470667"/>
            <a:ext cx="8108831" cy="3654087"/>
          </a:xfrm>
        </p:spPr>
        <p:txBody>
          <a:bodyPr>
            <a:normAutofit fontScale="62500" lnSpcReduction="20000"/>
          </a:bodyPr>
          <a:lstStyle/>
          <a:p>
            <a:pPr>
              <a:lnSpc>
                <a:spcPct val="200000"/>
              </a:lnSpc>
            </a:pPr>
            <a:r>
              <a:rPr lang="en-US" dirty="0" smtClean="0">
                <a:latin typeface="Arial" pitchFamily="34" charset="0"/>
                <a:cs typeface="Arial" pitchFamily="34" charset="0"/>
              </a:rPr>
              <a:t>For the 3 joint lower extremity projection, the patient is standing erect in the AP position, feet shoulder width apart and collimation is open to the level of the iliac crest down to the ankle joints.  </a:t>
            </a:r>
          </a:p>
          <a:p>
            <a:pPr>
              <a:lnSpc>
                <a:spcPct val="200000"/>
              </a:lnSpc>
            </a:pPr>
            <a:r>
              <a:rPr lang="en-US" dirty="0" smtClean="0">
                <a:latin typeface="Arial" pitchFamily="34" charset="0"/>
                <a:cs typeface="Arial" pitchFamily="34" charset="0"/>
              </a:rPr>
              <a:t>The technique used for the 3 joint lower extremity view was 60 </a:t>
            </a:r>
            <a:r>
              <a:rPr lang="en-US" dirty="0" err="1" smtClean="0">
                <a:latin typeface="Arial" pitchFamily="34" charset="0"/>
                <a:cs typeface="Arial" pitchFamily="34" charset="0"/>
              </a:rPr>
              <a:t>Kvp</a:t>
            </a:r>
            <a:r>
              <a:rPr lang="en-US" dirty="0" smtClean="0">
                <a:latin typeface="Arial" pitchFamily="34" charset="0"/>
                <a:cs typeface="Arial" pitchFamily="34" charset="0"/>
              </a:rPr>
              <a:t> and 5 </a:t>
            </a:r>
            <a:r>
              <a:rPr lang="en-US" dirty="0" err="1" smtClean="0">
                <a:latin typeface="Arial" pitchFamily="34" charset="0"/>
                <a:cs typeface="Arial" pitchFamily="34" charset="0"/>
              </a:rPr>
              <a:t>mAs</a:t>
            </a:r>
            <a:r>
              <a:rPr lang="en-US" dirty="0" smtClean="0">
                <a:latin typeface="Arial" pitchFamily="34" charset="0"/>
                <a:cs typeface="Arial" pitchFamily="34" charset="0"/>
              </a:rPr>
              <a:t>.  Proper shielding was utilized during all examinations.  </a:t>
            </a:r>
          </a:p>
          <a:p>
            <a:pPr>
              <a:lnSpc>
                <a:spcPct val="200000"/>
              </a:lnSpc>
            </a:pPr>
            <a:r>
              <a:rPr lang="en-US" dirty="0" smtClean="0">
                <a:latin typeface="Arial" pitchFamily="34" charset="0"/>
                <a:cs typeface="Arial" pitchFamily="34" charset="0"/>
              </a:rPr>
              <a:t>No contrast medium is necessary for these projections, as the anatomy of interest is bone.</a:t>
            </a:r>
          </a:p>
          <a:p>
            <a:pPr>
              <a:lnSpc>
                <a:spcPct val="200000"/>
              </a:lnSpc>
            </a:pPr>
            <a:r>
              <a:rPr lang="en-US" dirty="0" smtClean="0">
                <a:latin typeface="Arial" pitchFamily="34" charset="0"/>
                <a:cs typeface="Arial" pitchFamily="34" charset="0"/>
              </a:rPr>
              <a:t>Proper shielding was used with Philips digital imaging system.</a:t>
            </a:r>
          </a:p>
          <a:p>
            <a:endParaRPr lang="en-US" dirty="0"/>
          </a:p>
        </p:txBody>
      </p:sp>
      <p:pic>
        <p:nvPicPr>
          <p:cNvPr id="4" name="Picture 3" descr="child-dental-xray-lead-apron.jpg"/>
          <p:cNvPicPr>
            <a:picLocks noChangeAspect="1"/>
          </p:cNvPicPr>
          <p:nvPr/>
        </p:nvPicPr>
        <p:blipFill>
          <a:blip r:embed="rId2" cstate="print"/>
          <a:stretch>
            <a:fillRect/>
          </a:stretch>
        </p:blipFill>
        <p:spPr>
          <a:xfrm>
            <a:off x="9157648" y="2546547"/>
            <a:ext cx="2183126" cy="350232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Radiographic Findings</a:t>
            </a:r>
            <a:endParaRPr lang="en-US" b="1" dirty="0"/>
          </a:p>
        </p:txBody>
      </p:sp>
      <p:sp>
        <p:nvSpPr>
          <p:cNvPr id="3" name="Content Placeholder 2"/>
          <p:cNvSpPr>
            <a:spLocks noGrp="1"/>
          </p:cNvSpPr>
          <p:nvPr>
            <p:ph idx="1"/>
          </p:nvPr>
        </p:nvSpPr>
        <p:spPr>
          <a:xfrm>
            <a:off x="871268" y="2556932"/>
            <a:ext cx="6703239" cy="3318936"/>
          </a:xfrm>
        </p:spPr>
        <p:txBody>
          <a:bodyPr>
            <a:noAutofit/>
          </a:bodyPr>
          <a:lstStyle/>
          <a:p>
            <a:pPr>
              <a:lnSpc>
                <a:spcPct val="210000"/>
              </a:lnSpc>
            </a:pPr>
            <a:r>
              <a:rPr lang="en-US" sz="1600" dirty="0" smtClean="0">
                <a:latin typeface="Arial" pitchFamily="34" charset="0"/>
                <a:cs typeface="Arial" pitchFamily="34" charset="0"/>
              </a:rPr>
              <a:t>A solitary bone of the right lower leg.</a:t>
            </a:r>
          </a:p>
          <a:p>
            <a:pPr>
              <a:lnSpc>
                <a:spcPct val="210000"/>
              </a:lnSpc>
            </a:pPr>
            <a:r>
              <a:rPr lang="en-US" sz="1600" dirty="0" smtClean="0">
                <a:latin typeface="Arial" pitchFamily="34" charset="0"/>
                <a:cs typeface="Arial" pitchFamily="34" charset="0"/>
              </a:rPr>
              <a:t>Left femur is approximately 11 millimeter longer than the right femur.</a:t>
            </a:r>
          </a:p>
          <a:p>
            <a:pPr>
              <a:lnSpc>
                <a:spcPct val="210000"/>
              </a:lnSpc>
            </a:pPr>
            <a:r>
              <a:rPr lang="en-US" sz="1600" dirty="0" smtClean="0">
                <a:latin typeface="Arial" pitchFamily="34" charset="0"/>
                <a:cs typeface="Arial" pitchFamily="34" charset="0"/>
              </a:rPr>
              <a:t>Left tibia arises 2 centimeter higher than the right tibia.</a:t>
            </a:r>
          </a:p>
          <a:p>
            <a:pPr>
              <a:lnSpc>
                <a:spcPct val="210000"/>
              </a:lnSpc>
            </a:pPr>
            <a:r>
              <a:rPr lang="en-US" sz="1600" dirty="0" smtClean="0">
                <a:latin typeface="Arial" pitchFamily="34" charset="0"/>
                <a:cs typeface="Arial" pitchFamily="34" charset="0"/>
              </a:rPr>
              <a:t>Distal right tibia epiphysis is absent or dysplastic.</a:t>
            </a:r>
          </a:p>
          <a:p>
            <a:pPr>
              <a:lnSpc>
                <a:spcPct val="210000"/>
              </a:lnSpc>
            </a:pPr>
            <a:r>
              <a:rPr lang="en-US" sz="1600" dirty="0" smtClean="0">
                <a:latin typeface="Arial" pitchFamily="34" charset="0"/>
                <a:cs typeface="Arial" pitchFamily="34" charset="0"/>
              </a:rPr>
              <a:t>Wire hardware seen in the right proximal tibia.</a:t>
            </a:r>
          </a:p>
        </p:txBody>
      </p:sp>
      <p:pic>
        <p:nvPicPr>
          <p:cNvPr id="5" name="Picture 4" descr="hannalebamoffmikealbertmd2.jpg"/>
          <p:cNvPicPr>
            <a:picLocks noChangeAspect="1"/>
          </p:cNvPicPr>
          <p:nvPr/>
        </p:nvPicPr>
        <p:blipFill>
          <a:blip r:embed="rId2" cstate="print"/>
          <a:stretch>
            <a:fillRect/>
          </a:stretch>
        </p:blipFill>
        <p:spPr>
          <a:xfrm>
            <a:off x="7763774" y="2621387"/>
            <a:ext cx="3493698" cy="3210069"/>
          </a:xfrm>
          <a:prstGeom prst="rect">
            <a:avLst/>
          </a:prstGeom>
        </p:spPr>
      </p:pic>
    </p:spTree>
    <p:extLst>
      <p:ext uri="{BB962C8B-B14F-4D97-AF65-F5344CB8AC3E}">
        <p14:creationId xmlns:p14="http://schemas.microsoft.com/office/powerpoint/2010/main" val="40837004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Conclusion</a:t>
            </a:r>
            <a:endParaRPr lang="en-US" b="1" dirty="0"/>
          </a:p>
        </p:txBody>
      </p:sp>
      <p:sp>
        <p:nvSpPr>
          <p:cNvPr id="3" name="Content Placeholder 2"/>
          <p:cNvSpPr>
            <a:spLocks noGrp="1"/>
          </p:cNvSpPr>
          <p:nvPr>
            <p:ph idx="1"/>
          </p:nvPr>
        </p:nvSpPr>
        <p:spPr/>
        <p:txBody>
          <a:bodyPr>
            <a:noAutofit/>
          </a:bodyPr>
          <a:lstStyle/>
          <a:p>
            <a:pPr>
              <a:lnSpc>
                <a:spcPct val="200000"/>
              </a:lnSpc>
            </a:pPr>
            <a:r>
              <a:rPr lang="en-US" sz="1800" dirty="0" smtClean="0">
                <a:latin typeface="Arial" pitchFamily="34" charset="0"/>
                <a:cs typeface="Arial" pitchFamily="34" charset="0"/>
              </a:rPr>
              <a:t>A young girl who at birth presented with the condition of fibular </a:t>
            </a:r>
            <a:r>
              <a:rPr lang="en-US" sz="1800" dirty="0" err="1" smtClean="0">
                <a:latin typeface="Arial" pitchFamily="34" charset="0"/>
                <a:cs typeface="Arial" pitchFamily="34" charset="0"/>
              </a:rPr>
              <a:t>hemimelia</a:t>
            </a:r>
            <a:r>
              <a:rPr lang="en-US" sz="1800" dirty="0" smtClean="0">
                <a:latin typeface="Arial" pitchFamily="34" charset="0"/>
                <a:cs typeface="Arial" pitchFamily="34" charset="0"/>
              </a:rPr>
              <a:t>.</a:t>
            </a:r>
          </a:p>
          <a:p>
            <a:pPr>
              <a:lnSpc>
                <a:spcPct val="200000"/>
              </a:lnSpc>
            </a:pPr>
            <a:r>
              <a:rPr lang="en-US" sz="1800" dirty="0" smtClean="0">
                <a:latin typeface="Arial" pitchFamily="34" charset="0"/>
                <a:cs typeface="Arial" pitchFamily="34" charset="0"/>
              </a:rPr>
              <a:t>Surgery was performed at the age of one year in order to install the external </a:t>
            </a:r>
            <a:r>
              <a:rPr lang="en-US" sz="1800" dirty="0" err="1" smtClean="0">
                <a:latin typeface="Arial" pitchFamily="34" charset="0"/>
                <a:cs typeface="Arial" pitchFamily="34" charset="0"/>
              </a:rPr>
              <a:t>fixator</a:t>
            </a:r>
            <a:r>
              <a:rPr lang="en-US" sz="1800" dirty="0" smtClean="0">
                <a:latin typeface="Arial" pitchFamily="34" charset="0"/>
                <a:cs typeface="Arial" pitchFamily="34" charset="0"/>
              </a:rPr>
              <a:t> device so as to gradually lengthen the tibia.</a:t>
            </a:r>
          </a:p>
          <a:p>
            <a:pPr>
              <a:lnSpc>
                <a:spcPct val="200000"/>
              </a:lnSpc>
            </a:pPr>
            <a:r>
              <a:rPr lang="en-US" sz="1800" dirty="0" smtClean="0">
                <a:latin typeface="Arial" pitchFamily="34" charset="0"/>
                <a:cs typeface="Arial" pitchFamily="34" charset="0"/>
              </a:rPr>
              <a:t>There will be an indeterminate number of follow up surgeries along with radiographic exams to both monitor and visualize the progress, until the expected outcome is achieved.</a:t>
            </a:r>
            <a:endParaRPr lang="en-US" sz="1800" dirty="0">
              <a:latin typeface="Arial" pitchFamily="34" charset="0"/>
              <a:cs typeface="Arial" pitchFamily="34" charset="0"/>
            </a:endParaRPr>
          </a:p>
        </p:txBody>
      </p:sp>
    </p:spTree>
    <p:extLst>
      <p:ext uri="{BB962C8B-B14F-4D97-AF65-F5344CB8AC3E}">
        <p14:creationId xmlns:p14="http://schemas.microsoft.com/office/powerpoint/2010/main" val="31623510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References</a:t>
            </a:r>
            <a:r>
              <a:rPr lang="en-US" dirty="0" smtClean="0"/>
              <a:t>:</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endParaRPr lang="en-US" dirty="0">
              <a:latin typeface="Arial" pitchFamily="34" charset="0"/>
              <a:cs typeface="Arial" pitchFamily="34" charset="0"/>
            </a:endParaRPr>
          </a:p>
          <a:p>
            <a:r>
              <a:rPr lang="en-US" dirty="0">
                <a:latin typeface="Arial" pitchFamily="34" charset="0"/>
                <a:cs typeface="Arial" pitchFamily="34" charset="0"/>
              </a:rPr>
              <a:t>Merrill’s Atlas of Radiographic Positioning </a:t>
            </a:r>
          </a:p>
          <a:p>
            <a:r>
              <a:rPr lang="en-US" dirty="0" err="1">
                <a:latin typeface="Arial" pitchFamily="34" charset="0"/>
                <a:cs typeface="Arial" pitchFamily="34" charset="0"/>
              </a:rPr>
              <a:t>S.Viquet</a:t>
            </a:r>
            <a:r>
              <a:rPr lang="en-US" dirty="0">
                <a:latin typeface="Arial" pitchFamily="34" charset="0"/>
                <a:cs typeface="Arial" pitchFamily="34" charset="0"/>
              </a:rPr>
              <a:t>, </a:t>
            </a:r>
            <a:r>
              <a:rPr lang="en-US" dirty="0" err="1">
                <a:latin typeface="Arial" pitchFamily="34" charset="0"/>
                <a:cs typeface="Arial" pitchFamily="34" charset="0"/>
              </a:rPr>
              <a:t>Carrin</a:t>
            </a:r>
            <a:r>
              <a:rPr lang="en-US" dirty="0">
                <a:latin typeface="Arial" pitchFamily="34" charset="0"/>
                <a:cs typeface="Arial" pitchFamily="34" charset="0"/>
              </a:rPr>
              <a:t> </a:t>
            </a:r>
            <a:r>
              <a:rPr lang="en-US" dirty="0" err="1">
                <a:latin typeface="Arial" pitchFamily="34" charset="0"/>
                <a:cs typeface="Arial" pitchFamily="34" charset="0"/>
              </a:rPr>
              <a:t>P.Garnero,P.D.Delmas</a:t>
            </a:r>
            <a:r>
              <a:rPr lang="en-US" dirty="0">
                <a:latin typeface="Arial" pitchFamily="34" charset="0"/>
                <a:cs typeface="Arial" pitchFamily="34" charset="0"/>
              </a:rPr>
              <a:t>- The role of collagen in bone </a:t>
            </a:r>
            <a:r>
              <a:rPr lang="en-US" dirty="0" smtClean="0">
                <a:latin typeface="Arial" pitchFamily="34" charset="0"/>
                <a:cs typeface="Arial" pitchFamily="34" charset="0"/>
              </a:rPr>
              <a:t>strength</a:t>
            </a:r>
            <a:endParaRPr lang="en-US" dirty="0">
              <a:latin typeface="Arial" pitchFamily="34" charset="0"/>
              <a:cs typeface="Arial" pitchFamily="34" charset="0"/>
            </a:endParaRPr>
          </a:p>
          <a:p>
            <a:r>
              <a:rPr lang="en-US" dirty="0">
                <a:latin typeface="Arial" pitchFamily="34" charset="0"/>
                <a:cs typeface="Arial" pitchFamily="34" charset="0"/>
              </a:rPr>
              <a:t>Peter G. </a:t>
            </a:r>
            <a:r>
              <a:rPr lang="en-US" dirty="0" err="1">
                <a:latin typeface="Arial" pitchFamily="34" charset="0"/>
                <a:cs typeface="Arial" pitchFamily="34" charset="0"/>
              </a:rPr>
              <a:t>Bullough</a:t>
            </a:r>
            <a:r>
              <a:rPr lang="en-US" dirty="0">
                <a:latin typeface="Arial" pitchFamily="34" charset="0"/>
                <a:cs typeface="Arial" pitchFamily="34" charset="0"/>
              </a:rPr>
              <a:t> –Fibular </a:t>
            </a:r>
            <a:r>
              <a:rPr lang="en-US" dirty="0" err="1" smtClean="0">
                <a:latin typeface="Arial" pitchFamily="34" charset="0"/>
                <a:cs typeface="Arial" pitchFamily="34" charset="0"/>
              </a:rPr>
              <a:t>Hemimelia</a:t>
            </a:r>
            <a:endParaRPr lang="en-US" dirty="0">
              <a:latin typeface="Arial" pitchFamily="34" charset="0"/>
              <a:cs typeface="Arial" pitchFamily="34" charset="0"/>
            </a:endParaRPr>
          </a:p>
          <a:p>
            <a:r>
              <a:rPr lang="en-US" dirty="0" smtClean="0">
                <a:latin typeface="Arial" pitchFamily="34" charset="0"/>
                <a:cs typeface="Arial" pitchFamily="34" charset="0"/>
              </a:rPr>
              <a:t>Wikipedia</a:t>
            </a:r>
          </a:p>
          <a:p>
            <a:r>
              <a:rPr lang="en-US" dirty="0" smtClean="0">
                <a:latin typeface="Arial" pitchFamily="34" charset="0"/>
                <a:cs typeface="Arial" pitchFamily="34" charset="0"/>
              </a:rPr>
              <a:t>Medicinenet.com</a:t>
            </a:r>
            <a:endParaRPr lang="en-US" dirty="0">
              <a:latin typeface="Arial" pitchFamily="34" charset="0"/>
              <a:cs typeface="Arial" pitchFamily="34" charset="0"/>
            </a:endParaRPr>
          </a:p>
          <a:p>
            <a:r>
              <a:rPr lang="en-US" dirty="0" smtClean="0">
                <a:latin typeface="Arial" pitchFamily="34" charset="0"/>
                <a:cs typeface="Arial" pitchFamily="34" charset="0"/>
              </a:rPr>
              <a:t>Springer.com- </a:t>
            </a:r>
            <a:r>
              <a:rPr lang="en-US" dirty="0">
                <a:latin typeface="Arial" pitchFamily="34" charset="0"/>
                <a:cs typeface="Arial" pitchFamily="34" charset="0"/>
              </a:rPr>
              <a:t>Clinical Orthopedics and related </a:t>
            </a:r>
            <a:r>
              <a:rPr lang="en-US" dirty="0" smtClean="0">
                <a:latin typeface="Arial" pitchFamily="34" charset="0"/>
                <a:cs typeface="Arial" pitchFamily="34" charset="0"/>
              </a:rPr>
              <a:t>research</a:t>
            </a:r>
          </a:p>
          <a:p>
            <a:r>
              <a:rPr lang="en-US" dirty="0">
                <a:latin typeface="Arial" pitchFamily="34" charset="0"/>
                <a:cs typeface="Arial" pitchFamily="34" charset="0"/>
              </a:rPr>
              <a:t>ethanfgodschild.blogspot.com- God's Warrior~ Fighting Fibular </a:t>
            </a:r>
            <a:r>
              <a:rPr lang="en-US" dirty="0" err="1" smtClean="0">
                <a:latin typeface="Arial" pitchFamily="34" charset="0"/>
                <a:cs typeface="Arial" pitchFamily="34" charset="0"/>
              </a:rPr>
              <a:t>Hemimelia</a:t>
            </a:r>
            <a:endParaRPr lang="en-US" dirty="0" smtClean="0">
              <a:latin typeface="Arial" pitchFamily="34" charset="0"/>
              <a:cs typeface="Arial" pitchFamily="34" charset="0"/>
            </a:endParaRPr>
          </a:p>
          <a:p>
            <a:r>
              <a:rPr lang="en-US" dirty="0" smtClean="0">
                <a:latin typeface="Arial" pitchFamily="34" charset="0"/>
                <a:cs typeface="Arial" pitchFamily="34" charset="0"/>
              </a:rPr>
              <a:t>sportsmedicine.about.com - Ankle Anatomy and Physiology</a:t>
            </a:r>
          </a:p>
          <a:p>
            <a:r>
              <a:rPr lang="en-US" dirty="0" smtClean="0">
                <a:latin typeface="Arial" pitchFamily="34" charset="0"/>
                <a:cs typeface="Arial" pitchFamily="34" charset="0"/>
              </a:rPr>
              <a:t>wikiradiography.com</a:t>
            </a:r>
          </a:p>
          <a:p>
            <a:r>
              <a:rPr lang="en-US" dirty="0" smtClean="0">
                <a:latin typeface="Arial" pitchFamily="34" charset="0"/>
                <a:cs typeface="Arial" pitchFamily="34" charset="0"/>
              </a:rPr>
              <a:t>boundless.com-Tibia and Fibula (Leg)</a:t>
            </a:r>
            <a:endParaRPr lang="en-US" dirty="0">
              <a:latin typeface="Arial" pitchFamily="34" charset="0"/>
              <a:cs typeface="Arial" pitchFamily="34" charset="0"/>
            </a:endParaRPr>
          </a:p>
        </p:txBody>
      </p:sp>
    </p:spTree>
    <p:extLst>
      <p:ext uri="{BB962C8B-B14F-4D97-AF65-F5344CB8AC3E}">
        <p14:creationId xmlns:p14="http://schemas.microsoft.com/office/powerpoint/2010/main" val="31464381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46161" y="723331"/>
            <a:ext cx="10003808" cy="5295332"/>
          </a:xfrm>
        </p:spPr>
        <p:txBody>
          <a:bodyPr/>
          <a:lstStyle/>
          <a:p>
            <a:r>
              <a:rPr lang="en-US" sz="2600" b="1" dirty="0" smtClean="0">
                <a:latin typeface="Arial" panose="020B0604020202020204" pitchFamily="34" charset="0"/>
                <a:cs typeface="Arial" panose="020B0604020202020204" pitchFamily="34" charset="0"/>
              </a:rPr>
              <a:t>What </a:t>
            </a:r>
            <a:r>
              <a:rPr lang="en-US" sz="2600" b="1" dirty="0">
                <a:latin typeface="Arial" panose="020B0604020202020204" pitchFamily="34" charset="0"/>
                <a:cs typeface="Arial" panose="020B0604020202020204" pitchFamily="34" charset="0"/>
              </a:rPr>
              <a:t>is </a:t>
            </a:r>
            <a:r>
              <a:rPr lang="en-US" sz="2600" b="1" dirty="0" smtClean="0">
                <a:latin typeface="Arial" panose="020B0604020202020204" pitchFamily="34" charset="0"/>
                <a:cs typeface="Arial" panose="020B0604020202020204" pitchFamily="34" charset="0"/>
              </a:rPr>
              <a:t>Fibular </a:t>
            </a:r>
            <a:r>
              <a:rPr lang="en-US" sz="2600" b="1" dirty="0" err="1" smtClean="0">
                <a:latin typeface="Arial" panose="020B0604020202020204" pitchFamily="34" charset="0"/>
                <a:cs typeface="Arial" panose="020B0604020202020204" pitchFamily="34" charset="0"/>
              </a:rPr>
              <a:t>Hemimelia</a:t>
            </a:r>
            <a:r>
              <a:rPr lang="en-US" sz="2600" b="1" dirty="0" smtClean="0">
                <a:latin typeface="Arial" panose="020B0604020202020204" pitchFamily="34" charset="0"/>
                <a:cs typeface="Arial" panose="020B0604020202020204" pitchFamily="34" charset="0"/>
              </a:rPr>
              <a:t>?</a:t>
            </a:r>
          </a:p>
          <a:p>
            <a:pPr lvl="1"/>
            <a:r>
              <a:rPr lang="en-US" sz="2400" dirty="0" smtClean="0">
                <a:latin typeface="Arial" panose="020B0604020202020204" pitchFamily="34" charset="0"/>
                <a:cs typeface="Arial" panose="020B0604020202020204" pitchFamily="34" charset="0"/>
              </a:rPr>
              <a:t>Fibular </a:t>
            </a:r>
            <a:r>
              <a:rPr lang="en-US" sz="2400" dirty="0" err="1">
                <a:latin typeface="Arial" panose="020B0604020202020204" pitchFamily="34" charset="0"/>
                <a:cs typeface="Arial" panose="020B0604020202020204" pitchFamily="34" charset="0"/>
              </a:rPr>
              <a:t>hemimelia</a:t>
            </a:r>
            <a:r>
              <a:rPr lang="en-US" sz="2400" dirty="0">
                <a:latin typeface="Arial" panose="020B0604020202020204" pitchFamily="34" charset="0"/>
                <a:cs typeface="Arial" panose="020B0604020202020204" pitchFamily="34" charset="0"/>
              </a:rPr>
              <a:t> is a birth defect where part or </a:t>
            </a:r>
            <a:r>
              <a:rPr lang="en-US" sz="2400" dirty="0" smtClean="0">
                <a:latin typeface="Arial" panose="020B0604020202020204" pitchFamily="34" charset="0"/>
                <a:cs typeface="Arial" panose="020B0604020202020204" pitchFamily="34" charset="0"/>
              </a:rPr>
              <a:t>all </a:t>
            </a:r>
            <a:r>
              <a:rPr lang="en-US" sz="2400" dirty="0">
                <a:latin typeface="Arial" panose="020B0604020202020204" pitchFamily="34" charset="0"/>
                <a:cs typeface="Arial" panose="020B0604020202020204" pitchFamily="34" charset="0"/>
              </a:rPr>
              <a:t>the fibular bone is </a:t>
            </a:r>
            <a:r>
              <a:rPr lang="en-US" sz="2400" dirty="0" smtClean="0">
                <a:latin typeface="Arial" panose="020B0604020202020204" pitchFamily="34" charset="0"/>
                <a:cs typeface="Arial" panose="020B0604020202020204" pitchFamily="34" charset="0"/>
              </a:rPr>
              <a:t>absent.</a:t>
            </a:r>
          </a:p>
          <a:p>
            <a:pPr lvl="1"/>
            <a:r>
              <a:rPr lang="en-US" sz="2400" dirty="0" smtClean="0">
                <a:latin typeface="Arial" panose="020B0604020202020204" pitchFamily="34" charset="0"/>
                <a:cs typeface="Arial" panose="020B0604020202020204" pitchFamily="34" charset="0"/>
              </a:rPr>
              <a:t>Most often is unilateral.</a:t>
            </a:r>
          </a:p>
          <a:p>
            <a:pPr lvl="1">
              <a:buNone/>
            </a:pPr>
            <a:endParaRPr lang="en-US" dirty="0" smtClean="0">
              <a:latin typeface="Arial" panose="020B0604020202020204" pitchFamily="34" charset="0"/>
              <a:cs typeface="Arial" panose="020B0604020202020204" pitchFamily="34" charset="0"/>
            </a:endParaRPr>
          </a:p>
          <a:p>
            <a:pPr marL="285750" lvl="1"/>
            <a:r>
              <a:rPr lang="en-US" sz="2600" b="1" dirty="0" smtClean="0">
                <a:latin typeface="Arial" panose="020B0604020202020204" pitchFamily="34" charset="0"/>
                <a:cs typeface="Arial" panose="020B0604020202020204" pitchFamily="34" charset="0"/>
              </a:rPr>
              <a:t>Diagnosis and Causes</a:t>
            </a:r>
          </a:p>
          <a:p>
            <a:pPr lvl="1"/>
            <a:r>
              <a:rPr lang="en-US" sz="2400" dirty="0" smtClean="0">
                <a:latin typeface="Arial" panose="020B0604020202020204" pitchFamily="34" charset="0"/>
                <a:cs typeface="Arial" panose="020B0604020202020204" pitchFamily="34" charset="0"/>
              </a:rPr>
              <a:t>Can be observed at scans during pregnancy.</a:t>
            </a:r>
          </a:p>
          <a:p>
            <a:pPr lvl="1"/>
            <a:r>
              <a:rPr lang="en-US" sz="2400" dirty="0" smtClean="0">
                <a:latin typeface="Arial" panose="020B0604020202020204" pitchFamily="34" charset="0"/>
                <a:cs typeface="Arial" panose="020B0604020202020204" pitchFamily="34" charset="0"/>
              </a:rPr>
              <a:t>Shortened leg, ankle or knee instability due to absence of fibula bone.</a:t>
            </a:r>
          </a:p>
          <a:p>
            <a:pPr lvl="1"/>
            <a:r>
              <a:rPr lang="en-US" sz="2400" dirty="0" smtClean="0">
                <a:latin typeface="Arial" panose="020B0604020202020204" pitchFamily="34" charset="0"/>
                <a:cs typeface="Arial" panose="020B0604020202020204" pitchFamily="34" charset="0"/>
              </a:rPr>
              <a:t>Most cases of fibular </a:t>
            </a:r>
            <a:r>
              <a:rPr lang="en-US" sz="2400" dirty="0" err="1" smtClean="0">
                <a:latin typeface="Arial" panose="020B0604020202020204" pitchFamily="34" charset="0"/>
                <a:cs typeface="Arial" panose="020B0604020202020204" pitchFamily="34" charset="0"/>
              </a:rPr>
              <a:t>hemimelia</a:t>
            </a:r>
            <a:r>
              <a:rPr lang="en-US" sz="2400" dirty="0" smtClean="0">
                <a:latin typeface="Arial" panose="020B0604020202020204" pitchFamily="34" charset="0"/>
                <a:cs typeface="Arial" panose="020B0604020202020204" pitchFamily="34" charset="0"/>
              </a:rPr>
              <a:t> are thought to occur for no reason.</a:t>
            </a:r>
          </a:p>
          <a:p>
            <a:pPr marL="285750" lvl="1"/>
            <a:endParaRPr lang="en-US" sz="2400" dirty="0" smtClean="0">
              <a:latin typeface="Arial" panose="020B0604020202020204" pitchFamily="34" charset="0"/>
              <a:cs typeface="Arial" panose="020B0604020202020204" pitchFamily="34" charset="0"/>
            </a:endParaRPr>
          </a:p>
          <a:p>
            <a:pPr marL="742950" lvl="2"/>
            <a:endParaRPr 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2740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Patient History</a:t>
            </a:r>
            <a:endParaRPr lang="en-US" b="1" dirty="0"/>
          </a:p>
        </p:txBody>
      </p:sp>
      <p:sp>
        <p:nvSpPr>
          <p:cNvPr id="3" name="Content Placeholder 2"/>
          <p:cNvSpPr>
            <a:spLocks noGrp="1"/>
          </p:cNvSpPr>
          <p:nvPr>
            <p:ph idx="1"/>
          </p:nvPr>
        </p:nvSpPr>
        <p:spPr>
          <a:xfrm>
            <a:off x="1295401" y="2556932"/>
            <a:ext cx="5351059" cy="3318936"/>
          </a:xfrm>
        </p:spPr>
        <p:txBody>
          <a:bodyPr>
            <a:normAutofit fontScale="70000" lnSpcReduction="20000"/>
          </a:bodyPr>
          <a:lstStyle/>
          <a:p>
            <a:r>
              <a:rPr lang="en-US" sz="2800" dirty="0" smtClean="0">
                <a:latin typeface="Arial" pitchFamily="34" charset="0"/>
                <a:cs typeface="Arial" pitchFamily="34" charset="0"/>
              </a:rPr>
              <a:t>A seven year old female patient was scheduled at </a:t>
            </a:r>
            <a:r>
              <a:rPr lang="en-US" sz="2800" dirty="0">
                <a:latin typeface="Arial" pitchFamily="34" charset="0"/>
                <a:cs typeface="Arial" pitchFamily="34" charset="0"/>
              </a:rPr>
              <a:t>Columbia Presbyterian Children Hospital for a follow up </a:t>
            </a:r>
            <a:r>
              <a:rPr lang="en-US" sz="2800" dirty="0" smtClean="0">
                <a:latin typeface="Arial" pitchFamily="34" charset="0"/>
                <a:cs typeface="Arial" pitchFamily="34" charset="0"/>
              </a:rPr>
              <a:t>appointment.</a:t>
            </a:r>
          </a:p>
          <a:p>
            <a:endParaRPr lang="en-US" sz="2800" dirty="0" smtClean="0">
              <a:latin typeface="Arial" pitchFamily="34" charset="0"/>
              <a:cs typeface="Arial" pitchFamily="34" charset="0"/>
            </a:endParaRPr>
          </a:p>
          <a:p>
            <a:r>
              <a:rPr lang="en-US" sz="2800" dirty="0">
                <a:latin typeface="Arial" pitchFamily="34" charset="0"/>
                <a:cs typeface="Arial" pitchFamily="34" charset="0"/>
              </a:rPr>
              <a:t>At birth, she was diagnosed with fibular </a:t>
            </a:r>
            <a:r>
              <a:rPr lang="en-US" sz="2800" dirty="0" err="1">
                <a:latin typeface="Arial" pitchFamily="34" charset="0"/>
                <a:cs typeface="Arial" pitchFamily="34" charset="0"/>
              </a:rPr>
              <a:t>hemimelia</a:t>
            </a:r>
            <a:r>
              <a:rPr lang="en-US" sz="2800" dirty="0">
                <a:latin typeface="Arial" pitchFamily="34" charset="0"/>
                <a:cs typeface="Arial" pitchFamily="34" charset="0"/>
              </a:rPr>
              <a:t> of her right lower extremity.</a:t>
            </a:r>
          </a:p>
          <a:p>
            <a:pPr marL="0" indent="0">
              <a:buNone/>
            </a:pPr>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She undergone a right </a:t>
            </a:r>
            <a:r>
              <a:rPr lang="en-US" sz="2800" dirty="0" err="1" smtClean="0">
                <a:latin typeface="Arial" pitchFamily="34" charset="0"/>
                <a:cs typeface="Arial" pitchFamily="34" charset="0"/>
              </a:rPr>
              <a:t>tibial</a:t>
            </a:r>
            <a:r>
              <a:rPr lang="en-US" sz="2800" dirty="0" smtClean="0">
                <a:latin typeface="Arial" pitchFamily="34" charset="0"/>
                <a:cs typeface="Arial" pitchFamily="34" charset="0"/>
              </a:rPr>
              <a:t> lengthening at the age of one.</a:t>
            </a:r>
          </a:p>
          <a:p>
            <a:endParaRPr lang="en-US" dirty="0">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44269" y="2556932"/>
            <a:ext cx="4572000" cy="3120537"/>
          </a:xfrm>
          <a:prstGeom prst="rect">
            <a:avLst/>
          </a:prstGeom>
        </p:spPr>
      </p:pic>
    </p:spTree>
    <p:extLst>
      <p:ext uri="{BB962C8B-B14F-4D97-AF65-F5344CB8AC3E}">
        <p14:creationId xmlns:p14="http://schemas.microsoft.com/office/powerpoint/2010/main" val="30111505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991953" y="713370"/>
            <a:ext cx="9077325" cy="899795"/>
          </a:xfrm>
        </p:spPr>
        <p:txBody>
          <a:bodyPr/>
          <a:lstStyle/>
          <a:p>
            <a:r>
              <a:rPr lang="en-US" b="1" dirty="0">
                <a:latin typeface="Arial" panose="020B0604020202020204" pitchFamily="34" charset="0"/>
                <a:cs typeface="Arial" panose="020B0604020202020204" pitchFamily="34" charset="0"/>
              </a:rPr>
              <a:t>Fibular </a:t>
            </a:r>
            <a:r>
              <a:rPr lang="en-US" b="1" dirty="0" err="1" smtClean="0">
                <a:latin typeface="Arial" panose="020B0604020202020204" pitchFamily="34" charset="0"/>
                <a:cs typeface="Arial" panose="020B0604020202020204" pitchFamily="34" charset="0"/>
              </a:rPr>
              <a:t>Hemimelia</a:t>
            </a:r>
            <a:r>
              <a:rPr lang="en-US" b="1" dirty="0" smtClean="0">
                <a:latin typeface="Arial" panose="020B0604020202020204" pitchFamily="34" charset="0"/>
                <a:cs typeface="Arial" panose="020B0604020202020204" pitchFamily="34" charset="0"/>
              </a:rPr>
              <a:t> Types</a:t>
            </a:r>
            <a:endParaRPr lang="en-US" b="1" dirty="0"/>
          </a:p>
        </p:txBody>
      </p:sp>
      <p:sp>
        <p:nvSpPr>
          <p:cNvPr id="5" name="TextBox 4"/>
          <p:cNvSpPr txBox="1"/>
          <p:nvPr/>
        </p:nvSpPr>
        <p:spPr>
          <a:xfrm>
            <a:off x="991953" y="1475117"/>
            <a:ext cx="6607919" cy="4615132"/>
          </a:xfrm>
          <a:prstGeom prst="rect">
            <a:avLst/>
          </a:prstGeom>
          <a:noFill/>
        </p:spPr>
        <p:txBody>
          <a:bodyPr wrap="square" lIns="91440" tIns="45720" rIns="91440" bIns="45720" anchor="t"/>
          <a:lstStyle/>
          <a:p>
            <a:pPr marL="0" indent="0" algn="l" defTabSz="914400" latinLnBrk="0">
              <a:lnSpc>
                <a:spcPct val="216000"/>
              </a:lnSpc>
              <a:spcBef>
                <a:spcPts val="0"/>
              </a:spcBef>
              <a:spcAft>
                <a:spcPts val="0"/>
              </a:spcAft>
              <a:buFontTx/>
              <a:buNone/>
            </a:pPr>
            <a:r>
              <a:rPr lang="en-US" altLang="ko-KR" sz="2200" dirty="0" smtClean="0">
                <a:solidFill>
                  <a:srgbClr val="000000"/>
                </a:solidFill>
                <a:latin typeface="Garamond" charset="0"/>
              </a:rPr>
              <a:t> </a:t>
            </a:r>
            <a:r>
              <a:rPr lang="en-US" altLang="ko-KR" sz="2000" b="1" dirty="0" smtClean="0">
                <a:solidFill>
                  <a:srgbClr val="000000"/>
                </a:solidFill>
                <a:latin typeface="Arial" charset="0"/>
              </a:rPr>
              <a:t>Type 1:  Short or partial proximal absence unilaterally</a:t>
            </a:r>
            <a:endParaRPr lang="ko-KR" altLang="en-US" sz="2000" b="1" dirty="0" smtClean="0">
              <a:latin typeface="Arial" charset="0"/>
            </a:endParaRPr>
          </a:p>
          <a:p>
            <a:pPr marL="0" indent="0" algn="l" defTabSz="914400" latinLnBrk="0">
              <a:lnSpc>
                <a:spcPct val="216000"/>
              </a:lnSpc>
              <a:spcBef>
                <a:spcPts val="0"/>
              </a:spcBef>
              <a:spcAft>
                <a:spcPts val="0"/>
              </a:spcAft>
              <a:buFontTx/>
              <a:buNone/>
            </a:pPr>
            <a:r>
              <a:rPr lang="en-US" altLang="ko-KR" dirty="0" smtClean="0">
                <a:solidFill>
                  <a:srgbClr val="000000"/>
                </a:solidFill>
                <a:latin typeface="Arial" charset="0"/>
              </a:rPr>
              <a:t>1A: Stable ankle joint ± ball &amp; socket joint with  mostly medial tilt.</a:t>
            </a:r>
            <a:endParaRPr lang="ko-KR" altLang="en-US" dirty="0" smtClean="0">
              <a:latin typeface="Arial" charset="0"/>
            </a:endParaRPr>
          </a:p>
          <a:p>
            <a:pPr marL="0" indent="0" algn="l" defTabSz="914400" latinLnBrk="0">
              <a:lnSpc>
                <a:spcPct val="216000"/>
              </a:lnSpc>
              <a:spcBef>
                <a:spcPts val="0"/>
              </a:spcBef>
              <a:spcAft>
                <a:spcPts val="0"/>
              </a:spcAft>
              <a:buFontTx/>
              <a:buNone/>
            </a:pPr>
            <a:r>
              <a:rPr lang="en-US" altLang="ko-KR" dirty="0" smtClean="0">
                <a:solidFill>
                  <a:srgbClr val="000000"/>
                </a:solidFill>
                <a:latin typeface="Arial" charset="0"/>
              </a:rPr>
              <a:t>1B: Unstable ankle joint with proximal fibula is absent 30-50% of its length.</a:t>
            </a:r>
          </a:p>
          <a:p>
            <a:pPr marL="0" indent="0" algn="l" defTabSz="914400" latinLnBrk="0">
              <a:lnSpc>
                <a:spcPct val="216000"/>
              </a:lnSpc>
              <a:spcBef>
                <a:spcPts val="0"/>
              </a:spcBef>
              <a:spcAft>
                <a:spcPts val="0"/>
              </a:spcAft>
              <a:buFontTx/>
              <a:buNone/>
            </a:pPr>
            <a:r>
              <a:rPr lang="en-US" altLang="ko-KR" b="1" dirty="0" smtClean="0">
                <a:solidFill>
                  <a:srgbClr val="000000"/>
                </a:solidFill>
                <a:latin typeface="Arial" charset="0"/>
              </a:rPr>
              <a:t>The patient was diagnosed with Fibular </a:t>
            </a:r>
            <a:r>
              <a:rPr lang="en-US" altLang="ko-KR" b="1" dirty="0" err="1" smtClean="0">
                <a:solidFill>
                  <a:srgbClr val="000000"/>
                </a:solidFill>
                <a:latin typeface="Arial" charset="0"/>
              </a:rPr>
              <a:t>hemimelia</a:t>
            </a:r>
            <a:r>
              <a:rPr lang="en-US" altLang="ko-KR" b="1" dirty="0" smtClean="0">
                <a:solidFill>
                  <a:srgbClr val="000000"/>
                </a:solidFill>
                <a:latin typeface="Arial" charset="0"/>
              </a:rPr>
              <a:t> type 1A.</a:t>
            </a:r>
            <a:endParaRPr lang="ko-KR" altLang="en-US" b="1" dirty="0" smtClean="0">
              <a:latin typeface="Arial" charset="0"/>
            </a:endParaRPr>
          </a:p>
          <a:p>
            <a:pPr marL="0" indent="0" algn="l" defTabSz="914400" latinLnBrk="0">
              <a:lnSpc>
                <a:spcPct val="106000"/>
              </a:lnSpc>
              <a:spcBef>
                <a:spcPts val="0"/>
              </a:spcBef>
              <a:spcAft>
                <a:spcPts val="0"/>
              </a:spcAft>
              <a:buFontTx/>
              <a:buNone/>
            </a:pPr>
            <a:endParaRPr lang="ko-KR" altLang="en-US" sz="1800" dirty="0" smtClean="0">
              <a:latin typeface="Garamond" charset="0"/>
            </a:endParaRPr>
          </a:p>
        </p:txBody>
      </p:sp>
      <p:pic>
        <p:nvPicPr>
          <p:cNvPr id="6" name="Picture 5" descr="bbmapAsset.jpg"/>
          <p:cNvPicPr>
            <a:picLocks noChangeAspect="1"/>
          </p:cNvPicPr>
          <p:nvPr/>
        </p:nvPicPr>
        <p:blipFill>
          <a:blip r:embed="rId3" cstate="print"/>
          <a:stretch>
            <a:fillRect/>
          </a:stretch>
        </p:blipFill>
        <p:spPr>
          <a:xfrm>
            <a:off x="7867290" y="1858152"/>
            <a:ext cx="3165895" cy="3602161"/>
          </a:xfrm>
          <a:prstGeom prst="rect">
            <a:avLst/>
          </a:prstGeom>
        </p:spPr>
      </p:pic>
    </p:spTree>
    <p:extLst>
      <p:ext uri="{BB962C8B-B14F-4D97-AF65-F5344CB8AC3E}">
        <p14:creationId xmlns:p14="http://schemas.microsoft.com/office/powerpoint/2010/main" val="7514435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0173" y="845389"/>
            <a:ext cx="9169880" cy="769441"/>
          </a:xfrm>
          <a:prstGeom prst="rect">
            <a:avLst/>
          </a:prstGeom>
          <a:noFill/>
        </p:spPr>
        <p:txBody>
          <a:bodyPr wrap="square" rtlCol="0">
            <a:spAutoFit/>
          </a:bodyPr>
          <a:lstStyle/>
          <a:p>
            <a:pPr algn="ctr"/>
            <a:r>
              <a:rPr lang="en-US" sz="4400" b="1" dirty="0" smtClean="0">
                <a:latin typeface="Arial" panose="020B0604020202020204" pitchFamily="34" charset="0"/>
                <a:cs typeface="Arial" panose="020B0604020202020204" pitchFamily="34" charset="0"/>
              </a:rPr>
              <a:t>Fibular </a:t>
            </a:r>
            <a:r>
              <a:rPr lang="en-US" sz="4400" b="1" dirty="0" err="1" smtClean="0">
                <a:latin typeface="Arial" panose="020B0604020202020204" pitchFamily="34" charset="0"/>
                <a:cs typeface="Arial" panose="020B0604020202020204" pitchFamily="34" charset="0"/>
              </a:rPr>
              <a:t>Hemimelia</a:t>
            </a:r>
            <a:r>
              <a:rPr lang="en-US" sz="4400" b="1" dirty="0" smtClean="0">
                <a:latin typeface="Arial" panose="020B0604020202020204" pitchFamily="34" charset="0"/>
                <a:cs typeface="Arial" panose="020B0604020202020204" pitchFamily="34" charset="0"/>
              </a:rPr>
              <a:t> Types</a:t>
            </a:r>
            <a:endParaRPr lang="en-US" sz="4400" dirty="0"/>
          </a:p>
        </p:txBody>
      </p:sp>
      <p:sp>
        <p:nvSpPr>
          <p:cNvPr id="4" name="TextBox 3"/>
          <p:cNvSpPr txBox="1"/>
          <p:nvPr/>
        </p:nvSpPr>
        <p:spPr>
          <a:xfrm>
            <a:off x="1190446" y="2208360"/>
            <a:ext cx="4546120" cy="3150350"/>
          </a:xfrm>
          <a:prstGeom prst="rect">
            <a:avLst/>
          </a:prstGeom>
          <a:noFill/>
        </p:spPr>
        <p:txBody>
          <a:bodyPr wrap="square" rtlCol="0">
            <a:spAutoFit/>
          </a:bodyPr>
          <a:lstStyle/>
          <a:p>
            <a:pPr>
              <a:lnSpc>
                <a:spcPct val="216000"/>
              </a:lnSpc>
            </a:pPr>
            <a:r>
              <a:rPr lang="en-US" altLang="ko-KR" sz="2000" b="1" dirty="0" smtClean="0">
                <a:solidFill>
                  <a:srgbClr val="000000"/>
                </a:solidFill>
                <a:latin typeface="Arial" charset="0"/>
              </a:rPr>
              <a:t>Type 2: Complete absence</a:t>
            </a:r>
            <a:endParaRPr lang="ko-KR" altLang="en-US" sz="2000" b="1" dirty="0" smtClean="0">
              <a:latin typeface="Arial" charset="0"/>
            </a:endParaRPr>
          </a:p>
          <a:p>
            <a:pPr marL="285750" indent="-285750">
              <a:lnSpc>
                <a:spcPct val="216000"/>
              </a:lnSpc>
              <a:buClr>
                <a:srgbClr val="000000"/>
              </a:buClr>
              <a:buFont typeface="Garamond"/>
              <a:buChar char="•"/>
            </a:pPr>
            <a:r>
              <a:rPr lang="en-US" altLang="ko-KR" sz="1600" b="1" dirty="0" smtClean="0">
                <a:solidFill>
                  <a:srgbClr val="000000"/>
                </a:solidFill>
                <a:latin typeface="Garamond" charset="0"/>
              </a:rPr>
              <a:t> </a:t>
            </a:r>
            <a:r>
              <a:rPr lang="en-US" altLang="ko-KR" dirty="0" smtClean="0">
                <a:solidFill>
                  <a:srgbClr val="000000"/>
                </a:solidFill>
                <a:latin typeface="Arial" charset="0"/>
              </a:rPr>
              <a:t>Can be unilateral or bilateral.</a:t>
            </a:r>
            <a:endParaRPr lang="ko-KR" altLang="en-US" dirty="0" smtClean="0">
              <a:latin typeface="Arial" charset="0"/>
            </a:endParaRPr>
          </a:p>
          <a:p>
            <a:pPr marL="342900" indent="-342900">
              <a:lnSpc>
                <a:spcPct val="216000"/>
              </a:lnSpc>
              <a:buClr>
                <a:srgbClr val="000000"/>
              </a:buClr>
              <a:buFont typeface="Arial"/>
              <a:buChar char="•"/>
            </a:pPr>
            <a:r>
              <a:rPr lang="en-US" altLang="ko-KR" dirty="0" smtClean="0">
                <a:solidFill>
                  <a:srgbClr val="000000"/>
                </a:solidFill>
                <a:latin typeface="Arial" charset="0"/>
              </a:rPr>
              <a:t>Tibia be extremely small and bowed with proximal femoral focal and upper limb 	deficiency.</a:t>
            </a:r>
            <a:endParaRPr lang="ko-KR" altLang="en-US" dirty="0" smtClean="0">
              <a:latin typeface="Arial" charset="0"/>
            </a:endParaRPr>
          </a:p>
        </p:txBody>
      </p:sp>
      <p:pic>
        <p:nvPicPr>
          <p:cNvPr id="6" name="Picture 5" descr="1.jpg"/>
          <p:cNvPicPr>
            <a:picLocks noChangeAspect="1"/>
          </p:cNvPicPr>
          <p:nvPr/>
        </p:nvPicPr>
        <p:blipFill>
          <a:blip r:embed="rId2" cstate="print"/>
          <a:stretch>
            <a:fillRect/>
          </a:stretch>
        </p:blipFill>
        <p:spPr>
          <a:xfrm>
            <a:off x="5667554" y="1930879"/>
            <a:ext cx="5728327" cy="3962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21723" y="864549"/>
            <a:ext cx="4314091" cy="646331"/>
          </a:xfrm>
          <a:prstGeom prst="rect">
            <a:avLst/>
          </a:prstGeom>
        </p:spPr>
        <p:txBody>
          <a:bodyPr wrap="square">
            <a:spAutoFit/>
          </a:bodyPr>
          <a:lstStyle/>
          <a:p>
            <a:r>
              <a:rPr lang="en-US" sz="3600" b="1" dirty="0" smtClean="0">
                <a:latin typeface="Arial" panose="020B0604020202020204" pitchFamily="34" charset="0"/>
                <a:cs typeface="Arial" panose="020B0604020202020204" pitchFamily="34" charset="0"/>
              </a:rPr>
              <a:t>Fibular </a:t>
            </a:r>
            <a:r>
              <a:rPr lang="en-US" sz="3600" b="1" dirty="0" err="1" smtClean="0">
                <a:latin typeface="Arial" panose="020B0604020202020204" pitchFamily="34" charset="0"/>
                <a:cs typeface="Arial" panose="020B0604020202020204" pitchFamily="34" charset="0"/>
              </a:rPr>
              <a:t>Hemimelia</a:t>
            </a:r>
            <a:endParaRPr lang="en-US" sz="3600" b="1"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7794" y="1845927"/>
            <a:ext cx="3003929" cy="300392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75065" y="1661005"/>
            <a:ext cx="2930192" cy="3373773"/>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58599" y="2022453"/>
            <a:ext cx="3759861" cy="2650879"/>
          </a:xfrm>
          <a:prstGeom prst="rect">
            <a:avLst/>
          </a:prstGeom>
        </p:spPr>
      </p:pic>
      <p:sp>
        <p:nvSpPr>
          <p:cNvPr id="9" name="TextBox 8"/>
          <p:cNvSpPr txBox="1"/>
          <p:nvPr/>
        </p:nvSpPr>
        <p:spPr>
          <a:xfrm>
            <a:off x="1084100" y="5445457"/>
            <a:ext cx="2471316"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Distal Femur</a:t>
            </a:r>
          </a:p>
        </p:txBody>
      </p:sp>
      <p:sp>
        <p:nvSpPr>
          <p:cNvPr id="10" name="TextBox 9"/>
          <p:cNvSpPr txBox="1"/>
          <p:nvPr/>
        </p:nvSpPr>
        <p:spPr>
          <a:xfrm>
            <a:off x="4565650" y="5445456"/>
            <a:ext cx="2088538" cy="461665"/>
          </a:xfrm>
          <a:prstGeom prst="rect">
            <a:avLst/>
          </a:prstGeom>
          <a:noFill/>
        </p:spPr>
        <p:txBody>
          <a:bodyPr wrap="square" rtlCol="0">
            <a:spAutoFit/>
          </a:bodyPr>
          <a:lstStyle/>
          <a:p>
            <a:r>
              <a:rPr lang="en-US" sz="2400" dirty="0" smtClean="0">
                <a:latin typeface="Arial" panose="020B0604020202020204" pitchFamily="34" charset="0"/>
                <a:cs typeface="Arial" panose="020B0604020202020204" pitchFamily="34" charset="0"/>
              </a:rPr>
              <a:t>AP Tibia View</a:t>
            </a:r>
            <a:endParaRPr lang="en-US" sz="2400" dirty="0">
              <a:latin typeface="Arial" panose="020B0604020202020204" pitchFamily="34" charset="0"/>
              <a:cs typeface="Arial" panose="020B0604020202020204" pitchFamily="34" charset="0"/>
            </a:endParaRPr>
          </a:p>
        </p:txBody>
      </p:sp>
      <p:sp>
        <p:nvSpPr>
          <p:cNvPr id="11" name="TextBox 10"/>
          <p:cNvSpPr txBox="1"/>
          <p:nvPr/>
        </p:nvSpPr>
        <p:spPr>
          <a:xfrm>
            <a:off x="7612087" y="5445455"/>
            <a:ext cx="3452883" cy="461665"/>
          </a:xfrm>
          <a:prstGeom prst="rect">
            <a:avLst/>
          </a:prstGeom>
          <a:noFill/>
        </p:spPr>
        <p:txBody>
          <a:bodyPr wrap="square" rtlCol="0">
            <a:spAutoFit/>
          </a:bodyPr>
          <a:lstStyle/>
          <a:p>
            <a:pPr algn="ctr"/>
            <a:r>
              <a:rPr lang="en-US" sz="2400" dirty="0" smtClean="0">
                <a:latin typeface="Arial" panose="020B0604020202020204" pitchFamily="34" charset="0"/>
                <a:cs typeface="Arial" panose="020B0604020202020204" pitchFamily="34" charset="0"/>
              </a:rPr>
              <a:t>Tibia Lengthening</a:t>
            </a: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31065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6161" y="1790691"/>
            <a:ext cx="5523124" cy="4401205"/>
          </a:xfrm>
          <a:prstGeom prst="rect">
            <a:avLst/>
          </a:prstGeom>
        </p:spPr>
        <p:txBody>
          <a:bodyPr wrap="square">
            <a:spAutoFit/>
          </a:bodyPr>
          <a:lstStyle/>
          <a:p>
            <a:pPr marL="742950" lvl="2">
              <a:lnSpc>
                <a:spcPct val="200000"/>
              </a:lnSpc>
              <a:buFont typeface="Arial" pitchFamily="34" charset="0"/>
              <a:buChar char="•"/>
            </a:pPr>
            <a:r>
              <a:rPr lang="en-US" sz="2000" dirty="0" smtClean="0">
                <a:latin typeface="Arial" panose="020B0604020202020204" pitchFamily="34" charset="0"/>
                <a:cs typeface="Arial" panose="020B0604020202020204" pitchFamily="34" charset="0"/>
              </a:rPr>
              <a:t> Treatment will depend on the severity and condition of the limb.</a:t>
            </a:r>
          </a:p>
          <a:p>
            <a:pPr marL="742950" lvl="2">
              <a:lnSpc>
                <a:spcPct val="200000"/>
              </a:lnSpc>
              <a:buFont typeface="Arial" pitchFamily="34" charset="0"/>
              <a:buChar char="•"/>
            </a:pPr>
            <a:r>
              <a:rPr lang="en-US" sz="2000" dirty="0" smtClean="0">
                <a:latin typeface="Arial" panose="020B0604020202020204" pitchFamily="34" charset="0"/>
                <a:cs typeface="Arial" panose="020B0604020202020204" pitchFamily="34" charset="0"/>
              </a:rPr>
              <a:t> Choices consist of either amputation of lower leg or tibia lengthening or tibia lengthening.</a:t>
            </a:r>
          </a:p>
          <a:p>
            <a:pPr marL="742950" lvl="2">
              <a:lnSpc>
                <a:spcPct val="200000"/>
              </a:lnSpc>
              <a:buFont typeface="Arial" pitchFamily="34" charset="0"/>
              <a:buChar char="•"/>
            </a:pPr>
            <a:r>
              <a:rPr lang="en-US" sz="2000" b="1" dirty="0" err="1" smtClean="0">
                <a:latin typeface="Arial" panose="020B0604020202020204" pitchFamily="34" charset="0"/>
                <a:cs typeface="Arial" panose="020B0604020202020204" pitchFamily="34" charset="0"/>
              </a:rPr>
              <a:t>Tibial</a:t>
            </a:r>
            <a:r>
              <a:rPr lang="en-US" sz="2000" b="1" dirty="0" smtClean="0">
                <a:latin typeface="Arial" panose="020B0604020202020204" pitchFamily="34" charset="0"/>
                <a:cs typeface="Arial" panose="020B0604020202020204" pitchFamily="34" charset="0"/>
              </a:rPr>
              <a:t> lengthening treatment method was used in this case.</a:t>
            </a:r>
          </a:p>
        </p:txBody>
      </p:sp>
      <p:pic>
        <p:nvPicPr>
          <p:cNvPr id="3" name="Picture 2" descr="child-amputee-w-oscar-pistorius.jpg"/>
          <p:cNvPicPr>
            <a:picLocks noChangeAspect="1"/>
          </p:cNvPicPr>
          <p:nvPr/>
        </p:nvPicPr>
        <p:blipFill>
          <a:blip r:embed="rId2" cstate="print"/>
          <a:stretch>
            <a:fillRect/>
          </a:stretch>
        </p:blipFill>
        <p:spPr>
          <a:xfrm>
            <a:off x="6369285" y="1678675"/>
            <a:ext cx="4974336" cy="4073705"/>
          </a:xfrm>
          <a:prstGeom prst="rect">
            <a:avLst/>
          </a:prstGeom>
        </p:spPr>
      </p:pic>
      <p:sp>
        <p:nvSpPr>
          <p:cNvPr id="4" name="TextBox 3"/>
          <p:cNvSpPr txBox="1"/>
          <p:nvPr/>
        </p:nvSpPr>
        <p:spPr>
          <a:xfrm>
            <a:off x="2639684" y="923026"/>
            <a:ext cx="7513607" cy="584775"/>
          </a:xfrm>
          <a:prstGeom prst="rect">
            <a:avLst/>
          </a:prstGeom>
          <a:noFill/>
        </p:spPr>
        <p:txBody>
          <a:bodyPr wrap="square" rtlCol="0">
            <a:spAutoFit/>
          </a:bodyPr>
          <a:lstStyle/>
          <a:p>
            <a:pPr marL="0" lvl="1" algn="ctr"/>
            <a:r>
              <a:rPr lang="en-US" sz="3200" b="1" dirty="0" smtClean="0">
                <a:latin typeface="Arial" panose="020B0604020202020204" pitchFamily="34" charset="0"/>
                <a:cs typeface="Arial" panose="020B0604020202020204" pitchFamily="34" charset="0"/>
              </a:rPr>
              <a:t>Treatment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Views Ordered and Obtained</a:t>
            </a:r>
            <a:endParaRPr lang="en-US" b="1" dirty="0"/>
          </a:p>
        </p:txBody>
      </p:sp>
      <p:sp>
        <p:nvSpPr>
          <p:cNvPr id="4" name="Content Placeholder 3"/>
          <p:cNvSpPr>
            <a:spLocks noGrp="1"/>
          </p:cNvSpPr>
          <p:nvPr>
            <p:ph idx="1"/>
          </p:nvPr>
        </p:nvSpPr>
        <p:spPr>
          <a:xfrm>
            <a:off x="913264" y="2502341"/>
            <a:ext cx="5837486" cy="3311605"/>
          </a:xfrm>
        </p:spPr>
        <p:txBody>
          <a:bodyPr>
            <a:normAutofit lnSpcReduction="10000"/>
          </a:bodyPr>
          <a:lstStyle/>
          <a:p>
            <a:r>
              <a:rPr lang="en-US" dirty="0" smtClean="0">
                <a:latin typeface="Arial" pitchFamily="34" charset="0"/>
                <a:cs typeface="Arial" pitchFamily="34" charset="0"/>
              </a:rPr>
              <a:t>AP, oblique, and lateral views of the right ankle.</a:t>
            </a:r>
          </a:p>
          <a:p>
            <a:endParaRPr lang="en-US" dirty="0" smtClean="0">
              <a:latin typeface="Arial" pitchFamily="34" charset="0"/>
              <a:cs typeface="Arial" pitchFamily="34" charset="0"/>
            </a:endParaRPr>
          </a:p>
          <a:p>
            <a:r>
              <a:rPr lang="en-US" dirty="0" smtClean="0">
                <a:latin typeface="Arial" pitchFamily="34" charset="0"/>
                <a:cs typeface="Arial" pitchFamily="34" charset="0"/>
              </a:rPr>
              <a:t>AP and lateral views of the right tibia and fibula.</a:t>
            </a:r>
          </a:p>
          <a:p>
            <a:endParaRPr lang="en-US" dirty="0" smtClean="0">
              <a:latin typeface="Arial" pitchFamily="34" charset="0"/>
              <a:cs typeface="Arial" pitchFamily="34" charset="0"/>
            </a:endParaRPr>
          </a:p>
          <a:p>
            <a:r>
              <a:rPr lang="en-US" dirty="0" smtClean="0">
                <a:latin typeface="Arial" pitchFamily="34" charset="0"/>
                <a:cs typeface="Arial" pitchFamily="34" charset="0"/>
              </a:rPr>
              <a:t>3 joint right lower extremity exam.</a:t>
            </a:r>
          </a:p>
          <a:p>
            <a:endParaRPr lang="en-US" dirty="0" smtClean="0">
              <a:latin typeface="Arial" pitchFamily="34" charset="0"/>
              <a:cs typeface="Arial" pitchFamily="34" charset="0"/>
            </a:endParaRPr>
          </a:p>
        </p:txBody>
      </p:sp>
      <p:pic>
        <p:nvPicPr>
          <p:cNvPr id="7" name="Picture 6" descr="night before close up.jpg"/>
          <p:cNvPicPr>
            <a:picLocks noChangeAspect="1"/>
          </p:cNvPicPr>
          <p:nvPr/>
        </p:nvPicPr>
        <p:blipFill>
          <a:blip r:embed="rId2" cstate="print"/>
          <a:stretch>
            <a:fillRect/>
          </a:stretch>
        </p:blipFill>
        <p:spPr>
          <a:xfrm>
            <a:off x="6538822" y="2656935"/>
            <a:ext cx="4692769" cy="3390182"/>
          </a:xfrm>
          <a:prstGeom prst="rect">
            <a:avLst/>
          </a:prstGeom>
        </p:spPr>
      </p:pic>
    </p:spTree>
    <p:extLst>
      <p:ext uri="{BB962C8B-B14F-4D97-AF65-F5344CB8AC3E}">
        <p14:creationId xmlns:p14="http://schemas.microsoft.com/office/powerpoint/2010/main" val="26556085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Anatomy and Physiology of Ankle</a:t>
            </a:r>
            <a:endParaRPr lang="en-US" b="1" dirty="0"/>
          </a:p>
        </p:txBody>
      </p:sp>
      <p:sp>
        <p:nvSpPr>
          <p:cNvPr id="5" name="Content Placeholder 4"/>
          <p:cNvSpPr>
            <a:spLocks noGrp="1"/>
          </p:cNvSpPr>
          <p:nvPr>
            <p:ph idx="1"/>
          </p:nvPr>
        </p:nvSpPr>
        <p:spPr>
          <a:xfrm>
            <a:off x="805218" y="2527539"/>
            <a:ext cx="4569039" cy="3614469"/>
          </a:xfrm>
        </p:spPr>
        <p:txBody>
          <a:bodyPr>
            <a:normAutofit fontScale="62500" lnSpcReduction="20000"/>
          </a:bodyPr>
          <a:lstStyle/>
          <a:p>
            <a:pPr>
              <a:lnSpc>
                <a:spcPct val="200000"/>
              </a:lnSpc>
            </a:pPr>
            <a:r>
              <a:rPr lang="en-US" dirty="0" smtClean="0">
                <a:latin typeface="Arial" pitchFamily="34" charset="0"/>
                <a:cs typeface="Arial" pitchFamily="34" charset="0"/>
              </a:rPr>
              <a:t>The ankle is made up of two joints: The ankle joint and the </a:t>
            </a:r>
            <a:r>
              <a:rPr lang="en-US" dirty="0" err="1" smtClean="0">
                <a:latin typeface="Arial" pitchFamily="34" charset="0"/>
                <a:cs typeface="Arial" pitchFamily="34" charset="0"/>
              </a:rPr>
              <a:t>subtalar</a:t>
            </a:r>
            <a:r>
              <a:rPr lang="en-US" dirty="0" smtClean="0">
                <a:latin typeface="Arial" pitchFamily="34" charset="0"/>
                <a:cs typeface="Arial" pitchFamily="34" charset="0"/>
              </a:rPr>
              <a:t> joint. The ankle joint includes two bones (the tibia and the fibula) that form a joint that allows the foot to bend up and down. </a:t>
            </a:r>
          </a:p>
          <a:p>
            <a:pPr>
              <a:lnSpc>
                <a:spcPct val="200000"/>
              </a:lnSpc>
            </a:pPr>
            <a:r>
              <a:rPr lang="en-US" dirty="0" smtClean="0">
                <a:latin typeface="Arial" pitchFamily="34" charset="0"/>
                <a:cs typeface="Arial" pitchFamily="34" charset="0"/>
              </a:rPr>
              <a:t>Two bones of the foot (the talus and the </a:t>
            </a:r>
            <a:r>
              <a:rPr lang="en-US" dirty="0" err="1" smtClean="0">
                <a:latin typeface="Arial" pitchFamily="34" charset="0"/>
                <a:cs typeface="Arial" pitchFamily="34" charset="0"/>
              </a:rPr>
              <a:t>calcaneus</a:t>
            </a:r>
            <a:r>
              <a:rPr lang="en-US" dirty="0" smtClean="0">
                <a:latin typeface="Arial" pitchFamily="34" charset="0"/>
                <a:cs typeface="Arial" pitchFamily="34" charset="0"/>
              </a:rPr>
              <a:t>) connect to make the </a:t>
            </a:r>
            <a:r>
              <a:rPr lang="en-US" dirty="0" err="1" smtClean="0">
                <a:latin typeface="Arial" pitchFamily="34" charset="0"/>
                <a:cs typeface="Arial" pitchFamily="34" charset="0"/>
              </a:rPr>
              <a:t>subtalar</a:t>
            </a:r>
            <a:r>
              <a:rPr lang="en-US" dirty="0" smtClean="0">
                <a:latin typeface="Arial" pitchFamily="34" charset="0"/>
                <a:cs typeface="Arial" pitchFamily="34" charset="0"/>
              </a:rPr>
              <a:t> joint that allows the foot to move side to side.</a:t>
            </a:r>
            <a:endParaRPr lang="en-US" dirty="0">
              <a:latin typeface="Arial" pitchFamily="34" charset="0"/>
              <a:cs typeface="Arial" pitchFamily="34" charset="0"/>
            </a:endParaRPr>
          </a:p>
        </p:txBody>
      </p:sp>
      <p:pic>
        <p:nvPicPr>
          <p:cNvPr id="8" name="Picture 7" descr="GW450H494.jpeg"/>
          <p:cNvPicPr>
            <a:picLocks noChangeAspect="1"/>
          </p:cNvPicPr>
          <p:nvPr/>
        </p:nvPicPr>
        <p:blipFill>
          <a:blip r:embed="rId2" cstate="print"/>
          <a:stretch>
            <a:fillRect/>
          </a:stretch>
        </p:blipFill>
        <p:spPr>
          <a:xfrm>
            <a:off x="5434641" y="2596550"/>
            <a:ext cx="1975450" cy="3209027"/>
          </a:xfrm>
          <a:prstGeom prst="rect">
            <a:avLst/>
          </a:prstGeom>
        </p:spPr>
      </p:pic>
      <p:pic>
        <p:nvPicPr>
          <p:cNvPr id="9" name="Picture 8" descr="GW450H536.jpeg"/>
          <p:cNvPicPr>
            <a:picLocks noChangeAspect="1"/>
          </p:cNvPicPr>
          <p:nvPr/>
        </p:nvPicPr>
        <p:blipFill>
          <a:blip r:embed="rId3" cstate="print"/>
          <a:stretch>
            <a:fillRect/>
          </a:stretch>
        </p:blipFill>
        <p:spPr>
          <a:xfrm>
            <a:off x="7577586" y="2561565"/>
            <a:ext cx="1816580" cy="3321650"/>
          </a:xfrm>
          <a:prstGeom prst="rect">
            <a:avLst/>
          </a:prstGeom>
        </p:spPr>
      </p:pic>
      <p:pic>
        <p:nvPicPr>
          <p:cNvPr id="10" name="Picture 9" descr="GW450H632.jpeg"/>
          <p:cNvPicPr>
            <a:picLocks noChangeAspect="1"/>
          </p:cNvPicPr>
          <p:nvPr/>
        </p:nvPicPr>
        <p:blipFill>
          <a:blip r:embed="rId4" cstate="print"/>
          <a:stretch>
            <a:fillRect/>
          </a:stretch>
        </p:blipFill>
        <p:spPr>
          <a:xfrm>
            <a:off x="9644333" y="2527539"/>
            <a:ext cx="1733910" cy="3364303"/>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Override1.xml><?xml version="1.0" encoding="utf-8"?>
<a:themeOverride xmlns:a="http://schemas.openxmlformats.org/drawingml/2006/main">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themeOverride>
</file>

<file path=docProps/app.xml><?xml version="1.0" encoding="utf-8"?>
<Properties xmlns="http://schemas.openxmlformats.org/officeDocument/2006/extended-properties" xmlns:vt="http://schemas.openxmlformats.org/officeDocument/2006/docPropsVTypes">
  <TotalTime>218</TotalTime>
  <Pages>4</Pages>
  <Words>965</Words>
  <Characters>0</Characters>
  <Application>Microsoft Office PowerPoint</Application>
  <DocSecurity>0</DocSecurity>
  <PresentationFormat>Widescreen</PresentationFormat>
  <Lines>0</Lines>
  <Paragraphs>87</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바탕</vt:lpstr>
      <vt:lpstr>Arial</vt:lpstr>
      <vt:lpstr>Garamond</vt:lpstr>
      <vt:lpstr>Organic</vt:lpstr>
      <vt:lpstr>Group 3 : Fibular Hemimelia</vt:lpstr>
      <vt:lpstr>PowerPoint Presentation</vt:lpstr>
      <vt:lpstr>Patient History</vt:lpstr>
      <vt:lpstr>Fibular Hemimelia Types</vt:lpstr>
      <vt:lpstr>PowerPoint Presentation</vt:lpstr>
      <vt:lpstr>PowerPoint Presentation</vt:lpstr>
      <vt:lpstr>PowerPoint Presentation</vt:lpstr>
      <vt:lpstr>Views Ordered and Obtained</vt:lpstr>
      <vt:lpstr>Anatomy and Physiology of Ankle</vt:lpstr>
      <vt:lpstr>Anatomy and Physiology of Lower Leg</vt:lpstr>
      <vt:lpstr>Positioning and Techniques</vt:lpstr>
      <vt:lpstr>Positioning and Techniques Continue…</vt:lpstr>
      <vt:lpstr>Positioning and Techniques Continue…</vt:lpstr>
      <vt:lpstr>Radiographic Findings</vt:lpstr>
      <vt:lpstr>Conclusion</vt:lpstr>
      <vt:lpstr>References:</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 3  Fibular Hemimelia</dc:title>
  <dc:creator>Ravneet</dc:creator>
  <cp:lastModifiedBy>RAVI</cp:lastModifiedBy>
  <cp:revision>40</cp:revision>
  <dcterms:modified xsi:type="dcterms:W3CDTF">2013-12-02T02:34:20Z</dcterms:modified>
</cp:coreProperties>
</file>

<file path=docProps/infrawarePen.xml><?xml version="1.0" encoding="utf-8"?>
<InfrawarePenDraw xmlns="http://www.infraware.co.kr/2012/penmode"/>
</file>