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34"/>
  </p:notesMasterIdLst>
  <p:handoutMasterIdLst>
    <p:handoutMasterId r:id="rId35"/>
  </p:handoutMasterIdLst>
  <p:sldIdLst>
    <p:sldId id="291" r:id="rId2"/>
    <p:sldId id="308" r:id="rId3"/>
    <p:sldId id="294" r:id="rId4"/>
    <p:sldId id="311" r:id="rId5"/>
    <p:sldId id="309" r:id="rId6"/>
    <p:sldId id="295" r:id="rId7"/>
    <p:sldId id="313" r:id="rId8"/>
    <p:sldId id="312" r:id="rId9"/>
    <p:sldId id="314" r:id="rId10"/>
    <p:sldId id="361" r:id="rId11"/>
    <p:sldId id="300" r:id="rId12"/>
    <p:sldId id="315" r:id="rId13"/>
    <p:sldId id="301" r:id="rId14"/>
    <p:sldId id="318" r:id="rId15"/>
    <p:sldId id="368" r:id="rId16"/>
    <p:sldId id="303" r:id="rId17"/>
    <p:sldId id="371" r:id="rId18"/>
    <p:sldId id="369" r:id="rId19"/>
    <p:sldId id="372" r:id="rId20"/>
    <p:sldId id="374" r:id="rId21"/>
    <p:sldId id="362" r:id="rId22"/>
    <p:sldId id="360" r:id="rId23"/>
    <p:sldId id="363" r:id="rId24"/>
    <p:sldId id="364" r:id="rId25"/>
    <p:sldId id="365" r:id="rId26"/>
    <p:sldId id="400" r:id="rId27"/>
    <p:sldId id="366" r:id="rId28"/>
    <p:sldId id="401" r:id="rId29"/>
    <p:sldId id="367" r:id="rId30"/>
    <p:sldId id="297" r:id="rId31"/>
    <p:sldId id="299" r:id="rId32"/>
    <p:sldId id="307" r:id="rId33"/>
  </p:sldIdLst>
  <p:sldSz cx="9144000" cy="6858000" type="screen4x3"/>
  <p:notesSz cx="6858000" cy="9144000"/>
  <p:embeddedFontLst>
    <p:embeddedFont>
      <p:font typeface="Cambria Math" panose="02040503050406030204" pitchFamily="18" charset="0"/>
      <p:regular r:id="rId36"/>
    </p:embeddedFont>
    <p:embeddedFont>
      <p:font typeface="Wingdings 2" panose="05020102010507070707" pitchFamily="18" charset="2"/>
      <p:regular r:id="rId37"/>
    </p:embeddedFont>
    <p:embeddedFont>
      <p:font typeface="Calibri" panose="020F0502020204030204" pitchFamily="34" charset="0"/>
      <p:regular r:id="rId38"/>
      <p:bold r:id="rId39"/>
      <p:italic r:id="rId40"/>
      <p:boldItalic r:id="rId41"/>
    </p:embeddedFont>
    <p:embeddedFont>
      <p:font typeface="Constantia" panose="02030602050306030303" pitchFamily="18" charset="0"/>
      <p:regular r:id="rId42"/>
      <p:bold r:id="rId43"/>
      <p:italic r:id="rId44"/>
      <p:boldItalic r:id="rId4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00" autoAdjust="0"/>
    <p:restoredTop sz="94632" autoAdjust="0"/>
  </p:normalViewPr>
  <p:slideViewPr>
    <p:cSldViewPr>
      <p:cViewPr varScale="1">
        <p:scale>
          <a:sx n="109" d="100"/>
          <a:sy n="109" d="100"/>
        </p:scale>
        <p:origin x="192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font" Target="fonts/font7.fntdata"/><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43" Type="http://schemas.openxmlformats.org/officeDocument/2006/relationships/font" Target="fonts/font8.fntdata"/><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0FEF7AE-0C30-4EA7-B74D-470A9C33048D}" type="datetimeFigureOut">
              <a:rPr lang="en-US" smtClean="0"/>
              <a:pPr/>
              <a:t>10/11/2018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3901582-F5A8-41ED-8946-57B4D8BFA97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D0618E-1193-4D7D-8DDC-CC55F7CAEA60}" type="datetimeFigureOut">
              <a:rPr lang="en-US" smtClean="0"/>
              <a:pPr/>
              <a:t>10/11/2018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52DEFD-3730-4175-8706-350099C5F1D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D15220D-0BB5-4C71-B862-812B075D02FE}" type="datetimeFigureOut">
              <a:rPr lang="en-US" smtClean="0"/>
              <a:pPr/>
              <a:t>10/11/2018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CA217EF-0505-4C33-BB20-8A8DF20390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15220D-0BB5-4C71-B862-812B075D02FE}" type="datetimeFigureOut">
              <a:rPr lang="en-US" smtClean="0"/>
              <a:pPr/>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15220D-0BB5-4C71-B862-812B075D02FE}" type="datetimeFigureOut">
              <a:rPr lang="en-US" smtClean="0"/>
              <a:pPr/>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D15220D-0BB5-4C71-B862-812B075D02FE}" type="datetimeFigureOut">
              <a:rPr lang="en-US" smtClean="0"/>
              <a:pPr/>
              <a:t>10/11/2018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D15220D-0BB5-4C71-B862-812B075D02FE}" type="datetimeFigureOut">
              <a:rPr lang="en-US" smtClean="0"/>
              <a:pPr/>
              <a:t>10/11/2018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15220D-0BB5-4C71-B862-812B075D02FE}" type="datetimeFigureOut">
              <a:rPr lang="en-US" smtClean="0"/>
              <a:pPr/>
              <a:t>10/11/2018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15220D-0BB5-4C71-B862-812B075D02FE}" type="datetimeFigureOut">
              <a:rPr lang="en-US" smtClean="0"/>
              <a:pPr/>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15220D-0BB5-4C71-B862-812B075D02FE}" type="datetimeFigureOut">
              <a:rPr lang="en-US" smtClean="0"/>
              <a:pPr/>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CA217EF-0505-4C33-BB20-8A8DF203902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D15220D-0BB5-4C71-B862-812B075D02FE}" type="datetimeFigureOut">
              <a:rPr lang="en-US" smtClean="0"/>
              <a:pPr/>
              <a:t>10/11/2018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CA217EF-0505-4C33-BB20-8A8DF203902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Algorithms</a:t>
            </a:r>
            <a:endParaRPr lang="en-US" dirty="0"/>
          </a:p>
        </p:txBody>
      </p:sp>
      <p:sp>
        <p:nvSpPr>
          <p:cNvPr id="3" name="Subtitle 2"/>
          <p:cNvSpPr>
            <a:spLocks noGrp="1"/>
          </p:cNvSpPr>
          <p:nvPr>
            <p:ph type="subTitle" idx="1"/>
          </p:nvPr>
        </p:nvSpPr>
        <p:spPr/>
        <p:txBody>
          <a:bodyPr/>
          <a:lstStyle/>
          <a:p>
            <a:r>
              <a:rPr lang="en-US" dirty="0" smtClean="0"/>
              <a:t>Chapter 3</a:t>
            </a:r>
            <a:endParaRPr lang="en-US" dirty="0"/>
          </a:p>
        </p:txBody>
      </p:sp>
      <p:sp>
        <p:nvSpPr>
          <p:cNvPr id="4" name="TextBox 3"/>
          <p:cNvSpPr txBox="1"/>
          <p:nvPr/>
        </p:nvSpPr>
        <p:spPr>
          <a:xfrm>
            <a:off x="2286000" y="4648200"/>
            <a:ext cx="3962400" cy="369332"/>
          </a:xfrm>
          <a:prstGeom prst="rect">
            <a:avLst/>
          </a:prstGeom>
          <a:noFill/>
        </p:spPr>
        <p:txBody>
          <a:bodyPr wrap="square" rtlCol="0">
            <a:spAutoFit/>
          </a:bodyPr>
          <a:lstStyle/>
          <a:p>
            <a:r>
              <a:rPr lang="en-US" dirty="0" smtClean="0"/>
              <a:t>With Question/Answer Animations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Example Algorithm Problems</a:t>
            </a:r>
            <a:endParaRPr lang="en-US" dirty="0"/>
          </a:p>
        </p:txBody>
      </p:sp>
      <p:sp>
        <p:nvSpPr>
          <p:cNvPr id="3" name="Content Placeholder 2"/>
          <p:cNvSpPr>
            <a:spLocks noGrp="1"/>
          </p:cNvSpPr>
          <p:nvPr>
            <p:ph idx="1"/>
          </p:nvPr>
        </p:nvSpPr>
        <p:spPr/>
        <p:txBody>
          <a:bodyPr/>
          <a:lstStyle/>
          <a:p>
            <a:r>
              <a:rPr lang="en-US" dirty="0" smtClean="0"/>
              <a:t>Three classes of problems will be studied in this section.</a:t>
            </a:r>
          </a:p>
          <a:p>
            <a:pPr marL="880110" lvl="1" indent="-514350">
              <a:buFont typeface="+mj-lt"/>
              <a:buAutoNum type="arabicPeriod"/>
            </a:pPr>
            <a:r>
              <a:rPr lang="en-US" i="1" dirty="0" smtClean="0"/>
              <a:t>Searching Problems</a:t>
            </a:r>
            <a:r>
              <a:rPr lang="en-US" dirty="0" smtClean="0"/>
              <a:t>: finding the position of a particular element in </a:t>
            </a:r>
            <a:r>
              <a:rPr lang="en-US" smtClean="0"/>
              <a:t>a  list.</a:t>
            </a:r>
            <a:endParaRPr lang="en-US" dirty="0" smtClean="0"/>
          </a:p>
          <a:p>
            <a:pPr marL="880110" lvl="1" indent="-514350">
              <a:buFont typeface="+mj-lt"/>
              <a:buAutoNum type="arabicPeriod"/>
            </a:pPr>
            <a:r>
              <a:rPr lang="en-US" i="1" dirty="0" smtClean="0"/>
              <a:t>Sorting problems</a:t>
            </a:r>
            <a:r>
              <a:rPr lang="en-US" dirty="0" smtClean="0"/>
              <a:t>: putting the elements of a list into increasing order.</a:t>
            </a:r>
          </a:p>
          <a:p>
            <a:pPr marL="880110" lvl="1" indent="-514350">
              <a:buFont typeface="+mj-lt"/>
              <a:buAutoNum type="arabicPeriod"/>
            </a:pPr>
            <a:r>
              <a:rPr lang="en-US" i="1" dirty="0" smtClean="0"/>
              <a:t>Optimization Problems</a:t>
            </a:r>
            <a:r>
              <a:rPr lang="en-US" dirty="0" smtClean="0"/>
              <a:t>: determining the optimal value (maximum or minimum) of a particular quantity over all possible inputs.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 Problems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a:t>
            </a:r>
            <a:r>
              <a:rPr lang="en-US" b="1" dirty="0" smtClean="0"/>
              <a:t>Definition</a:t>
            </a:r>
            <a:r>
              <a:rPr lang="en-US" dirty="0" smtClean="0"/>
              <a:t>: The general </a:t>
            </a:r>
            <a:r>
              <a:rPr lang="en-US" i="1" dirty="0" smtClean="0"/>
              <a:t>searching problem </a:t>
            </a:r>
            <a:r>
              <a:rPr lang="en-US" dirty="0" smtClean="0"/>
              <a:t>is to locate an element </a:t>
            </a:r>
            <a:r>
              <a:rPr lang="en-US" i="1" dirty="0" smtClean="0"/>
              <a:t>x </a:t>
            </a:r>
            <a:r>
              <a:rPr lang="en-US" dirty="0" smtClean="0"/>
              <a:t>in the list of distinct elements </a:t>
            </a:r>
            <a:r>
              <a:rPr lang="en-US" i="1" dirty="0" smtClean="0"/>
              <a:t>a</a:t>
            </a:r>
            <a:r>
              <a:rPr lang="en-US" baseline="-25000" dirty="0" smtClean="0"/>
              <a:t>1</a:t>
            </a:r>
            <a:r>
              <a:rPr lang="en-US" i="1" dirty="0" smtClean="0"/>
              <a:t>,a</a:t>
            </a:r>
            <a:r>
              <a:rPr lang="en-US" baseline="-25000" dirty="0" smtClean="0"/>
              <a:t>2</a:t>
            </a:r>
            <a:r>
              <a:rPr lang="en-US" i="1" dirty="0" smtClean="0"/>
              <a:t>,...,a</a:t>
            </a:r>
            <a:r>
              <a:rPr lang="en-US" i="1" baseline="-25000" dirty="0" smtClean="0"/>
              <a:t>n</a:t>
            </a:r>
            <a:r>
              <a:rPr lang="en-US" dirty="0" smtClean="0"/>
              <a:t>, or determine that it is not in the list.</a:t>
            </a:r>
          </a:p>
          <a:p>
            <a:pPr lvl="1"/>
            <a:r>
              <a:rPr lang="en-US" dirty="0" smtClean="0"/>
              <a:t>The solution to a searching problem is the location of the term in the list that equals </a:t>
            </a:r>
            <a:r>
              <a:rPr lang="en-US" i="1" dirty="0" smtClean="0"/>
              <a:t>x </a:t>
            </a:r>
            <a:r>
              <a:rPr lang="en-US" dirty="0" smtClean="0"/>
              <a:t>(that is, </a:t>
            </a:r>
            <a:r>
              <a:rPr lang="en-US" i="1" dirty="0" err="1" smtClean="0"/>
              <a:t>i</a:t>
            </a:r>
            <a:r>
              <a:rPr lang="en-US" i="1" dirty="0" smtClean="0"/>
              <a:t> </a:t>
            </a:r>
            <a:r>
              <a:rPr lang="en-US" dirty="0" smtClean="0"/>
              <a:t>is the solution if  </a:t>
            </a:r>
            <a:r>
              <a:rPr lang="en-US" i="1" dirty="0" smtClean="0"/>
              <a:t>x = </a:t>
            </a:r>
            <a:r>
              <a:rPr lang="en-US" i="1" dirty="0" err="1" smtClean="0"/>
              <a:t>a</a:t>
            </a:r>
            <a:r>
              <a:rPr lang="en-US" i="1" baseline="-25000" dirty="0" err="1" smtClean="0"/>
              <a:t>i</a:t>
            </a:r>
            <a:r>
              <a:rPr lang="en-US" dirty="0" smtClean="0"/>
              <a:t>) or </a:t>
            </a:r>
            <a:r>
              <a:rPr lang="en-US" dirty="0" smtClean="0">
                <a:latin typeface="Cambria Math" pitchFamily="18" charset="0"/>
                <a:ea typeface="Cambria Math" pitchFamily="18" charset="0"/>
              </a:rPr>
              <a:t>0</a:t>
            </a:r>
            <a:r>
              <a:rPr lang="en-US" i="1" dirty="0" smtClean="0"/>
              <a:t> </a:t>
            </a:r>
            <a:r>
              <a:rPr lang="en-US" dirty="0" smtClean="0"/>
              <a:t>if </a:t>
            </a:r>
            <a:r>
              <a:rPr lang="en-US" i="1" dirty="0" smtClean="0"/>
              <a:t>x</a:t>
            </a:r>
            <a:r>
              <a:rPr lang="en-US" dirty="0" smtClean="0"/>
              <a:t> is not in the list.</a:t>
            </a:r>
          </a:p>
          <a:p>
            <a:pPr lvl="1"/>
            <a:r>
              <a:rPr lang="en-US" dirty="0" smtClean="0"/>
              <a:t>For example, a library might want to check to see if a patron is on a list of those with overdue books before allowing him/her to checkout another book.</a:t>
            </a:r>
          </a:p>
          <a:p>
            <a:pPr lvl="1"/>
            <a:r>
              <a:rPr lang="en-US" dirty="0" smtClean="0"/>
              <a:t>We will study two different searching algorithms; linear search and binary search.</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Linear Search Algorithm</a:t>
            </a:r>
            <a:endParaRPr lang="en-US" dirty="0"/>
          </a:p>
        </p:txBody>
      </p:sp>
      <p:sp>
        <p:nvSpPr>
          <p:cNvPr id="3" name="Content Placeholder 2"/>
          <p:cNvSpPr>
            <a:spLocks noGrp="1"/>
          </p:cNvSpPr>
          <p:nvPr>
            <p:ph idx="1"/>
          </p:nvPr>
        </p:nvSpPr>
        <p:spPr/>
        <p:txBody>
          <a:bodyPr/>
          <a:lstStyle/>
          <a:p>
            <a:r>
              <a:rPr lang="en-US" sz="1800" dirty="0" smtClean="0"/>
              <a:t>The linear search algorithm locates an item in a list by examining elements in the sequence one at a time, starting at the beginning.</a:t>
            </a:r>
          </a:p>
          <a:p>
            <a:pPr lvl="1"/>
            <a:r>
              <a:rPr lang="en-US" sz="1800" dirty="0" smtClean="0"/>
              <a:t>First compare </a:t>
            </a:r>
            <a:r>
              <a:rPr lang="en-US" sz="1800" i="1" dirty="0" smtClean="0"/>
              <a:t>x</a:t>
            </a:r>
            <a:r>
              <a:rPr lang="en-US" sz="1800" dirty="0" smtClean="0"/>
              <a:t> with </a:t>
            </a:r>
            <a:r>
              <a:rPr lang="en-US" sz="1800" i="1" dirty="0" smtClean="0"/>
              <a:t>a</a:t>
            </a:r>
            <a:r>
              <a:rPr lang="en-US" sz="1800" baseline="-25000" dirty="0" smtClean="0"/>
              <a:t>1</a:t>
            </a:r>
            <a:r>
              <a:rPr lang="en-US" sz="1800" dirty="0" smtClean="0"/>
              <a:t>. If they are equal, return the position </a:t>
            </a:r>
            <a:r>
              <a:rPr lang="en-US" sz="1800" dirty="0" smtClean="0">
                <a:latin typeface="Cambria Math" pitchFamily="18" charset="0"/>
                <a:ea typeface="Cambria Math" pitchFamily="18" charset="0"/>
              </a:rPr>
              <a:t>1</a:t>
            </a:r>
            <a:r>
              <a:rPr lang="en-US" sz="1800" dirty="0" smtClean="0"/>
              <a:t>.</a:t>
            </a:r>
          </a:p>
          <a:p>
            <a:pPr lvl="1"/>
            <a:r>
              <a:rPr lang="en-US" sz="1800" dirty="0" smtClean="0"/>
              <a:t>If not, try </a:t>
            </a:r>
            <a:r>
              <a:rPr lang="en-US" sz="1800" i="1" dirty="0" smtClean="0"/>
              <a:t>a</a:t>
            </a:r>
            <a:r>
              <a:rPr lang="en-US" sz="1800" baseline="-25000" dirty="0" smtClean="0"/>
              <a:t>2</a:t>
            </a:r>
            <a:r>
              <a:rPr lang="en-US" sz="1800" dirty="0" smtClean="0"/>
              <a:t>. If </a:t>
            </a:r>
            <a:r>
              <a:rPr lang="en-US" sz="1800" i="1" dirty="0" smtClean="0"/>
              <a:t>x = a</a:t>
            </a:r>
            <a:r>
              <a:rPr lang="en-US" sz="1800" baseline="-25000" dirty="0" smtClean="0"/>
              <a:t>2</a:t>
            </a:r>
            <a:r>
              <a:rPr lang="en-US" sz="1800" dirty="0" smtClean="0"/>
              <a:t>, return the position </a:t>
            </a:r>
            <a:r>
              <a:rPr lang="en-US" sz="1800" dirty="0" smtClean="0">
                <a:latin typeface="Cambria Math" pitchFamily="18" charset="0"/>
                <a:ea typeface="Cambria Math" pitchFamily="18" charset="0"/>
              </a:rPr>
              <a:t>2</a:t>
            </a:r>
            <a:r>
              <a:rPr lang="en-US" sz="1800" dirty="0" smtClean="0"/>
              <a:t>.</a:t>
            </a:r>
          </a:p>
          <a:p>
            <a:pPr lvl="1"/>
            <a:r>
              <a:rPr lang="en-US" sz="1800" dirty="0" smtClean="0"/>
              <a:t>Keep going, and if no match is found when the entire list is scanned,   return </a:t>
            </a:r>
            <a:r>
              <a:rPr lang="en-US" sz="1800" dirty="0" smtClean="0">
                <a:latin typeface="Cambria Math" pitchFamily="18" charset="0"/>
                <a:ea typeface="Cambria Math" pitchFamily="18" charset="0"/>
              </a:rPr>
              <a:t>0</a:t>
            </a:r>
            <a:r>
              <a:rPr lang="en-US" sz="1800" dirty="0" smtClean="0"/>
              <a:t>.</a:t>
            </a:r>
          </a:p>
          <a:p>
            <a:pPr lvl="1"/>
            <a:endParaRPr lang="en-US" dirty="0" smtClean="0"/>
          </a:p>
          <a:p>
            <a:pPr>
              <a:buNone/>
            </a:pPr>
            <a:endParaRPr lang="en-US" dirty="0"/>
          </a:p>
        </p:txBody>
      </p:sp>
      <p:sp>
        <p:nvSpPr>
          <p:cNvPr id="4" name="Content Placeholder 2"/>
          <p:cNvSpPr txBox="1">
            <a:spLocks/>
          </p:cNvSpPr>
          <p:nvPr/>
        </p:nvSpPr>
        <p:spPr>
          <a:xfrm>
            <a:off x="1371600" y="3810000"/>
            <a:ext cx="6781800" cy="2743200"/>
          </a:xfrm>
          <a:prstGeom prst="rect">
            <a:avLst/>
          </a:prstGeom>
          <a:ln>
            <a:solidFill>
              <a:schemeClr val="accent1"/>
            </a:solidFill>
          </a:ln>
        </p:spPr>
        <p:txBody>
          <a:bodyPr vert="horz">
            <a:normAutofit fontScale="775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2600" b="1" dirty="0" smtClean="0"/>
              <a:t>procedure</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linear</a:t>
            </a:r>
            <a:r>
              <a:rPr kumimoji="0" lang="en-US" sz="2600" b="0" i="1" u="none" strike="noStrike" kern="1200" cap="none" spc="0" normalizeH="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search</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x</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:integer,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1</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2</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smtClean="0">
                <a:ln>
                  <a:noFill/>
                </a:ln>
                <a:solidFill>
                  <a:schemeClr val="tx1"/>
                </a:solidFill>
                <a:effectLst/>
                <a:uLnTx/>
                <a:uFillTx/>
                <a:latin typeface="+mn-lt"/>
                <a:ea typeface="+mn-ea"/>
                <a:cs typeface="+mn-cs"/>
              </a:rPr>
              <a:t>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distinct integers)</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1" i="0" u="none" strike="noStrike" kern="1200" cap="none" spc="0" normalizeH="0" baseline="0" noProof="0" dirty="0" smtClean="0">
                <a:ln>
                  <a:noFill/>
                </a:ln>
                <a:solidFill>
                  <a:schemeClr val="tx1"/>
                </a:solidFill>
                <a:effectLst/>
                <a:uLnTx/>
                <a:uFillTx/>
                <a:latin typeface="+mn-lt"/>
                <a:ea typeface="+mn-ea"/>
                <a:cs typeface="+mn-cs"/>
              </a:rPr>
              <a:t>while</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Cambria Math"/>
                <a:ea typeface="Cambria Math"/>
              </a:rPr>
              <a:t>≤</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and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x</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a:t>
            </a:r>
          </a:p>
          <a:p>
            <a:pPr marL="274320" lvl="0" indent="-274320">
              <a:spcBef>
                <a:spcPct val="20000"/>
              </a:spcBef>
              <a:buClr>
                <a:schemeClr val="accent3"/>
              </a:buClr>
              <a:buSzPct val="95000"/>
            </a:pPr>
            <a:r>
              <a:rPr kumimoji="0" lang="en-US" sz="2600" b="1" i="0" u="none" strike="noStrike" kern="1200" cap="none" spc="0" normalizeH="0" baseline="0" noProof="0" dirty="0" smtClean="0">
                <a:ln>
                  <a:noFill/>
                </a:ln>
                <a:solidFill>
                  <a:schemeClr val="tx1"/>
                </a:solidFill>
                <a:effectLst/>
                <a:uLnTx/>
                <a:uFillTx/>
                <a:latin typeface="+mn-lt"/>
                <a:ea typeface="+mn-ea"/>
                <a:cs typeface="+mn-cs"/>
              </a:rPr>
              <a:t>if</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lang="en-US" sz="2600" dirty="0" smtClean="0">
                <a:latin typeface="Cambria Math"/>
                <a:ea typeface="Cambria Math"/>
              </a:rPr>
              <a:t>≤</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then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location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endParaRPr kumimoji="0" lang="en-US" sz="2600" b="0" i="1"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1" i="0" u="none" strike="noStrike" kern="1200" cap="none" spc="0" normalizeH="0" baseline="0" noProof="0" dirty="0" smtClean="0">
                <a:ln>
                  <a:noFill/>
                </a:ln>
                <a:solidFill>
                  <a:schemeClr val="tx1"/>
                </a:solidFill>
                <a:effectLst/>
                <a:uLnTx/>
                <a:uFillTx/>
                <a:latin typeface="+mn-lt"/>
                <a:ea typeface="+mn-ea"/>
                <a:cs typeface="+mn-cs"/>
              </a:rPr>
              <a:t>else</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location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0</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1" i="0" u="none" strike="noStrike" kern="1200" cap="none" spc="0" normalizeH="0" baseline="0" noProof="0" dirty="0" smtClean="0">
                <a:ln>
                  <a:noFill/>
                </a:ln>
                <a:solidFill>
                  <a:schemeClr val="tx1"/>
                </a:solidFill>
                <a:effectLst/>
                <a:uLnTx/>
                <a:uFillTx/>
                <a:latin typeface="+mn-lt"/>
                <a:ea typeface="+mn-ea"/>
                <a:cs typeface="+mn-cs"/>
              </a:rPr>
              <a:t>return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location</a:t>
            </a:r>
            <a:r>
              <a:rPr lang="en-US" sz="2600" dirty="0" smtClean="0"/>
              <a:t>{</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location</a:t>
            </a:r>
            <a:r>
              <a:rPr kumimoji="0" lang="en-US" sz="2600" b="0" u="none" strike="noStrike" kern="1200" cap="none" spc="0" normalizeH="0" baseline="0" noProof="0" dirty="0" smtClean="0">
                <a:ln>
                  <a:noFill/>
                </a:ln>
                <a:solidFill>
                  <a:schemeClr val="tx1"/>
                </a:solidFill>
                <a:effectLst/>
                <a:uLnTx/>
                <a:uFillTx/>
                <a:latin typeface="+mn-lt"/>
                <a:ea typeface="+mn-ea"/>
                <a:cs typeface="+mn-cs"/>
              </a:rPr>
              <a:t> is the subscript of the term that equals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x</a:t>
            </a:r>
            <a:r>
              <a:rPr kumimoji="0" lang="en-US" sz="2600" b="0" u="none" strike="noStrike" kern="1200" cap="none" spc="0" normalizeH="0" baseline="0" noProof="0" dirty="0" smtClean="0">
                <a:ln>
                  <a:noFill/>
                </a:ln>
                <a:solidFill>
                  <a:schemeClr val="tx1"/>
                </a:solidFill>
                <a:effectLst/>
                <a:uLnTx/>
                <a:uFillTx/>
                <a:latin typeface="+mn-lt"/>
                <a:ea typeface="+mn-ea"/>
                <a:cs typeface="+mn-cs"/>
              </a:rPr>
              <a:t>, or is </a:t>
            </a:r>
            <a:r>
              <a:rPr kumimoji="0" lang="en-US" sz="2600" b="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0</a:t>
            </a:r>
            <a:r>
              <a:rPr kumimoji="0" lang="en-US" sz="2600" b="0" u="none" strike="noStrike" kern="1200" cap="none" spc="0" normalizeH="0" baseline="0" noProof="0" dirty="0" smtClean="0">
                <a:ln>
                  <a:noFill/>
                </a:ln>
                <a:solidFill>
                  <a:schemeClr val="tx1"/>
                </a:solidFill>
                <a:effectLst/>
                <a:uLnTx/>
                <a:uFillTx/>
                <a:latin typeface="+mn-lt"/>
                <a:ea typeface="+mn-ea"/>
                <a:cs typeface="+mn-cs"/>
              </a:rPr>
              <a:t> if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x</a:t>
            </a:r>
            <a:r>
              <a:rPr kumimoji="0" lang="en-US" sz="2600" b="0" u="none" strike="noStrike" kern="1200" cap="none" spc="0" normalizeH="0" baseline="0" noProof="0" dirty="0" smtClean="0">
                <a:ln>
                  <a:noFill/>
                </a:ln>
                <a:solidFill>
                  <a:schemeClr val="tx1"/>
                </a:solidFill>
                <a:effectLst/>
                <a:uLnTx/>
                <a:uFillTx/>
                <a:latin typeface="+mn-lt"/>
                <a:ea typeface="+mn-ea"/>
                <a:cs typeface="+mn-cs"/>
              </a:rPr>
              <a:t> is not found}</a:t>
            </a:r>
            <a:endParaRPr kumimoji="0" lang="en-US" sz="26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Binary Search</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Assume the input is a  list of items  in increasing order.</a:t>
            </a:r>
          </a:p>
          <a:p>
            <a:r>
              <a:rPr lang="en-US" dirty="0" smtClean="0"/>
              <a:t>The algorithm begins by comparing the element to be found with the middle element. </a:t>
            </a:r>
          </a:p>
          <a:p>
            <a:pPr lvl="1"/>
            <a:r>
              <a:rPr lang="en-US" dirty="0" smtClean="0"/>
              <a:t>If the middle element is lower, the search proceeds with the upper half of the list.</a:t>
            </a:r>
          </a:p>
          <a:p>
            <a:pPr lvl="1"/>
            <a:r>
              <a:rPr lang="en-US" dirty="0" smtClean="0"/>
              <a:t>If it is not lower, the search proceeds with the lower half of the list (through the middle position).</a:t>
            </a:r>
          </a:p>
          <a:p>
            <a:r>
              <a:rPr lang="en-US" dirty="0" smtClean="0"/>
              <a:t>Repeat this process until we have a list of size </a:t>
            </a:r>
            <a:r>
              <a:rPr lang="en-US" dirty="0" smtClean="0">
                <a:latin typeface="Cambria Math" pitchFamily="18" charset="0"/>
                <a:ea typeface="Cambria Math" pitchFamily="18" charset="0"/>
              </a:rPr>
              <a:t>1</a:t>
            </a:r>
            <a:r>
              <a:rPr lang="en-US" dirty="0" smtClean="0"/>
              <a:t>.</a:t>
            </a:r>
          </a:p>
          <a:p>
            <a:pPr lvl="1"/>
            <a:r>
              <a:rPr lang="en-US" dirty="0" smtClean="0"/>
              <a:t>If the element we are looking for is equal to the element in the list, the position is returned.</a:t>
            </a:r>
          </a:p>
          <a:p>
            <a:pPr lvl="1"/>
            <a:r>
              <a:rPr lang="en-US" dirty="0" smtClean="0"/>
              <a:t>Otherwise, </a:t>
            </a:r>
            <a:r>
              <a:rPr lang="en-US" dirty="0" smtClean="0">
                <a:latin typeface="Cambria Math" pitchFamily="18" charset="0"/>
                <a:ea typeface="Cambria Math" pitchFamily="18" charset="0"/>
              </a:rPr>
              <a:t>0</a:t>
            </a:r>
            <a:r>
              <a:rPr lang="en-US" dirty="0" smtClean="0"/>
              <a:t> is returned to indicate that the element was not found. </a:t>
            </a:r>
          </a:p>
          <a:p>
            <a:r>
              <a:rPr lang="en-US" dirty="0" smtClean="0"/>
              <a:t>In Section </a:t>
            </a:r>
            <a:r>
              <a:rPr lang="en-US" dirty="0" smtClean="0">
                <a:latin typeface="Cambria Math" pitchFamily="18" charset="0"/>
                <a:ea typeface="Cambria Math" pitchFamily="18" charset="0"/>
              </a:rPr>
              <a:t>3.3</a:t>
            </a:r>
            <a:r>
              <a:rPr lang="en-US" dirty="0" smtClean="0"/>
              <a:t>, we show that the binary search algorithm is much more efficient than linear search.</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Binary Search</a:t>
            </a:r>
            <a:endParaRPr lang="en-US" dirty="0"/>
          </a:p>
        </p:txBody>
      </p:sp>
      <p:sp>
        <p:nvSpPr>
          <p:cNvPr id="3" name="Content Placeholder 2"/>
          <p:cNvSpPr>
            <a:spLocks noGrp="1"/>
          </p:cNvSpPr>
          <p:nvPr>
            <p:ph idx="1"/>
          </p:nvPr>
        </p:nvSpPr>
        <p:spPr/>
        <p:txBody>
          <a:bodyPr/>
          <a:lstStyle/>
          <a:p>
            <a:r>
              <a:rPr lang="en-US" dirty="0" smtClean="0"/>
              <a:t>Here is a description of the binary search algorithm in </a:t>
            </a:r>
            <a:r>
              <a:rPr lang="en-US" dirty="0" err="1" smtClean="0"/>
              <a:t>pseudocode</a:t>
            </a:r>
            <a:r>
              <a:rPr lang="en-US" dirty="0" smtClean="0"/>
              <a:t>. </a:t>
            </a:r>
          </a:p>
          <a:p>
            <a:pPr>
              <a:buNone/>
            </a:pPr>
            <a:endParaRPr lang="en-US" dirty="0"/>
          </a:p>
        </p:txBody>
      </p:sp>
      <p:sp>
        <p:nvSpPr>
          <p:cNvPr id="4" name="Content Placeholder 2"/>
          <p:cNvSpPr txBox="1">
            <a:spLocks/>
          </p:cNvSpPr>
          <p:nvPr/>
        </p:nvSpPr>
        <p:spPr>
          <a:xfrm>
            <a:off x="762000" y="3200400"/>
            <a:ext cx="8153400" cy="3124199"/>
          </a:xfrm>
          <a:prstGeom prst="rect">
            <a:avLst/>
          </a:prstGeom>
          <a:ln>
            <a:solidFill>
              <a:schemeClr val="accent1"/>
            </a:solidFill>
          </a:ln>
        </p:spPr>
        <p:txBody>
          <a:bodyPr vert="horz">
            <a:normAutofit fontScale="700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2600" b="1" dirty="0" smtClean="0"/>
              <a:t>   procedure</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binary</a:t>
            </a:r>
            <a:r>
              <a:rPr kumimoji="0" lang="en-US" sz="2600" b="0" i="0" u="none" strike="noStrike" kern="1200" cap="none" spc="0" normalizeH="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search(</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x</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integer,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1</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2</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smtClean="0">
                <a:ln>
                  <a:noFill/>
                </a:ln>
                <a:solidFill>
                  <a:schemeClr val="tx1"/>
                </a:solidFill>
                <a:effectLst/>
                <a:uLnTx/>
                <a:uFillTx/>
                <a:latin typeface="+mn-lt"/>
                <a:ea typeface="+mn-ea"/>
                <a:cs typeface="+mn-cs"/>
              </a:rPr>
              <a:t>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increasing integers)</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is the left endpoint of interval}</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1" u="none" strike="noStrike" kern="1200" cap="none" spc="0" normalizeH="0" baseline="0" noProof="0" dirty="0" smtClean="0">
                <a:ln>
                  <a:noFill/>
                </a:ln>
                <a:solidFill>
                  <a:schemeClr val="tx1"/>
                </a:solidFill>
                <a:effectLst/>
                <a:uLnTx/>
                <a:uFillTx/>
                <a:latin typeface="+mn-lt"/>
                <a:ea typeface="+mn-ea"/>
                <a:cs typeface="+mn-cs"/>
              </a:rPr>
              <a:t>    j</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j</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is right endpoint of interval}</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while</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&lt;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j</a:t>
            </a:r>
          </a:p>
          <a:p>
            <a:pPr marL="274320" lvl="0" indent="-274320">
              <a:spcBef>
                <a:spcPct val="20000"/>
              </a:spcBef>
              <a:buClr>
                <a:schemeClr val="accent3"/>
              </a:buClr>
              <a:buSzPct val="95000"/>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m</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none" strike="noStrike" kern="1200" cap="none" spc="0" normalizeH="0" baseline="0" noProof="0" dirty="0" smtClean="0">
                <a:ln>
                  <a:noFill/>
                </a:ln>
                <a:solidFill>
                  <a:schemeClr val="tx1"/>
                </a:solidFill>
                <a:effectLst/>
                <a:uLnTx/>
                <a:uFillTx/>
                <a:latin typeface="Cambria Math"/>
                <a:ea typeface="Cambria Math"/>
              </a:rPr>
              <a:t>⌊</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j</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)/2</a:t>
            </a:r>
            <a:r>
              <a:rPr lang="en-US" sz="2600" dirty="0" smtClean="0">
                <a:latin typeface="Cambria Math"/>
                <a:ea typeface="Cambria Math"/>
              </a:rPr>
              <a:t>⌋</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if</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x</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&gt;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smtClean="0">
                <a:ln>
                  <a:noFill/>
                </a:ln>
                <a:solidFill>
                  <a:schemeClr val="tx1"/>
                </a:solidFill>
                <a:effectLst/>
                <a:uLnTx/>
                <a:uFillTx/>
                <a:latin typeface="+mn-lt"/>
                <a:ea typeface="+mn-ea"/>
                <a:cs typeface="+mn-cs"/>
              </a:rPr>
              <a:t>m</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then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m</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+ 1</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u="none" strike="noStrike" kern="1200" cap="none" spc="0" normalizeH="0" baseline="0" noProof="0" dirty="0" smtClean="0">
                <a:ln>
                  <a:noFill/>
                </a:ln>
                <a:solidFill>
                  <a:schemeClr val="tx1"/>
                </a:solidFill>
                <a:effectLst/>
                <a:uLnTx/>
                <a:uFillTx/>
                <a:latin typeface="+mn-lt"/>
                <a:ea typeface="+mn-ea"/>
                <a:cs typeface="+mn-cs"/>
              </a:rPr>
              <a:t>else</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j</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m</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if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x</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then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location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else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location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0</a:t>
            </a:r>
            <a:endParaRPr lang="en-US" sz="2600" dirty="0" smtClean="0"/>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1" i="0" u="none" strike="noStrike" kern="1200" cap="none" spc="0" normalizeH="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return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location</a:t>
            </a:r>
            <a:r>
              <a:rPr kumimoji="0" lang="en-US" sz="2600" b="0" u="none" strike="noStrike" kern="1200" cap="none" spc="0" normalizeH="0" baseline="0" noProof="0" dirty="0" smtClean="0">
                <a:ln>
                  <a:noFill/>
                </a:ln>
                <a:solidFill>
                  <a:schemeClr val="tx1"/>
                </a:solidFill>
                <a:effectLst/>
                <a:uLnTx/>
                <a:uFillTx/>
                <a:latin typeface="+mn-lt"/>
                <a:ea typeface="+mn-ea"/>
                <a:cs typeface="+mn-cs"/>
              </a:rPr>
              <a:t>{location</a:t>
            </a:r>
            <a:r>
              <a:rPr kumimoji="0" lang="en-US" sz="2600" b="0" u="none" strike="noStrike" kern="1200" cap="none" spc="0" normalizeH="0" noProof="0" dirty="0" smtClean="0">
                <a:ln>
                  <a:noFill/>
                </a:ln>
                <a:solidFill>
                  <a:schemeClr val="tx1"/>
                </a:solidFill>
                <a:effectLst/>
                <a:uLnTx/>
                <a:uFillTx/>
                <a:latin typeface="+mn-lt"/>
                <a:ea typeface="+mn-ea"/>
                <a:cs typeface="+mn-cs"/>
              </a:rPr>
              <a:t> is the subscript </a:t>
            </a:r>
            <a:r>
              <a:rPr kumimoji="0" lang="en-US" sz="2600" b="0" i="1" u="none" strike="noStrike" kern="1200" cap="none" spc="0" normalizeH="0" noProof="0" dirty="0" err="1" smtClean="0">
                <a:ln>
                  <a:noFill/>
                </a:ln>
                <a:solidFill>
                  <a:schemeClr val="tx1"/>
                </a:solidFill>
                <a:effectLst/>
                <a:uLnTx/>
                <a:uFillTx/>
                <a:latin typeface="+mn-lt"/>
                <a:ea typeface="+mn-ea"/>
                <a:cs typeface="+mn-cs"/>
              </a:rPr>
              <a:t>i</a:t>
            </a:r>
            <a:r>
              <a:rPr kumimoji="0" lang="en-US" sz="2600" b="0" u="none" strike="noStrike" kern="1200" cap="none" spc="0" normalizeH="0" noProof="0" dirty="0" smtClean="0">
                <a:ln>
                  <a:noFill/>
                </a:ln>
                <a:solidFill>
                  <a:schemeClr val="tx1"/>
                </a:solidFill>
                <a:effectLst/>
                <a:uLnTx/>
                <a:uFillTx/>
                <a:latin typeface="+mn-lt"/>
                <a:ea typeface="+mn-ea"/>
                <a:cs typeface="+mn-cs"/>
              </a:rPr>
              <a:t> of the term </a:t>
            </a:r>
            <a:r>
              <a:rPr lang="en-US" sz="2600" i="1" dirty="0" err="1" smtClean="0"/>
              <a:t>a</a:t>
            </a:r>
            <a:r>
              <a:rPr lang="en-US" sz="2600" i="1" baseline="-25000" dirty="0" err="1" smtClean="0"/>
              <a:t>i</a:t>
            </a:r>
            <a:r>
              <a:rPr lang="en-US" sz="2600" dirty="0" smtClean="0"/>
              <a:t>  equal to </a:t>
            </a:r>
            <a:r>
              <a:rPr lang="en-US" sz="2600" i="1" dirty="0" smtClean="0"/>
              <a:t>x</a:t>
            </a:r>
            <a:r>
              <a:rPr lang="en-US" sz="2600" dirty="0" smtClean="0"/>
              <a:t>,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2600" dirty="0" smtClean="0"/>
              <a:t>                                             or </a:t>
            </a:r>
            <a:r>
              <a:rPr lang="en-US" sz="2600" dirty="0" smtClean="0">
                <a:latin typeface="Cambria Math" pitchFamily="18" charset="0"/>
                <a:ea typeface="Cambria Math" pitchFamily="18" charset="0"/>
              </a:rPr>
              <a:t>0</a:t>
            </a:r>
            <a:r>
              <a:rPr lang="en-US" sz="2600" dirty="0" smtClean="0"/>
              <a:t> if </a:t>
            </a:r>
            <a:r>
              <a:rPr lang="en-US" sz="2600" i="1" dirty="0" smtClean="0"/>
              <a:t>x</a:t>
            </a:r>
            <a:r>
              <a:rPr lang="en-US" sz="2600" dirty="0" smtClean="0"/>
              <a:t> is not found} </a:t>
            </a:r>
            <a:endParaRPr kumimoji="0" lang="en-US" sz="26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Binary Search</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a:t>
            </a:r>
            <a:r>
              <a:rPr lang="en-US" b="1" dirty="0" smtClean="0"/>
              <a:t>Example</a:t>
            </a:r>
            <a:r>
              <a:rPr lang="en-US" dirty="0" smtClean="0"/>
              <a:t>: The steps taken by a binary search for </a:t>
            </a:r>
            <a:r>
              <a:rPr lang="en-US" dirty="0" smtClean="0">
                <a:latin typeface="Cambria Math" pitchFamily="18" charset="0"/>
                <a:ea typeface="Cambria Math" pitchFamily="18" charset="0"/>
              </a:rPr>
              <a:t>19</a:t>
            </a:r>
            <a:r>
              <a:rPr lang="en-US" dirty="0" smtClean="0"/>
              <a:t> in the list:</a:t>
            </a:r>
          </a:p>
          <a:p>
            <a:pPr>
              <a:buNone/>
            </a:pPr>
            <a:r>
              <a:rPr lang="en-US" dirty="0" smtClean="0"/>
              <a:t>                    </a:t>
            </a:r>
            <a:r>
              <a:rPr lang="en-US" dirty="0" smtClean="0">
                <a:solidFill>
                  <a:srgbClr val="FF0000"/>
                </a:solidFill>
                <a:latin typeface="Cambria Math" pitchFamily="18" charset="0"/>
                <a:ea typeface="Cambria Math" pitchFamily="18" charset="0"/>
              </a:rPr>
              <a:t>1  2  3  5  6  7  8  10  12  13  15  16  18  19  20  22</a:t>
            </a:r>
          </a:p>
          <a:p>
            <a:pPr marL="514350" indent="-514350">
              <a:buFont typeface="+mj-lt"/>
              <a:buAutoNum type="arabicPeriod"/>
            </a:pPr>
            <a:r>
              <a:rPr lang="en-US" dirty="0" smtClean="0">
                <a:latin typeface="Cambria Math" pitchFamily="18" charset="0"/>
                <a:ea typeface="Cambria Math" pitchFamily="18" charset="0"/>
              </a:rPr>
              <a:t> The list has 16 elements, so the midpoint is 8. The value in the 8</a:t>
            </a:r>
            <a:r>
              <a:rPr lang="en-US" baseline="30000" dirty="0" smtClean="0">
                <a:latin typeface="Cambria Math" pitchFamily="18" charset="0"/>
                <a:ea typeface="Cambria Math" pitchFamily="18" charset="0"/>
              </a:rPr>
              <a:t>th</a:t>
            </a:r>
            <a:r>
              <a:rPr lang="en-US" dirty="0" smtClean="0">
                <a:latin typeface="Cambria Math" pitchFamily="18" charset="0"/>
                <a:ea typeface="Cambria Math" pitchFamily="18" charset="0"/>
              </a:rPr>
              <a:t> position is 10.  Since 19 &gt; 10,  further search is restricted to  positions 9</a:t>
            </a:r>
            <a:r>
              <a:rPr lang="en-US" baseline="30000" dirty="0" smtClean="0">
                <a:latin typeface="Cambria Math" pitchFamily="18" charset="0"/>
                <a:ea typeface="Cambria Math" pitchFamily="18" charset="0"/>
              </a:rPr>
              <a:t>  </a:t>
            </a:r>
            <a:r>
              <a:rPr lang="en-US" dirty="0" smtClean="0">
                <a:latin typeface="Cambria Math" pitchFamily="18" charset="0"/>
                <a:ea typeface="Cambria Math" pitchFamily="18" charset="0"/>
              </a:rPr>
              <a:t>through 16.</a:t>
            </a:r>
            <a:endParaRPr lang="en-US" dirty="0" smtClean="0"/>
          </a:p>
          <a:p>
            <a:pPr>
              <a:buNone/>
            </a:pPr>
            <a:r>
              <a:rPr lang="en-US" dirty="0" smtClean="0">
                <a:latin typeface="Cambria Math" pitchFamily="18" charset="0"/>
                <a:ea typeface="Cambria Math" pitchFamily="18" charset="0"/>
              </a:rPr>
              <a:t>                        1  2  3  5  6  7  8  10</a:t>
            </a:r>
            <a:r>
              <a:rPr lang="en-US" dirty="0" smtClean="0">
                <a:solidFill>
                  <a:srgbClr val="FF0000"/>
                </a:solidFill>
                <a:latin typeface="Cambria Math" pitchFamily="18" charset="0"/>
                <a:ea typeface="Cambria Math" pitchFamily="18" charset="0"/>
              </a:rPr>
              <a:t>  12  13  15  16  18  19  20  22</a:t>
            </a:r>
            <a:endParaRPr lang="en-US" dirty="0" smtClean="0">
              <a:latin typeface="Cambria Math" pitchFamily="18" charset="0"/>
              <a:ea typeface="Cambria Math" pitchFamily="18" charset="0"/>
            </a:endParaRPr>
          </a:p>
          <a:p>
            <a:pPr marL="514350" indent="-514350">
              <a:buFont typeface="+mj-lt"/>
              <a:buAutoNum type="arabicPeriod" startAt="2"/>
            </a:pPr>
            <a:r>
              <a:rPr lang="en-US" dirty="0" smtClean="0">
                <a:latin typeface="Cambria Math" pitchFamily="18" charset="0"/>
                <a:ea typeface="Cambria Math" pitchFamily="18" charset="0"/>
              </a:rPr>
              <a:t>The midpoint of the list (positions 9 through 16)  is now  the 12</a:t>
            </a:r>
            <a:r>
              <a:rPr lang="en-US" baseline="30000" dirty="0" smtClean="0">
                <a:latin typeface="Cambria Math" pitchFamily="18" charset="0"/>
                <a:ea typeface="Cambria Math" pitchFamily="18" charset="0"/>
              </a:rPr>
              <a:t>th</a:t>
            </a:r>
            <a:r>
              <a:rPr lang="en-US" dirty="0" smtClean="0">
                <a:latin typeface="Cambria Math" pitchFamily="18" charset="0"/>
                <a:ea typeface="Cambria Math" pitchFamily="18" charset="0"/>
              </a:rPr>
              <a:t> position with a value of  16.    Since 19 &gt; 16,  further search is restricted to the 13</a:t>
            </a:r>
            <a:r>
              <a:rPr lang="en-US" baseline="30000" dirty="0" smtClean="0">
                <a:latin typeface="Cambria Math" pitchFamily="18" charset="0"/>
                <a:ea typeface="Cambria Math" pitchFamily="18" charset="0"/>
              </a:rPr>
              <a:t>th</a:t>
            </a:r>
            <a:r>
              <a:rPr lang="en-US" dirty="0" smtClean="0">
                <a:latin typeface="Cambria Math" pitchFamily="18" charset="0"/>
                <a:ea typeface="Cambria Math" pitchFamily="18" charset="0"/>
              </a:rPr>
              <a:t> position and above.</a:t>
            </a:r>
          </a:p>
          <a:p>
            <a:pPr>
              <a:buNone/>
            </a:pPr>
            <a:r>
              <a:rPr lang="en-US" dirty="0" smtClean="0">
                <a:latin typeface="Cambria Math" pitchFamily="18" charset="0"/>
                <a:ea typeface="Cambria Math" pitchFamily="18" charset="0"/>
              </a:rPr>
              <a:t>                      1  2  3  5  6  7  8  10</a:t>
            </a:r>
            <a:r>
              <a:rPr lang="en-US" dirty="0" smtClean="0">
                <a:solidFill>
                  <a:srgbClr val="FF0000"/>
                </a:solidFill>
                <a:latin typeface="Cambria Math" pitchFamily="18" charset="0"/>
                <a:ea typeface="Cambria Math" pitchFamily="18" charset="0"/>
              </a:rPr>
              <a:t>  </a:t>
            </a:r>
            <a:r>
              <a:rPr lang="en-US" dirty="0" smtClean="0">
                <a:latin typeface="Cambria Math" pitchFamily="18" charset="0"/>
                <a:ea typeface="Cambria Math" pitchFamily="18" charset="0"/>
              </a:rPr>
              <a:t>12  13  15  16  </a:t>
            </a:r>
            <a:r>
              <a:rPr lang="en-US" dirty="0" smtClean="0">
                <a:solidFill>
                  <a:srgbClr val="FF0000"/>
                </a:solidFill>
                <a:latin typeface="Cambria Math" pitchFamily="18" charset="0"/>
                <a:ea typeface="Cambria Math" pitchFamily="18" charset="0"/>
              </a:rPr>
              <a:t>18  19  20  22</a:t>
            </a:r>
            <a:endParaRPr lang="en-US" dirty="0" smtClean="0">
              <a:latin typeface="Cambria Math" pitchFamily="18" charset="0"/>
              <a:ea typeface="Cambria Math" pitchFamily="18" charset="0"/>
            </a:endParaRPr>
          </a:p>
          <a:p>
            <a:pPr marL="514350" indent="-514350">
              <a:buFont typeface="+mj-lt"/>
              <a:buAutoNum type="arabicPeriod" startAt="3"/>
            </a:pPr>
            <a:r>
              <a:rPr lang="en-US" dirty="0" smtClean="0">
                <a:latin typeface="Cambria Math" pitchFamily="18" charset="0"/>
                <a:ea typeface="Cambria Math" pitchFamily="18" charset="0"/>
              </a:rPr>
              <a:t>The midpoint  of the current list is now the 14</a:t>
            </a:r>
            <a:r>
              <a:rPr lang="en-US" baseline="30000" dirty="0" smtClean="0">
                <a:latin typeface="Cambria Math" pitchFamily="18" charset="0"/>
                <a:ea typeface="Cambria Math" pitchFamily="18" charset="0"/>
              </a:rPr>
              <a:t>th</a:t>
            </a:r>
            <a:r>
              <a:rPr lang="en-US" dirty="0" smtClean="0">
                <a:latin typeface="Cambria Math" pitchFamily="18" charset="0"/>
                <a:ea typeface="Cambria Math" pitchFamily="18" charset="0"/>
              </a:rPr>
              <a:t> position with a value of 19.  Since        19 ≯ 19,  further search is restricted to the portion from  the 13</a:t>
            </a:r>
            <a:r>
              <a:rPr lang="en-US" baseline="30000" dirty="0" smtClean="0">
                <a:latin typeface="Cambria Math" pitchFamily="18" charset="0"/>
                <a:ea typeface="Cambria Math" pitchFamily="18" charset="0"/>
              </a:rPr>
              <a:t>th</a:t>
            </a:r>
            <a:r>
              <a:rPr lang="en-US" dirty="0" smtClean="0">
                <a:latin typeface="Cambria Math" pitchFamily="18" charset="0"/>
                <a:ea typeface="Cambria Math" pitchFamily="18" charset="0"/>
              </a:rPr>
              <a:t> through the 14</a:t>
            </a:r>
            <a:r>
              <a:rPr lang="en-US" baseline="30000" dirty="0" smtClean="0">
                <a:latin typeface="Cambria Math" pitchFamily="18" charset="0"/>
                <a:ea typeface="Cambria Math" pitchFamily="18" charset="0"/>
              </a:rPr>
              <a:t>th</a:t>
            </a:r>
            <a:r>
              <a:rPr lang="en-US" dirty="0" smtClean="0">
                <a:latin typeface="Cambria Math" pitchFamily="18" charset="0"/>
                <a:ea typeface="Cambria Math" pitchFamily="18" charset="0"/>
              </a:rPr>
              <a:t> positions .</a:t>
            </a:r>
          </a:p>
          <a:p>
            <a:pPr>
              <a:buNone/>
            </a:pPr>
            <a:r>
              <a:rPr lang="en-US" dirty="0" smtClean="0">
                <a:latin typeface="Cambria Math" pitchFamily="18" charset="0"/>
                <a:ea typeface="Cambria Math" pitchFamily="18" charset="0"/>
              </a:rPr>
              <a:t>                      1  2  3  5  6  7  8  10</a:t>
            </a:r>
            <a:r>
              <a:rPr lang="en-US" dirty="0" smtClean="0">
                <a:solidFill>
                  <a:srgbClr val="FF0000"/>
                </a:solidFill>
                <a:latin typeface="Cambria Math" pitchFamily="18" charset="0"/>
                <a:ea typeface="Cambria Math" pitchFamily="18" charset="0"/>
              </a:rPr>
              <a:t>  </a:t>
            </a:r>
            <a:r>
              <a:rPr lang="en-US" dirty="0" smtClean="0">
                <a:latin typeface="Cambria Math" pitchFamily="18" charset="0"/>
                <a:ea typeface="Cambria Math" pitchFamily="18" charset="0"/>
              </a:rPr>
              <a:t>12  13  15  16  </a:t>
            </a:r>
            <a:r>
              <a:rPr lang="en-US" dirty="0" smtClean="0">
                <a:solidFill>
                  <a:srgbClr val="FF0000"/>
                </a:solidFill>
                <a:latin typeface="Cambria Math" pitchFamily="18" charset="0"/>
                <a:ea typeface="Cambria Math" pitchFamily="18" charset="0"/>
              </a:rPr>
              <a:t>18  19  </a:t>
            </a:r>
            <a:r>
              <a:rPr lang="en-US" dirty="0" smtClean="0">
                <a:latin typeface="Cambria Math" pitchFamily="18" charset="0"/>
                <a:ea typeface="Cambria Math" pitchFamily="18" charset="0"/>
              </a:rPr>
              <a:t>20  22</a:t>
            </a:r>
          </a:p>
          <a:p>
            <a:pPr marL="514350" indent="-514350">
              <a:buFont typeface="+mj-lt"/>
              <a:buAutoNum type="arabicPeriod" startAt="4"/>
            </a:pPr>
            <a:r>
              <a:rPr lang="en-US" dirty="0" smtClean="0">
                <a:latin typeface="Cambria Math" pitchFamily="18" charset="0"/>
                <a:ea typeface="Cambria Math" pitchFamily="18" charset="0"/>
              </a:rPr>
              <a:t>The midpoint of the current list  is now the 13</a:t>
            </a:r>
            <a:r>
              <a:rPr lang="en-US" baseline="30000" dirty="0" smtClean="0">
                <a:latin typeface="Cambria Math" pitchFamily="18" charset="0"/>
                <a:ea typeface="Cambria Math" pitchFamily="18" charset="0"/>
              </a:rPr>
              <a:t>th</a:t>
            </a:r>
            <a:r>
              <a:rPr lang="en-US" dirty="0" smtClean="0">
                <a:latin typeface="Cambria Math" pitchFamily="18" charset="0"/>
                <a:ea typeface="Cambria Math" pitchFamily="18" charset="0"/>
              </a:rPr>
              <a:t> position with a value of 18.               Since 19&gt; 18, search is restricted to the  portion from the 18</a:t>
            </a:r>
            <a:r>
              <a:rPr lang="en-US" baseline="30000" dirty="0" smtClean="0">
                <a:latin typeface="Cambria Math" pitchFamily="18" charset="0"/>
                <a:ea typeface="Cambria Math" pitchFamily="18" charset="0"/>
              </a:rPr>
              <a:t>th</a:t>
            </a:r>
            <a:r>
              <a:rPr lang="en-US" dirty="0" smtClean="0">
                <a:latin typeface="Cambria Math" pitchFamily="18" charset="0"/>
                <a:ea typeface="Cambria Math" pitchFamily="18" charset="0"/>
              </a:rPr>
              <a:t> position through the 18</a:t>
            </a:r>
            <a:r>
              <a:rPr lang="en-US" baseline="30000" dirty="0" smtClean="0">
                <a:latin typeface="Cambria Math" pitchFamily="18" charset="0"/>
                <a:ea typeface="Cambria Math" pitchFamily="18" charset="0"/>
              </a:rPr>
              <a:t>th</a:t>
            </a:r>
            <a:r>
              <a:rPr lang="en-US" dirty="0" smtClean="0">
                <a:latin typeface="Cambria Math" pitchFamily="18" charset="0"/>
                <a:ea typeface="Cambria Math" pitchFamily="18" charset="0"/>
              </a:rPr>
              <a:t>.</a:t>
            </a:r>
          </a:p>
          <a:p>
            <a:pPr>
              <a:buNone/>
            </a:pPr>
            <a:r>
              <a:rPr lang="en-US" dirty="0" smtClean="0">
                <a:latin typeface="Cambria Math" pitchFamily="18" charset="0"/>
                <a:ea typeface="Cambria Math" pitchFamily="18" charset="0"/>
              </a:rPr>
              <a:t>                      1  2  3  5  6  7  8  10</a:t>
            </a:r>
            <a:r>
              <a:rPr lang="en-US" dirty="0" smtClean="0">
                <a:solidFill>
                  <a:srgbClr val="FF0000"/>
                </a:solidFill>
                <a:latin typeface="Cambria Math" pitchFamily="18" charset="0"/>
                <a:ea typeface="Cambria Math" pitchFamily="18" charset="0"/>
              </a:rPr>
              <a:t>  </a:t>
            </a:r>
            <a:r>
              <a:rPr lang="en-US" dirty="0" smtClean="0">
                <a:latin typeface="Cambria Math" pitchFamily="18" charset="0"/>
                <a:ea typeface="Cambria Math" pitchFamily="18" charset="0"/>
              </a:rPr>
              <a:t>12  13  15  16  18</a:t>
            </a:r>
            <a:r>
              <a:rPr lang="en-US" dirty="0" smtClean="0">
                <a:solidFill>
                  <a:srgbClr val="FF0000"/>
                </a:solidFill>
                <a:latin typeface="Cambria Math" pitchFamily="18" charset="0"/>
                <a:ea typeface="Cambria Math" pitchFamily="18" charset="0"/>
              </a:rPr>
              <a:t>  19  </a:t>
            </a:r>
            <a:r>
              <a:rPr lang="en-US" dirty="0" smtClean="0">
                <a:latin typeface="Cambria Math" pitchFamily="18" charset="0"/>
                <a:ea typeface="Cambria Math" pitchFamily="18" charset="0"/>
              </a:rPr>
              <a:t>20  22</a:t>
            </a:r>
          </a:p>
          <a:p>
            <a:pPr marL="514350" indent="-514350">
              <a:buFont typeface="+mj-lt"/>
              <a:buAutoNum type="arabicPeriod" startAt="5"/>
            </a:pPr>
            <a:r>
              <a:rPr lang="en-US" dirty="0" smtClean="0">
                <a:latin typeface="Cambria Math" pitchFamily="18" charset="0"/>
                <a:ea typeface="Cambria Math" pitchFamily="18" charset="0"/>
              </a:rPr>
              <a:t>Now the list has a single element and the loop ends. Since 19=19, the location 16 is returned.</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Sorting</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To </a:t>
            </a:r>
            <a:r>
              <a:rPr lang="en-US" i="1" dirty="0" smtClean="0"/>
              <a:t>sort</a:t>
            </a:r>
            <a:r>
              <a:rPr lang="en-US" dirty="0" smtClean="0"/>
              <a:t> the elements of a list is to put them in increasing order (numerical order, alphabetic, and so on).</a:t>
            </a:r>
          </a:p>
          <a:p>
            <a:r>
              <a:rPr lang="en-US" dirty="0" smtClean="0"/>
              <a:t>Sorting is an important problem because:</a:t>
            </a:r>
          </a:p>
          <a:p>
            <a:pPr lvl="1"/>
            <a:r>
              <a:rPr lang="en-US" dirty="0" smtClean="0"/>
              <a:t>A nontrivial percentage of all computing resources are devoted to sorting different kinds of lists, especially applications involving large databases of information that need to be presented in a particular order (e.g., by customer, part number etc.).</a:t>
            </a:r>
          </a:p>
          <a:p>
            <a:pPr lvl="1"/>
            <a:r>
              <a:rPr lang="en-US" dirty="0" smtClean="0"/>
              <a:t>An amazing number of fundamentally different algorithms have been invented for sorting. Their relative advantages and disadvantages have been studied extensively.</a:t>
            </a:r>
          </a:p>
          <a:p>
            <a:pPr lvl="1"/>
            <a:r>
              <a:rPr lang="en-US" dirty="0" smtClean="0"/>
              <a:t>Sorting algorithms are useful to illustrate the basic notions of computer science.</a:t>
            </a:r>
          </a:p>
          <a:p>
            <a:r>
              <a:rPr lang="en-US" dirty="0" smtClean="0"/>
              <a:t>A variety of sorting algorithms are studied in this book; binary, insertion, bubble, selection, merge, quick, and tournament.</a:t>
            </a:r>
          </a:p>
          <a:p>
            <a:r>
              <a:rPr lang="en-US" dirty="0" smtClean="0"/>
              <a:t>In Section </a:t>
            </a:r>
            <a:r>
              <a:rPr lang="en-US" dirty="0" smtClean="0">
                <a:latin typeface="Cambria Math" pitchFamily="18" charset="0"/>
                <a:ea typeface="Cambria Math" pitchFamily="18" charset="0"/>
              </a:rPr>
              <a:t>3.3</a:t>
            </a:r>
            <a:r>
              <a:rPr lang="en-US" dirty="0" smtClean="0"/>
              <a:t>, we’ll study the amount of time required to sort a list using the sorting algorithms covered in this section.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Bubble Sort</a:t>
            </a:r>
            <a:endParaRPr lang="en-US" dirty="0"/>
          </a:p>
        </p:txBody>
      </p:sp>
      <p:sp>
        <p:nvSpPr>
          <p:cNvPr id="3" name="Content Placeholder 2"/>
          <p:cNvSpPr>
            <a:spLocks noGrp="1"/>
          </p:cNvSpPr>
          <p:nvPr>
            <p:ph idx="1"/>
          </p:nvPr>
        </p:nvSpPr>
        <p:spPr/>
        <p:txBody>
          <a:bodyPr/>
          <a:lstStyle/>
          <a:p>
            <a:r>
              <a:rPr lang="en-US" i="1" dirty="0" smtClean="0"/>
              <a:t>Bubble sort </a:t>
            </a:r>
            <a:r>
              <a:rPr lang="en-US" dirty="0" smtClean="0"/>
              <a:t>makes multiple passes through a list. Every pair of elements that are found to be out of order are interchanged.</a:t>
            </a:r>
          </a:p>
          <a:p>
            <a:endParaRPr lang="en-US" dirty="0" smtClean="0"/>
          </a:p>
          <a:p>
            <a:endParaRPr lang="en-US" dirty="0"/>
          </a:p>
        </p:txBody>
      </p:sp>
      <p:sp>
        <p:nvSpPr>
          <p:cNvPr id="4" name="Content Placeholder 2"/>
          <p:cNvSpPr txBox="1">
            <a:spLocks/>
          </p:cNvSpPr>
          <p:nvPr/>
        </p:nvSpPr>
        <p:spPr>
          <a:xfrm>
            <a:off x="762000" y="3505200"/>
            <a:ext cx="6477000" cy="2438400"/>
          </a:xfrm>
          <a:prstGeom prst="rect">
            <a:avLst/>
          </a:prstGeom>
          <a:ln>
            <a:solidFill>
              <a:schemeClr val="accent1"/>
            </a:solidFill>
          </a:ln>
        </p:spPr>
        <p:txBody>
          <a:bodyPr vert="horz">
            <a:normAutofit fontScale="92500" lnSpcReduction="1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2600" b="1" dirty="0" smtClean="0"/>
              <a:t>procedure</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bubblesort</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1</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smtClean="0">
                <a:ln>
                  <a:noFill/>
                </a:ln>
                <a:solidFill>
                  <a:schemeClr val="tx1"/>
                </a:solidFill>
                <a:effectLst/>
                <a:uLnTx/>
                <a:uFillTx/>
                <a:latin typeface="+mn-lt"/>
                <a:ea typeface="+mn-ea"/>
                <a:cs typeface="+mn-cs"/>
              </a:rPr>
              <a:t>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real numbers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with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lang="en-US" sz="2600" dirty="0" smtClean="0"/>
              <a:t>≥</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2</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for</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lang="en-US" sz="2600" i="1" dirty="0" smtClean="0"/>
              <a:t>i</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to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n</a:t>
            </a:r>
            <a:r>
              <a:rPr kumimoji="0" lang="en-US" sz="2600" b="0" i="1" u="none" strike="noStrike" kern="1200" cap="none" spc="0" normalizeH="0" baseline="0" noProof="0" dirty="0" smtClean="0">
                <a:ln>
                  <a:noFill/>
                </a:ln>
                <a:solidFill>
                  <a:schemeClr val="tx1"/>
                </a:solidFill>
                <a:effectLst/>
                <a:uLnTx/>
                <a:uFillTx/>
                <a:latin typeface="Cambria Math"/>
                <a:ea typeface="Cambria Math"/>
              </a:rPr>
              <a:t>− </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a:t>
            </a:r>
          </a:p>
          <a:p>
            <a:pPr marL="274320" lvl="0" indent="-274320">
              <a:spcBef>
                <a:spcPct val="20000"/>
              </a:spcBef>
              <a:buClr>
                <a:schemeClr val="accent3"/>
              </a:buClr>
              <a:buSzPct val="95000"/>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for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j</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to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n</a:t>
            </a:r>
            <a:r>
              <a:rPr lang="en-US" sz="2600" i="1" dirty="0" smtClean="0">
                <a:latin typeface="Cambria Math"/>
                <a:ea typeface="Cambria Math"/>
              </a:rPr>
              <a:t> −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endParaRPr kumimoji="0" lang="en-US" sz="2600" b="0" i="1"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if</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err="1" smtClean="0">
                <a:ln>
                  <a:noFill/>
                </a:ln>
                <a:solidFill>
                  <a:schemeClr val="tx1"/>
                </a:solidFill>
                <a:effectLst/>
                <a:uLnTx/>
                <a:uFillTx/>
                <a:latin typeface="+mn-lt"/>
                <a:ea typeface="+mn-ea"/>
                <a:cs typeface="+mn-cs"/>
              </a:rPr>
              <a:t>j</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&gt;</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smtClean="0">
                <a:ln>
                  <a:noFill/>
                </a:ln>
                <a:solidFill>
                  <a:schemeClr val="tx1"/>
                </a:solidFill>
                <a:effectLst/>
                <a:uLnTx/>
                <a:uFillTx/>
                <a:latin typeface="+mn-lt"/>
                <a:ea typeface="+mn-ea"/>
                <a:cs typeface="+mn-cs"/>
              </a:rPr>
              <a:t>j</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+1</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then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interchange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err="1" smtClean="0">
                <a:ln>
                  <a:noFill/>
                </a:ln>
                <a:solidFill>
                  <a:schemeClr val="tx1"/>
                </a:solidFill>
                <a:effectLst/>
                <a:uLnTx/>
                <a:uFillTx/>
                <a:latin typeface="+mn-lt"/>
                <a:ea typeface="+mn-ea"/>
                <a:cs typeface="+mn-cs"/>
              </a:rPr>
              <a:t>j</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and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smtClean="0">
                <a:ln>
                  <a:noFill/>
                </a:ln>
                <a:solidFill>
                  <a:schemeClr val="tx1"/>
                </a:solidFill>
                <a:effectLst/>
                <a:uLnTx/>
                <a:uFillTx/>
                <a:latin typeface="+mn-lt"/>
                <a:ea typeface="+mn-ea"/>
                <a:cs typeface="+mn-cs"/>
              </a:rPr>
              <a:t>j</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+1</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2600" dirty="0" smtClean="0"/>
              <a:t>{</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1</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smtClean="0">
                <a:ln>
                  <a:noFill/>
                </a:ln>
                <a:solidFill>
                  <a:schemeClr val="tx1"/>
                </a:solidFill>
                <a:effectLst/>
                <a:uLnTx/>
                <a:uFillTx/>
                <a:latin typeface="+mn-lt"/>
                <a:ea typeface="+mn-ea"/>
                <a:cs typeface="+mn-cs"/>
              </a:rPr>
              <a:t>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is now in increasing order}</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Bubble Sort</a:t>
            </a:r>
            <a:endParaRPr lang="en-US" dirty="0"/>
          </a:p>
        </p:txBody>
      </p:sp>
      <p:sp>
        <p:nvSpPr>
          <p:cNvPr id="3" name="Content Placeholder 2"/>
          <p:cNvSpPr>
            <a:spLocks noGrp="1"/>
          </p:cNvSpPr>
          <p:nvPr>
            <p:ph idx="1"/>
          </p:nvPr>
        </p:nvSpPr>
        <p:spPr>
          <a:xfrm>
            <a:off x="304800" y="1981200"/>
            <a:ext cx="8229600" cy="4389120"/>
          </a:xfrm>
        </p:spPr>
        <p:txBody>
          <a:bodyPr>
            <a:normAutofit fontScale="85000" lnSpcReduction="20000"/>
          </a:bodyPr>
          <a:lstStyle/>
          <a:p>
            <a:pPr>
              <a:buNone/>
            </a:pPr>
            <a:r>
              <a:rPr lang="en-US" b="1" dirty="0" smtClean="0"/>
              <a:t>   Example</a:t>
            </a:r>
            <a:r>
              <a:rPr lang="en-US" dirty="0" smtClean="0"/>
              <a:t>:  Show the steps of bubble sort with  </a:t>
            </a:r>
            <a:r>
              <a:rPr lang="en-US" dirty="0" smtClean="0">
                <a:latin typeface="Cambria Math" pitchFamily="18" charset="0"/>
                <a:ea typeface="Cambria Math" pitchFamily="18" charset="0"/>
              </a:rPr>
              <a:t>3  2  4  1  5</a:t>
            </a:r>
          </a:p>
          <a:p>
            <a:pPr>
              <a:buNone/>
            </a:pPr>
            <a:endParaRPr lang="en-US" dirty="0" smtClean="0">
              <a:latin typeface="Cambria Math" pitchFamily="18" charset="0"/>
              <a:ea typeface="Cambria Math" pitchFamily="18" charset="0"/>
            </a:endParaRPr>
          </a:p>
          <a:p>
            <a:pPr>
              <a:buNone/>
            </a:pPr>
            <a:endParaRPr lang="en-US" dirty="0" smtClean="0">
              <a:latin typeface="Cambria Math" pitchFamily="18" charset="0"/>
              <a:ea typeface="Cambria Math" pitchFamily="18" charset="0"/>
            </a:endParaRPr>
          </a:p>
          <a:p>
            <a:pPr>
              <a:buNone/>
            </a:pPr>
            <a:endParaRPr lang="en-US" dirty="0" smtClean="0">
              <a:latin typeface="Cambria Math" pitchFamily="18" charset="0"/>
              <a:ea typeface="Cambria Math" pitchFamily="18" charset="0"/>
            </a:endParaRPr>
          </a:p>
          <a:p>
            <a:pPr>
              <a:buNone/>
            </a:pPr>
            <a:endParaRPr lang="en-US" dirty="0" smtClean="0">
              <a:latin typeface="Cambria Math" pitchFamily="18" charset="0"/>
              <a:ea typeface="Cambria Math" pitchFamily="18" charset="0"/>
            </a:endParaRPr>
          </a:p>
          <a:p>
            <a:pPr>
              <a:buNone/>
            </a:pPr>
            <a:endParaRPr lang="en-US" dirty="0" smtClean="0">
              <a:latin typeface="Cambria Math" pitchFamily="18" charset="0"/>
              <a:ea typeface="Cambria Math" pitchFamily="18" charset="0"/>
            </a:endParaRPr>
          </a:p>
          <a:p>
            <a:pPr>
              <a:buNone/>
            </a:pPr>
            <a:endParaRPr lang="en-US" dirty="0" smtClean="0">
              <a:latin typeface="Cambria Math" pitchFamily="18" charset="0"/>
              <a:ea typeface="Cambria Math" pitchFamily="18" charset="0"/>
            </a:endParaRPr>
          </a:p>
          <a:p>
            <a:pPr>
              <a:buNone/>
            </a:pPr>
            <a:endParaRPr lang="en-US" dirty="0" smtClean="0">
              <a:latin typeface="Cambria Math" pitchFamily="18" charset="0"/>
              <a:ea typeface="Cambria Math" pitchFamily="18" charset="0"/>
            </a:endParaRPr>
          </a:p>
          <a:p>
            <a:pPr>
              <a:buNone/>
            </a:pPr>
            <a:endParaRPr lang="en-US" dirty="0" smtClean="0">
              <a:latin typeface="Cambria Math" pitchFamily="18" charset="0"/>
              <a:ea typeface="Cambria Math" pitchFamily="18" charset="0"/>
            </a:endParaRPr>
          </a:p>
          <a:p>
            <a:pPr>
              <a:buNone/>
            </a:pPr>
            <a:endParaRPr lang="en-US" dirty="0" smtClean="0">
              <a:latin typeface="Cambria Math" pitchFamily="18" charset="0"/>
              <a:ea typeface="Cambria Math" pitchFamily="18" charset="0"/>
            </a:endParaRPr>
          </a:p>
          <a:p>
            <a:r>
              <a:rPr lang="en-US" sz="1900" dirty="0" smtClean="0">
                <a:latin typeface="Cambria Math" pitchFamily="18" charset="0"/>
                <a:ea typeface="Cambria Math" pitchFamily="18" charset="0"/>
              </a:rPr>
              <a:t>At the first pass the largest element has been put into the correct position</a:t>
            </a:r>
          </a:p>
          <a:p>
            <a:r>
              <a:rPr lang="en-US" sz="1900" dirty="0" smtClean="0">
                <a:latin typeface="Cambria Math" pitchFamily="18" charset="0"/>
                <a:ea typeface="Cambria Math" pitchFamily="18" charset="0"/>
              </a:rPr>
              <a:t>At the end of the second pass, the 2</a:t>
            </a:r>
            <a:r>
              <a:rPr lang="en-US" sz="1900" baseline="30000" dirty="0" smtClean="0">
                <a:latin typeface="Cambria Math" pitchFamily="18" charset="0"/>
                <a:ea typeface="Cambria Math" pitchFamily="18" charset="0"/>
              </a:rPr>
              <a:t>nd</a:t>
            </a:r>
            <a:r>
              <a:rPr lang="en-US" sz="1900" dirty="0" smtClean="0">
                <a:latin typeface="Cambria Math" pitchFamily="18" charset="0"/>
                <a:ea typeface="Cambria Math" pitchFamily="18" charset="0"/>
              </a:rPr>
              <a:t> largest element has been put into the correct position.</a:t>
            </a:r>
          </a:p>
          <a:p>
            <a:r>
              <a:rPr lang="en-US" sz="1900" dirty="0" smtClean="0">
                <a:latin typeface="Cambria Math" pitchFamily="18" charset="0"/>
                <a:ea typeface="Cambria Math" pitchFamily="18" charset="0"/>
              </a:rPr>
              <a:t>In each subsequent pass, an additional element is put in the correct position.</a:t>
            </a:r>
          </a:p>
          <a:p>
            <a:endParaRPr lang="en-US" dirty="0"/>
          </a:p>
        </p:txBody>
      </p:sp>
      <p:pic>
        <p:nvPicPr>
          <p:cNvPr id="7" name="Content Placeholder 3" descr="0302.jpg"/>
          <p:cNvPicPr>
            <a:picLocks noChangeAspect="1"/>
          </p:cNvPicPr>
          <p:nvPr/>
        </p:nvPicPr>
        <p:blipFill>
          <a:blip r:embed="rId2" cstate="print"/>
          <a:stretch>
            <a:fillRect/>
          </a:stretch>
        </p:blipFill>
        <p:spPr>
          <a:xfrm>
            <a:off x="914400" y="2514600"/>
            <a:ext cx="6251024" cy="2631137"/>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Insertion Sort</a:t>
            </a:r>
            <a:endParaRPr lang="en-US" dirty="0"/>
          </a:p>
        </p:txBody>
      </p:sp>
      <p:sp>
        <p:nvSpPr>
          <p:cNvPr id="3" name="Content Placeholder 2"/>
          <p:cNvSpPr>
            <a:spLocks noGrp="1"/>
          </p:cNvSpPr>
          <p:nvPr>
            <p:ph idx="1"/>
          </p:nvPr>
        </p:nvSpPr>
        <p:spPr/>
        <p:txBody>
          <a:bodyPr/>
          <a:lstStyle/>
          <a:p>
            <a:r>
              <a:rPr lang="en-US" sz="2000" i="1" dirty="0" smtClean="0"/>
              <a:t>Insertion sort </a:t>
            </a:r>
            <a:r>
              <a:rPr lang="en-US" sz="2000" dirty="0" smtClean="0"/>
              <a:t>begins with the </a:t>
            </a:r>
            <a:r>
              <a:rPr lang="en-US" sz="2000" dirty="0" smtClean="0">
                <a:latin typeface="Cambria Math" pitchFamily="18" charset="0"/>
                <a:ea typeface="Cambria Math" pitchFamily="18" charset="0"/>
              </a:rPr>
              <a:t>2</a:t>
            </a:r>
            <a:r>
              <a:rPr lang="en-US" sz="2000" baseline="30000" dirty="0" smtClean="0"/>
              <a:t>nd</a:t>
            </a:r>
            <a:r>
              <a:rPr lang="en-US" sz="2000" dirty="0" smtClean="0"/>
              <a:t> element. It compares the </a:t>
            </a:r>
            <a:r>
              <a:rPr lang="en-US" sz="2000" dirty="0" smtClean="0">
                <a:latin typeface="Cambria Math" pitchFamily="18" charset="0"/>
                <a:ea typeface="Cambria Math" pitchFamily="18" charset="0"/>
              </a:rPr>
              <a:t>2</a:t>
            </a:r>
            <a:r>
              <a:rPr lang="en-US" sz="2000" baseline="30000" dirty="0" smtClean="0"/>
              <a:t>nd</a:t>
            </a:r>
            <a:r>
              <a:rPr lang="en-US" sz="2000" dirty="0" smtClean="0"/>
              <a:t> element with the </a:t>
            </a:r>
            <a:r>
              <a:rPr lang="en-US" sz="2000" dirty="0" smtClean="0">
                <a:latin typeface="Cambria Math" pitchFamily="18" charset="0"/>
                <a:ea typeface="Cambria Math" pitchFamily="18" charset="0"/>
              </a:rPr>
              <a:t>1</a:t>
            </a:r>
            <a:r>
              <a:rPr lang="en-US" sz="2000" baseline="30000" dirty="0" smtClean="0"/>
              <a:t>st</a:t>
            </a:r>
            <a:r>
              <a:rPr lang="en-US" sz="2000" dirty="0" smtClean="0"/>
              <a:t> and puts it before the first if it is not larger.</a:t>
            </a:r>
          </a:p>
          <a:p>
            <a:pPr>
              <a:buNone/>
            </a:pPr>
            <a:endParaRPr lang="en-US" dirty="0"/>
          </a:p>
        </p:txBody>
      </p:sp>
      <p:sp>
        <p:nvSpPr>
          <p:cNvPr id="4" name="Content Placeholder 2"/>
          <p:cNvSpPr txBox="1">
            <a:spLocks/>
          </p:cNvSpPr>
          <p:nvPr/>
        </p:nvSpPr>
        <p:spPr>
          <a:xfrm>
            <a:off x="4953000" y="2590800"/>
            <a:ext cx="4038600" cy="3810000"/>
          </a:xfrm>
          <a:prstGeom prst="rect">
            <a:avLst/>
          </a:prstGeom>
          <a:ln>
            <a:solidFill>
              <a:schemeClr val="accent1"/>
            </a:solidFill>
          </a:ln>
        </p:spPr>
        <p:txBody>
          <a:bodyPr vert="horz">
            <a:normAutofit fontScale="250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8000" b="1" dirty="0" smtClean="0"/>
              <a:t>procedure</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insertion</a:t>
            </a:r>
            <a:r>
              <a:rPr kumimoji="0" lang="en-US" sz="8000" b="0" i="1" u="none" strike="noStrike" kern="1200" cap="none" spc="0" normalizeH="0" noProof="0" dirty="0" smtClean="0">
                <a:ln>
                  <a:noFill/>
                </a:ln>
                <a:solidFill>
                  <a:schemeClr val="tx1"/>
                </a:solidFill>
                <a:effectLst/>
                <a:uLnTx/>
                <a:uFillTx/>
                <a:latin typeface="+mn-lt"/>
                <a:ea typeface="+mn-ea"/>
                <a:cs typeface="+mn-cs"/>
              </a:rPr>
              <a:t> </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sort</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8000" i="1" dirty="0" smtClean="0"/>
              <a:t>  </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8000" b="0" i="0" u="none" strike="noStrike" kern="1200" cap="none" spc="0" normalizeH="0" baseline="-25000" noProof="0" dirty="0" smtClean="0">
                <a:ln>
                  <a:noFill/>
                </a:ln>
                <a:solidFill>
                  <a:schemeClr val="tx1"/>
                </a:solidFill>
                <a:effectLst/>
                <a:uLnTx/>
                <a:uFillTx/>
                <a:latin typeface="+mn-lt"/>
                <a:ea typeface="+mn-ea"/>
                <a:cs typeface="+mn-cs"/>
              </a:rPr>
              <a:t>1</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8000" b="0" i="1" u="none" strike="noStrike" kern="1200" cap="none" spc="0" normalizeH="0" baseline="-25000" noProof="0" dirty="0" smtClean="0">
                <a:ln>
                  <a:noFill/>
                </a:ln>
                <a:solidFill>
                  <a:schemeClr val="tx1"/>
                </a:solidFill>
                <a:effectLst/>
                <a:uLnTx/>
                <a:uFillTx/>
                <a:latin typeface="+mn-lt"/>
                <a:ea typeface="+mn-ea"/>
                <a:cs typeface="+mn-cs"/>
              </a:rPr>
              <a:t>n</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8000" dirty="0" smtClean="0"/>
              <a:t>      </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real numbers with </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n</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lang="en-US" sz="8000" dirty="0" smtClean="0"/>
              <a:t>≥</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2</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8000" b="1" i="0" u="none" strike="noStrike" kern="1200" cap="none" spc="0" normalizeH="0" baseline="0" noProof="0" dirty="0" smtClean="0">
                <a:ln>
                  <a:noFill/>
                </a:ln>
                <a:solidFill>
                  <a:schemeClr val="tx1"/>
                </a:solidFill>
                <a:effectLst/>
                <a:uLnTx/>
                <a:uFillTx/>
                <a:latin typeface="+mn-lt"/>
                <a:ea typeface="+mn-ea"/>
                <a:cs typeface="+mn-cs"/>
              </a:rPr>
              <a:t>     for </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j</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8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2</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to </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n</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8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1" i="0" u="none" strike="noStrike" kern="1200" cap="none" spc="0" normalizeH="0" baseline="0" noProof="0" dirty="0" smtClean="0">
                <a:ln>
                  <a:noFill/>
                </a:ln>
                <a:solidFill>
                  <a:schemeClr val="tx1"/>
                </a:solidFill>
                <a:effectLst/>
                <a:uLnTx/>
                <a:uFillTx/>
                <a:latin typeface="+mn-lt"/>
                <a:ea typeface="+mn-ea"/>
                <a:cs typeface="+mn-cs"/>
              </a:rPr>
              <a:t>while</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0" i="1" u="none" strike="noStrike" kern="1200" cap="none" spc="0" normalizeH="0" baseline="0" noProof="0" dirty="0" err="1" smtClean="0">
                <a:ln>
                  <a:noFill/>
                </a:ln>
                <a:solidFill>
                  <a:schemeClr val="tx1"/>
                </a:solidFill>
                <a:effectLst/>
                <a:uLnTx/>
                <a:uFillTx/>
                <a:latin typeface="+mn-lt"/>
                <a:ea typeface="+mn-ea"/>
                <a:cs typeface="+mn-cs"/>
              </a:rPr>
              <a:t>a</a:t>
            </a:r>
            <a:r>
              <a:rPr kumimoji="0" lang="en-US" sz="8000" b="0" i="1" u="none" strike="noStrike" kern="1200" cap="none" spc="0" normalizeH="0" baseline="-25000" noProof="0" dirty="0" err="1" smtClean="0">
                <a:ln>
                  <a:noFill/>
                </a:ln>
                <a:solidFill>
                  <a:schemeClr val="tx1"/>
                </a:solidFill>
                <a:effectLst/>
                <a:uLnTx/>
                <a:uFillTx/>
                <a:latin typeface="+mn-lt"/>
                <a:ea typeface="+mn-ea"/>
                <a:cs typeface="+mn-cs"/>
              </a:rPr>
              <a:t>j</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&gt; </a:t>
            </a:r>
            <a:r>
              <a:rPr kumimoji="0" lang="en-US" sz="8000" b="0" i="1" u="none" strike="noStrike" kern="1200" cap="none" spc="0" normalizeH="0" baseline="0" noProof="0" dirty="0" err="1" smtClean="0">
                <a:ln>
                  <a:noFill/>
                </a:ln>
                <a:solidFill>
                  <a:schemeClr val="tx1"/>
                </a:solidFill>
                <a:effectLst/>
                <a:uLnTx/>
                <a:uFillTx/>
                <a:latin typeface="+mn-lt"/>
                <a:ea typeface="+mn-ea"/>
                <a:cs typeface="+mn-cs"/>
              </a:rPr>
              <a:t>a</a:t>
            </a:r>
            <a:r>
              <a:rPr kumimoji="0" lang="en-US" sz="8000" b="0" i="1" u="none" strike="noStrike" kern="1200" cap="none" spc="0" normalizeH="0" baseline="-25000" noProof="0" dirty="0" err="1" smtClean="0">
                <a:ln>
                  <a:noFill/>
                </a:ln>
                <a:solidFill>
                  <a:schemeClr val="tx1"/>
                </a:solidFill>
                <a:effectLst/>
                <a:uLnTx/>
                <a:uFillTx/>
                <a:latin typeface="+mn-lt"/>
                <a:ea typeface="+mn-ea"/>
                <a:cs typeface="+mn-cs"/>
              </a:rPr>
              <a:t>i</a:t>
            </a:r>
            <a:endParaRPr kumimoji="0" lang="en-US" sz="8000" b="0" i="1"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80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8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m</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8000" b="0" i="1" u="none" strike="noStrike" kern="1200" cap="none" spc="0" normalizeH="0" baseline="0" noProof="0" dirty="0" err="1" smtClean="0">
                <a:ln>
                  <a:noFill/>
                </a:ln>
                <a:solidFill>
                  <a:schemeClr val="tx1"/>
                </a:solidFill>
                <a:effectLst/>
                <a:uLnTx/>
                <a:uFillTx/>
                <a:latin typeface="+mn-lt"/>
                <a:ea typeface="+mn-ea"/>
                <a:cs typeface="+mn-cs"/>
              </a:rPr>
              <a:t>a</a:t>
            </a:r>
            <a:r>
              <a:rPr kumimoji="0" lang="en-US" sz="8000" b="0" i="1" u="none" strike="noStrike" kern="1200" cap="none" spc="0" normalizeH="0" baseline="-25000" noProof="0" dirty="0" err="1" smtClean="0">
                <a:ln>
                  <a:noFill/>
                </a:ln>
                <a:solidFill>
                  <a:schemeClr val="tx1"/>
                </a:solidFill>
                <a:effectLst/>
                <a:uLnTx/>
                <a:uFillTx/>
                <a:latin typeface="+mn-lt"/>
                <a:ea typeface="+mn-ea"/>
                <a:cs typeface="+mn-cs"/>
              </a:rPr>
              <a:t>j</a:t>
            </a:r>
            <a:endParaRPr kumimoji="0" lang="en-US" sz="8000" b="0" i="1" u="none" strike="noStrike" kern="1200" cap="none" spc="0" normalizeH="0" baseline="-25000" noProof="0" dirty="0" smtClean="0">
              <a:ln>
                <a:noFill/>
              </a:ln>
              <a:solidFill>
                <a:schemeClr val="tx1"/>
              </a:solidFill>
              <a:effectLst/>
              <a:uLnTx/>
              <a:uFillTx/>
              <a:latin typeface="+mn-lt"/>
              <a:ea typeface="+mn-ea"/>
              <a:cs typeface="+mn-cs"/>
            </a:endParaRPr>
          </a:p>
          <a:p>
            <a:pPr marL="274320" lvl="0" indent="-274320">
              <a:spcBef>
                <a:spcPct val="20000"/>
              </a:spcBef>
              <a:buClr>
                <a:schemeClr val="accent3"/>
              </a:buClr>
              <a:buSzPct val="95000"/>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1" i="0" u="none" strike="noStrike" kern="1200" cap="none" spc="0" normalizeH="0" baseline="0" noProof="0" dirty="0" smtClean="0">
                <a:ln>
                  <a:noFill/>
                </a:ln>
                <a:solidFill>
                  <a:schemeClr val="tx1"/>
                </a:solidFill>
                <a:effectLst/>
                <a:uLnTx/>
                <a:uFillTx/>
                <a:latin typeface="+mn-lt"/>
                <a:ea typeface="+mn-ea"/>
                <a:cs typeface="+mn-cs"/>
              </a:rPr>
              <a:t>for</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k</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8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0</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to </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j</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0" i="0" u="none" strike="noStrike" kern="1200" cap="none" spc="0" normalizeH="0" baseline="0" noProof="0" dirty="0" smtClean="0">
                <a:ln>
                  <a:noFill/>
                </a:ln>
                <a:solidFill>
                  <a:schemeClr val="tx1"/>
                </a:solidFill>
                <a:effectLst/>
                <a:uLnTx/>
                <a:uFillTx/>
                <a:latin typeface="Cambria Math"/>
                <a:ea typeface="Cambria Math"/>
              </a:rPr>
              <a:t>−</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 </a:t>
            </a:r>
            <a:r>
              <a:rPr lang="en-US" sz="8000" dirty="0" smtClean="0">
                <a:latin typeface="Cambria Math"/>
                <a:ea typeface="Cambria Math"/>
              </a:rPr>
              <a:t>− </a:t>
            </a:r>
            <a:r>
              <a:rPr kumimoji="0" lang="en-US" sz="8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0" i="1" u="none" strike="noStrike" kern="1200" cap="none" spc="0" normalizeH="0" baseline="0" noProof="0" dirty="0" err="1" smtClean="0">
                <a:ln>
                  <a:noFill/>
                </a:ln>
                <a:solidFill>
                  <a:schemeClr val="tx1"/>
                </a:solidFill>
                <a:effectLst/>
                <a:uLnTx/>
                <a:uFillTx/>
                <a:latin typeface="+mn-lt"/>
                <a:ea typeface="+mn-ea"/>
                <a:cs typeface="+mn-cs"/>
              </a:rPr>
              <a:t>a</a:t>
            </a:r>
            <a:r>
              <a:rPr kumimoji="0" lang="en-US" sz="8000" b="0" i="1" u="none" strike="noStrike" kern="1200" cap="none" spc="0" normalizeH="0" baseline="-25000" noProof="0" dirty="0" err="1" smtClean="0">
                <a:ln>
                  <a:noFill/>
                </a:ln>
                <a:solidFill>
                  <a:schemeClr val="tx1"/>
                </a:solidFill>
                <a:effectLst/>
                <a:uLnTx/>
                <a:uFillTx/>
                <a:latin typeface="+mn-lt"/>
                <a:ea typeface="+mn-ea"/>
                <a:cs typeface="+mn-cs"/>
              </a:rPr>
              <a:t>j</a:t>
            </a:r>
            <a:r>
              <a:rPr kumimoji="0" lang="en-US" sz="8000" b="0" u="none" strike="noStrike" kern="1200" cap="none" spc="0" normalizeH="0" baseline="-25000" noProof="0" dirty="0" smtClean="0">
                <a:ln>
                  <a:noFill/>
                </a:ln>
                <a:solidFill>
                  <a:schemeClr val="tx1"/>
                </a:solidFill>
                <a:effectLst/>
                <a:uLnTx/>
                <a:uFillTx/>
                <a:latin typeface="+mn-lt"/>
                <a:ea typeface="+mn-ea"/>
                <a:cs typeface="+mn-cs"/>
              </a:rPr>
              <a:t>-</a:t>
            </a:r>
            <a:r>
              <a:rPr kumimoji="0" lang="en-US" sz="8000" b="0" i="1" u="none" strike="noStrike" kern="1200" cap="none" spc="0" normalizeH="0" baseline="-25000" noProof="0" dirty="0" smtClean="0">
                <a:ln>
                  <a:noFill/>
                </a:ln>
                <a:solidFill>
                  <a:schemeClr val="tx1"/>
                </a:solidFill>
                <a:effectLst/>
                <a:uLnTx/>
                <a:uFillTx/>
                <a:latin typeface="+mn-lt"/>
                <a:ea typeface="+mn-ea"/>
                <a:cs typeface="+mn-cs"/>
              </a:rPr>
              <a:t>k</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8000" b="0" i="1" u="none" strike="noStrike" kern="1200" cap="none" spc="0" normalizeH="0" baseline="-25000" noProof="0" dirty="0" smtClean="0">
                <a:ln>
                  <a:noFill/>
                </a:ln>
                <a:solidFill>
                  <a:schemeClr val="tx1"/>
                </a:solidFill>
                <a:effectLst/>
                <a:uLnTx/>
                <a:uFillTx/>
                <a:latin typeface="+mn-lt"/>
                <a:ea typeface="+mn-ea"/>
                <a:cs typeface="+mn-cs"/>
              </a:rPr>
              <a:t>j</a:t>
            </a:r>
            <a:r>
              <a:rPr kumimoji="0" lang="en-US" sz="8000" b="0" u="none" strike="noStrike" kern="1200" cap="none" spc="0" normalizeH="0" baseline="-25000" noProof="0" dirty="0" smtClean="0">
                <a:ln>
                  <a:noFill/>
                </a:ln>
                <a:solidFill>
                  <a:schemeClr val="tx1"/>
                </a:solidFill>
                <a:effectLst/>
                <a:uLnTx/>
                <a:uFillTx/>
                <a:latin typeface="+mn-lt"/>
                <a:ea typeface="+mn-ea"/>
                <a:cs typeface="+mn-cs"/>
              </a:rPr>
              <a:t>-</a:t>
            </a:r>
            <a:r>
              <a:rPr kumimoji="0" lang="en-US" sz="8000" b="0" i="1" u="none" strike="noStrike" kern="1200" cap="none" spc="0" normalizeH="0" baseline="-25000" noProof="0" dirty="0" smtClean="0">
                <a:ln>
                  <a:noFill/>
                </a:ln>
                <a:solidFill>
                  <a:schemeClr val="tx1"/>
                </a:solidFill>
                <a:effectLst/>
                <a:uLnTx/>
                <a:uFillTx/>
                <a:latin typeface="+mn-lt"/>
                <a:ea typeface="+mn-ea"/>
                <a:cs typeface="+mn-cs"/>
              </a:rPr>
              <a:t>k-1</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8000" b="0" i="1" u="none" strike="noStrike" kern="1200" cap="none" spc="0" normalizeH="0" baseline="0" noProof="0" dirty="0" err="1" smtClean="0">
                <a:ln>
                  <a:noFill/>
                </a:ln>
                <a:solidFill>
                  <a:schemeClr val="tx1"/>
                </a:solidFill>
                <a:effectLst/>
                <a:uLnTx/>
                <a:uFillTx/>
                <a:latin typeface="+mn-lt"/>
                <a:ea typeface="+mn-ea"/>
                <a:cs typeface="+mn-cs"/>
              </a:rPr>
              <a:t>a</a:t>
            </a:r>
            <a:r>
              <a:rPr kumimoji="0" lang="en-US" sz="8000" b="0" i="1" u="none" strike="noStrike" kern="1200" cap="none" spc="0" normalizeH="0" baseline="-25000" noProof="0" dirty="0" err="1" smtClean="0">
                <a:ln>
                  <a:noFill/>
                </a:ln>
                <a:solidFill>
                  <a:schemeClr val="tx1"/>
                </a:solidFill>
                <a:effectLst/>
                <a:uLnTx/>
                <a:uFillTx/>
                <a:latin typeface="+mn-lt"/>
                <a:ea typeface="+mn-ea"/>
                <a:cs typeface="+mn-cs"/>
              </a:rPr>
              <a:t>i</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m</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8000" dirty="0" smtClean="0"/>
              <a:t>{</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Now </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8000" b="0" i="0" u="none" strike="noStrike" kern="1200" cap="none" spc="0" normalizeH="0" baseline="-25000" noProof="0" dirty="0" smtClean="0">
                <a:ln>
                  <a:noFill/>
                </a:ln>
                <a:solidFill>
                  <a:schemeClr val="tx1"/>
                </a:solidFill>
                <a:effectLst/>
                <a:uLnTx/>
                <a:uFillTx/>
                <a:latin typeface="+mn-lt"/>
                <a:ea typeface="+mn-ea"/>
                <a:cs typeface="+mn-cs"/>
              </a:rPr>
              <a:t>1</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a:t>
            </a:r>
            <a:r>
              <a:rPr kumimoji="0" lang="en-US" sz="80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8000" b="0" i="1" u="none" strike="noStrike" kern="1200" cap="none" spc="0" normalizeH="0" baseline="-25000" noProof="0" dirty="0" smtClean="0">
                <a:ln>
                  <a:noFill/>
                </a:ln>
                <a:solidFill>
                  <a:schemeClr val="tx1"/>
                </a:solidFill>
                <a:effectLst/>
                <a:uLnTx/>
                <a:uFillTx/>
                <a:latin typeface="+mn-lt"/>
                <a:ea typeface="+mn-ea"/>
                <a:cs typeface="+mn-cs"/>
              </a:rPr>
              <a:t>n</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r>
              <a:rPr lang="en-US" sz="8000" dirty="0" smtClean="0"/>
              <a:t>is in increasing order}</a:t>
            </a:r>
            <a:endParaRPr kumimoji="0" lang="en-US" sz="80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extBox 4"/>
          <p:cNvSpPr txBox="1"/>
          <p:nvPr/>
        </p:nvSpPr>
        <p:spPr>
          <a:xfrm>
            <a:off x="1066800" y="2895600"/>
            <a:ext cx="3657600" cy="2585323"/>
          </a:xfrm>
          <a:prstGeom prst="rect">
            <a:avLst/>
          </a:prstGeom>
          <a:noFill/>
        </p:spPr>
        <p:txBody>
          <a:bodyPr wrap="square" rtlCol="0">
            <a:spAutoFit/>
          </a:bodyPr>
          <a:lstStyle/>
          <a:p>
            <a:pPr>
              <a:buClr>
                <a:schemeClr val="tx2">
                  <a:lumMod val="60000"/>
                  <a:lumOff val="40000"/>
                </a:schemeClr>
              </a:buClr>
              <a:buFont typeface="Arial" pitchFamily="34" charset="0"/>
              <a:buChar char="•"/>
            </a:pPr>
            <a:r>
              <a:rPr lang="en-US" dirty="0" smtClean="0"/>
              <a:t>Next the 3</a:t>
            </a:r>
            <a:r>
              <a:rPr lang="en-US" baseline="30000" dirty="0" smtClean="0"/>
              <a:t>rd</a:t>
            </a:r>
            <a:r>
              <a:rPr lang="en-US" dirty="0" smtClean="0"/>
              <a:t> element is put into the correct position among the first 3 elements. </a:t>
            </a:r>
          </a:p>
          <a:p>
            <a:pPr>
              <a:buClr>
                <a:schemeClr val="tx2">
                  <a:lumMod val="60000"/>
                  <a:lumOff val="40000"/>
                </a:schemeClr>
              </a:buClr>
              <a:buFont typeface="Arial" pitchFamily="34" charset="0"/>
              <a:buChar char="•"/>
            </a:pPr>
            <a:r>
              <a:rPr lang="en-US" dirty="0" smtClean="0"/>
              <a:t>In each subsequent pass, the </a:t>
            </a:r>
            <a:r>
              <a:rPr lang="en-US" i="1" dirty="0" smtClean="0"/>
              <a:t>n</a:t>
            </a:r>
            <a:r>
              <a:rPr lang="en-US" dirty="0" smtClean="0"/>
              <a:t>+</a:t>
            </a:r>
            <a:r>
              <a:rPr lang="en-US" dirty="0" smtClean="0">
                <a:latin typeface="Cambria Math" pitchFamily="18" charset="0"/>
                <a:ea typeface="Cambria Math" pitchFamily="18" charset="0"/>
              </a:rPr>
              <a:t>1</a:t>
            </a:r>
            <a:r>
              <a:rPr lang="en-US" baseline="30000" dirty="0" smtClean="0"/>
              <a:t>st</a:t>
            </a:r>
            <a:r>
              <a:rPr lang="en-US" dirty="0" smtClean="0"/>
              <a:t> element is put into its correct position among the first </a:t>
            </a:r>
            <a:r>
              <a:rPr lang="en-US" i="1" dirty="0" smtClean="0"/>
              <a:t>n</a:t>
            </a:r>
            <a:r>
              <a:rPr lang="en-US" dirty="0" smtClean="0"/>
              <a:t>+</a:t>
            </a:r>
            <a:r>
              <a:rPr lang="en-US" dirty="0" smtClean="0">
                <a:latin typeface="Cambria Math" pitchFamily="18" charset="0"/>
                <a:ea typeface="Cambria Math" pitchFamily="18" charset="0"/>
              </a:rPr>
              <a:t>1</a:t>
            </a:r>
            <a:r>
              <a:rPr lang="en-US" dirty="0" smtClean="0"/>
              <a:t> elements.</a:t>
            </a:r>
          </a:p>
          <a:p>
            <a:pPr>
              <a:buClr>
                <a:schemeClr val="tx2">
                  <a:lumMod val="60000"/>
                  <a:lumOff val="40000"/>
                </a:schemeClr>
              </a:buClr>
              <a:buFont typeface="Arial" pitchFamily="34" charset="0"/>
              <a:buChar char="•"/>
            </a:pPr>
            <a:r>
              <a:rPr lang="en-US" dirty="0" smtClean="0"/>
              <a:t>Linear search is used to find the correct position.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Summary</a:t>
            </a:r>
            <a:endParaRPr lang="en-US" dirty="0"/>
          </a:p>
        </p:txBody>
      </p:sp>
      <p:sp>
        <p:nvSpPr>
          <p:cNvPr id="3" name="Content Placeholder 2"/>
          <p:cNvSpPr>
            <a:spLocks noGrp="1"/>
          </p:cNvSpPr>
          <p:nvPr>
            <p:ph idx="1"/>
          </p:nvPr>
        </p:nvSpPr>
        <p:spPr/>
        <p:txBody>
          <a:bodyPr>
            <a:normAutofit/>
          </a:bodyPr>
          <a:lstStyle/>
          <a:p>
            <a:r>
              <a:rPr lang="en-US" dirty="0" smtClean="0"/>
              <a:t>Algorithms </a:t>
            </a:r>
          </a:p>
          <a:p>
            <a:pPr lvl="1"/>
            <a:r>
              <a:rPr lang="en-US" dirty="0" smtClean="0"/>
              <a:t>Example Algorithms </a:t>
            </a:r>
          </a:p>
          <a:p>
            <a:pPr lvl="1"/>
            <a:r>
              <a:rPr lang="en-US" dirty="0" smtClean="0"/>
              <a:t>Algorithmic Paradigms</a:t>
            </a:r>
          </a:p>
          <a:p>
            <a:r>
              <a:rPr lang="en-US" dirty="0" smtClean="0"/>
              <a:t>Growth of Functions</a:t>
            </a:r>
          </a:p>
          <a:p>
            <a:pPr lvl="1"/>
            <a:r>
              <a:rPr lang="en-US" dirty="0" smtClean="0"/>
              <a:t>Big-</a:t>
            </a:r>
            <a:r>
              <a:rPr lang="en-US" i="1" dirty="0" smtClean="0"/>
              <a:t>O</a:t>
            </a:r>
            <a:r>
              <a:rPr lang="en-US" dirty="0" smtClean="0"/>
              <a:t> and other Notation</a:t>
            </a:r>
          </a:p>
          <a:p>
            <a:r>
              <a:rPr lang="en-US" dirty="0" smtClean="0"/>
              <a:t>Complexity of Algorithms</a:t>
            </a:r>
          </a:p>
          <a:p>
            <a:pPr>
              <a:buNone/>
            </a:pPr>
            <a:endParaRPr lang="en-US"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Insertion Sort</a:t>
            </a:r>
            <a:endParaRPr lang="en-US" dirty="0"/>
          </a:p>
        </p:txBody>
      </p:sp>
      <p:sp>
        <p:nvSpPr>
          <p:cNvPr id="3" name="Content Placeholder 2"/>
          <p:cNvSpPr>
            <a:spLocks noGrp="1"/>
          </p:cNvSpPr>
          <p:nvPr>
            <p:ph idx="1"/>
          </p:nvPr>
        </p:nvSpPr>
        <p:spPr/>
        <p:txBody>
          <a:bodyPr/>
          <a:lstStyle/>
          <a:p>
            <a:pPr>
              <a:buNone/>
            </a:pPr>
            <a:r>
              <a:rPr lang="en-US" b="1" dirty="0" smtClean="0"/>
              <a:t>  Example</a:t>
            </a:r>
            <a:r>
              <a:rPr lang="en-US" dirty="0" smtClean="0"/>
              <a:t>: Show all the steps of  insertion sort with the input:  </a:t>
            </a:r>
            <a:r>
              <a:rPr lang="en-US" dirty="0" smtClean="0">
                <a:latin typeface="Cambria Math" pitchFamily="18" charset="0"/>
                <a:ea typeface="Cambria Math" pitchFamily="18" charset="0"/>
              </a:rPr>
              <a:t>3  2  4  1  5</a:t>
            </a:r>
          </a:p>
          <a:p>
            <a:pPr marL="571500" indent="-571500">
              <a:buFont typeface="+mj-lt"/>
              <a:buAutoNum type="romanLcPeriod"/>
            </a:pPr>
            <a:r>
              <a:rPr lang="en-US" dirty="0" smtClean="0">
                <a:solidFill>
                  <a:srgbClr val="FF0000"/>
                </a:solidFill>
                <a:latin typeface="Cambria Math" pitchFamily="18" charset="0"/>
                <a:ea typeface="Cambria Math" pitchFamily="18" charset="0"/>
              </a:rPr>
              <a:t>2  3</a:t>
            </a:r>
            <a:r>
              <a:rPr lang="en-US" dirty="0" smtClean="0">
                <a:latin typeface="Cambria Math" pitchFamily="18" charset="0"/>
                <a:ea typeface="Cambria Math" pitchFamily="18" charset="0"/>
              </a:rPr>
              <a:t>  4  1  5   (</a:t>
            </a:r>
            <a:r>
              <a:rPr lang="en-US" i="1" dirty="0" smtClean="0">
                <a:ea typeface="Cambria Math" pitchFamily="18" charset="0"/>
              </a:rPr>
              <a:t>first two positions are interchanged</a:t>
            </a:r>
            <a:r>
              <a:rPr lang="en-US" dirty="0" smtClean="0">
                <a:ea typeface="Cambria Math" pitchFamily="18" charset="0"/>
              </a:rPr>
              <a:t>)</a:t>
            </a:r>
          </a:p>
          <a:p>
            <a:pPr marL="571500" indent="-571500">
              <a:buFont typeface="+mj-lt"/>
              <a:buAutoNum type="romanLcPeriod"/>
            </a:pPr>
            <a:r>
              <a:rPr lang="en-US" dirty="0" smtClean="0">
                <a:solidFill>
                  <a:srgbClr val="FF0000"/>
                </a:solidFill>
                <a:latin typeface="Cambria Math" pitchFamily="18" charset="0"/>
                <a:ea typeface="Cambria Math" pitchFamily="18" charset="0"/>
              </a:rPr>
              <a:t>2  3</a:t>
            </a:r>
            <a:r>
              <a:rPr lang="en-US" dirty="0" smtClean="0">
                <a:latin typeface="Cambria Math" pitchFamily="18" charset="0"/>
                <a:ea typeface="Cambria Math" pitchFamily="18" charset="0"/>
              </a:rPr>
              <a:t>  </a:t>
            </a:r>
            <a:r>
              <a:rPr lang="en-US" dirty="0" smtClean="0">
                <a:solidFill>
                  <a:srgbClr val="FF0000"/>
                </a:solidFill>
                <a:latin typeface="Cambria Math" pitchFamily="18" charset="0"/>
                <a:ea typeface="Cambria Math" pitchFamily="18" charset="0"/>
              </a:rPr>
              <a:t>4</a:t>
            </a:r>
            <a:r>
              <a:rPr lang="en-US" dirty="0" smtClean="0">
                <a:latin typeface="Cambria Math" pitchFamily="18" charset="0"/>
                <a:ea typeface="Cambria Math" pitchFamily="18" charset="0"/>
              </a:rPr>
              <a:t>  1  5   (</a:t>
            </a:r>
            <a:r>
              <a:rPr lang="en-US" i="1" dirty="0" smtClean="0">
                <a:latin typeface="Cambria Math" pitchFamily="18" charset="0"/>
                <a:ea typeface="Cambria Math" pitchFamily="18" charset="0"/>
              </a:rPr>
              <a:t>third</a:t>
            </a:r>
            <a:r>
              <a:rPr lang="en-US" i="1" dirty="0" smtClean="0">
                <a:ea typeface="Cambria Math" pitchFamily="18" charset="0"/>
              </a:rPr>
              <a:t> element remains in its position</a:t>
            </a:r>
            <a:r>
              <a:rPr lang="en-US" dirty="0" smtClean="0">
                <a:ea typeface="Cambria Math" pitchFamily="18" charset="0"/>
              </a:rPr>
              <a:t>)</a:t>
            </a:r>
            <a:r>
              <a:rPr lang="en-US" i="1" dirty="0" smtClean="0">
                <a:ea typeface="Cambria Math" pitchFamily="18" charset="0"/>
              </a:rPr>
              <a:t> </a:t>
            </a:r>
            <a:r>
              <a:rPr lang="en-US" i="1" dirty="0" smtClean="0">
                <a:latin typeface="Cambria Math" pitchFamily="18" charset="0"/>
                <a:ea typeface="Cambria Math" pitchFamily="18" charset="0"/>
              </a:rPr>
              <a:t>            </a:t>
            </a:r>
          </a:p>
          <a:p>
            <a:pPr marL="571500" indent="-571500">
              <a:buFont typeface="+mj-lt"/>
              <a:buAutoNum type="romanLcPeriod"/>
            </a:pPr>
            <a:r>
              <a:rPr lang="en-US" dirty="0" smtClean="0">
                <a:solidFill>
                  <a:srgbClr val="FF0000"/>
                </a:solidFill>
                <a:latin typeface="Cambria Math" pitchFamily="18" charset="0"/>
                <a:ea typeface="Cambria Math" pitchFamily="18" charset="0"/>
              </a:rPr>
              <a:t>1 2  3</a:t>
            </a:r>
            <a:r>
              <a:rPr lang="en-US" dirty="0" smtClean="0">
                <a:latin typeface="Cambria Math" pitchFamily="18" charset="0"/>
                <a:ea typeface="Cambria Math" pitchFamily="18" charset="0"/>
              </a:rPr>
              <a:t>  </a:t>
            </a:r>
            <a:r>
              <a:rPr lang="en-US" dirty="0" smtClean="0">
                <a:solidFill>
                  <a:srgbClr val="FF0000"/>
                </a:solidFill>
                <a:latin typeface="Cambria Math" pitchFamily="18" charset="0"/>
                <a:ea typeface="Cambria Math" pitchFamily="18" charset="0"/>
              </a:rPr>
              <a:t>4</a:t>
            </a:r>
            <a:r>
              <a:rPr lang="en-US" dirty="0" smtClean="0">
                <a:latin typeface="Cambria Math" pitchFamily="18" charset="0"/>
                <a:ea typeface="Cambria Math" pitchFamily="18" charset="0"/>
              </a:rPr>
              <a:t>  5    (</a:t>
            </a:r>
            <a:r>
              <a:rPr lang="en-US" i="1" dirty="0" smtClean="0">
                <a:ea typeface="Cambria Math" pitchFamily="18" charset="0"/>
              </a:rPr>
              <a:t>fourth is placed at beginning</a:t>
            </a:r>
            <a:r>
              <a:rPr lang="en-US" dirty="0" smtClean="0">
                <a:ea typeface="Cambria Math" pitchFamily="18" charset="0"/>
              </a:rPr>
              <a:t>)</a:t>
            </a:r>
          </a:p>
          <a:p>
            <a:pPr marL="571500" indent="-571500">
              <a:buFont typeface="+mj-lt"/>
              <a:buAutoNum type="romanLcPeriod"/>
            </a:pPr>
            <a:r>
              <a:rPr lang="en-US" dirty="0" smtClean="0">
                <a:solidFill>
                  <a:srgbClr val="FF0000"/>
                </a:solidFill>
                <a:latin typeface="Cambria Math" pitchFamily="18" charset="0"/>
                <a:ea typeface="Cambria Math" pitchFamily="18" charset="0"/>
              </a:rPr>
              <a:t>1 2  3</a:t>
            </a:r>
            <a:r>
              <a:rPr lang="en-US" dirty="0" smtClean="0">
                <a:latin typeface="Cambria Math" pitchFamily="18" charset="0"/>
                <a:ea typeface="Cambria Math" pitchFamily="18" charset="0"/>
              </a:rPr>
              <a:t>  </a:t>
            </a:r>
            <a:r>
              <a:rPr lang="en-US" dirty="0" smtClean="0">
                <a:solidFill>
                  <a:srgbClr val="FF0000"/>
                </a:solidFill>
                <a:latin typeface="Cambria Math" pitchFamily="18" charset="0"/>
                <a:ea typeface="Cambria Math" pitchFamily="18" charset="0"/>
              </a:rPr>
              <a:t>4</a:t>
            </a:r>
            <a:r>
              <a:rPr lang="en-US" dirty="0" smtClean="0">
                <a:latin typeface="Cambria Math" pitchFamily="18" charset="0"/>
                <a:ea typeface="Cambria Math" pitchFamily="18" charset="0"/>
              </a:rPr>
              <a:t>  </a:t>
            </a:r>
            <a:r>
              <a:rPr lang="en-US" dirty="0" smtClean="0">
                <a:solidFill>
                  <a:srgbClr val="FF0000"/>
                </a:solidFill>
                <a:latin typeface="Cambria Math" pitchFamily="18" charset="0"/>
                <a:ea typeface="Cambria Math" pitchFamily="18" charset="0"/>
              </a:rPr>
              <a:t>5     </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fifth </a:t>
            </a:r>
            <a:r>
              <a:rPr lang="en-US" i="1" dirty="0" smtClean="0">
                <a:ea typeface="Cambria Math" pitchFamily="18" charset="0"/>
              </a:rPr>
              <a:t> element remains in its position</a:t>
            </a:r>
            <a:r>
              <a:rPr lang="en-US" dirty="0" smtClean="0">
                <a:ea typeface="Cambria Math" pitchFamily="18" charset="0"/>
              </a:rPr>
              <a:t>)</a:t>
            </a:r>
          </a:p>
          <a:p>
            <a:pPr marL="571500" indent="-571500">
              <a:buFont typeface="+mj-lt"/>
              <a:buAutoNum type="romanLcPeriod"/>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Greedy Algorithms</a:t>
            </a:r>
            <a:endParaRPr lang="en-US" dirty="0"/>
          </a:p>
        </p:txBody>
      </p:sp>
      <p:sp>
        <p:nvSpPr>
          <p:cNvPr id="3" name="Content Placeholder 2"/>
          <p:cNvSpPr>
            <a:spLocks noGrp="1"/>
          </p:cNvSpPr>
          <p:nvPr>
            <p:ph idx="1"/>
          </p:nvPr>
        </p:nvSpPr>
        <p:spPr/>
        <p:txBody>
          <a:bodyPr>
            <a:normAutofit fontScale="70000" lnSpcReduction="20000"/>
          </a:bodyPr>
          <a:lstStyle/>
          <a:p>
            <a:r>
              <a:rPr lang="en-US" i="1" dirty="0" smtClean="0"/>
              <a:t>Optimization problems</a:t>
            </a:r>
            <a:r>
              <a:rPr lang="en-US" dirty="0" smtClean="0"/>
              <a:t> minimize or maximize some parameter over all possible inputs.</a:t>
            </a:r>
          </a:p>
          <a:p>
            <a:r>
              <a:rPr lang="en-US" dirty="0" smtClean="0"/>
              <a:t>Among the many optimization problems we will study are:</a:t>
            </a:r>
          </a:p>
          <a:p>
            <a:pPr lvl="1"/>
            <a:r>
              <a:rPr lang="en-US" dirty="0" smtClean="0"/>
              <a:t>Finding a route between two cities with the smallest total mileage.</a:t>
            </a:r>
          </a:p>
          <a:p>
            <a:pPr lvl="1"/>
            <a:r>
              <a:rPr lang="en-US" dirty="0" smtClean="0"/>
              <a:t>Determining how to encode messages using the fewest possible bits.</a:t>
            </a:r>
          </a:p>
          <a:p>
            <a:pPr lvl="1"/>
            <a:r>
              <a:rPr lang="en-US" dirty="0" smtClean="0"/>
              <a:t>Finding the fiber links between network nodes using the least amount of fiber.</a:t>
            </a:r>
          </a:p>
          <a:p>
            <a:r>
              <a:rPr lang="en-US" dirty="0" smtClean="0"/>
              <a:t>Optimization problems can often be solved using a </a:t>
            </a:r>
            <a:r>
              <a:rPr lang="en-US" i="1" dirty="0" smtClean="0"/>
              <a:t>greedy algorithm</a:t>
            </a:r>
            <a:r>
              <a:rPr lang="en-US" dirty="0" smtClean="0"/>
              <a:t>, which makes the “best” choice at each step. Making the “best choice” at each step does not necessarily produce an optimal solution to the overall problem, but in many instances, it does. </a:t>
            </a:r>
          </a:p>
          <a:p>
            <a:r>
              <a:rPr lang="en-US" dirty="0" smtClean="0"/>
              <a:t>After specifying what the “best choice” at each step is, we try to prove that this approach always produces an optimal solution, or find a counterexample to show that it does not.</a:t>
            </a:r>
          </a:p>
          <a:p>
            <a:r>
              <a:rPr lang="en-US" dirty="0" smtClean="0"/>
              <a:t>The greedy approach to solving problems is an example of an algorithmic paradigm, which is a general approach for designing an algorithm. We return to algorithmic paradigms in Section </a:t>
            </a:r>
            <a:r>
              <a:rPr lang="en-US" dirty="0" smtClean="0">
                <a:latin typeface="Cambria Math" pitchFamily="18" charset="0"/>
                <a:ea typeface="Cambria Math" pitchFamily="18" charset="0"/>
              </a:rPr>
              <a:t>3.3.</a:t>
            </a:r>
            <a:r>
              <a:rPr lang="en-US" dirty="0" smtClean="0"/>
              <a:t> </a:t>
            </a:r>
          </a:p>
          <a:p>
            <a:endParaRPr lang="en-US" dirty="0"/>
          </a:p>
        </p:txBody>
      </p:sp>
      <p:pic>
        <p:nvPicPr>
          <p:cNvPr id="4" name="Picture 2" descr="C:\Documents and Settings\Richard Scherl\Local Settings\Temporary Internet Files\Content.IE5\LDENBJPR\MC900441922[1].wmf"/>
          <p:cNvPicPr>
            <a:picLocks noChangeAspect="1" noChangeArrowheads="1"/>
          </p:cNvPicPr>
          <p:nvPr/>
        </p:nvPicPr>
        <p:blipFill>
          <a:blip r:embed="rId2" cstate="print"/>
          <a:srcRect/>
          <a:stretch>
            <a:fillRect/>
          </a:stretch>
        </p:blipFill>
        <p:spPr bwMode="auto">
          <a:xfrm>
            <a:off x="5674584" y="533400"/>
            <a:ext cx="1891441" cy="13716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Greedy Algorithms: Making Change</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   Example</a:t>
            </a:r>
            <a:r>
              <a:rPr lang="en-US" dirty="0" smtClean="0"/>
              <a:t>:  Design a greedy algorithm for making change (in  U.S. money) of </a:t>
            </a:r>
            <a:r>
              <a:rPr lang="en-US" i="1" dirty="0" smtClean="0"/>
              <a:t>n</a:t>
            </a:r>
            <a:r>
              <a:rPr lang="en-US" dirty="0" smtClean="0"/>
              <a:t> cents with the following coins: quarters (</a:t>
            </a:r>
            <a:r>
              <a:rPr lang="en-US" dirty="0" smtClean="0">
                <a:latin typeface="Cambria Math" pitchFamily="18" charset="0"/>
                <a:ea typeface="Cambria Math" pitchFamily="18" charset="0"/>
              </a:rPr>
              <a:t>25</a:t>
            </a:r>
            <a:r>
              <a:rPr lang="en-US" dirty="0" smtClean="0"/>
              <a:t> cents), dimes (</a:t>
            </a:r>
            <a:r>
              <a:rPr lang="en-US" dirty="0" smtClean="0">
                <a:latin typeface="Cambria Math" pitchFamily="18" charset="0"/>
                <a:ea typeface="Cambria Math" pitchFamily="18" charset="0"/>
              </a:rPr>
              <a:t>10</a:t>
            </a:r>
            <a:r>
              <a:rPr lang="en-US" dirty="0" smtClean="0"/>
              <a:t> cents), nickels (</a:t>
            </a:r>
            <a:r>
              <a:rPr lang="en-US" dirty="0" smtClean="0">
                <a:latin typeface="Cambria Math" pitchFamily="18" charset="0"/>
                <a:ea typeface="Cambria Math" pitchFamily="18" charset="0"/>
              </a:rPr>
              <a:t>5</a:t>
            </a:r>
            <a:r>
              <a:rPr lang="en-US" dirty="0" smtClean="0"/>
              <a:t> cents), and pennies (</a:t>
            </a:r>
            <a:r>
              <a:rPr lang="en-US" dirty="0" smtClean="0">
                <a:latin typeface="Cambria Math" pitchFamily="18" charset="0"/>
                <a:ea typeface="Cambria Math" pitchFamily="18" charset="0"/>
              </a:rPr>
              <a:t>1</a:t>
            </a:r>
            <a:r>
              <a:rPr lang="en-US" dirty="0" smtClean="0"/>
              <a:t> cent) , using the least total number of coins.</a:t>
            </a:r>
          </a:p>
          <a:p>
            <a:pPr>
              <a:buNone/>
            </a:pPr>
            <a:r>
              <a:rPr lang="en-US" dirty="0" smtClean="0"/>
              <a:t>   </a:t>
            </a:r>
            <a:r>
              <a:rPr lang="en-US" b="1" dirty="0" smtClean="0"/>
              <a:t>Idea</a:t>
            </a:r>
            <a:r>
              <a:rPr lang="en-US" dirty="0" smtClean="0"/>
              <a:t>: At each step choose the coin with the largest possible value that does not exceed the amount of change left.</a:t>
            </a:r>
          </a:p>
          <a:p>
            <a:pPr marL="880110" lvl="1" indent="-514350">
              <a:buFont typeface="+mj-lt"/>
              <a:buAutoNum type="arabicPeriod"/>
            </a:pPr>
            <a:r>
              <a:rPr lang="en-US" dirty="0" smtClean="0"/>
              <a:t>If </a:t>
            </a:r>
            <a:r>
              <a:rPr lang="en-US" i="1" dirty="0" smtClean="0"/>
              <a:t>n</a:t>
            </a:r>
            <a:r>
              <a:rPr lang="en-US" dirty="0" smtClean="0"/>
              <a:t> = </a:t>
            </a:r>
            <a:r>
              <a:rPr lang="en-US" dirty="0" smtClean="0">
                <a:latin typeface="Cambria Math" pitchFamily="18" charset="0"/>
                <a:ea typeface="Cambria Math" pitchFamily="18" charset="0"/>
              </a:rPr>
              <a:t>67</a:t>
            </a:r>
            <a:r>
              <a:rPr lang="en-US" dirty="0" smtClean="0"/>
              <a:t> cents, first choose </a:t>
            </a:r>
            <a:r>
              <a:rPr lang="en-US" dirty="0" smtClean="0">
                <a:latin typeface="Cambria Math" pitchFamily="18" charset="0"/>
                <a:ea typeface="Cambria Math" pitchFamily="18" charset="0"/>
              </a:rPr>
              <a:t>a</a:t>
            </a:r>
            <a:r>
              <a:rPr lang="en-US" dirty="0" smtClean="0"/>
              <a:t> quarter leaving                  </a:t>
            </a:r>
            <a:r>
              <a:rPr lang="en-US" dirty="0" smtClean="0">
                <a:latin typeface="Cambria Math" pitchFamily="18" charset="0"/>
                <a:ea typeface="Cambria Math" pitchFamily="18" charset="0"/>
              </a:rPr>
              <a:t>67−25 </a:t>
            </a:r>
            <a:r>
              <a:rPr lang="en-US" dirty="0" smtClean="0">
                <a:latin typeface="Cambria Math"/>
                <a:ea typeface="Cambria Math"/>
              </a:rPr>
              <a:t>= </a:t>
            </a:r>
            <a:r>
              <a:rPr lang="en-US" dirty="0" smtClean="0">
                <a:latin typeface="Cambria Math" pitchFamily="18" charset="0"/>
                <a:ea typeface="Cambria Math" pitchFamily="18" charset="0"/>
              </a:rPr>
              <a:t>42</a:t>
            </a:r>
            <a:r>
              <a:rPr lang="en-US" dirty="0" smtClean="0">
                <a:latin typeface="Cambria Math"/>
                <a:ea typeface="Cambria Math"/>
              </a:rPr>
              <a:t> cents. Then choose another quarter leaving     42 −25 = 17 cents</a:t>
            </a:r>
          </a:p>
          <a:p>
            <a:pPr marL="880110" lvl="1" indent="-514350">
              <a:buFont typeface="+mj-lt"/>
              <a:buAutoNum type="arabicPeriod"/>
            </a:pPr>
            <a:r>
              <a:rPr lang="en-US" dirty="0" smtClean="0">
                <a:latin typeface="Cambria Math"/>
                <a:ea typeface="Cambria Math"/>
              </a:rPr>
              <a:t>Then choose 1 dime, leaving 17 − 10 = 7 cents.</a:t>
            </a:r>
          </a:p>
          <a:p>
            <a:pPr marL="880110" lvl="1" indent="-514350">
              <a:buFont typeface="+mj-lt"/>
              <a:buAutoNum type="arabicPeriod"/>
            </a:pPr>
            <a:r>
              <a:rPr lang="en-US" dirty="0" smtClean="0">
                <a:latin typeface="Cambria Math"/>
                <a:ea typeface="Cambria Math"/>
              </a:rPr>
              <a:t>Choose 1 nickel, leaving 7 – 5 – 2 cents.</a:t>
            </a:r>
          </a:p>
          <a:p>
            <a:pPr marL="880110" lvl="1" indent="-514350">
              <a:buFont typeface="+mj-lt"/>
              <a:buAutoNum type="arabicPeriod"/>
            </a:pPr>
            <a:r>
              <a:rPr lang="en-US" dirty="0" smtClean="0">
                <a:latin typeface="Cambria Math"/>
                <a:ea typeface="Cambria Math"/>
              </a:rPr>
              <a:t>Choose a penny, leaving one cent. Choose another penny leaving 0 cents.</a:t>
            </a:r>
          </a:p>
          <a:p>
            <a:pPr marL="880110" lvl="1" indent="-514350">
              <a:buFont typeface="+mj-lt"/>
              <a:buAutoNum type="arabicPeriod"/>
            </a:pPr>
            <a:endParaRPr lang="en-US" dirty="0" smtClean="0"/>
          </a:p>
          <a:p>
            <a:pPr>
              <a:buNone/>
            </a:pPr>
            <a:endParaRPr lang="en-US" dirty="0"/>
          </a:p>
        </p:txBody>
      </p:sp>
      <p:pic>
        <p:nvPicPr>
          <p:cNvPr id="3076" name="Picture 4" descr="C:\Documents and Settings\Richard Scherl\Local Settings\Temporary Internet Files\Content.IE5\00IWHKE8\MC900183778[1].wmf"/>
          <p:cNvPicPr>
            <a:picLocks noChangeAspect="1" noChangeArrowheads="1"/>
          </p:cNvPicPr>
          <p:nvPr/>
        </p:nvPicPr>
        <p:blipFill>
          <a:blip r:embed="rId2" cstate="print"/>
          <a:srcRect/>
          <a:stretch>
            <a:fillRect/>
          </a:stretch>
        </p:blipFill>
        <p:spPr bwMode="auto">
          <a:xfrm>
            <a:off x="6934200" y="116334"/>
            <a:ext cx="1143000" cy="1179066"/>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Greedy Change-Making Algorithm</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b="1" dirty="0" smtClean="0"/>
              <a:t>   Solution</a:t>
            </a:r>
            <a:r>
              <a:rPr lang="en-US" dirty="0" smtClean="0"/>
              <a:t>: Greedy change-making algorithm for </a:t>
            </a:r>
            <a:r>
              <a:rPr lang="en-US" i="1" dirty="0" smtClean="0"/>
              <a:t>n</a:t>
            </a:r>
            <a:r>
              <a:rPr lang="en-US" dirty="0" smtClean="0"/>
              <a:t> cents. The algorithm works with any coin denominations  </a:t>
            </a:r>
            <a:r>
              <a:rPr lang="en-US" i="1" dirty="0" smtClean="0"/>
              <a:t>c</a:t>
            </a:r>
            <a:r>
              <a:rPr lang="en-US" i="1" baseline="-25000" dirty="0" smtClean="0"/>
              <a:t>1</a:t>
            </a:r>
            <a:r>
              <a:rPr lang="en-US" i="1" dirty="0" smtClean="0"/>
              <a:t>, c</a:t>
            </a:r>
            <a:r>
              <a:rPr lang="en-US" i="1" baseline="-25000" dirty="0" smtClean="0"/>
              <a:t>2</a:t>
            </a:r>
            <a:r>
              <a:rPr lang="en-US" i="1" dirty="0" smtClean="0"/>
              <a:t>, …,</a:t>
            </a:r>
            <a:r>
              <a:rPr lang="en-US" i="1" dirty="0" err="1" smtClean="0"/>
              <a:t>c</a:t>
            </a:r>
            <a:r>
              <a:rPr lang="en-US" i="1" baseline="-25000" dirty="0" err="1" smtClean="0"/>
              <a:t>r</a:t>
            </a:r>
            <a:r>
              <a:rPr lang="en-US" i="1" baseline="-25000" dirty="0" smtClean="0"/>
              <a:t> </a:t>
            </a:r>
            <a:r>
              <a:rPr lang="en-US" i="1" dirty="0" smtClean="0"/>
              <a:t>.</a:t>
            </a:r>
          </a:p>
          <a:p>
            <a:pPr>
              <a:buNone/>
            </a:pPr>
            <a:endParaRPr lang="en-US" i="1" dirty="0" smtClean="0"/>
          </a:p>
          <a:p>
            <a:pPr>
              <a:buNone/>
            </a:pPr>
            <a:endParaRPr lang="en-US" i="1" dirty="0" smtClean="0"/>
          </a:p>
          <a:p>
            <a:pPr>
              <a:buNone/>
            </a:pPr>
            <a:endParaRPr lang="en-US" i="1" dirty="0" smtClean="0"/>
          </a:p>
          <a:p>
            <a:pPr>
              <a:buNone/>
            </a:pPr>
            <a:endParaRPr lang="en-US" i="1" dirty="0" smtClean="0"/>
          </a:p>
          <a:p>
            <a:pPr>
              <a:buNone/>
            </a:pPr>
            <a:endParaRPr lang="en-US" i="1" dirty="0" smtClean="0"/>
          </a:p>
          <a:p>
            <a:pPr lvl="1"/>
            <a:endParaRPr lang="en-US" dirty="0" smtClean="0"/>
          </a:p>
          <a:p>
            <a:pPr lvl="1"/>
            <a:endParaRPr lang="en-US" dirty="0" smtClean="0"/>
          </a:p>
          <a:p>
            <a:pPr lvl="1"/>
            <a:endParaRPr lang="en-US" dirty="0" smtClean="0"/>
          </a:p>
          <a:p>
            <a:pPr lvl="1"/>
            <a:r>
              <a:rPr lang="en-US" dirty="0" smtClean="0"/>
              <a:t>For the example of U.S. currency, we may have quarters, dimes, nickels and pennies,  with </a:t>
            </a:r>
            <a:r>
              <a:rPr lang="en-US" i="1" dirty="0" smtClean="0"/>
              <a:t>c</a:t>
            </a:r>
            <a:r>
              <a:rPr lang="en-US" baseline="-25000" dirty="0" smtClean="0"/>
              <a:t>1</a:t>
            </a:r>
            <a:r>
              <a:rPr lang="en-US" i="1" baseline="-25000" dirty="0" smtClean="0"/>
              <a:t> </a:t>
            </a:r>
            <a:r>
              <a:rPr lang="en-US" dirty="0" smtClean="0"/>
              <a:t>= </a:t>
            </a:r>
            <a:r>
              <a:rPr lang="en-US" dirty="0" smtClean="0">
                <a:latin typeface="Cambria Math" pitchFamily="18" charset="0"/>
                <a:ea typeface="Cambria Math" pitchFamily="18" charset="0"/>
              </a:rPr>
              <a:t>25,</a:t>
            </a:r>
            <a:r>
              <a:rPr lang="en-US" i="1" dirty="0" smtClean="0"/>
              <a:t> c</a:t>
            </a:r>
            <a:r>
              <a:rPr lang="en-US" baseline="-25000" dirty="0" smtClean="0"/>
              <a:t>2</a:t>
            </a:r>
            <a:r>
              <a:rPr lang="en-US" i="1" baseline="-25000" dirty="0" smtClean="0"/>
              <a:t> </a:t>
            </a:r>
            <a:r>
              <a:rPr lang="en-US" dirty="0" smtClean="0"/>
              <a:t>= </a:t>
            </a:r>
            <a:r>
              <a:rPr lang="en-US" dirty="0" smtClean="0">
                <a:latin typeface="Cambria Math" pitchFamily="18" charset="0"/>
                <a:ea typeface="Cambria Math" pitchFamily="18" charset="0"/>
              </a:rPr>
              <a:t>10, </a:t>
            </a:r>
            <a:r>
              <a:rPr lang="en-US" i="1" dirty="0" smtClean="0"/>
              <a:t>c</a:t>
            </a:r>
            <a:r>
              <a:rPr lang="en-US" baseline="-25000" dirty="0" smtClean="0"/>
              <a:t>3</a:t>
            </a:r>
            <a:r>
              <a:rPr lang="en-US" i="1" baseline="-25000" dirty="0" smtClean="0"/>
              <a:t> </a:t>
            </a:r>
            <a:r>
              <a:rPr lang="en-US" dirty="0" smtClean="0"/>
              <a:t>= </a:t>
            </a:r>
            <a:r>
              <a:rPr lang="en-US" dirty="0" smtClean="0">
                <a:latin typeface="Cambria Math" pitchFamily="18" charset="0"/>
                <a:ea typeface="Cambria Math" pitchFamily="18" charset="0"/>
              </a:rPr>
              <a:t>5, and </a:t>
            </a:r>
            <a:r>
              <a:rPr lang="en-US" i="1" dirty="0" smtClean="0"/>
              <a:t>c</a:t>
            </a:r>
            <a:r>
              <a:rPr lang="en-US" baseline="-25000" dirty="0" smtClean="0"/>
              <a:t>4</a:t>
            </a:r>
            <a:r>
              <a:rPr lang="en-US" i="1" baseline="-25000" dirty="0" smtClean="0"/>
              <a:t> </a:t>
            </a:r>
            <a:r>
              <a:rPr lang="en-US" dirty="0" smtClean="0"/>
              <a:t>= </a:t>
            </a:r>
            <a:r>
              <a:rPr lang="en-US" dirty="0" smtClean="0">
                <a:latin typeface="Cambria Math" pitchFamily="18" charset="0"/>
                <a:ea typeface="Cambria Math" pitchFamily="18" charset="0"/>
              </a:rPr>
              <a:t>1.</a:t>
            </a:r>
          </a:p>
          <a:p>
            <a:pPr>
              <a:buNone/>
            </a:pPr>
            <a:endParaRPr lang="en-US" dirty="0"/>
          </a:p>
        </p:txBody>
      </p:sp>
      <p:sp>
        <p:nvSpPr>
          <p:cNvPr id="5" name="Content Placeholder 2"/>
          <p:cNvSpPr txBox="1">
            <a:spLocks/>
          </p:cNvSpPr>
          <p:nvPr/>
        </p:nvSpPr>
        <p:spPr>
          <a:xfrm>
            <a:off x="1066800" y="2819400"/>
            <a:ext cx="6781800" cy="2286000"/>
          </a:xfrm>
          <a:prstGeom prst="rect">
            <a:avLst/>
          </a:prstGeom>
          <a:ln>
            <a:solidFill>
              <a:schemeClr val="accent1"/>
            </a:solidFill>
          </a:ln>
        </p:spPr>
        <p:txBody>
          <a:bodyPr vert="horz">
            <a:normAutofit fontScale="25000" lnSpcReduction="20000"/>
          </a:bodyPr>
          <a:lstStyle/>
          <a:p>
            <a:pPr marL="274320" lvl="0" indent="-274320">
              <a:spcBef>
                <a:spcPct val="20000"/>
              </a:spcBef>
              <a:buClr>
                <a:schemeClr val="accent3"/>
              </a:buClr>
              <a:buSzPct val="95000"/>
              <a:defRPr/>
            </a:pPr>
            <a:r>
              <a:rPr lang="en-US" sz="7200" b="1" dirty="0" smtClean="0"/>
              <a:t>procedure</a:t>
            </a:r>
            <a:r>
              <a:rPr kumimoji="0" lang="en-US" sz="7200" b="1" i="0" u="none" strike="noStrike" kern="1200" cap="none" spc="0" normalizeH="0" baseline="0" noProof="0" dirty="0" smtClean="0">
                <a:ln>
                  <a:noFill/>
                </a:ln>
                <a:solidFill>
                  <a:schemeClr val="tx1"/>
                </a:solidFill>
                <a:effectLst/>
                <a:uLnTx/>
                <a:uFillTx/>
                <a:latin typeface="+mn-lt"/>
                <a:ea typeface="+mn-ea"/>
                <a:cs typeface="+mn-cs"/>
              </a:rPr>
              <a:t> </a:t>
            </a:r>
            <a:r>
              <a:rPr lang="en-US" sz="7200" i="1" dirty="0" smtClean="0"/>
              <a:t>change</a:t>
            </a:r>
            <a:r>
              <a:rPr kumimoji="0" lang="en-US" sz="7200" i="0" u="none" strike="noStrike" kern="1200" cap="none" spc="0" normalizeH="0" baseline="0" noProof="0" dirty="0" smtClean="0">
                <a:ln>
                  <a:noFill/>
                </a:ln>
                <a:solidFill>
                  <a:schemeClr val="tx1"/>
                </a:solidFill>
                <a:effectLst/>
                <a:uLnTx/>
                <a:uFillTx/>
                <a:latin typeface="+mn-lt"/>
                <a:ea typeface="+mn-ea"/>
                <a:cs typeface="+mn-cs"/>
              </a:rPr>
              <a:t>(</a:t>
            </a:r>
            <a:r>
              <a:rPr lang="en-US" sz="7200" i="1" dirty="0" smtClean="0"/>
              <a:t>c</a:t>
            </a:r>
            <a:r>
              <a:rPr kumimoji="0" lang="en-US" sz="7200" i="0" u="none" strike="noStrike" kern="1200" cap="none" spc="0" normalizeH="0" baseline="-25000" noProof="0" dirty="0" smtClean="0">
                <a:ln>
                  <a:noFill/>
                </a:ln>
                <a:solidFill>
                  <a:schemeClr val="tx1"/>
                </a:solidFill>
                <a:effectLst/>
                <a:uLnTx/>
                <a:uFillTx/>
                <a:latin typeface="+mn-lt"/>
                <a:ea typeface="+mn-ea"/>
                <a:cs typeface="+mn-cs"/>
              </a:rPr>
              <a:t>1</a:t>
            </a:r>
            <a:r>
              <a:rPr kumimoji="0" lang="en-US" sz="7200" i="0" u="none" strike="noStrike" kern="1200" cap="none" spc="0" normalizeH="0" baseline="0" noProof="0" dirty="0" smtClean="0">
                <a:ln>
                  <a:noFill/>
                </a:ln>
                <a:solidFill>
                  <a:schemeClr val="tx1"/>
                </a:solidFill>
                <a:effectLst/>
                <a:uLnTx/>
                <a:uFillTx/>
                <a:latin typeface="+mn-lt"/>
                <a:ea typeface="+mn-ea"/>
                <a:cs typeface="+mn-cs"/>
              </a:rPr>
              <a:t>, </a:t>
            </a:r>
            <a:r>
              <a:rPr lang="en-US" sz="7200" i="1" dirty="0" smtClean="0"/>
              <a:t>c</a:t>
            </a:r>
            <a:r>
              <a:rPr kumimoji="0" lang="en-US" sz="7200" i="0" u="none" strike="noStrike" kern="1200" cap="none" spc="0" normalizeH="0" baseline="-25000" noProof="0" dirty="0" smtClean="0">
                <a:ln>
                  <a:noFill/>
                </a:ln>
                <a:solidFill>
                  <a:schemeClr val="tx1"/>
                </a:solidFill>
                <a:effectLst/>
                <a:uLnTx/>
                <a:uFillTx/>
                <a:latin typeface="+mn-lt"/>
                <a:ea typeface="+mn-ea"/>
                <a:cs typeface="+mn-cs"/>
              </a:rPr>
              <a:t>2</a:t>
            </a:r>
            <a:r>
              <a:rPr kumimoji="0" lang="en-US" sz="7200" i="0" u="none" strike="noStrike" kern="1200" cap="none" spc="0" normalizeH="0" baseline="0" noProof="0" dirty="0" smtClean="0">
                <a:ln>
                  <a:noFill/>
                </a:ln>
                <a:solidFill>
                  <a:schemeClr val="tx1"/>
                </a:solidFill>
                <a:effectLst/>
                <a:uLnTx/>
                <a:uFillTx/>
                <a:latin typeface="+mn-lt"/>
                <a:ea typeface="+mn-ea"/>
                <a:cs typeface="+mn-cs"/>
              </a:rPr>
              <a:t>, …, </a:t>
            </a:r>
            <a:r>
              <a:rPr lang="en-US" sz="7200" i="1" dirty="0" err="1" smtClean="0"/>
              <a:t>c</a:t>
            </a:r>
            <a:r>
              <a:rPr lang="en-US" sz="7200" i="1" baseline="-25000" dirty="0" err="1" smtClean="0"/>
              <a:t>r</a:t>
            </a:r>
            <a:r>
              <a:rPr kumimoji="0" lang="en-US" sz="7200" i="0" u="none" strike="noStrike" kern="1200" cap="none" spc="0" normalizeH="0" baseline="0" noProof="0" dirty="0" smtClean="0">
                <a:ln>
                  <a:noFill/>
                </a:ln>
                <a:solidFill>
                  <a:schemeClr val="tx1"/>
                </a:solidFill>
                <a:effectLst/>
                <a:uLnTx/>
                <a:uFillTx/>
                <a:latin typeface="+mn-lt"/>
                <a:ea typeface="+mn-ea"/>
                <a:cs typeface="+mn-cs"/>
              </a:rPr>
              <a:t>: values</a:t>
            </a:r>
            <a:r>
              <a:rPr kumimoji="0" lang="en-US" sz="7200" i="0" u="none" strike="noStrike" kern="1200" cap="none" spc="0" normalizeH="0" noProof="0" dirty="0" smtClean="0">
                <a:ln>
                  <a:noFill/>
                </a:ln>
                <a:solidFill>
                  <a:schemeClr val="tx1"/>
                </a:solidFill>
                <a:effectLst/>
                <a:uLnTx/>
                <a:uFillTx/>
                <a:latin typeface="+mn-lt"/>
                <a:ea typeface="+mn-ea"/>
                <a:cs typeface="+mn-cs"/>
              </a:rPr>
              <a:t> of coins, where </a:t>
            </a:r>
            <a:r>
              <a:rPr lang="en-US" sz="7200" i="1" dirty="0" smtClean="0"/>
              <a:t>c</a:t>
            </a:r>
            <a:r>
              <a:rPr lang="en-US" sz="7200" baseline="-25000" dirty="0" smtClean="0"/>
              <a:t>1</a:t>
            </a:r>
            <a:r>
              <a:rPr lang="en-US" sz="7200" dirty="0" smtClean="0"/>
              <a:t>&gt; </a:t>
            </a:r>
            <a:r>
              <a:rPr lang="en-US" sz="7200" i="1" dirty="0" smtClean="0"/>
              <a:t>c</a:t>
            </a:r>
            <a:r>
              <a:rPr lang="en-US" sz="7200" baseline="-25000" dirty="0" smtClean="0"/>
              <a:t>2</a:t>
            </a:r>
            <a:r>
              <a:rPr lang="en-US" sz="7200" dirty="0" smtClean="0"/>
              <a:t>&gt; … &gt; </a:t>
            </a:r>
            <a:r>
              <a:rPr lang="en-US" sz="7200" i="1" dirty="0" err="1" smtClean="0"/>
              <a:t>c</a:t>
            </a:r>
            <a:r>
              <a:rPr lang="en-US" sz="7200" i="1" baseline="-25000" dirty="0" err="1" smtClean="0"/>
              <a:t>r</a:t>
            </a:r>
            <a:r>
              <a:rPr lang="en-US" sz="7200" i="1" baseline="-25000" dirty="0" smtClean="0"/>
              <a:t> </a:t>
            </a:r>
            <a:r>
              <a:rPr lang="en-US" sz="7200" i="1" dirty="0" smtClean="0"/>
              <a:t>;       n</a:t>
            </a:r>
            <a:r>
              <a:rPr lang="en-US" sz="7200" dirty="0" smtClean="0"/>
              <a:t>:</a:t>
            </a:r>
            <a:r>
              <a:rPr lang="en-US" sz="7200" i="1" dirty="0" smtClean="0"/>
              <a:t> </a:t>
            </a:r>
            <a:r>
              <a:rPr lang="en-US" sz="7200" dirty="0" smtClean="0"/>
              <a:t>a positive integer</a:t>
            </a:r>
            <a:r>
              <a:rPr kumimoji="0" lang="en-US" sz="7200" i="0" u="none" strike="noStrike" kern="1200" cap="none" spc="0" normalizeH="0" baseline="0" noProof="0" dirty="0" smtClean="0">
                <a:ln>
                  <a:noFill/>
                </a:ln>
                <a:solidFill>
                  <a:schemeClr val="tx1"/>
                </a:solidFill>
                <a:effectLst/>
                <a:uLnTx/>
                <a:uFillTx/>
                <a:latin typeface="+mn-lt"/>
                <a:ea typeface="+mn-ea"/>
                <a:cs typeface="+mn-cs"/>
              </a:rPr>
              <a:t>)</a:t>
            </a:r>
          </a:p>
          <a:p>
            <a:pPr marL="274320" lvl="0" indent="-274320">
              <a:spcBef>
                <a:spcPct val="20000"/>
              </a:spcBef>
              <a:buClr>
                <a:schemeClr val="accent3"/>
              </a:buClr>
              <a:buSzPct val="95000"/>
              <a:defRPr/>
            </a:pPr>
            <a:r>
              <a:rPr lang="en-US" sz="7200" b="1" dirty="0" smtClean="0"/>
              <a:t>for </a:t>
            </a:r>
            <a:r>
              <a:rPr lang="en-US" sz="7200" dirty="0" smtClean="0"/>
              <a:t> </a:t>
            </a:r>
            <a:r>
              <a:rPr kumimoji="0" lang="en-US" sz="720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7200" i="0" u="none" strike="noStrike" kern="1200" cap="none" spc="0" normalizeH="0" baseline="0" noProof="0" dirty="0" smtClean="0">
                <a:ln>
                  <a:noFill/>
                </a:ln>
                <a:solidFill>
                  <a:schemeClr val="tx1"/>
                </a:solidFill>
                <a:effectLst/>
                <a:uLnTx/>
                <a:uFillTx/>
                <a:latin typeface="+mn-lt"/>
                <a:ea typeface="+mn-ea"/>
                <a:cs typeface="+mn-cs"/>
              </a:rPr>
              <a:t> := </a:t>
            </a:r>
            <a:r>
              <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 to </a:t>
            </a:r>
            <a:r>
              <a:rPr kumimoji="0" lang="en-US" sz="7200" i="1"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r</a:t>
            </a:r>
          </a:p>
          <a:p>
            <a:pPr marL="274320" lvl="0" indent="-274320">
              <a:spcBef>
                <a:spcPct val="20000"/>
              </a:spcBef>
              <a:buClr>
                <a:schemeClr val="accent3"/>
              </a:buClr>
              <a:buSzPct val="95000"/>
              <a:defRPr/>
            </a:pPr>
            <a:r>
              <a:rPr lang="en-US" sz="7200" i="1" dirty="0" smtClean="0">
                <a:latin typeface="Cambria Math" pitchFamily="18" charset="0"/>
                <a:ea typeface="Cambria Math" pitchFamily="18" charset="0"/>
              </a:rPr>
              <a:t>       </a:t>
            </a:r>
            <a:r>
              <a:rPr lang="en-US" sz="7200" i="1" dirty="0" err="1" smtClean="0"/>
              <a:t>d</a:t>
            </a:r>
            <a:r>
              <a:rPr lang="en-US" sz="7200" i="1" baseline="-25000" dirty="0" err="1" smtClean="0"/>
              <a:t>i</a:t>
            </a:r>
            <a:r>
              <a:rPr lang="en-US" sz="7200" i="1" dirty="0" smtClean="0"/>
              <a:t> </a:t>
            </a:r>
            <a:r>
              <a:rPr lang="en-US" sz="7200" dirty="0" smtClean="0"/>
              <a:t>:= </a:t>
            </a:r>
            <a:r>
              <a:rPr lang="en-US" sz="7200" dirty="0" smtClean="0">
                <a:latin typeface="Cambria Math" pitchFamily="18" charset="0"/>
                <a:ea typeface="Cambria Math" pitchFamily="18" charset="0"/>
              </a:rPr>
              <a:t>0 [</a:t>
            </a:r>
            <a:r>
              <a:rPr lang="en-US" sz="7200" i="1" dirty="0" err="1" smtClean="0"/>
              <a:t>d</a:t>
            </a:r>
            <a:r>
              <a:rPr lang="en-US" sz="7200" i="1" baseline="-25000" dirty="0" err="1" smtClean="0"/>
              <a:t>i</a:t>
            </a:r>
            <a:r>
              <a:rPr lang="en-US" sz="7200" i="1" baseline="-25000" dirty="0" smtClean="0"/>
              <a:t> </a:t>
            </a:r>
            <a:r>
              <a:rPr lang="en-US" sz="7200" i="1" dirty="0" smtClean="0"/>
              <a:t>  </a:t>
            </a:r>
            <a:r>
              <a:rPr lang="en-US" sz="7200" dirty="0" smtClean="0"/>
              <a:t>counts the coins of denomination </a:t>
            </a:r>
            <a:r>
              <a:rPr lang="en-US" sz="7200" i="1" dirty="0" err="1" smtClean="0"/>
              <a:t>c</a:t>
            </a:r>
            <a:r>
              <a:rPr lang="en-US" sz="7200" i="1" baseline="-25000" dirty="0" err="1" smtClean="0"/>
              <a:t>i</a:t>
            </a:r>
            <a:r>
              <a:rPr lang="en-US" sz="7200" dirty="0" smtClean="0"/>
              <a:t>] </a:t>
            </a:r>
            <a:r>
              <a:rPr lang="en-US" sz="7200" i="1" baseline="-25000" dirty="0" smtClean="0"/>
              <a:t> </a:t>
            </a:r>
            <a:endParaRPr kumimoji="0" lang="en-US" sz="7200" i="1"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7200" i="0" u="none" strike="noStrike" kern="1200" cap="none" spc="0" normalizeH="0" baseline="0" noProof="0" dirty="0" smtClean="0">
                <a:ln>
                  <a:noFill/>
                </a:ln>
                <a:solidFill>
                  <a:schemeClr val="tx1"/>
                </a:solidFill>
                <a:effectLst/>
                <a:uLnTx/>
                <a:uFillTx/>
                <a:latin typeface="+mn-lt"/>
                <a:ea typeface="+mn-ea"/>
                <a:cs typeface="+mn-cs"/>
              </a:rPr>
              <a:t>      </a:t>
            </a:r>
            <a:r>
              <a:rPr kumimoji="0" lang="en-US" sz="7200" b="1" i="0" u="none" strike="noStrike" kern="1200" cap="none" spc="0" normalizeH="0" baseline="0" noProof="0" dirty="0" smtClean="0">
                <a:ln>
                  <a:noFill/>
                </a:ln>
                <a:solidFill>
                  <a:schemeClr val="tx1"/>
                </a:solidFill>
                <a:effectLst/>
                <a:uLnTx/>
                <a:uFillTx/>
                <a:latin typeface="+mn-lt"/>
                <a:ea typeface="+mn-ea"/>
                <a:cs typeface="+mn-cs"/>
              </a:rPr>
              <a:t>while</a:t>
            </a:r>
            <a:r>
              <a:rPr kumimoji="0" lang="en-US" sz="7200" i="0" u="none" strike="noStrike" kern="1200" cap="none" spc="0" normalizeH="0" baseline="0" noProof="0" dirty="0" smtClean="0">
                <a:ln>
                  <a:noFill/>
                </a:ln>
                <a:solidFill>
                  <a:schemeClr val="tx1"/>
                </a:solidFill>
                <a:effectLst/>
                <a:uLnTx/>
                <a:uFillTx/>
                <a:latin typeface="+mn-lt"/>
                <a:ea typeface="+mn-ea"/>
                <a:cs typeface="+mn-cs"/>
              </a:rPr>
              <a:t> </a:t>
            </a:r>
            <a:r>
              <a:rPr kumimoji="0" lang="en-US" sz="7200" i="1" u="none" strike="noStrike" kern="1200" cap="none" spc="0" normalizeH="0" baseline="0" noProof="0" dirty="0" smtClean="0">
                <a:ln>
                  <a:noFill/>
                </a:ln>
                <a:solidFill>
                  <a:schemeClr val="tx1"/>
                </a:solidFill>
                <a:effectLst/>
                <a:uLnTx/>
                <a:uFillTx/>
                <a:latin typeface="+mn-lt"/>
                <a:ea typeface="+mn-ea"/>
                <a:cs typeface="+mn-cs"/>
              </a:rPr>
              <a:t>n </a:t>
            </a:r>
            <a:r>
              <a:rPr kumimoji="0" lang="en-US" sz="7200" i="1" u="none" strike="noStrike" kern="1200" cap="none" spc="0" normalizeH="0" baseline="0" noProof="0" dirty="0" smtClean="0">
                <a:ln>
                  <a:noFill/>
                </a:ln>
                <a:solidFill>
                  <a:schemeClr val="tx1"/>
                </a:solidFill>
                <a:effectLst/>
                <a:uLnTx/>
                <a:uFillTx/>
                <a:latin typeface="Cambria Math"/>
                <a:ea typeface="Cambria Math"/>
              </a:rPr>
              <a:t>≥</a:t>
            </a:r>
            <a:r>
              <a:rPr kumimoji="0" lang="en-US" sz="7200" i="0" u="none" strike="noStrike" kern="1200" cap="none" spc="0" normalizeH="0" baseline="0" noProof="0" dirty="0" smtClean="0">
                <a:ln>
                  <a:noFill/>
                </a:ln>
                <a:solidFill>
                  <a:schemeClr val="tx1"/>
                </a:solidFill>
                <a:effectLst/>
                <a:uLnTx/>
                <a:uFillTx/>
                <a:latin typeface="+mn-lt"/>
                <a:ea typeface="+mn-ea"/>
                <a:cs typeface="+mn-cs"/>
              </a:rPr>
              <a:t> </a:t>
            </a:r>
            <a:r>
              <a:rPr lang="en-US" sz="7200" i="1" dirty="0" smtClean="0"/>
              <a:t>c</a:t>
            </a:r>
            <a:r>
              <a:rPr kumimoji="0" lang="en-US" sz="7200" i="1" u="none" strike="noStrike" kern="1200" cap="none" spc="0" normalizeH="0" baseline="-25000" noProof="0" dirty="0" err="1" smtClean="0">
                <a:ln>
                  <a:noFill/>
                </a:ln>
                <a:solidFill>
                  <a:schemeClr val="tx1"/>
                </a:solidFill>
                <a:effectLst/>
                <a:uLnTx/>
                <a:uFillTx/>
                <a:latin typeface="+mn-lt"/>
                <a:ea typeface="+mn-ea"/>
                <a:cs typeface="+mn-cs"/>
              </a:rPr>
              <a:t>i</a:t>
            </a:r>
            <a:endParaRPr kumimoji="0" lang="en-US" sz="7200" i="0" u="none" strike="noStrike" kern="1200" cap="none" spc="0" normalizeH="0" baseline="0" noProof="0" dirty="0" smtClean="0">
              <a:ln>
                <a:noFill/>
              </a:ln>
              <a:solidFill>
                <a:schemeClr val="tx1"/>
              </a:solidFill>
              <a:effectLst/>
              <a:uLnTx/>
              <a:uFillTx/>
              <a:latin typeface="+mn-lt"/>
              <a:ea typeface="+mn-ea"/>
              <a:cs typeface="+mn-cs"/>
            </a:endParaRPr>
          </a:p>
          <a:p>
            <a:pPr marL="274320" lvl="0" indent="-274320">
              <a:spcBef>
                <a:spcPct val="20000"/>
              </a:spcBef>
              <a:buClr>
                <a:schemeClr val="accent3"/>
              </a:buClr>
              <a:buSzPct val="95000"/>
              <a:defRPr/>
            </a:pPr>
            <a:r>
              <a:rPr kumimoji="0" lang="en-US" sz="7200" i="0" u="none" strike="noStrike" kern="1200" cap="none" spc="0" normalizeH="0" baseline="0" noProof="0" dirty="0" smtClean="0">
                <a:ln>
                  <a:noFill/>
                </a:ln>
                <a:solidFill>
                  <a:schemeClr val="tx1"/>
                </a:solidFill>
                <a:effectLst/>
                <a:uLnTx/>
                <a:uFillTx/>
                <a:latin typeface="+mn-lt"/>
                <a:ea typeface="+mn-ea"/>
                <a:cs typeface="+mn-cs"/>
              </a:rPr>
              <a:t>          </a:t>
            </a:r>
            <a:r>
              <a:rPr lang="en-US" sz="7200" i="1" dirty="0" err="1" smtClean="0"/>
              <a:t>d</a:t>
            </a:r>
            <a:r>
              <a:rPr lang="en-US" sz="7200" i="1" baseline="-25000" dirty="0" err="1" smtClean="0"/>
              <a:t>i</a:t>
            </a:r>
            <a:r>
              <a:rPr kumimoji="0" lang="en-US" sz="7200" i="0" u="none" strike="noStrike" kern="1200" cap="none" spc="0" normalizeH="0" baseline="0" noProof="0" dirty="0" smtClean="0">
                <a:ln>
                  <a:noFill/>
                </a:ln>
                <a:solidFill>
                  <a:schemeClr val="tx1"/>
                </a:solidFill>
                <a:effectLst/>
                <a:uLnTx/>
                <a:uFillTx/>
                <a:latin typeface="+mn-lt"/>
                <a:ea typeface="+mn-ea"/>
                <a:cs typeface="+mn-cs"/>
              </a:rPr>
              <a:t> := </a:t>
            </a:r>
            <a:r>
              <a:rPr lang="en-US" sz="7200" dirty="0" smtClean="0"/>
              <a:t> </a:t>
            </a:r>
            <a:r>
              <a:rPr lang="en-US" sz="7200" i="1" dirty="0" err="1" smtClean="0"/>
              <a:t>d</a:t>
            </a:r>
            <a:r>
              <a:rPr lang="en-US" sz="7200" i="1" baseline="-25000" dirty="0" err="1" smtClean="0"/>
              <a:t>i</a:t>
            </a:r>
            <a:r>
              <a:rPr lang="en-US" sz="7200" dirty="0" smtClean="0"/>
              <a:t> + </a:t>
            </a:r>
            <a:r>
              <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 [add a coin of denomination </a:t>
            </a:r>
            <a:r>
              <a:rPr lang="en-US" sz="7200" i="1" dirty="0" err="1" smtClean="0"/>
              <a:t>c</a:t>
            </a:r>
            <a:r>
              <a:rPr lang="en-US" sz="7200" i="1" baseline="-25000" dirty="0" err="1" smtClean="0"/>
              <a:t>i</a:t>
            </a:r>
            <a:r>
              <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a:t>
            </a:r>
          </a:p>
          <a:p>
            <a:pPr marL="274320" lvl="0" indent="-274320">
              <a:spcBef>
                <a:spcPct val="20000"/>
              </a:spcBef>
              <a:buClr>
                <a:schemeClr val="accent3"/>
              </a:buClr>
              <a:buSzPct val="95000"/>
              <a:defRPr/>
            </a:pPr>
            <a:r>
              <a:rPr lang="en-US" sz="7200" dirty="0" smtClean="0">
                <a:latin typeface="Cambria Math" pitchFamily="18" charset="0"/>
                <a:ea typeface="Cambria Math" pitchFamily="18" charset="0"/>
              </a:rPr>
              <a:t> </a:t>
            </a:r>
            <a:r>
              <a:rPr lang="en-US" sz="7200" dirty="0" smtClean="0"/>
              <a:t>         </a:t>
            </a:r>
            <a:r>
              <a:rPr lang="en-US" sz="7200" i="1" dirty="0" smtClean="0"/>
              <a:t>n</a:t>
            </a:r>
            <a:r>
              <a:rPr lang="en-US" sz="7200" dirty="0" smtClean="0"/>
              <a:t> </a:t>
            </a:r>
            <a:r>
              <a:rPr lang="en-US" sz="7200" dirty="0" smtClean="0">
                <a:latin typeface="Cambria Math"/>
                <a:ea typeface="Cambria Math"/>
              </a:rPr>
              <a:t>=</a:t>
            </a:r>
            <a:r>
              <a:rPr lang="en-US" sz="7200" dirty="0" smtClean="0"/>
              <a:t> </a:t>
            </a:r>
            <a:r>
              <a:rPr lang="en-US" sz="7200" i="1" dirty="0" smtClean="0"/>
              <a:t>n -</a:t>
            </a:r>
            <a:r>
              <a:rPr lang="en-US" sz="7200" dirty="0" smtClean="0"/>
              <a:t> </a:t>
            </a:r>
            <a:r>
              <a:rPr lang="en-US" sz="7200" i="1" dirty="0" err="1" smtClean="0"/>
              <a:t>c</a:t>
            </a:r>
            <a:r>
              <a:rPr lang="en-US" sz="7200" i="1" baseline="-25000" dirty="0" err="1" smtClean="0"/>
              <a:t>i</a:t>
            </a:r>
            <a:r>
              <a:rPr lang="en-US" sz="7200" i="1" baseline="-25000" dirty="0" smtClean="0"/>
              <a:t>    </a:t>
            </a:r>
            <a:endPar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lvl="0" indent="-274320">
              <a:spcBef>
                <a:spcPct val="20000"/>
              </a:spcBef>
              <a:buClr>
                <a:schemeClr val="accent3"/>
              </a:buClr>
              <a:buSzPct val="95000"/>
              <a:defRPr/>
            </a:pPr>
            <a:r>
              <a:rPr lang="en-US" sz="7200" dirty="0" smtClean="0">
                <a:latin typeface="Cambria Math" pitchFamily="18" charset="0"/>
                <a:ea typeface="Cambria Math" pitchFamily="18" charset="0"/>
              </a:rPr>
              <a:t>[</a:t>
            </a:r>
            <a:r>
              <a:rPr lang="en-US" sz="7200" i="1" dirty="0" err="1" smtClean="0"/>
              <a:t>d</a:t>
            </a:r>
            <a:r>
              <a:rPr lang="en-US" sz="7200" i="1" baseline="-25000" dirty="0" err="1" smtClean="0"/>
              <a:t>i</a:t>
            </a:r>
            <a:r>
              <a:rPr lang="en-US" sz="7200" i="1" baseline="-25000" dirty="0" smtClean="0"/>
              <a:t> </a:t>
            </a:r>
            <a:r>
              <a:rPr lang="en-US" sz="7200" i="1" dirty="0" smtClean="0"/>
              <a:t>  </a:t>
            </a:r>
            <a:r>
              <a:rPr lang="en-US" sz="7200" dirty="0" smtClean="0"/>
              <a:t>counts the coins </a:t>
            </a:r>
            <a:r>
              <a:rPr lang="en-US" sz="7200" i="1" dirty="0" err="1" smtClean="0"/>
              <a:t>c</a:t>
            </a:r>
            <a:r>
              <a:rPr lang="en-US" sz="7200" i="1" baseline="-25000" dirty="0" err="1" smtClean="0"/>
              <a:t>i</a:t>
            </a:r>
            <a:r>
              <a:rPr lang="en-US" sz="7200" dirty="0" smtClean="0"/>
              <a:t>]</a:t>
            </a:r>
            <a:endPar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lvl="0" indent="-274320">
              <a:spcBef>
                <a:spcPct val="20000"/>
              </a:spcBef>
              <a:buClr>
                <a:schemeClr val="accent3"/>
              </a:buClr>
              <a:buSzPct val="95000"/>
            </a:pPr>
            <a:endParaRPr lang="en-US" sz="2600" i="1" baseline="-25000" dirty="0" smtClean="0"/>
          </a:p>
          <a:p>
            <a:pPr marL="274320" lvl="0" indent="-274320">
              <a:spcBef>
                <a:spcPct val="20000"/>
              </a:spcBef>
              <a:buClr>
                <a:schemeClr val="accent3"/>
              </a:buClr>
              <a:buSzPct val="95000"/>
            </a:pPr>
            <a:endParaRPr kumimoji="0" lang="en-US" sz="2600" b="0" i="1"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6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Proving Optimality for U.S. Coins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Show that the change making algorithm for </a:t>
            </a:r>
            <a:r>
              <a:rPr lang="en-US" i="1" dirty="0" smtClean="0"/>
              <a:t>U.S. </a:t>
            </a:r>
            <a:r>
              <a:rPr lang="en-US" dirty="0" smtClean="0"/>
              <a:t>coins is optimal.</a:t>
            </a:r>
          </a:p>
          <a:p>
            <a:pPr>
              <a:buNone/>
            </a:pPr>
            <a:r>
              <a:rPr lang="en-US" b="1" dirty="0" smtClean="0"/>
              <a:t>   Lemma </a:t>
            </a:r>
            <a:r>
              <a:rPr lang="en-US" b="1" dirty="0" smtClean="0">
                <a:latin typeface="Cambria Math" pitchFamily="18" charset="0"/>
                <a:ea typeface="Cambria Math" pitchFamily="18" charset="0"/>
              </a:rPr>
              <a:t>1</a:t>
            </a:r>
            <a:r>
              <a:rPr lang="en-US" dirty="0" smtClean="0"/>
              <a:t>: If </a:t>
            </a:r>
            <a:r>
              <a:rPr lang="en-US" i="1" dirty="0" smtClean="0"/>
              <a:t>n</a:t>
            </a:r>
            <a:r>
              <a:rPr lang="en-US" dirty="0" smtClean="0"/>
              <a:t> is a positive integer, then </a:t>
            </a:r>
            <a:r>
              <a:rPr lang="en-US" i="1" dirty="0" smtClean="0"/>
              <a:t>n</a:t>
            </a:r>
            <a:r>
              <a:rPr lang="en-US" dirty="0" smtClean="0"/>
              <a:t> cents in change using quarters, dimes, nickels, and pennies, using the fewest coins possible has at most </a:t>
            </a:r>
            <a:r>
              <a:rPr lang="en-US" dirty="0" smtClean="0">
                <a:latin typeface="Cambria Math" pitchFamily="18" charset="0"/>
                <a:ea typeface="Cambria Math" pitchFamily="18" charset="0"/>
              </a:rPr>
              <a:t>2 </a:t>
            </a:r>
            <a:r>
              <a:rPr lang="en-US" dirty="0" smtClean="0"/>
              <a:t>dimes, </a:t>
            </a:r>
            <a:r>
              <a:rPr lang="en-US" dirty="0" smtClean="0">
                <a:latin typeface="Cambria Math" pitchFamily="18" charset="0"/>
                <a:ea typeface="Cambria Math" pitchFamily="18" charset="0"/>
              </a:rPr>
              <a:t>1</a:t>
            </a:r>
            <a:r>
              <a:rPr lang="en-US" dirty="0" smtClean="0"/>
              <a:t> nickel, </a:t>
            </a:r>
            <a:r>
              <a:rPr lang="en-US" dirty="0" smtClean="0">
                <a:latin typeface="Cambria Math" pitchFamily="18" charset="0"/>
                <a:ea typeface="Cambria Math" pitchFamily="18" charset="0"/>
              </a:rPr>
              <a:t>4 </a:t>
            </a:r>
            <a:r>
              <a:rPr lang="en-US" dirty="0" smtClean="0"/>
              <a:t>pennies, and cannot have </a:t>
            </a:r>
            <a:r>
              <a:rPr lang="en-US" dirty="0" smtClean="0">
                <a:latin typeface="Cambria Math" pitchFamily="18" charset="0"/>
                <a:ea typeface="Cambria Math" pitchFamily="18" charset="0"/>
              </a:rPr>
              <a:t>2</a:t>
            </a:r>
            <a:r>
              <a:rPr lang="en-US" dirty="0" smtClean="0"/>
              <a:t> dimes and a nickel. The total amount of change in dimes, nickels, and pennies must not exceed </a:t>
            </a:r>
            <a:r>
              <a:rPr lang="en-US" dirty="0" smtClean="0">
                <a:latin typeface="Cambria Math" pitchFamily="18" charset="0"/>
                <a:ea typeface="Cambria Math" pitchFamily="18" charset="0"/>
              </a:rPr>
              <a:t>24</a:t>
            </a:r>
            <a:r>
              <a:rPr lang="en-US" dirty="0" smtClean="0"/>
              <a:t> cents.</a:t>
            </a:r>
          </a:p>
          <a:p>
            <a:pPr>
              <a:buNone/>
            </a:pPr>
            <a:r>
              <a:rPr lang="en-US" dirty="0" smtClean="0"/>
              <a:t>    </a:t>
            </a:r>
            <a:r>
              <a:rPr lang="en-US" b="1" dirty="0" smtClean="0"/>
              <a:t>Proof</a:t>
            </a:r>
            <a:r>
              <a:rPr lang="en-US" dirty="0" smtClean="0"/>
              <a:t>: By contradiction</a:t>
            </a:r>
          </a:p>
          <a:p>
            <a:pPr lvl="1"/>
            <a:r>
              <a:rPr lang="en-US" dirty="0" smtClean="0"/>
              <a:t>If we had </a:t>
            </a:r>
            <a:r>
              <a:rPr lang="en-US" dirty="0" smtClean="0">
                <a:latin typeface="Cambria Math" pitchFamily="18" charset="0"/>
                <a:ea typeface="Cambria Math" pitchFamily="18" charset="0"/>
              </a:rPr>
              <a:t>3</a:t>
            </a:r>
            <a:r>
              <a:rPr lang="en-US" dirty="0" smtClean="0"/>
              <a:t> dimes, we could replace them with a quarter and a nickel. </a:t>
            </a:r>
          </a:p>
          <a:p>
            <a:pPr lvl="1"/>
            <a:r>
              <a:rPr lang="en-US" dirty="0" smtClean="0"/>
              <a:t>If we had </a:t>
            </a:r>
            <a:r>
              <a:rPr lang="en-US" dirty="0" smtClean="0">
                <a:latin typeface="Cambria Math" pitchFamily="18" charset="0"/>
                <a:ea typeface="Cambria Math" pitchFamily="18" charset="0"/>
              </a:rPr>
              <a:t>2</a:t>
            </a:r>
            <a:r>
              <a:rPr lang="en-US" dirty="0" smtClean="0"/>
              <a:t> nickels, we could replace them with  </a:t>
            </a:r>
            <a:r>
              <a:rPr lang="en-US" dirty="0" smtClean="0">
                <a:latin typeface="Cambria Math" pitchFamily="18" charset="0"/>
                <a:ea typeface="Cambria Math" pitchFamily="18" charset="0"/>
              </a:rPr>
              <a:t>1</a:t>
            </a:r>
            <a:r>
              <a:rPr lang="en-US" dirty="0" smtClean="0"/>
              <a:t> dime.</a:t>
            </a:r>
          </a:p>
          <a:p>
            <a:pPr lvl="1"/>
            <a:r>
              <a:rPr lang="en-US" dirty="0" smtClean="0"/>
              <a:t>If we had </a:t>
            </a:r>
            <a:r>
              <a:rPr lang="en-US" dirty="0" smtClean="0">
                <a:latin typeface="Cambria Math" pitchFamily="18" charset="0"/>
                <a:ea typeface="Cambria Math" pitchFamily="18" charset="0"/>
              </a:rPr>
              <a:t>5</a:t>
            </a:r>
            <a:r>
              <a:rPr lang="en-US" dirty="0" smtClean="0"/>
              <a:t> pennies, we could replace them with a nickel.</a:t>
            </a:r>
          </a:p>
          <a:p>
            <a:pPr lvl="1"/>
            <a:r>
              <a:rPr lang="en-US" dirty="0" smtClean="0"/>
              <a:t>If we had </a:t>
            </a:r>
            <a:r>
              <a:rPr lang="en-US" dirty="0" smtClean="0">
                <a:latin typeface="Cambria Math" pitchFamily="18" charset="0"/>
                <a:ea typeface="Cambria Math" pitchFamily="18" charset="0"/>
              </a:rPr>
              <a:t>2</a:t>
            </a:r>
            <a:r>
              <a:rPr lang="en-US" dirty="0" smtClean="0"/>
              <a:t> dimes and </a:t>
            </a:r>
            <a:r>
              <a:rPr lang="en-US" dirty="0" smtClean="0">
                <a:latin typeface="Cambria Math" pitchFamily="18" charset="0"/>
                <a:ea typeface="Cambria Math" pitchFamily="18" charset="0"/>
              </a:rPr>
              <a:t>1</a:t>
            </a:r>
            <a:r>
              <a:rPr lang="en-US" dirty="0" smtClean="0"/>
              <a:t>  nickel, we could replace them with a quarter.</a:t>
            </a:r>
          </a:p>
          <a:p>
            <a:pPr lvl="1"/>
            <a:r>
              <a:rPr lang="en-US" dirty="0" smtClean="0"/>
              <a:t>The allowable combinations, have a maximum value of </a:t>
            </a:r>
            <a:r>
              <a:rPr lang="en-US" dirty="0" smtClean="0">
                <a:latin typeface="Cambria Math" pitchFamily="18" charset="0"/>
                <a:ea typeface="Cambria Math" pitchFamily="18" charset="0"/>
              </a:rPr>
              <a:t>24</a:t>
            </a:r>
            <a:r>
              <a:rPr lang="en-US" dirty="0" smtClean="0"/>
              <a:t> cents; </a:t>
            </a:r>
            <a:r>
              <a:rPr lang="en-US" dirty="0" smtClean="0">
                <a:latin typeface="Cambria Math" pitchFamily="18" charset="0"/>
                <a:ea typeface="Cambria Math" pitchFamily="18" charset="0"/>
              </a:rPr>
              <a:t>2</a:t>
            </a:r>
            <a:r>
              <a:rPr lang="en-US" dirty="0" smtClean="0"/>
              <a:t> dimes and </a:t>
            </a:r>
            <a:r>
              <a:rPr lang="en-US" dirty="0" smtClean="0">
                <a:latin typeface="Cambria Math" pitchFamily="18" charset="0"/>
                <a:ea typeface="Cambria Math" pitchFamily="18" charset="0"/>
              </a:rPr>
              <a:t>4</a:t>
            </a:r>
            <a:r>
              <a:rPr lang="en-US" dirty="0" smtClean="0"/>
              <a:t> pennies. </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Proving Optimality for U.S. Coins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   Theorem</a:t>
            </a:r>
            <a:r>
              <a:rPr lang="en-US" dirty="0" smtClean="0"/>
              <a:t>: The greedy change-making algorithm for U.S. coins produces change using the fewest coins possible.</a:t>
            </a:r>
          </a:p>
          <a:p>
            <a:pPr>
              <a:buNone/>
            </a:pPr>
            <a:r>
              <a:rPr lang="en-US" dirty="0" smtClean="0"/>
              <a:t>   </a:t>
            </a:r>
            <a:r>
              <a:rPr lang="en-US" b="1" dirty="0" smtClean="0"/>
              <a:t>Proof</a:t>
            </a:r>
            <a:r>
              <a:rPr lang="en-US" dirty="0" smtClean="0"/>
              <a:t>: By contradiction.</a:t>
            </a:r>
          </a:p>
          <a:p>
            <a:pPr marL="850392" lvl="1" indent="-457200">
              <a:buFont typeface="+mj-lt"/>
              <a:buAutoNum type="arabicPeriod"/>
            </a:pPr>
            <a:r>
              <a:rPr lang="en-US" dirty="0" smtClean="0"/>
              <a:t>Assume there is a positive integer </a:t>
            </a:r>
            <a:r>
              <a:rPr lang="en-US" i="1" dirty="0" smtClean="0"/>
              <a:t>n</a:t>
            </a:r>
            <a:r>
              <a:rPr lang="en-US" dirty="0" smtClean="0"/>
              <a:t> such that change can be made for  </a:t>
            </a:r>
            <a:r>
              <a:rPr lang="en-US" i="1" dirty="0" smtClean="0"/>
              <a:t>n</a:t>
            </a:r>
            <a:r>
              <a:rPr lang="en-US" dirty="0" smtClean="0"/>
              <a:t> cents using quarters, dimes, nickels, and pennies, with a fewer total number of coins than given by the algorithm.</a:t>
            </a:r>
          </a:p>
          <a:p>
            <a:pPr marL="850392" lvl="1" indent="-457200">
              <a:buFont typeface="+mj-lt"/>
              <a:buAutoNum type="arabicPeriod"/>
            </a:pPr>
            <a:r>
              <a:rPr lang="en-US" dirty="0" smtClean="0"/>
              <a:t>Then, </a:t>
            </a:r>
            <a:r>
              <a:rPr lang="en-US" i="1" dirty="0" smtClean="0"/>
              <a:t>q</a:t>
            </a:r>
            <a:r>
              <a:rPr lang="en-US" i="1" dirty="0" smtClean="0">
                <a:latin typeface="Cambria Math"/>
                <a:ea typeface="Cambria Math"/>
              </a:rPr>
              <a:t>̍</a:t>
            </a:r>
            <a:r>
              <a:rPr lang="en-US" dirty="0" smtClean="0"/>
              <a:t>  </a:t>
            </a:r>
            <a:r>
              <a:rPr lang="en-US" dirty="0" smtClean="0">
                <a:latin typeface="Cambria Math"/>
                <a:ea typeface="Cambria Math"/>
              </a:rPr>
              <a:t>≤ </a:t>
            </a:r>
            <a:r>
              <a:rPr lang="en-US" i="1" dirty="0" smtClean="0">
                <a:ea typeface="Cambria Math"/>
              </a:rPr>
              <a:t>q</a:t>
            </a:r>
            <a:r>
              <a:rPr lang="en-US" dirty="0" smtClean="0">
                <a:latin typeface="Cambria Math"/>
                <a:ea typeface="Cambria Math"/>
              </a:rPr>
              <a:t>  where </a:t>
            </a:r>
            <a:r>
              <a:rPr lang="en-US" dirty="0" smtClean="0"/>
              <a:t> </a:t>
            </a:r>
            <a:r>
              <a:rPr lang="en-US" i="1" dirty="0" smtClean="0"/>
              <a:t>q</a:t>
            </a:r>
            <a:r>
              <a:rPr lang="en-US" i="1" dirty="0" smtClean="0">
                <a:latin typeface="Cambria Math"/>
                <a:ea typeface="Cambria Math"/>
              </a:rPr>
              <a:t>̍</a:t>
            </a:r>
            <a:r>
              <a:rPr lang="en-US" dirty="0" smtClean="0"/>
              <a:t>  is the number of quarters used in this optimal way and </a:t>
            </a:r>
            <a:r>
              <a:rPr lang="en-US" i="1" dirty="0" smtClean="0"/>
              <a:t>q</a:t>
            </a:r>
            <a:r>
              <a:rPr lang="en-US" dirty="0" smtClean="0"/>
              <a:t> is the number of quarters in the greedy algorithm’s solution. But this is not possible by Lemma </a:t>
            </a:r>
            <a:r>
              <a:rPr lang="en-US" dirty="0" smtClean="0">
                <a:latin typeface="Cambria Math" pitchFamily="18" charset="0"/>
                <a:ea typeface="Cambria Math" pitchFamily="18" charset="0"/>
              </a:rPr>
              <a:t>1, since the value of the coins other than quarters can not be greater than 24 cents.</a:t>
            </a:r>
          </a:p>
          <a:p>
            <a:pPr marL="850392" lvl="1" indent="-457200">
              <a:buFont typeface="+mj-lt"/>
              <a:buAutoNum type="arabicPeriod"/>
            </a:pPr>
            <a:r>
              <a:rPr lang="en-US" dirty="0" smtClean="0">
                <a:latin typeface="Cambria Math" pitchFamily="18" charset="0"/>
                <a:ea typeface="Cambria Math" pitchFamily="18" charset="0"/>
              </a:rPr>
              <a:t>Similarly, by Lemma 1, the two algorithms must have the same number of dimes, nickels, and quarters.</a:t>
            </a:r>
          </a:p>
          <a:p>
            <a:pPr marL="850392" lvl="1" indent="-457200">
              <a:buFont typeface="+mj-lt"/>
              <a:buAutoNum type="arabicPeriod"/>
            </a:pPr>
            <a:endParaRPr lang="en-US" dirty="0" smtClean="0">
              <a:latin typeface="Cambria Math" pitchFamily="18" charset="0"/>
              <a:ea typeface="Cambria Math" pitchFamily="18" charset="0"/>
            </a:endParaRPr>
          </a:p>
          <a:p>
            <a:pPr marL="850392" lvl="1" indent="-457200">
              <a:buFont typeface="+mj-lt"/>
              <a:buAutoNum type="arabicPeriod"/>
            </a:pPr>
            <a:endParaRPr lang="en-US" dirty="0" smtClean="0">
              <a:latin typeface="Cambria Math" pitchFamily="18" charset="0"/>
              <a:ea typeface="Cambria Math" pitchFamily="18" charset="0"/>
            </a:endParaRPr>
          </a:p>
          <a:p>
            <a:pPr marL="850392" lvl="1" indent="-457200">
              <a:buFont typeface="+mj-lt"/>
              <a:buAutoNum type="arabicPeriod"/>
            </a:pPr>
            <a:endParaRPr lang="en-US" dirty="0" smtClean="0">
              <a:latin typeface="Cambria Math" pitchFamily="18" charset="0"/>
              <a:ea typeface="Cambria Math" pitchFamily="18" charset="0"/>
            </a:endParaRPr>
          </a:p>
          <a:p>
            <a:pPr marL="850392" lvl="1" indent="-457200">
              <a:buFont typeface="+mj-lt"/>
              <a:buAutoNum type="arabicPeriod"/>
            </a:pPr>
            <a:endParaRPr lang="en-US" dirty="0" smtClean="0"/>
          </a:p>
          <a:p>
            <a:pPr>
              <a:buNone/>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Greedy Change-Making Algorithm </a:t>
            </a:r>
            <a:endParaRPr lang="en-US" dirty="0"/>
          </a:p>
        </p:txBody>
      </p:sp>
      <p:sp>
        <p:nvSpPr>
          <p:cNvPr id="3" name="Content Placeholder 2"/>
          <p:cNvSpPr>
            <a:spLocks noGrp="1"/>
          </p:cNvSpPr>
          <p:nvPr>
            <p:ph idx="1"/>
          </p:nvPr>
        </p:nvSpPr>
        <p:spPr/>
        <p:txBody>
          <a:bodyPr/>
          <a:lstStyle/>
          <a:p>
            <a:r>
              <a:rPr lang="en-US" dirty="0" smtClean="0"/>
              <a:t>Optimality depends on the denominations available.</a:t>
            </a:r>
          </a:p>
          <a:p>
            <a:r>
              <a:rPr lang="en-US" dirty="0" smtClean="0"/>
              <a:t>For U.S. coins, optimality still holds if we add half dollar coins (</a:t>
            </a:r>
            <a:r>
              <a:rPr lang="en-US" dirty="0" smtClean="0">
                <a:latin typeface="Cambria Math" pitchFamily="18" charset="0"/>
                <a:ea typeface="Cambria Math" pitchFamily="18" charset="0"/>
              </a:rPr>
              <a:t>50</a:t>
            </a:r>
            <a:r>
              <a:rPr lang="en-US" dirty="0" smtClean="0"/>
              <a:t> cents) and dollar coins (</a:t>
            </a:r>
            <a:r>
              <a:rPr lang="en-US" dirty="0" smtClean="0">
                <a:latin typeface="Cambria Math" pitchFamily="18" charset="0"/>
                <a:ea typeface="Cambria Math" pitchFamily="18" charset="0"/>
              </a:rPr>
              <a:t>100</a:t>
            </a:r>
            <a:r>
              <a:rPr lang="en-US" dirty="0" smtClean="0"/>
              <a:t> cents).</a:t>
            </a:r>
          </a:p>
          <a:p>
            <a:r>
              <a:rPr lang="en-US" dirty="0" smtClean="0"/>
              <a:t>But if we allow only quarters (</a:t>
            </a:r>
            <a:r>
              <a:rPr lang="en-US" dirty="0" smtClean="0">
                <a:latin typeface="Cambria Math" pitchFamily="18" charset="0"/>
                <a:ea typeface="Cambria Math" pitchFamily="18" charset="0"/>
              </a:rPr>
              <a:t>25</a:t>
            </a:r>
            <a:r>
              <a:rPr lang="en-US" dirty="0" smtClean="0"/>
              <a:t> cents), dimes (</a:t>
            </a:r>
            <a:r>
              <a:rPr lang="en-US" dirty="0" smtClean="0">
                <a:latin typeface="Cambria Math" pitchFamily="18" charset="0"/>
                <a:ea typeface="Cambria Math" pitchFamily="18" charset="0"/>
              </a:rPr>
              <a:t>10</a:t>
            </a:r>
            <a:r>
              <a:rPr lang="en-US" dirty="0" smtClean="0"/>
              <a:t> cents), and pennies (</a:t>
            </a:r>
            <a:r>
              <a:rPr lang="en-US" dirty="0" smtClean="0">
                <a:latin typeface="Cambria Math" pitchFamily="18" charset="0"/>
                <a:ea typeface="Cambria Math" pitchFamily="18" charset="0"/>
              </a:rPr>
              <a:t>1</a:t>
            </a:r>
            <a:r>
              <a:rPr lang="en-US" dirty="0" smtClean="0"/>
              <a:t> cent), the algorithm no longer produces the minimum number of coins.</a:t>
            </a:r>
          </a:p>
          <a:p>
            <a:pPr lvl="1"/>
            <a:r>
              <a:rPr lang="en-US" dirty="0" smtClean="0"/>
              <a:t>Consider the example of </a:t>
            </a:r>
            <a:r>
              <a:rPr lang="en-US" dirty="0" smtClean="0">
                <a:latin typeface="Cambria Math" pitchFamily="18" charset="0"/>
                <a:ea typeface="Cambria Math" pitchFamily="18" charset="0"/>
              </a:rPr>
              <a:t>31</a:t>
            </a:r>
            <a:r>
              <a:rPr lang="en-US" dirty="0" smtClean="0"/>
              <a:t> cents. The optimal number of coins is </a:t>
            </a:r>
            <a:r>
              <a:rPr lang="en-US" dirty="0" smtClean="0">
                <a:latin typeface="Cambria Math" pitchFamily="18" charset="0"/>
                <a:ea typeface="Cambria Math" pitchFamily="18" charset="0"/>
              </a:rPr>
              <a:t>4</a:t>
            </a:r>
            <a:r>
              <a:rPr lang="en-US" dirty="0" smtClean="0"/>
              <a:t>, i.e., </a:t>
            </a:r>
            <a:r>
              <a:rPr lang="en-US" dirty="0" smtClean="0">
                <a:latin typeface="Cambria Math" pitchFamily="18" charset="0"/>
                <a:ea typeface="Cambria Math" pitchFamily="18" charset="0"/>
              </a:rPr>
              <a:t>3</a:t>
            </a:r>
            <a:r>
              <a:rPr lang="en-US" dirty="0" smtClean="0"/>
              <a:t> dimes and </a:t>
            </a:r>
            <a:r>
              <a:rPr lang="en-US" dirty="0" smtClean="0">
                <a:latin typeface="Cambria Math" pitchFamily="18" charset="0"/>
                <a:ea typeface="Cambria Math" pitchFamily="18" charset="0"/>
              </a:rPr>
              <a:t>1</a:t>
            </a:r>
            <a:r>
              <a:rPr lang="en-US" dirty="0" smtClean="0"/>
              <a:t> penny. What does the algorithm output?</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Greedy Scheduling</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b="1" dirty="0" smtClean="0"/>
              <a:t>   Example</a:t>
            </a:r>
            <a:r>
              <a:rPr lang="en-US" dirty="0" smtClean="0"/>
              <a:t>: We have a group of proposed talks with start and end times. Construct a greedy algorithm to schedule as many as possible in a lecture hall, under the following assumptions:</a:t>
            </a:r>
          </a:p>
          <a:p>
            <a:pPr lvl="1"/>
            <a:r>
              <a:rPr lang="en-US" dirty="0" smtClean="0"/>
              <a:t>When a talk starts, it continues till the end.</a:t>
            </a:r>
          </a:p>
          <a:p>
            <a:pPr lvl="1"/>
            <a:r>
              <a:rPr lang="en-US" dirty="0" smtClean="0"/>
              <a:t>No two talks can occur at the same time.</a:t>
            </a:r>
          </a:p>
          <a:p>
            <a:pPr lvl="1"/>
            <a:r>
              <a:rPr lang="en-US" dirty="0" smtClean="0"/>
              <a:t>A talk can begin at the same time that another ends.</a:t>
            </a:r>
          </a:p>
          <a:p>
            <a:pPr lvl="1"/>
            <a:r>
              <a:rPr lang="en-US" dirty="0" smtClean="0"/>
              <a:t>Once we have selected some of the talks, we cannot add a talk which is incompatible with those already selected because it overlaps at least one of these previously selected talks.</a:t>
            </a:r>
          </a:p>
          <a:p>
            <a:pPr lvl="1"/>
            <a:r>
              <a:rPr lang="en-US" dirty="0" smtClean="0"/>
              <a:t>How should we make the “best choice” at  each step of the algorithm? That is, which talk do we pick ?</a:t>
            </a:r>
          </a:p>
          <a:p>
            <a:pPr lvl="2"/>
            <a:r>
              <a:rPr lang="en-US" dirty="0" smtClean="0"/>
              <a:t>The talk that starts earliest among those compatible with already chosen talks?</a:t>
            </a:r>
          </a:p>
          <a:p>
            <a:pPr lvl="2"/>
            <a:r>
              <a:rPr lang="en-US" dirty="0" smtClean="0"/>
              <a:t>The talk that is shortest among those already compatible?</a:t>
            </a:r>
          </a:p>
          <a:p>
            <a:pPr lvl="2"/>
            <a:r>
              <a:rPr lang="en-US" dirty="0" smtClean="0"/>
              <a:t>The talk that ends earliest among those compatible with already chosen talks?</a:t>
            </a:r>
          </a:p>
          <a:p>
            <a:pPr lvl="1"/>
            <a:endParaRPr lang="en-US" dirty="0" smtClean="0"/>
          </a:p>
          <a:p>
            <a:pPr lvl="2"/>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Greedy Scheduling</a:t>
            </a:r>
            <a:endParaRPr lang="en-US" dirty="0"/>
          </a:p>
        </p:txBody>
      </p:sp>
      <p:sp>
        <p:nvSpPr>
          <p:cNvPr id="3" name="Content Placeholder 2"/>
          <p:cNvSpPr>
            <a:spLocks noGrp="1"/>
          </p:cNvSpPr>
          <p:nvPr>
            <p:ph idx="1"/>
          </p:nvPr>
        </p:nvSpPr>
        <p:spPr/>
        <p:txBody>
          <a:bodyPr/>
          <a:lstStyle/>
          <a:p>
            <a:r>
              <a:rPr lang="en-US" dirty="0" smtClean="0"/>
              <a:t>Picking the shortest talk doesn’t work.</a:t>
            </a:r>
          </a:p>
          <a:p>
            <a:endParaRPr lang="en-US" dirty="0" smtClean="0"/>
          </a:p>
          <a:p>
            <a:endParaRPr lang="en-US" dirty="0" smtClean="0"/>
          </a:p>
          <a:p>
            <a:endParaRPr lang="en-US" dirty="0" smtClean="0"/>
          </a:p>
          <a:p>
            <a:endParaRPr lang="en-US" dirty="0" smtClean="0"/>
          </a:p>
          <a:p>
            <a:endParaRPr lang="en-US" dirty="0" smtClean="0"/>
          </a:p>
          <a:p>
            <a:r>
              <a:rPr lang="en-US" dirty="0" smtClean="0"/>
              <a:t>Can you find a counterexample here?</a:t>
            </a:r>
          </a:p>
          <a:p>
            <a:r>
              <a:rPr lang="en-US" dirty="0" smtClean="0"/>
              <a:t>But picking the one that ends soonest does work. The algorithm is specified on the next page. </a:t>
            </a:r>
            <a:endParaRPr lang="en-US" dirty="0"/>
          </a:p>
        </p:txBody>
      </p:sp>
      <p:grpSp>
        <p:nvGrpSpPr>
          <p:cNvPr id="26" name="Group 25"/>
          <p:cNvGrpSpPr/>
          <p:nvPr/>
        </p:nvGrpSpPr>
        <p:grpSpPr>
          <a:xfrm>
            <a:off x="3810000" y="3200400"/>
            <a:ext cx="838200" cy="685800"/>
            <a:chOff x="4038600" y="3657600"/>
            <a:chExt cx="838200" cy="685800"/>
          </a:xfrm>
        </p:grpSpPr>
        <p:sp>
          <p:nvSpPr>
            <p:cNvPr id="11" name="Rectangle 10"/>
            <p:cNvSpPr/>
            <p:nvPr/>
          </p:nvSpPr>
          <p:spPr>
            <a:xfrm>
              <a:off x="4114800" y="3733800"/>
              <a:ext cx="685800" cy="60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038600" y="3657600"/>
              <a:ext cx="838200" cy="369332"/>
            </a:xfrm>
            <a:prstGeom prst="rect">
              <a:avLst/>
            </a:prstGeom>
            <a:noFill/>
          </p:spPr>
          <p:txBody>
            <a:bodyPr wrap="square" rtlCol="0">
              <a:spAutoFit/>
            </a:bodyPr>
            <a:lstStyle/>
            <a:p>
              <a:r>
                <a:rPr lang="en-US" dirty="0" smtClean="0"/>
                <a:t>Talk </a:t>
              </a:r>
              <a:r>
                <a:rPr lang="en-US" dirty="0" smtClean="0">
                  <a:latin typeface="Cambria Math" pitchFamily="18" charset="0"/>
                  <a:ea typeface="Cambria Math" pitchFamily="18" charset="0"/>
                </a:rPr>
                <a:t>2</a:t>
              </a:r>
              <a:endParaRPr lang="en-US" dirty="0">
                <a:latin typeface="Cambria Math" pitchFamily="18" charset="0"/>
                <a:ea typeface="Cambria Math" pitchFamily="18" charset="0"/>
              </a:endParaRPr>
            </a:p>
          </p:txBody>
        </p:sp>
      </p:grpSp>
      <p:sp>
        <p:nvSpPr>
          <p:cNvPr id="18" name="TextBox 17"/>
          <p:cNvSpPr txBox="1"/>
          <p:nvPr/>
        </p:nvSpPr>
        <p:spPr>
          <a:xfrm>
            <a:off x="3733800" y="2971800"/>
            <a:ext cx="1676400" cy="261610"/>
          </a:xfrm>
          <a:prstGeom prst="rect">
            <a:avLst/>
          </a:prstGeom>
          <a:noFill/>
        </p:spPr>
        <p:txBody>
          <a:bodyPr wrap="square" rtlCol="0">
            <a:spAutoFit/>
          </a:bodyPr>
          <a:lstStyle/>
          <a:p>
            <a:r>
              <a:rPr lang="en-US" sz="1100" dirty="0" smtClean="0">
                <a:solidFill>
                  <a:schemeClr val="accent1"/>
                </a:solidFill>
                <a:latin typeface="Cambria Math" pitchFamily="18" charset="0"/>
                <a:ea typeface="Cambria Math" pitchFamily="18" charset="0"/>
              </a:rPr>
              <a:t>Start</a:t>
            </a:r>
            <a:r>
              <a:rPr lang="en-US" sz="1100" dirty="0" smtClean="0">
                <a:latin typeface="Cambria Math" pitchFamily="18" charset="0"/>
                <a:ea typeface="Cambria Math" pitchFamily="18" charset="0"/>
              </a:rPr>
              <a:t>:  9:00 </a:t>
            </a:r>
            <a:r>
              <a:rPr lang="en-US" sz="1100" dirty="0" smtClean="0"/>
              <a:t>AM</a:t>
            </a:r>
            <a:endParaRPr lang="en-US" sz="1100" dirty="0"/>
          </a:p>
        </p:txBody>
      </p:sp>
      <p:sp>
        <p:nvSpPr>
          <p:cNvPr id="19" name="TextBox 18"/>
          <p:cNvSpPr txBox="1"/>
          <p:nvPr/>
        </p:nvSpPr>
        <p:spPr>
          <a:xfrm>
            <a:off x="3733800" y="3962400"/>
            <a:ext cx="1676400" cy="261610"/>
          </a:xfrm>
          <a:prstGeom prst="rect">
            <a:avLst/>
          </a:prstGeom>
          <a:noFill/>
        </p:spPr>
        <p:txBody>
          <a:bodyPr wrap="square" rtlCol="0">
            <a:spAutoFit/>
          </a:bodyPr>
          <a:lstStyle/>
          <a:p>
            <a:r>
              <a:rPr lang="en-US" sz="1100" dirty="0" smtClean="0">
                <a:solidFill>
                  <a:schemeClr val="accent1"/>
                </a:solidFill>
                <a:latin typeface="Cambria Math" pitchFamily="18" charset="0"/>
                <a:ea typeface="Cambria Math" pitchFamily="18" charset="0"/>
              </a:rPr>
              <a:t>End</a:t>
            </a:r>
            <a:r>
              <a:rPr lang="en-US" sz="1100" dirty="0" smtClean="0">
                <a:latin typeface="Cambria Math" pitchFamily="18" charset="0"/>
                <a:ea typeface="Cambria Math" pitchFamily="18" charset="0"/>
              </a:rPr>
              <a:t>: 10:00 </a:t>
            </a:r>
            <a:r>
              <a:rPr lang="en-US" sz="1100" dirty="0" smtClean="0"/>
              <a:t>AM</a:t>
            </a:r>
            <a:endParaRPr lang="en-US" sz="1100" dirty="0"/>
          </a:p>
        </p:txBody>
      </p:sp>
      <p:grpSp>
        <p:nvGrpSpPr>
          <p:cNvPr id="25" name="Group 24"/>
          <p:cNvGrpSpPr/>
          <p:nvPr/>
        </p:nvGrpSpPr>
        <p:grpSpPr>
          <a:xfrm>
            <a:off x="2514600" y="2438400"/>
            <a:ext cx="1752600" cy="1633210"/>
            <a:chOff x="2514600" y="2971800"/>
            <a:chExt cx="1752600" cy="1633210"/>
          </a:xfrm>
        </p:grpSpPr>
        <p:sp>
          <p:nvSpPr>
            <p:cNvPr id="7" name="Rectangle 6"/>
            <p:cNvSpPr/>
            <p:nvPr/>
          </p:nvSpPr>
          <p:spPr>
            <a:xfrm>
              <a:off x="2590800" y="3276600"/>
              <a:ext cx="762000" cy="990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514600" y="3505200"/>
              <a:ext cx="838200" cy="369332"/>
            </a:xfrm>
            <a:prstGeom prst="rect">
              <a:avLst/>
            </a:prstGeom>
            <a:noFill/>
          </p:spPr>
          <p:txBody>
            <a:bodyPr wrap="square" rtlCol="0">
              <a:spAutoFit/>
            </a:bodyPr>
            <a:lstStyle/>
            <a:p>
              <a:r>
                <a:rPr lang="en-US" dirty="0" smtClean="0"/>
                <a:t> Talk </a:t>
              </a:r>
              <a:r>
                <a:rPr lang="en-US" dirty="0" smtClean="0">
                  <a:latin typeface="Cambria Math" pitchFamily="18" charset="0"/>
                  <a:ea typeface="Cambria Math" pitchFamily="18" charset="0"/>
                </a:rPr>
                <a:t>1</a:t>
              </a:r>
              <a:endParaRPr lang="en-US" dirty="0">
                <a:latin typeface="Cambria Math" pitchFamily="18" charset="0"/>
                <a:ea typeface="Cambria Math" pitchFamily="18" charset="0"/>
              </a:endParaRPr>
            </a:p>
          </p:txBody>
        </p:sp>
        <p:sp>
          <p:nvSpPr>
            <p:cNvPr id="16" name="TextBox 15"/>
            <p:cNvSpPr txBox="1"/>
            <p:nvPr/>
          </p:nvSpPr>
          <p:spPr>
            <a:xfrm>
              <a:off x="2590800" y="2971800"/>
              <a:ext cx="1676400" cy="261610"/>
            </a:xfrm>
            <a:prstGeom prst="rect">
              <a:avLst/>
            </a:prstGeom>
            <a:noFill/>
          </p:spPr>
          <p:txBody>
            <a:bodyPr wrap="square" rtlCol="0">
              <a:spAutoFit/>
            </a:bodyPr>
            <a:lstStyle/>
            <a:p>
              <a:r>
                <a:rPr lang="en-US" sz="1100" dirty="0" smtClean="0">
                  <a:solidFill>
                    <a:schemeClr val="accent1"/>
                  </a:solidFill>
                  <a:latin typeface="Cambria Math" pitchFamily="18" charset="0"/>
                  <a:ea typeface="Cambria Math" pitchFamily="18" charset="0"/>
                </a:rPr>
                <a:t>Start</a:t>
              </a:r>
              <a:r>
                <a:rPr lang="en-US" sz="1100" dirty="0" smtClean="0">
                  <a:latin typeface="Cambria Math" pitchFamily="18" charset="0"/>
                  <a:ea typeface="Cambria Math" pitchFamily="18" charset="0"/>
                </a:rPr>
                <a:t>: 8:00 </a:t>
              </a:r>
              <a:r>
                <a:rPr lang="en-US" sz="1100" dirty="0" smtClean="0"/>
                <a:t>AM</a:t>
              </a:r>
              <a:endParaRPr lang="en-US" sz="1100" dirty="0"/>
            </a:p>
          </p:txBody>
        </p:sp>
        <p:sp>
          <p:nvSpPr>
            <p:cNvPr id="17" name="TextBox 16"/>
            <p:cNvSpPr txBox="1"/>
            <p:nvPr/>
          </p:nvSpPr>
          <p:spPr>
            <a:xfrm>
              <a:off x="2590800" y="4343400"/>
              <a:ext cx="1676400" cy="261610"/>
            </a:xfrm>
            <a:prstGeom prst="rect">
              <a:avLst/>
            </a:prstGeom>
            <a:noFill/>
          </p:spPr>
          <p:txBody>
            <a:bodyPr wrap="square" rtlCol="0">
              <a:spAutoFit/>
            </a:bodyPr>
            <a:lstStyle/>
            <a:p>
              <a:r>
                <a:rPr lang="en-US" sz="1100" dirty="0" smtClean="0">
                  <a:solidFill>
                    <a:schemeClr val="accent1"/>
                  </a:solidFill>
                  <a:latin typeface="Cambria Math" pitchFamily="18" charset="0"/>
                  <a:ea typeface="Cambria Math" pitchFamily="18" charset="0"/>
                </a:rPr>
                <a:t>End</a:t>
              </a:r>
              <a:r>
                <a:rPr lang="en-US" sz="1100" dirty="0" smtClean="0">
                  <a:latin typeface="Cambria Math" pitchFamily="18" charset="0"/>
                  <a:ea typeface="Cambria Math" pitchFamily="18" charset="0"/>
                </a:rPr>
                <a:t> :9:45 </a:t>
              </a:r>
              <a:r>
                <a:rPr lang="en-US" sz="1100" dirty="0" smtClean="0"/>
                <a:t> AM</a:t>
              </a:r>
              <a:endParaRPr lang="en-US" sz="1100" dirty="0"/>
            </a:p>
          </p:txBody>
        </p:sp>
      </p:grpSp>
      <p:grpSp>
        <p:nvGrpSpPr>
          <p:cNvPr id="28" name="Group 27"/>
          <p:cNvGrpSpPr/>
          <p:nvPr/>
        </p:nvGrpSpPr>
        <p:grpSpPr>
          <a:xfrm>
            <a:off x="5410200" y="3429000"/>
            <a:ext cx="1676400" cy="1404610"/>
            <a:chOff x="5410200" y="3352800"/>
            <a:chExt cx="1676400" cy="1404610"/>
          </a:xfrm>
        </p:grpSpPr>
        <p:sp>
          <p:nvSpPr>
            <p:cNvPr id="14" name="Rectangle 13"/>
            <p:cNvSpPr/>
            <p:nvPr/>
          </p:nvSpPr>
          <p:spPr>
            <a:xfrm>
              <a:off x="5410200" y="3733800"/>
              <a:ext cx="6858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410200" y="3810000"/>
              <a:ext cx="838200" cy="369332"/>
            </a:xfrm>
            <a:prstGeom prst="rect">
              <a:avLst/>
            </a:prstGeom>
            <a:noFill/>
          </p:spPr>
          <p:txBody>
            <a:bodyPr wrap="square" rtlCol="0">
              <a:spAutoFit/>
            </a:bodyPr>
            <a:lstStyle/>
            <a:p>
              <a:r>
                <a:rPr lang="en-US" dirty="0" smtClean="0"/>
                <a:t>Talk </a:t>
              </a:r>
              <a:r>
                <a:rPr lang="en-US" dirty="0" smtClean="0">
                  <a:latin typeface="Cambria Math" pitchFamily="18" charset="0"/>
                  <a:ea typeface="Cambria Math" pitchFamily="18" charset="0"/>
                </a:rPr>
                <a:t>3</a:t>
              </a:r>
              <a:endParaRPr lang="en-US" dirty="0">
                <a:latin typeface="Cambria Math" pitchFamily="18" charset="0"/>
                <a:ea typeface="Cambria Math" pitchFamily="18" charset="0"/>
              </a:endParaRPr>
            </a:p>
          </p:txBody>
        </p:sp>
        <p:sp>
          <p:nvSpPr>
            <p:cNvPr id="20" name="TextBox 19"/>
            <p:cNvSpPr txBox="1"/>
            <p:nvPr/>
          </p:nvSpPr>
          <p:spPr>
            <a:xfrm>
              <a:off x="5410200" y="4495800"/>
              <a:ext cx="1676400" cy="261610"/>
            </a:xfrm>
            <a:prstGeom prst="rect">
              <a:avLst/>
            </a:prstGeom>
            <a:noFill/>
          </p:spPr>
          <p:txBody>
            <a:bodyPr wrap="square" rtlCol="0">
              <a:spAutoFit/>
            </a:bodyPr>
            <a:lstStyle/>
            <a:p>
              <a:r>
                <a:rPr lang="en-US" sz="1100" dirty="0" smtClean="0">
                  <a:solidFill>
                    <a:schemeClr val="accent1"/>
                  </a:solidFill>
                  <a:latin typeface="Cambria Math" pitchFamily="18" charset="0"/>
                  <a:ea typeface="Cambria Math" pitchFamily="18" charset="0"/>
                </a:rPr>
                <a:t>End</a:t>
              </a:r>
              <a:r>
                <a:rPr lang="en-US" sz="1100" dirty="0" smtClean="0">
                  <a:latin typeface="Cambria Math" pitchFamily="18" charset="0"/>
                  <a:ea typeface="Cambria Math" pitchFamily="18" charset="0"/>
                </a:rPr>
                <a:t>: 11:00 </a:t>
              </a:r>
              <a:r>
                <a:rPr lang="en-US" sz="1100" dirty="0" smtClean="0"/>
                <a:t>AM</a:t>
              </a:r>
              <a:endParaRPr lang="en-US" sz="1100" dirty="0"/>
            </a:p>
          </p:txBody>
        </p:sp>
        <p:sp>
          <p:nvSpPr>
            <p:cNvPr id="21" name="TextBox 20"/>
            <p:cNvSpPr txBox="1"/>
            <p:nvPr/>
          </p:nvSpPr>
          <p:spPr>
            <a:xfrm>
              <a:off x="5410200" y="3352800"/>
              <a:ext cx="1676400" cy="261610"/>
            </a:xfrm>
            <a:prstGeom prst="rect">
              <a:avLst/>
            </a:prstGeom>
            <a:noFill/>
          </p:spPr>
          <p:txBody>
            <a:bodyPr wrap="square" rtlCol="0">
              <a:spAutoFit/>
            </a:bodyPr>
            <a:lstStyle/>
            <a:p>
              <a:r>
                <a:rPr lang="en-US" sz="1100" dirty="0" smtClean="0">
                  <a:solidFill>
                    <a:schemeClr val="accent1"/>
                  </a:solidFill>
                  <a:latin typeface="Cambria Math" pitchFamily="18" charset="0"/>
                  <a:ea typeface="Cambria Math" pitchFamily="18" charset="0"/>
                </a:rPr>
                <a:t>Start</a:t>
              </a:r>
              <a:r>
                <a:rPr lang="en-US" sz="1100" dirty="0" smtClean="0">
                  <a:latin typeface="Cambria Math" pitchFamily="18" charset="0"/>
                  <a:ea typeface="Cambria Math" pitchFamily="18" charset="0"/>
                </a:rPr>
                <a:t>: 9:45 </a:t>
              </a:r>
              <a:r>
                <a:rPr lang="en-US" sz="1100" dirty="0" smtClean="0"/>
                <a:t>AM</a:t>
              </a:r>
              <a:endParaRPr lang="en-US" sz="1100" dirty="0"/>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Greedy Scheduling algorithm</a:t>
            </a:r>
            <a:endParaRPr lang="en-US" dirty="0"/>
          </a:p>
        </p:txBody>
      </p:sp>
      <p:sp>
        <p:nvSpPr>
          <p:cNvPr id="3" name="Content Placeholder 2"/>
          <p:cNvSpPr>
            <a:spLocks noGrp="1"/>
          </p:cNvSpPr>
          <p:nvPr>
            <p:ph idx="1"/>
          </p:nvPr>
        </p:nvSpPr>
        <p:spPr/>
        <p:txBody>
          <a:bodyPr/>
          <a:lstStyle/>
          <a:p>
            <a:pPr>
              <a:buNone/>
            </a:pPr>
            <a:r>
              <a:rPr lang="en-US" b="1" dirty="0" smtClean="0"/>
              <a:t>   Solution</a:t>
            </a:r>
            <a:r>
              <a:rPr lang="en-US" dirty="0" smtClean="0"/>
              <a:t>: At each step, choose the talks with the earliest ending time among the talks compatible with those selected.</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r>
              <a:rPr lang="en-US" dirty="0" smtClean="0"/>
              <a:t>Will be proven correct by induction in Chapter 5.</a:t>
            </a:r>
          </a:p>
          <a:p>
            <a:pPr>
              <a:buNone/>
            </a:pPr>
            <a:endParaRPr lang="en-US" dirty="0" smtClean="0"/>
          </a:p>
          <a:p>
            <a:endParaRPr lang="en-US" dirty="0"/>
          </a:p>
        </p:txBody>
      </p:sp>
      <p:sp>
        <p:nvSpPr>
          <p:cNvPr id="6" name="Content Placeholder 2"/>
          <p:cNvSpPr txBox="1">
            <a:spLocks/>
          </p:cNvSpPr>
          <p:nvPr/>
        </p:nvSpPr>
        <p:spPr>
          <a:xfrm>
            <a:off x="990600" y="3276600"/>
            <a:ext cx="6781800" cy="2286000"/>
          </a:xfrm>
          <a:prstGeom prst="rect">
            <a:avLst/>
          </a:prstGeom>
          <a:ln>
            <a:solidFill>
              <a:schemeClr val="accent1"/>
            </a:solidFill>
          </a:ln>
        </p:spPr>
        <p:txBody>
          <a:bodyPr vert="horz">
            <a:normAutofit fontScale="25000" lnSpcReduction="20000"/>
          </a:bodyPr>
          <a:lstStyle/>
          <a:p>
            <a:pPr marL="274320" lvl="0" indent="-274320">
              <a:spcBef>
                <a:spcPct val="20000"/>
              </a:spcBef>
              <a:buClr>
                <a:schemeClr val="accent3"/>
              </a:buClr>
              <a:buSzPct val="95000"/>
              <a:defRPr/>
            </a:pPr>
            <a:r>
              <a:rPr lang="en-US" sz="7200" b="1" dirty="0" smtClean="0"/>
              <a:t>procedure</a:t>
            </a:r>
            <a:r>
              <a:rPr kumimoji="0" lang="en-US" sz="7200" b="1" i="0" u="none" strike="noStrike" kern="1200" cap="none" spc="0" normalizeH="0" baseline="0" noProof="0" dirty="0" smtClean="0">
                <a:ln>
                  <a:noFill/>
                </a:ln>
                <a:solidFill>
                  <a:schemeClr val="tx1"/>
                </a:solidFill>
                <a:effectLst/>
                <a:uLnTx/>
                <a:uFillTx/>
                <a:latin typeface="+mn-lt"/>
                <a:ea typeface="+mn-ea"/>
                <a:cs typeface="+mn-cs"/>
              </a:rPr>
              <a:t> </a:t>
            </a:r>
            <a:r>
              <a:rPr lang="en-US" sz="7200" i="1" noProof="0" dirty="0" smtClean="0"/>
              <a:t>schedule</a:t>
            </a:r>
            <a:r>
              <a:rPr kumimoji="0" lang="en-US" sz="7200" i="0" u="none" strike="noStrike" kern="1200" cap="none" spc="0" normalizeH="0" baseline="0" noProof="0" dirty="0" smtClean="0">
                <a:ln>
                  <a:noFill/>
                </a:ln>
                <a:solidFill>
                  <a:schemeClr val="tx1"/>
                </a:solidFill>
                <a:effectLst/>
                <a:uLnTx/>
                <a:uFillTx/>
                <a:latin typeface="+mn-lt"/>
                <a:ea typeface="+mn-ea"/>
                <a:cs typeface="+mn-cs"/>
              </a:rPr>
              <a:t>(</a:t>
            </a:r>
            <a:r>
              <a:rPr lang="en-US" sz="7200" i="1" noProof="0" dirty="0" smtClean="0"/>
              <a:t>s</a:t>
            </a:r>
            <a:r>
              <a:rPr lang="en-US" sz="7200" baseline="-25000" dirty="0" smtClean="0"/>
              <a:t>1</a:t>
            </a:r>
            <a:r>
              <a:rPr lang="en-US" sz="7200" dirty="0" smtClean="0"/>
              <a:t> </a:t>
            </a:r>
            <a:r>
              <a:rPr lang="en-US" sz="7200" dirty="0" smtClean="0">
                <a:latin typeface="Cambria Math"/>
                <a:ea typeface="Cambria Math"/>
              </a:rPr>
              <a:t>≤ </a:t>
            </a:r>
            <a:r>
              <a:rPr lang="en-US" sz="7200" i="1" dirty="0" smtClean="0"/>
              <a:t>s</a:t>
            </a:r>
            <a:r>
              <a:rPr lang="en-US" sz="7200" baseline="-25000" dirty="0" smtClean="0"/>
              <a:t>2</a:t>
            </a:r>
            <a:r>
              <a:rPr lang="en-US" sz="7200" dirty="0" smtClean="0"/>
              <a:t> </a:t>
            </a:r>
            <a:r>
              <a:rPr lang="en-US" sz="7200" dirty="0" smtClean="0">
                <a:latin typeface="Cambria Math"/>
                <a:ea typeface="Cambria Math"/>
              </a:rPr>
              <a:t>≤ </a:t>
            </a:r>
            <a:r>
              <a:rPr lang="en-US" sz="7200" dirty="0" smtClean="0"/>
              <a:t>…</a:t>
            </a:r>
            <a:r>
              <a:rPr lang="en-US" sz="7200" dirty="0" smtClean="0">
                <a:latin typeface="Cambria Math"/>
                <a:ea typeface="Cambria Math"/>
              </a:rPr>
              <a:t> ≤ </a:t>
            </a:r>
            <a:r>
              <a:rPr lang="en-US" sz="7200" i="1" dirty="0" err="1" smtClean="0"/>
              <a:t>s</a:t>
            </a:r>
            <a:r>
              <a:rPr lang="en-US" sz="7200" i="1" baseline="-25000" dirty="0" err="1" smtClean="0"/>
              <a:t>n</a:t>
            </a:r>
            <a:r>
              <a:rPr lang="en-US" sz="7200" i="1" baseline="-25000" dirty="0" smtClean="0"/>
              <a:t> </a:t>
            </a:r>
            <a:r>
              <a:rPr lang="en-US" sz="7200" dirty="0" smtClean="0"/>
              <a:t>:</a:t>
            </a:r>
            <a:r>
              <a:rPr lang="en-US" sz="7200" i="1" dirty="0" smtClean="0"/>
              <a:t> </a:t>
            </a:r>
            <a:r>
              <a:rPr lang="en-US" sz="7200" dirty="0" smtClean="0"/>
              <a:t>start times</a:t>
            </a:r>
            <a:r>
              <a:rPr lang="en-US" sz="7200" i="1" dirty="0" smtClean="0"/>
              <a:t>, e</a:t>
            </a:r>
            <a:r>
              <a:rPr lang="en-US" sz="7200" baseline="-25000" dirty="0" smtClean="0"/>
              <a:t>1</a:t>
            </a:r>
            <a:r>
              <a:rPr lang="en-US" sz="7200" dirty="0" smtClean="0"/>
              <a:t> </a:t>
            </a:r>
            <a:r>
              <a:rPr lang="en-US" sz="7200" dirty="0" smtClean="0">
                <a:latin typeface="Cambria Math"/>
                <a:ea typeface="Cambria Math"/>
              </a:rPr>
              <a:t>≤ </a:t>
            </a:r>
            <a:r>
              <a:rPr lang="en-US" sz="7200" i="1" dirty="0" smtClean="0"/>
              <a:t>e</a:t>
            </a:r>
            <a:r>
              <a:rPr lang="en-US" sz="7200" baseline="-25000" dirty="0" smtClean="0"/>
              <a:t>2</a:t>
            </a:r>
            <a:r>
              <a:rPr lang="en-US" sz="7200" dirty="0" smtClean="0"/>
              <a:t> </a:t>
            </a:r>
            <a:r>
              <a:rPr lang="en-US" sz="7200" dirty="0" smtClean="0">
                <a:latin typeface="Cambria Math"/>
                <a:ea typeface="Cambria Math"/>
              </a:rPr>
              <a:t>≤ </a:t>
            </a:r>
            <a:r>
              <a:rPr lang="en-US" sz="7200" dirty="0" smtClean="0"/>
              <a:t>…</a:t>
            </a:r>
            <a:r>
              <a:rPr lang="en-US" sz="7200" dirty="0" smtClean="0">
                <a:latin typeface="Cambria Math"/>
                <a:ea typeface="Cambria Math"/>
              </a:rPr>
              <a:t> ≤ </a:t>
            </a:r>
            <a:r>
              <a:rPr lang="en-US" sz="7200" i="1" dirty="0" smtClean="0"/>
              <a:t>e</a:t>
            </a:r>
            <a:r>
              <a:rPr lang="en-US" sz="7200" i="1" baseline="-25000" dirty="0" smtClean="0"/>
              <a:t>n </a:t>
            </a:r>
            <a:r>
              <a:rPr lang="en-US" sz="7200" dirty="0" smtClean="0"/>
              <a:t>:</a:t>
            </a:r>
            <a:r>
              <a:rPr lang="en-US" sz="7200" i="1" dirty="0" smtClean="0"/>
              <a:t> </a:t>
            </a:r>
            <a:r>
              <a:rPr lang="en-US" sz="7200" dirty="0" smtClean="0"/>
              <a:t>end times</a:t>
            </a:r>
            <a:r>
              <a:rPr kumimoji="0" lang="en-US" sz="7200" i="0" u="none" strike="noStrike" kern="1200" cap="none" spc="0" normalizeH="0" baseline="0" noProof="0" dirty="0" smtClean="0">
                <a:ln>
                  <a:noFill/>
                </a:ln>
                <a:solidFill>
                  <a:schemeClr val="tx1"/>
                </a:solidFill>
                <a:effectLst/>
                <a:uLnTx/>
                <a:uFillTx/>
                <a:latin typeface="+mn-lt"/>
                <a:ea typeface="+mn-ea"/>
                <a:cs typeface="+mn-cs"/>
              </a:rPr>
              <a:t>)</a:t>
            </a:r>
          </a:p>
          <a:p>
            <a:pPr marL="274320" lvl="0" indent="-274320">
              <a:spcBef>
                <a:spcPct val="20000"/>
              </a:spcBef>
              <a:buClr>
                <a:schemeClr val="accent3"/>
              </a:buClr>
              <a:buSzPct val="95000"/>
              <a:defRPr/>
            </a:pPr>
            <a:r>
              <a:rPr lang="en-US" sz="7200" dirty="0" smtClean="0"/>
              <a:t>sort talks by finish time and reorder so that </a:t>
            </a:r>
            <a:r>
              <a:rPr lang="en-US" sz="7200" i="1" dirty="0" smtClean="0"/>
              <a:t>e</a:t>
            </a:r>
            <a:r>
              <a:rPr lang="en-US" sz="7200" baseline="-25000" dirty="0" smtClean="0"/>
              <a:t>1</a:t>
            </a:r>
            <a:r>
              <a:rPr lang="en-US" sz="7200" dirty="0" smtClean="0"/>
              <a:t> </a:t>
            </a:r>
            <a:r>
              <a:rPr lang="en-US" sz="7200" dirty="0" smtClean="0">
                <a:latin typeface="Cambria Math"/>
                <a:ea typeface="Cambria Math"/>
              </a:rPr>
              <a:t>≤ </a:t>
            </a:r>
            <a:r>
              <a:rPr lang="en-US" sz="7200" i="1" dirty="0" smtClean="0"/>
              <a:t>e</a:t>
            </a:r>
            <a:r>
              <a:rPr lang="en-US" sz="7200" baseline="-25000" dirty="0" smtClean="0"/>
              <a:t>2</a:t>
            </a:r>
            <a:r>
              <a:rPr lang="en-US" sz="7200" dirty="0" smtClean="0"/>
              <a:t> </a:t>
            </a:r>
            <a:r>
              <a:rPr lang="en-US" sz="7200" dirty="0" smtClean="0">
                <a:latin typeface="Cambria Math"/>
                <a:ea typeface="Cambria Math"/>
              </a:rPr>
              <a:t>≤ </a:t>
            </a:r>
            <a:r>
              <a:rPr lang="en-US" sz="7200" dirty="0" smtClean="0"/>
              <a:t>…</a:t>
            </a:r>
            <a:r>
              <a:rPr lang="en-US" sz="7200" dirty="0" smtClean="0">
                <a:latin typeface="Cambria Math"/>
                <a:ea typeface="Cambria Math"/>
              </a:rPr>
              <a:t> ≤ </a:t>
            </a:r>
            <a:r>
              <a:rPr lang="en-US" sz="7200" i="1" dirty="0" smtClean="0"/>
              <a:t>e</a:t>
            </a:r>
            <a:r>
              <a:rPr lang="en-US" sz="7200" i="1" baseline="-25000" dirty="0" smtClean="0"/>
              <a:t>n </a:t>
            </a:r>
          </a:p>
          <a:p>
            <a:pPr marL="274320" lvl="0" indent="-274320">
              <a:spcBef>
                <a:spcPct val="20000"/>
              </a:spcBef>
              <a:buClr>
                <a:schemeClr val="accent3"/>
              </a:buClr>
              <a:buSzPct val="95000"/>
              <a:defRPr/>
            </a:pPr>
            <a:r>
              <a:rPr lang="en-US" sz="7200" i="1" noProof="0" dirty="0" smtClean="0"/>
              <a:t>S</a:t>
            </a:r>
            <a:r>
              <a:rPr lang="en-US" sz="7200" noProof="0" dirty="0" smtClean="0"/>
              <a:t> :=  </a:t>
            </a:r>
            <a:r>
              <a:rPr lang="en-US" sz="7200" noProof="0" dirty="0" smtClean="0">
                <a:latin typeface="Cambria Math"/>
                <a:ea typeface="Cambria Math"/>
              </a:rPr>
              <a:t>∅</a:t>
            </a:r>
            <a:endParaRPr kumimoji="0" lang="en-US" sz="7200" u="none" strike="noStrike" kern="1200" cap="none" spc="0" normalizeH="0" baseline="0" noProof="0" dirty="0" smtClean="0">
              <a:ln>
                <a:noFill/>
              </a:ln>
              <a:solidFill>
                <a:schemeClr val="tx1"/>
              </a:solidFill>
              <a:effectLst/>
              <a:uLnTx/>
              <a:uFillTx/>
              <a:latin typeface="+mn-lt"/>
              <a:ea typeface="+mn-ea"/>
              <a:cs typeface="+mn-cs"/>
            </a:endParaRPr>
          </a:p>
          <a:p>
            <a:pPr marL="274320" lvl="0" indent="-274320">
              <a:spcBef>
                <a:spcPct val="20000"/>
              </a:spcBef>
              <a:buClr>
                <a:schemeClr val="accent3"/>
              </a:buClr>
              <a:buSzPct val="95000"/>
              <a:defRPr/>
            </a:pPr>
            <a:r>
              <a:rPr lang="en-US" sz="7200" b="1" dirty="0" smtClean="0"/>
              <a:t>for </a:t>
            </a:r>
            <a:r>
              <a:rPr lang="en-US" sz="7200" dirty="0" smtClean="0"/>
              <a:t> </a:t>
            </a:r>
            <a:r>
              <a:rPr lang="en-US" sz="7200" i="1" dirty="0" smtClean="0"/>
              <a:t>j</a:t>
            </a:r>
            <a:r>
              <a:rPr kumimoji="0" lang="en-US" sz="7200" i="0" u="none" strike="noStrike" kern="1200" cap="none" spc="0" normalizeH="0" baseline="0" noProof="0" dirty="0" smtClean="0">
                <a:ln>
                  <a:noFill/>
                </a:ln>
                <a:solidFill>
                  <a:schemeClr val="tx1"/>
                </a:solidFill>
                <a:effectLst/>
                <a:uLnTx/>
                <a:uFillTx/>
                <a:latin typeface="+mn-lt"/>
                <a:ea typeface="+mn-ea"/>
                <a:cs typeface="+mn-cs"/>
              </a:rPr>
              <a:t> := </a:t>
            </a:r>
            <a:r>
              <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 to </a:t>
            </a:r>
            <a:r>
              <a:rPr lang="en-US" sz="7200" i="1" dirty="0" smtClean="0">
                <a:latin typeface="Cambria Math" pitchFamily="18" charset="0"/>
                <a:ea typeface="Cambria Math" pitchFamily="18" charset="0"/>
              </a:rPr>
              <a:t>n</a:t>
            </a:r>
            <a:endParaRPr kumimoji="0" lang="en-US" sz="7200" i="1"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lvl="0" indent="-274320">
              <a:spcBef>
                <a:spcPct val="20000"/>
              </a:spcBef>
              <a:buClr>
                <a:schemeClr val="accent3"/>
              </a:buClr>
              <a:buSzPct val="95000"/>
              <a:defRPr/>
            </a:pPr>
            <a:r>
              <a:rPr kumimoji="0" lang="en-US" sz="7200" b="1" i="0" u="none" strike="noStrike" kern="1200" cap="none" spc="0" normalizeH="0" noProof="0" dirty="0" smtClean="0">
                <a:ln>
                  <a:noFill/>
                </a:ln>
                <a:solidFill>
                  <a:schemeClr val="tx1"/>
                </a:solidFill>
                <a:effectLst/>
                <a:uLnTx/>
                <a:uFillTx/>
                <a:latin typeface="+mn-lt"/>
                <a:ea typeface="+mn-ea"/>
                <a:cs typeface="+mn-cs"/>
              </a:rPr>
              <a:t>    </a:t>
            </a:r>
            <a:r>
              <a:rPr lang="en-US" sz="7200" b="1" dirty="0" smtClean="0"/>
              <a:t>if </a:t>
            </a:r>
            <a:r>
              <a:rPr lang="en-US" sz="7200" dirty="0" smtClean="0"/>
              <a:t>talk </a:t>
            </a:r>
            <a:r>
              <a:rPr lang="en-US" sz="7200" i="1" dirty="0" smtClean="0"/>
              <a:t>j</a:t>
            </a:r>
            <a:r>
              <a:rPr lang="en-US" sz="7200" dirty="0" smtClean="0"/>
              <a:t> is compatible with </a:t>
            </a:r>
            <a:r>
              <a:rPr lang="en-US" sz="7200" i="1" dirty="0" smtClean="0"/>
              <a:t>S</a:t>
            </a:r>
            <a:r>
              <a:rPr lang="en-US" sz="7200" dirty="0" smtClean="0"/>
              <a:t> then </a:t>
            </a:r>
            <a:endParaRPr kumimoji="0" lang="en-US" sz="7200" i="0" u="none" strike="noStrike" kern="1200" cap="none" spc="0" normalizeH="0" baseline="0" noProof="0" dirty="0" smtClean="0">
              <a:ln>
                <a:noFill/>
              </a:ln>
              <a:solidFill>
                <a:schemeClr val="tx1"/>
              </a:solidFill>
              <a:effectLst/>
              <a:uLnTx/>
              <a:uFillTx/>
              <a:latin typeface="+mn-lt"/>
              <a:ea typeface="+mn-ea"/>
              <a:cs typeface="+mn-cs"/>
            </a:endParaRPr>
          </a:p>
          <a:p>
            <a:pPr marL="274320" lvl="0" indent="-274320">
              <a:spcBef>
                <a:spcPct val="20000"/>
              </a:spcBef>
              <a:buClr>
                <a:schemeClr val="accent3"/>
              </a:buClr>
              <a:buSzPct val="95000"/>
              <a:defRPr/>
            </a:pPr>
            <a:r>
              <a:rPr kumimoji="0" lang="en-US" sz="7200" i="0" u="none" strike="noStrike" kern="1200" cap="none" spc="0" normalizeH="0" baseline="0" noProof="0" dirty="0" smtClean="0">
                <a:ln>
                  <a:noFill/>
                </a:ln>
                <a:solidFill>
                  <a:schemeClr val="tx1"/>
                </a:solidFill>
                <a:effectLst/>
                <a:uLnTx/>
                <a:uFillTx/>
                <a:latin typeface="+mn-lt"/>
                <a:ea typeface="+mn-ea"/>
                <a:cs typeface="+mn-cs"/>
              </a:rPr>
              <a:t>        S</a:t>
            </a:r>
            <a:r>
              <a:rPr kumimoji="0" lang="en-US" sz="7200" i="0" u="none" strike="noStrike" kern="1200" cap="none" spc="0" normalizeH="0" noProof="0" dirty="0" smtClean="0">
                <a:ln>
                  <a:noFill/>
                </a:ln>
                <a:solidFill>
                  <a:schemeClr val="tx1"/>
                </a:solidFill>
                <a:effectLst/>
                <a:uLnTx/>
                <a:uFillTx/>
                <a:latin typeface="+mn-lt"/>
                <a:ea typeface="+mn-ea"/>
                <a:cs typeface="+mn-cs"/>
              </a:rPr>
              <a:t> := S </a:t>
            </a:r>
            <a:r>
              <a:rPr kumimoji="0" lang="en-US" sz="7200" i="0" u="none" strike="noStrike" kern="1200" cap="none" spc="0" normalizeH="0" noProof="0" dirty="0" smtClean="0">
                <a:ln>
                  <a:noFill/>
                </a:ln>
                <a:solidFill>
                  <a:schemeClr val="tx1"/>
                </a:solidFill>
                <a:effectLst/>
                <a:uLnTx/>
                <a:uFillTx/>
                <a:latin typeface="Cambria Math"/>
                <a:ea typeface="Cambria Math"/>
              </a:rPr>
              <a:t>∅∪</a:t>
            </a:r>
            <a:r>
              <a:rPr kumimoji="0" lang="en-US" sz="7200" i="0" u="none" strike="noStrike" kern="1200" cap="none" spc="0" normalizeH="0" noProof="0" dirty="0" smtClean="0">
                <a:ln>
                  <a:noFill/>
                </a:ln>
                <a:solidFill>
                  <a:schemeClr val="tx1"/>
                </a:solidFill>
                <a:effectLst/>
                <a:uLnTx/>
                <a:uFillTx/>
                <a:latin typeface="+mn-lt"/>
                <a:ea typeface="+mn-ea"/>
                <a:cs typeface="+mn-cs"/>
              </a:rPr>
              <a:t>{talk </a:t>
            </a:r>
            <a:r>
              <a:rPr kumimoji="0" lang="en-US" sz="7200" i="1" u="none" strike="noStrike" kern="1200" cap="none" spc="0" normalizeH="0" noProof="0" dirty="0" smtClean="0">
                <a:ln>
                  <a:noFill/>
                </a:ln>
                <a:solidFill>
                  <a:schemeClr val="tx1"/>
                </a:solidFill>
                <a:effectLst/>
                <a:uLnTx/>
                <a:uFillTx/>
                <a:latin typeface="+mn-lt"/>
                <a:ea typeface="+mn-ea"/>
                <a:cs typeface="+mn-cs"/>
              </a:rPr>
              <a:t>j</a:t>
            </a:r>
            <a:r>
              <a:rPr kumimoji="0" lang="en-US" sz="7200" i="0" u="none" strike="noStrike" kern="1200" cap="none" spc="0" normalizeH="0" noProof="0" dirty="0" smtClean="0">
                <a:ln>
                  <a:noFill/>
                </a:ln>
                <a:solidFill>
                  <a:schemeClr val="tx1"/>
                </a:solidFill>
                <a:effectLst/>
                <a:uLnTx/>
                <a:uFillTx/>
                <a:latin typeface="+mn-lt"/>
                <a:ea typeface="+mn-ea"/>
                <a:cs typeface="+mn-cs"/>
              </a:rPr>
              <a:t>}</a:t>
            </a:r>
            <a:endPar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lvl="0" indent="-274320">
              <a:spcBef>
                <a:spcPct val="20000"/>
              </a:spcBef>
              <a:buClr>
                <a:schemeClr val="accent3"/>
              </a:buClr>
              <a:buSzPct val="95000"/>
              <a:defRPr/>
            </a:pPr>
            <a:r>
              <a:rPr lang="en-US" sz="7200" b="1" dirty="0" smtClean="0">
                <a:latin typeface="Cambria Math" pitchFamily="18" charset="0"/>
                <a:ea typeface="Cambria Math" pitchFamily="18" charset="0"/>
              </a:rPr>
              <a:t>r</a:t>
            </a:r>
            <a:r>
              <a:rPr lang="en-US" sz="7200" b="1" noProof="0" dirty="0" err="1" smtClean="0">
                <a:latin typeface="Cambria Math" pitchFamily="18" charset="0"/>
                <a:ea typeface="Cambria Math" pitchFamily="18" charset="0"/>
              </a:rPr>
              <a:t>eturn</a:t>
            </a:r>
            <a:r>
              <a:rPr lang="en-US" sz="7200" noProof="0" dirty="0" smtClean="0">
                <a:latin typeface="Cambria Math" pitchFamily="18" charset="0"/>
                <a:ea typeface="Cambria Math" pitchFamily="18" charset="0"/>
              </a:rPr>
              <a:t> S [ S is the set of talks scheduled]</a:t>
            </a:r>
            <a:endPar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lvl="0" indent="-274320">
              <a:spcBef>
                <a:spcPct val="20000"/>
              </a:spcBef>
              <a:buClr>
                <a:schemeClr val="accent3"/>
              </a:buClr>
              <a:buSzPct val="95000"/>
            </a:pPr>
            <a:endParaRPr lang="en-US" sz="2600" i="1" baseline="-25000" dirty="0" smtClean="0"/>
          </a:p>
          <a:p>
            <a:pPr marL="274320" lvl="0" indent="-274320">
              <a:spcBef>
                <a:spcPct val="20000"/>
              </a:spcBef>
              <a:buClr>
                <a:schemeClr val="accent3"/>
              </a:buClr>
              <a:buSzPct val="95000"/>
            </a:pPr>
            <a:endParaRPr kumimoji="0" lang="en-US" sz="2600" b="0" i="1"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6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Algorithms</a:t>
            </a:r>
            <a:endParaRPr lang="en-US" dirty="0"/>
          </a:p>
        </p:txBody>
      </p:sp>
      <p:sp>
        <p:nvSpPr>
          <p:cNvPr id="3" name="Subtitle 2"/>
          <p:cNvSpPr>
            <a:spLocks noGrp="1"/>
          </p:cNvSpPr>
          <p:nvPr>
            <p:ph type="subTitle" idx="1"/>
          </p:nvPr>
        </p:nvSpPr>
        <p:spPr/>
        <p:txBody>
          <a:bodyPr/>
          <a:lstStyle/>
          <a:p>
            <a:r>
              <a:rPr lang="en-US" dirty="0" smtClean="0"/>
              <a:t>Section 3.1</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Halting Problem </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   Example</a:t>
            </a:r>
            <a:r>
              <a:rPr lang="en-US" dirty="0" smtClean="0"/>
              <a:t>: Can we develop a procedure that takes as input a computer program along with its input and determines whether the program will eventually halt with that input.</a:t>
            </a:r>
          </a:p>
          <a:p>
            <a:r>
              <a:rPr lang="en-US" b="1" dirty="0" smtClean="0"/>
              <a:t>Solution</a:t>
            </a:r>
            <a:r>
              <a:rPr lang="en-US" dirty="0" smtClean="0"/>
              <a:t>: Proof by contradiction.</a:t>
            </a:r>
          </a:p>
          <a:p>
            <a:r>
              <a:rPr lang="en-US" dirty="0" smtClean="0"/>
              <a:t>Assume that there is such a procedure and call it </a:t>
            </a:r>
            <a:r>
              <a:rPr lang="en-US" i="1" dirty="0" smtClean="0"/>
              <a:t>H</a:t>
            </a:r>
            <a:r>
              <a:rPr lang="en-US" dirty="0" smtClean="0"/>
              <a:t>(</a:t>
            </a:r>
            <a:r>
              <a:rPr lang="en-US" i="1" dirty="0" smtClean="0"/>
              <a:t>P</a:t>
            </a:r>
            <a:r>
              <a:rPr lang="en-US" dirty="0" smtClean="0"/>
              <a:t>,</a:t>
            </a:r>
            <a:r>
              <a:rPr lang="en-US" i="1" dirty="0" smtClean="0"/>
              <a:t>I</a:t>
            </a:r>
            <a:r>
              <a:rPr lang="en-US" dirty="0" smtClean="0"/>
              <a:t>). The procedure </a:t>
            </a:r>
            <a:r>
              <a:rPr lang="en-US" i="1" dirty="0" smtClean="0"/>
              <a:t>H</a:t>
            </a:r>
            <a:r>
              <a:rPr lang="en-US" dirty="0" smtClean="0"/>
              <a:t>(</a:t>
            </a:r>
            <a:r>
              <a:rPr lang="en-US" i="1" dirty="0" smtClean="0"/>
              <a:t>P</a:t>
            </a:r>
            <a:r>
              <a:rPr lang="en-US" dirty="0" smtClean="0"/>
              <a:t>,</a:t>
            </a:r>
            <a:r>
              <a:rPr lang="en-US" i="1" dirty="0" smtClean="0"/>
              <a:t>I</a:t>
            </a:r>
            <a:r>
              <a:rPr lang="en-US" dirty="0" smtClean="0"/>
              <a:t>) takes as input a program </a:t>
            </a:r>
            <a:r>
              <a:rPr lang="en-US" i="1" dirty="0" smtClean="0"/>
              <a:t>P</a:t>
            </a:r>
            <a:r>
              <a:rPr lang="en-US" dirty="0" smtClean="0"/>
              <a:t> and the input </a:t>
            </a:r>
            <a:r>
              <a:rPr lang="en-US" i="1" dirty="0" smtClean="0"/>
              <a:t>I</a:t>
            </a:r>
            <a:r>
              <a:rPr lang="en-US" dirty="0" smtClean="0"/>
              <a:t> to </a:t>
            </a:r>
            <a:r>
              <a:rPr lang="en-US" i="1" dirty="0" smtClean="0"/>
              <a:t>P</a:t>
            </a:r>
            <a:r>
              <a:rPr lang="en-US" dirty="0" smtClean="0"/>
              <a:t>. </a:t>
            </a:r>
          </a:p>
          <a:p>
            <a:pPr lvl="1"/>
            <a:r>
              <a:rPr lang="en-US" dirty="0" smtClean="0"/>
              <a:t>H outputs “halt” if it is the case that </a:t>
            </a:r>
            <a:r>
              <a:rPr lang="en-US" i="1" dirty="0" smtClean="0"/>
              <a:t>P</a:t>
            </a:r>
            <a:r>
              <a:rPr lang="en-US" dirty="0" smtClean="0"/>
              <a:t> will stop when run with input </a:t>
            </a:r>
            <a:r>
              <a:rPr lang="en-US" i="1" dirty="0" smtClean="0"/>
              <a:t>I</a:t>
            </a:r>
            <a:r>
              <a:rPr lang="en-US" dirty="0" smtClean="0"/>
              <a:t>. </a:t>
            </a:r>
          </a:p>
          <a:p>
            <a:pPr lvl="1"/>
            <a:r>
              <a:rPr lang="en-US" dirty="0" smtClean="0"/>
              <a:t>Otherwise, </a:t>
            </a:r>
            <a:r>
              <a:rPr lang="en-US" i="1" dirty="0" smtClean="0"/>
              <a:t>H</a:t>
            </a:r>
            <a:r>
              <a:rPr lang="en-US" dirty="0" smtClean="0"/>
              <a:t> outputs “loops forever.”</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Halting Problem</a:t>
            </a:r>
            <a:endParaRPr lang="en-US" dirty="0"/>
          </a:p>
        </p:txBody>
      </p:sp>
      <p:sp>
        <p:nvSpPr>
          <p:cNvPr id="3" name="Content Placeholder 2"/>
          <p:cNvSpPr>
            <a:spLocks noGrp="1"/>
          </p:cNvSpPr>
          <p:nvPr>
            <p:ph idx="1"/>
          </p:nvPr>
        </p:nvSpPr>
        <p:spPr/>
        <p:txBody>
          <a:bodyPr/>
          <a:lstStyle/>
          <a:p>
            <a:r>
              <a:rPr lang="en-US" dirty="0" smtClean="0"/>
              <a:t>Since a program is a string of characters,  we can call </a:t>
            </a:r>
            <a:r>
              <a:rPr lang="en-US" i="1" dirty="0" smtClean="0"/>
              <a:t>H</a:t>
            </a:r>
            <a:r>
              <a:rPr lang="en-US" dirty="0" smtClean="0"/>
              <a:t>(</a:t>
            </a:r>
            <a:r>
              <a:rPr lang="en-US" i="1" dirty="0" smtClean="0"/>
              <a:t>P</a:t>
            </a:r>
            <a:r>
              <a:rPr lang="en-US" dirty="0" smtClean="0"/>
              <a:t>,</a:t>
            </a:r>
            <a:r>
              <a:rPr lang="en-US" i="1" dirty="0" smtClean="0"/>
              <a:t>P</a:t>
            </a:r>
            <a:r>
              <a:rPr lang="en-US" dirty="0" smtClean="0"/>
              <a:t>). Construct a procedure </a:t>
            </a:r>
            <a:r>
              <a:rPr lang="en-US" i="1" dirty="0" smtClean="0"/>
              <a:t>K</a:t>
            </a:r>
            <a:r>
              <a:rPr lang="en-US" dirty="0" smtClean="0"/>
              <a:t>(</a:t>
            </a:r>
            <a:r>
              <a:rPr lang="en-US" i="1" dirty="0" smtClean="0"/>
              <a:t>P</a:t>
            </a:r>
            <a:r>
              <a:rPr lang="en-US" dirty="0" smtClean="0"/>
              <a:t>), which works as follows. </a:t>
            </a:r>
          </a:p>
          <a:p>
            <a:pPr lvl="1"/>
            <a:r>
              <a:rPr lang="en-US" dirty="0" smtClean="0"/>
              <a:t>If </a:t>
            </a:r>
            <a:r>
              <a:rPr lang="en-US" i="1" dirty="0" smtClean="0"/>
              <a:t>H</a:t>
            </a:r>
            <a:r>
              <a:rPr lang="en-US" dirty="0" smtClean="0"/>
              <a:t>(</a:t>
            </a:r>
            <a:r>
              <a:rPr lang="en-US" i="1" dirty="0" smtClean="0"/>
              <a:t>P</a:t>
            </a:r>
            <a:r>
              <a:rPr lang="en-US" dirty="0" smtClean="0"/>
              <a:t>,</a:t>
            </a:r>
            <a:r>
              <a:rPr lang="en-US" i="1" dirty="0" smtClean="0"/>
              <a:t>P</a:t>
            </a:r>
            <a:r>
              <a:rPr lang="en-US" dirty="0" smtClean="0"/>
              <a:t>) outputs “loops forever” then </a:t>
            </a:r>
            <a:r>
              <a:rPr lang="en-US" i="1" dirty="0" smtClean="0"/>
              <a:t>K</a:t>
            </a:r>
            <a:r>
              <a:rPr lang="en-US" dirty="0" smtClean="0"/>
              <a:t>(</a:t>
            </a:r>
            <a:r>
              <a:rPr lang="en-US" i="1" dirty="0" smtClean="0"/>
              <a:t>P</a:t>
            </a:r>
            <a:r>
              <a:rPr lang="en-US" dirty="0" smtClean="0"/>
              <a:t>) halts.</a:t>
            </a:r>
          </a:p>
          <a:p>
            <a:pPr lvl="1"/>
            <a:r>
              <a:rPr lang="en-US" dirty="0" smtClean="0"/>
              <a:t>If </a:t>
            </a:r>
            <a:r>
              <a:rPr lang="en-US" i="1" dirty="0" smtClean="0"/>
              <a:t>H</a:t>
            </a:r>
            <a:r>
              <a:rPr lang="en-US" dirty="0" smtClean="0"/>
              <a:t>(</a:t>
            </a:r>
            <a:r>
              <a:rPr lang="en-US" i="1" dirty="0" smtClean="0"/>
              <a:t>P</a:t>
            </a:r>
            <a:r>
              <a:rPr lang="en-US" dirty="0" smtClean="0"/>
              <a:t>,</a:t>
            </a:r>
            <a:r>
              <a:rPr lang="en-US" i="1" dirty="0" smtClean="0"/>
              <a:t>P</a:t>
            </a:r>
            <a:r>
              <a:rPr lang="en-US" dirty="0" smtClean="0"/>
              <a:t>) outputs “halt” then </a:t>
            </a:r>
            <a:r>
              <a:rPr lang="en-US" i="1" dirty="0" smtClean="0"/>
              <a:t>K</a:t>
            </a:r>
            <a:r>
              <a:rPr lang="en-US" dirty="0" smtClean="0"/>
              <a:t>(</a:t>
            </a:r>
            <a:r>
              <a:rPr lang="en-US" i="1" dirty="0" smtClean="0"/>
              <a:t>P</a:t>
            </a:r>
            <a:r>
              <a:rPr lang="en-US" dirty="0" smtClean="0"/>
              <a:t>) goes into an infinite loop printing “ha” on each iteration.</a:t>
            </a:r>
          </a:p>
        </p:txBody>
      </p:sp>
      <p:pic>
        <p:nvPicPr>
          <p:cNvPr id="4" name="Content Placeholder 3" descr="0303.jpg"/>
          <p:cNvPicPr>
            <a:picLocks noChangeAspect="1"/>
          </p:cNvPicPr>
          <p:nvPr/>
        </p:nvPicPr>
        <p:blipFill>
          <a:blip r:embed="rId2" cstate="print"/>
          <a:stretch>
            <a:fillRect/>
          </a:stretch>
        </p:blipFill>
        <p:spPr>
          <a:xfrm>
            <a:off x="2209800" y="5181600"/>
            <a:ext cx="4179570" cy="881634"/>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Halting Problem</a:t>
            </a:r>
            <a:endParaRPr lang="en-US" dirty="0"/>
          </a:p>
        </p:txBody>
      </p:sp>
      <p:sp>
        <p:nvSpPr>
          <p:cNvPr id="3" name="Content Placeholder 2"/>
          <p:cNvSpPr>
            <a:spLocks noGrp="1"/>
          </p:cNvSpPr>
          <p:nvPr>
            <p:ph idx="1"/>
          </p:nvPr>
        </p:nvSpPr>
        <p:spPr/>
        <p:txBody>
          <a:bodyPr>
            <a:normAutofit/>
          </a:bodyPr>
          <a:lstStyle/>
          <a:p>
            <a:r>
              <a:rPr lang="en-US" dirty="0" smtClean="0"/>
              <a:t>Now we call </a:t>
            </a:r>
            <a:r>
              <a:rPr lang="en-US" i="1" dirty="0" smtClean="0"/>
              <a:t>K</a:t>
            </a:r>
            <a:r>
              <a:rPr lang="en-US" dirty="0" smtClean="0"/>
              <a:t> with </a:t>
            </a:r>
            <a:r>
              <a:rPr lang="en-US" i="1" dirty="0" smtClean="0"/>
              <a:t>K</a:t>
            </a:r>
            <a:r>
              <a:rPr lang="en-US" dirty="0" smtClean="0"/>
              <a:t> as input, i.e. </a:t>
            </a:r>
            <a:r>
              <a:rPr lang="en-US" i="1" dirty="0" smtClean="0"/>
              <a:t>K</a:t>
            </a:r>
            <a:r>
              <a:rPr lang="en-US" dirty="0" smtClean="0"/>
              <a:t>(</a:t>
            </a:r>
            <a:r>
              <a:rPr lang="en-US" i="1" dirty="0" smtClean="0"/>
              <a:t>K</a:t>
            </a:r>
            <a:r>
              <a:rPr lang="en-US" dirty="0" smtClean="0"/>
              <a:t>).</a:t>
            </a:r>
          </a:p>
          <a:p>
            <a:pPr lvl="1"/>
            <a:r>
              <a:rPr lang="en-US" dirty="0" smtClean="0"/>
              <a:t>If the output of </a:t>
            </a:r>
            <a:r>
              <a:rPr lang="en-US" i="1" dirty="0" smtClean="0"/>
              <a:t>H</a:t>
            </a:r>
            <a:r>
              <a:rPr lang="en-US" dirty="0" smtClean="0"/>
              <a:t>(</a:t>
            </a:r>
            <a:r>
              <a:rPr lang="en-US" i="1" dirty="0" smtClean="0"/>
              <a:t>K</a:t>
            </a:r>
            <a:r>
              <a:rPr lang="en-US" dirty="0" smtClean="0"/>
              <a:t>,</a:t>
            </a:r>
            <a:r>
              <a:rPr lang="en-US" i="1" dirty="0" smtClean="0"/>
              <a:t>K</a:t>
            </a:r>
            <a:r>
              <a:rPr lang="en-US" dirty="0" smtClean="0"/>
              <a:t>) is “loops forever” then </a:t>
            </a:r>
            <a:r>
              <a:rPr lang="en-US" i="1" dirty="0" smtClean="0"/>
              <a:t>K</a:t>
            </a:r>
            <a:r>
              <a:rPr lang="en-US" dirty="0" smtClean="0"/>
              <a:t>(</a:t>
            </a:r>
            <a:r>
              <a:rPr lang="en-US" i="1" dirty="0" smtClean="0"/>
              <a:t>K</a:t>
            </a:r>
            <a:r>
              <a:rPr lang="en-US" dirty="0" smtClean="0"/>
              <a:t>) halts. </a:t>
            </a:r>
            <a:r>
              <a:rPr lang="en-US" dirty="0" smtClean="0">
                <a:solidFill>
                  <a:srgbClr val="FF0000"/>
                </a:solidFill>
              </a:rPr>
              <a:t>A C</a:t>
            </a:r>
            <a:r>
              <a:rPr lang="en-US" dirty="0" smtClean="0">
                <a:solidFill>
                  <a:srgbClr val="C00000"/>
                </a:solidFill>
              </a:rPr>
              <a:t>ontradiction.</a:t>
            </a:r>
          </a:p>
          <a:p>
            <a:pPr lvl="1"/>
            <a:r>
              <a:rPr lang="en-US" dirty="0" smtClean="0"/>
              <a:t>If the output of </a:t>
            </a:r>
            <a:r>
              <a:rPr lang="en-US" i="1" dirty="0" smtClean="0"/>
              <a:t>H</a:t>
            </a:r>
            <a:r>
              <a:rPr lang="en-US" dirty="0" smtClean="0"/>
              <a:t>(</a:t>
            </a:r>
            <a:r>
              <a:rPr lang="en-US" i="1" dirty="0" smtClean="0"/>
              <a:t>K</a:t>
            </a:r>
            <a:r>
              <a:rPr lang="en-US" dirty="0" smtClean="0"/>
              <a:t>,</a:t>
            </a:r>
            <a:r>
              <a:rPr lang="en-US" i="1" dirty="0" smtClean="0"/>
              <a:t>K</a:t>
            </a:r>
            <a:r>
              <a:rPr lang="en-US" dirty="0" smtClean="0"/>
              <a:t>) is “halts” then </a:t>
            </a:r>
            <a:r>
              <a:rPr lang="en-US" i="1" dirty="0" smtClean="0"/>
              <a:t>K</a:t>
            </a:r>
            <a:r>
              <a:rPr lang="en-US" dirty="0" smtClean="0"/>
              <a:t>(</a:t>
            </a:r>
            <a:r>
              <a:rPr lang="en-US" i="1" dirty="0" smtClean="0"/>
              <a:t>K</a:t>
            </a:r>
            <a:r>
              <a:rPr lang="en-US" dirty="0" smtClean="0"/>
              <a:t>) loops forever. </a:t>
            </a:r>
            <a:r>
              <a:rPr lang="en-US" dirty="0" smtClean="0">
                <a:solidFill>
                  <a:srgbClr val="FF0000"/>
                </a:solidFill>
              </a:rPr>
              <a:t>A Contradiction</a:t>
            </a:r>
            <a:r>
              <a:rPr lang="en-US" dirty="0" smtClean="0">
                <a:solidFill>
                  <a:srgbClr val="C00000"/>
                </a:solidFill>
              </a:rPr>
              <a:t>.</a:t>
            </a:r>
          </a:p>
          <a:p>
            <a:r>
              <a:rPr lang="en-US" dirty="0" smtClean="0"/>
              <a:t>Therefore, there can not be a procedure that can decide whether or not an arbitrary program halts. The halting problem is unsolvable.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idx="1"/>
          </p:nvPr>
        </p:nvSpPr>
        <p:spPr/>
        <p:txBody>
          <a:bodyPr>
            <a:normAutofit/>
          </a:bodyPr>
          <a:lstStyle/>
          <a:p>
            <a:r>
              <a:rPr lang="en-US" dirty="0" smtClean="0"/>
              <a:t>Properties of Algorithms</a:t>
            </a:r>
          </a:p>
          <a:p>
            <a:r>
              <a:rPr lang="en-US" dirty="0" smtClean="0"/>
              <a:t>Algorithms for Searching and Sorting</a:t>
            </a:r>
          </a:p>
          <a:p>
            <a:r>
              <a:rPr lang="en-US" dirty="0" smtClean="0"/>
              <a:t>Greedy Algorithms</a:t>
            </a:r>
          </a:p>
          <a:p>
            <a:r>
              <a:rPr lang="en-US" dirty="0" smtClean="0"/>
              <a:t>Halting Problem</a:t>
            </a:r>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and Algorithms</a:t>
            </a:r>
            <a:endParaRPr lang="en-US" dirty="0"/>
          </a:p>
        </p:txBody>
      </p:sp>
      <p:sp>
        <p:nvSpPr>
          <p:cNvPr id="3" name="Content Placeholder 2"/>
          <p:cNvSpPr>
            <a:spLocks noGrp="1"/>
          </p:cNvSpPr>
          <p:nvPr>
            <p:ph idx="1"/>
          </p:nvPr>
        </p:nvSpPr>
        <p:spPr/>
        <p:txBody>
          <a:bodyPr>
            <a:normAutofit/>
          </a:bodyPr>
          <a:lstStyle/>
          <a:p>
            <a:r>
              <a:rPr lang="en-US" dirty="0" smtClean="0"/>
              <a:t>In many domains there are key general problems that ask for output with specific properties when given valid input.</a:t>
            </a:r>
          </a:p>
          <a:p>
            <a:r>
              <a:rPr lang="en-US" dirty="0" smtClean="0"/>
              <a:t>The first step is to precisely state the problem, using the appropriate structures to specify the input and the desired output.</a:t>
            </a:r>
          </a:p>
          <a:p>
            <a:r>
              <a:rPr lang="en-US" dirty="0" smtClean="0"/>
              <a:t>We then solve the general problem by specifying the steps  of a procedure that takes a valid input and produces the desired output.  This procedure is called an </a:t>
            </a:r>
            <a:r>
              <a:rPr lang="en-US" i="1" dirty="0" smtClean="0"/>
              <a:t>algorithm</a:t>
            </a:r>
            <a:r>
              <a:rPr lang="en-US"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Algorithms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   Definition</a:t>
            </a:r>
            <a:r>
              <a:rPr lang="en-US" dirty="0" smtClean="0"/>
              <a:t>: An </a:t>
            </a:r>
            <a:r>
              <a:rPr lang="en-US" i="1" dirty="0" smtClean="0"/>
              <a:t>algorithm</a:t>
            </a:r>
            <a:r>
              <a:rPr lang="en-US" dirty="0" smtClean="0"/>
              <a:t> is a finite set of precise instructions for performing a computation or for solving a problem.</a:t>
            </a:r>
          </a:p>
          <a:p>
            <a:pPr>
              <a:buNone/>
            </a:pPr>
            <a:r>
              <a:rPr lang="en-US" dirty="0" smtClean="0"/>
              <a:t>   </a:t>
            </a:r>
            <a:r>
              <a:rPr lang="en-US" b="1" dirty="0" smtClean="0"/>
              <a:t>Example</a:t>
            </a:r>
            <a:r>
              <a:rPr lang="en-US" dirty="0" smtClean="0"/>
              <a:t>: Describe an algorithm for finding the maximum value in a finite sequence of integers.</a:t>
            </a:r>
          </a:p>
          <a:p>
            <a:pPr>
              <a:buNone/>
            </a:pPr>
            <a:r>
              <a:rPr lang="en-US" dirty="0" smtClean="0"/>
              <a:t>   </a:t>
            </a:r>
            <a:r>
              <a:rPr lang="en-US" b="1" dirty="0" smtClean="0"/>
              <a:t>Solution: </a:t>
            </a:r>
            <a:r>
              <a:rPr lang="en-US" dirty="0" smtClean="0"/>
              <a:t>Perform the following steps:</a:t>
            </a:r>
          </a:p>
          <a:p>
            <a:pPr marL="1154430" lvl="2" indent="-514350">
              <a:buFont typeface="+mj-lt"/>
              <a:buAutoNum type="arabicPeriod"/>
            </a:pPr>
            <a:r>
              <a:rPr lang="en-US" dirty="0" smtClean="0"/>
              <a:t>Set the temporary maximum equal to the first integer in the sequence.</a:t>
            </a:r>
          </a:p>
          <a:p>
            <a:pPr marL="1154430" lvl="2" indent="-514350">
              <a:buFont typeface="+mj-lt"/>
              <a:buAutoNum type="arabicPeriod"/>
            </a:pPr>
            <a:r>
              <a:rPr lang="en-US" dirty="0" smtClean="0"/>
              <a:t>Compare the next integer in the sequence to the temporary maximum.</a:t>
            </a:r>
          </a:p>
          <a:p>
            <a:pPr marL="1428750" lvl="3" indent="-514350"/>
            <a:r>
              <a:rPr lang="en-US" dirty="0" smtClean="0"/>
              <a:t>If it is larger than the temporary maximum, set the temporary maximum equal to this integer.</a:t>
            </a:r>
          </a:p>
          <a:p>
            <a:pPr marL="1154430" lvl="2" indent="-514350">
              <a:buFont typeface="+mj-lt"/>
              <a:buAutoNum type="arabicPeriod"/>
            </a:pPr>
            <a:r>
              <a:rPr lang="en-US" dirty="0" smtClean="0"/>
              <a:t>Repeat the previous step if there are more integers. If not, stop.</a:t>
            </a:r>
          </a:p>
          <a:p>
            <a:pPr marL="1154430" lvl="2" indent="-514350">
              <a:buFont typeface="+mj-lt"/>
              <a:buAutoNum type="arabicPeriod"/>
            </a:pPr>
            <a:r>
              <a:rPr lang="en-US" dirty="0" smtClean="0"/>
              <a:t>When the algorithm terminates, the temporary maximum is the largest integer in the sequence.</a:t>
            </a:r>
            <a:endParaRPr lang="en-US" dirty="0"/>
          </a:p>
        </p:txBody>
      </p:sp>
      <p:pic>
        <p:nvPicPr>
          <p:cNvPr id="4" name="Picture 3" descr="0301.jpg"/>
          <p:cNvPicPr>
            <a:picLocks noChangeAspect="1"/>
          </p:cNvPicPr>
          <p:nvPr/>
        </p:nvPicPr>
        <p:blipFill>
          <a:blip r:embed="rId2" cstate="print"/>
          <a:stretch>
            <a:fillRect/>
          </a:stretch>
        </p:blipFill>
        <p:spPr>
          <a:xfrm>
            <a:off x="5181600" y="228600"/>
            <a:ext cx="886968" cy="1027176"/>
          </a:xfrm>
          <a:prstGeom prst="rect">
            <a:avLst/>
          </a:prstGeom>
        </p:spPr>
      </p:pic>
      <p:sp>
        <p:nvSpPr>
          <p:cNvPr id="5" name="TextBox 4"/>
          <p:cNvSpPr txBox="1"/>
          <p:nvPr/>
        </p:nvSpPr>
        <p:spPr>
          <a:xfrm>
            <a:off x="3733800" y="1219200"/>
            <a:ext cx="5257800" cy="646331"/>
          </a:xfrm>
          <a:prstGeom prst="rect">
            <a:avLst/>
          </a:prstGeom>
          <a:noFill/>
        </p:spPr>
        <p:txBody>
          <a:bodyPr wrap="square" rtlCol="0">
            <a:spAutoFit/>
          </a:bodyPr>
          <a:lstStyle/>
          <a:p>
            <a:r>
              <a:rPr lang="en-US" dirty="0" smtClean="0"/>
              <a:t>Abu </a:t>
            </a:r>
            <a:r>
              <a:rPr lang="en-US" dirty="0" err="1" smtClean="0"/>
              <a:t>Ja’far</a:t>
            </a:r>
            <a:r>
              <a:rPr lang="en-US" dirty="0" smtClean="0"/>
              <a:t> Mohammed </a:t>
            </a:r>
            <a:r>
              <a:rPr lang="en-US" dirty="0" err="1" smtClean="0"/>
              <a:t>Ibin</a:t>
            </a:r>
            <a:r>
              <a:rPr lang="en-US" dirty="0" smtClean="0"/>
              <a:t> Musa Al-</a:t>
            </a:r>
            <a:r>
              <a:rPr lang="en-US" dirty="0" err="1" smtClean="0"/>
              <a:t>Khowarizmi</a:t>
            </a:r>
            <a:endParaRPr lang="en-US" dirty="0" smtClean="0"/>
          </a:p>
          <a:p>
            <a:r>
              <a:rPr lang="en-US" dirty="0" smtClean="0"/>
              <a:t>(</a:t>
            </a:r>
            <a:r>
              <a:rPr lang="en-US" dirty="0" smtClean="0">
                <a:latin typeface="Cambria Math" pitchFamily="18" charset="0"/>
                <a:ea typeface="Cambria Math" pitchFamily="18" charset="0"/>
              </a:rPr>
              <a:t>780-850</a:t>
            </a:r>
            <a:r>
              <a:rPr lang="en-US" dirty="0" smtClean="0"/>
              <a: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Specifying Algorithms</a:t>
            </a:r>
            <a:endParaRPr lang="en-US" dirty="0"/>
          </a:p>
        </p:txBody>
      </p:sp>
      <p:sp>
        <p:nvSpPr>
          <p:cNvPr id="3" name="Content Placeholder 2"/>
          <p:cNvSpPr>
            <a:spLocks noGrp="1"/>
          </p:cNvSpPr>
          <p:nvPr>
            <p:ph idx="1"/>
          </p:nvPr>
        </p:nvSpPr>
        <p:spPr/>
        <p:txBody>
          <a:bodyPr>
            <a:normAutofit fontScale="85000" lnSpcReduction="20000"/>
          </a:bodyPr>
          <a:lstStyle/>
          <a:p>
            <a:r>
              <a:rPr lang="en-US" sz="2400" dirty="0" smtClean="0"/>
              <a:t>Algorithms can be specified in different ways. Their steps can be described in English or in  </a:t>
            </a:r>
            <a:r>
              <a:rPr lang="en-US" sz="2400" i="1" dirty="0" err="1" smtClean="0"/>
              <a:t>pseudocode</a:t>
            </a:r>
            <a:r>
              <a:rPr lang="en-US" sz="2400" i="1" dirty="0" smtClean="0"/>
              <a:t>.</a:t>
            </a:r>
            <a:endParaRPr lang="en-US" sz="2400" dirty="0" smtClean="0"/>
          </a:p>
          <a:p>
            <a:r>
              <a:rPr lang="en-US" sz="2400" dirty="0" err="1" smtClean="0"/>
              <a:t>Pseudocode</a:t>
            </a:r>
            <a:r>
              <a:rPr lang="en-US" sz="2400" dirty="0" smtClean="0"/>
              <a:t> is an intermediate step between an English language description of the steps and a coding of these steps using a programming language. </a:t>
            </a:r>
          </a:p>
          <a:p>
            <a:r>
              <a:rPr lang="en-US" sz="2400" dirty="0" smtClean="0"/>
              <a:t>The form of </a:t>
            </a:r>
            <a:r>
              <a:rPr lang="en-US" sz="2400" dirty="0" err="1" smtClean="0"/>
              <a:t>pseudocode</a:t>
            </a:r>
            <a:r>
              <a:rPr lang="en-US" sz="2400" dirty="0" smtClean="0"/>
              <a:t>  we use is specified in Appendix </a:t>
            </a:r>
            <a:r>
              <a:rPr lang="en-US" sz="2400" dirty="0" smtClean="0">
                <a:latin typeface="Cambria Math" pitchFamily="18" charset="0"/>
                <a:ea typeface="Cambria Math" pitchFamily="18" charset="0"/>
              </a:rPr>
              <a:t>3</a:t>
            </a:r>
            <a:r>
              <a:rPr lang="en-US" sz="2400" dirty="0" smtClean="0"/>
              <a:t>. It uses some of the structures found in popular languages such as C++ and Java.</a:t>
            </a:r>
          </a:p>
          <a:p>
            <a:r>
              <a:rPr lang="en-US" sz="2400" dirty="0" smtClean="0"/>
              <a:t>Programmers can use the description of an algorithm in </a:t>
            </a:r>
            <a:r>
              <a:rPr lang="en-US" sz="2400" dirty="0" err="1" smtClean="0"/>
              <a:t>pseudocode</a:t>
            </a:r>
            <a:r>
              <a:rPr lang="en-US" sz="2400" dirty="0" smtClean="0"/>
              <a:t> to construct a program in a particular language. </a:t>
            </a:r>
          </a:p>
          <a:p>
            <a:r>
              <a:rPr lang="en-US" sz="2400" dirty="0" err="1" smtClean="0"/>
              <a:t>Pseudocode</a:t>
            </a:r>
            <a:r>
              <a:rPr lang="en-US" sz="2400" dirty="0" smtClean="0"/>
              <a:t> helps us analyze the time required to solve a problem using an algorithm, independent of the actual programming language used to implement algorithm. </a:t>
            </a:r>
          </a:p>
          <a:p>
            <a:endParaRPr lang="en-US" dirty="0" smtClean="0"/>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Properties of Algorithms</a:t>
            </a:r>
            <a:endParaRPr lang="en-US" dirty="0"/>
          </a:p>
        </p:txBody>
      </p:sp>
      <p:sp>
        <p:nvSpPr>
          <p:cNvPr id="5" name="Content Placeholder 4"/>
          <p:cNvSpPr>
            <a:spLocks noGrp="1"/>
          </p:cNvSpPr>
          <p:nvPr>
            <p:ph idx="1"/>
          </p:nvPr>
        </p:nvSpPr>
        <p:spPr/>
        <p:txBody>
          <a:bodyPr>
            <a:normAutofit fontScale="92500" lnSpcReduction="20000"/>
          </a:bodyPr>
          <a:lstStyle/>
          <a:p>
            <a:r>
              <a:rPr lang="en-US" i="1" dirty="0" smtClean="0"/>
              <a:t>Input</a:t>
            </a:r>
            <a:r>
              <a:rPr lang="en-US" dirty="0" smtClean="0"/>
              <a:t>: An algorithm has input values from a specified set.</a:t>
            </a:r>
          </a:p>
          <a:p>
            <a:r>
              <a:rPr lang="en-US" i="1" dirty="0" smtClean="0"/>
              <a:t>Output</a:t>
            </a:r>
            <a:r>
              <a:rPr lang="en-US" dirty="0" smtClean="0"/>
              <a:t>: From the input values, the algorithm produces the output values from a specified set. The output values are the solution.</a:t>
            </a:r>
          </a:p>
          <a:p>
            <a:r>
              <a:rPr lang="en-US" i="1" dirty="0" smtClean="0"/>
              <a:t>Correctness</a:t>
            </a:r>
            <a:r>
              <a:rPr lang="en-US" dirty="0" smtClean="0"/>
              <a:t>: An algorithm should produce the correct output values for each set of input values.</a:t>
            </a:r>
          </a:p>
          <a:p>
            <a:r>
              <a:rPr lang="en-US" i="1" dirty="0" smtClean="0"/>
              <a:t>Finiteness</a:t>
            </a:r>
            <a:r>
              <a:rPr lang="en-US" dirty="0" smtClean="0"/>
              <a:t>: An algorithm should produce the output after a finite number of steps for any input.</a:t>
            </a:r>
          </a:p>
          <a:p>
            <a:r>
              <a:rPr lang="en-US" i="1" dirty="0" smtClean="0"/>
              <a:t>Effectiveness</a:t>
            </a:r>
            <a:r>
              <a:rPr lang="en-US" dirty="0" smtClean="0"/>
              <a:t>: It must be possible to perform each step of the algorithm correctly and in a finite amount of time.</a:t>
            </a:r>
          </a:p>
          <a:p>
            <a:r>
              <a:rPr lang="en-US" i="1" dirty="0" smtClean="0"/>
              <a:t>Generality</a:t>
            </a:r>
            <a:r>
              <a:rPr lang="en-US" dirty="0" smtClean="0"/>
              <a:t>: The algorithm should work for all problems of the desired form.</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 the Maximum Element in a Finite Sequence</a:t>
            </a:r>
            <a:endParaRPr lang="en-US" dirty="0"/>
          </a:p>
        </p:txBody>
      </p:sp>
      <p:sp>
        <p:nvSpPr>
          <p:cNvPr id="3" name="Content Placeholder 2"/>
          <p:cNvSpPr>
            <a:spLocks noGrp="1"/>
          </p:cNvSpPr>
          <p:nvPr>
            <p:ph idx="1"/>
          </p:nvPr>
        </p:nvSpPr>
        <p:spPr>
          <a:xfrm>
            <a:off x="685800" y="1905000"/>
            <a:ext cx="8229600" cy="4525963"/>
          </a:xfrm>
        </p:spPr>
        <p:txBody>
          <a:bodyPr/>
          <a:lstStyle/>
          <a:p>
            <a:r>
              <a:rPr lang="en-US" dirty="0" smtClean="0"/>
              <a:t>The algorithm in </a:t>
            </a:r>
            <a:r>
              <a:rPr lang="en-US" dirty="0" err="1" smtClean="0"/>
              <a:t>pseudocode</a:t>
            </a:r>
            <a:r>
              <a:rPr lang="en-US" dirty="0" smtClean="0"/>
              <a:t>:</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Does this algorithm have all the properties listed on the previous slide?   </a:t>
            </a:r>
          </a:p>
          <a:p>
            <a:pPr>
              <a:buNone/>
            </a:pPr>
            <a:endParaRPr lang="en-US" dirty="0"/>
          </a:p>
        </p:txBody>
      </p:sp>
      <p:sp>
        <p:nvSpPr>
          <p:cNvPr id="4" name="Content Placeholder 2"/>
          <p:cNvSpPr txBox="1">
            <a:spLocks/>
          </p:cNvSpPr>
          <p:nvPr/>
        </p:nvSpPr>
        <p:spPr>
          <a:xfrm>
            <a:off x="1143000" y="2971800"/>
            <a:ext cx="4572000" cy="1828800"/>
          </a:xfrm>
          <a:prstGeom prst="rect">
            <a:avLst/>
          </a:prstGeom>
          <a:ln>
            <a:solidFill>
              <a:schemeClr val="tx2"/>
            </a:solidFill>
          </a:ln>
        </p:spPr>
        <p:txBody>
          <a:bodyPr vert="horz">
            <a:normAutofit fontScale="70000" lnSpcReduction="20000"/>
          </a:bodyPr>
          <a:lstStyle/>
          <a:p>
            <a:pPr marL="274320" marR="0" lvl="0" indent="-274320" algn="l" defTabSz="914400" rtl="0" eaLnBrk="1" fontAlgn="auto" latinLnBrk="0" hangingPunct="1">
              <a:lnSpc>
                <a:spcPct val="100000"/>
              </a:lnSpc>
              <a:spcBef>
                <a:spcPts val="0"/>
              </a:spcBef>
              <a:spcAft>
                <a:spcPts val="0"/>
              </a:spcAft>
              <a:buClr>
                <a:schemeClr val="accent3"/>
              </a:buClr>
              <a:buSzPct val="95000"/>
              <a:buFont typeface="Wingdings 2"/>
              <a:buNone/>
              <a:tabLst/>
              <a:defRPr/>
            </a:pPr>
            <a:r>
              <a:rPr lang="en-US" sz="2600" b="1" dirty="0" smtClean="0"/>
              <a:t>procedure</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max</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1</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2</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integers)</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max</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0" u="none" strike="noStrike" kern="1200" cap="none" spc="0" normalizeH="0" baseline="-25000" noProof="0" dirty="0" smtClean="0">
                <a:ln>
                  <a:noFill/>
                </a:ln>
                <a:solidFill>
                  <a:schemeClr val="tx1"/>
                </a:solidFill>
                <a:effectLst/>
                <a:uLnTx/>
                <a:uFillTx/>
                <a:latin typeface="+mn-lt"/>
                <a:ea typeface="+mn-ea"/>
                <a:cs typeface="+mn-cs"/>
              </a:rPr>
              <a:t>1</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1" i="0" u="none" strike="noStrike" kern="1200" cap="none" spc="0" normalizeH="0" baseline="0" noProof="0" dirty="0" smtClean="0">
                <a:ln>
                  <a:noFill/>
                </a:ln>
                <a:solidFill>
                  <a:schemeClr val="tx1"/>
                </a:solidFill>
                <a:effectLst/>
                <a:uLnTx/>
                <a:uFillTx/>
                <a:latin typeface="+mn-lt"/>
                <a:ea typeface="+mn-ea"/>
                <a:cs typeface="+mn-cs"/>
              </a:rPr>
              <a:t>for</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2</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to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n</a:t>
            </a:r>
          </a:p>
          <a:p>
            <a:pPr marL="274320" lvl="0" indent="-274320">
              <a:spcBef>
                <a:spcPct val="20000"/>
              </a:spcBef>
              <a:buClr>
                <a:schemeClr val="accent3"/>
              </a:buClr>
              <a:buSzPct val="95000"/>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if</a:t>
            </a:r>
            <a:r>
              <a:rPr kumimoji="0" lang="en-US" sz="2600" b="0" i="0" u="none" strike="noStrike" kern="1200" cap="none" spc="0" normalizeH="0" noProof="0" dirty="0" smtClean="0">
                <a:ln>
                  <a:noFill/>
                </a:ln>
                <a:solidFill>
                  <a:schemeClr val="tx1"/>
                </a:solidFill>
                <a:effectLst/>
                <a:uLnTx/>
                <a:uFillTx/>
                <a:latin typeface="+mn-lt"/>
                <a:ea typeface="+mn-ea"/>
                <a:cs typeface="+mn-cs"/>
              </a:rPr>
              <a:t> </a:t>
            </a:r>
            <a:r>
              <a:rPr lang="en-US" sz="2600" i="1" dirty="0" smtClean="0"/>
              <a:t>max</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&lt;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err="1" smtClean="0">
                <a:ln>
                  <a:noFill/>
                </a:ln>
                <a:solidFill>
                  <a:schemeClr val="tx1"/>
                </a:solidFill>
                <a:effectLst/>
                <a:uLnTx/>
                <a:uFillTx/>
                <a:latin typeface="+mn-lt"/>
                <a:ea typeface="+mn-ea"/>
                <a:cs typeface="+mn-cs"/>
              </a:rPr>
              <a:t>i</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then </a:t>
            </a:r>
            <a:r>
              <a:rPr lang="en-US" sz="2600" i="1" dirty="0" smtClean="0"/>
              <a:t>max</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1" u="none" strike="noStrike" kern="1200" cap="none" spc="0" normalizeH="0" baseline="0" noProof="0" dirty="0" err="1" smtClean="0">
                <a:ln>
                  <a:noFill/>
                </a:ln>
                <a:solidFill>
                  <a:schemeClr val="tx1"/>
                </a:solidFill>
                <a:effectLst/>
                <a:uLnTx/>
                <a:uFillTx/>
                <a:latin typeface="+mn-lt"/>
                <a:ea typeface="+mn-ea"/>
                <a:cs typeface="+mn-cs"/>
              </a:rPr>
              <a:t>a</a:t>
            </a:r>
            <a:r>
              <a:rPr kumimoji="0" lang="en-US" sz="2600" b="0" i="1" u="none" strike="noStrike" kern="1200" cap="none" spc="0" normalizeH="0" baseline="-25000" noProof="0" dirty="0" err="1" smtClean="0">
                <a:ln>
                  <a:noFill/>
                </a:ln>
                <a:solidFill>
                  <a:schemeClr val="tx1"/>
                </a:solidFill>
                <a:effectLst/>
                <a:uLnTx/>
                <a:uFillTx/>
                <a:latin typeface="+mn-lt"/>
                <a:ea typeface="+mn-ea"/>
                <a:cs typeface="+mn-cs"/>
              </a:rPr>
              <a:t>i</a:t>
            </a:r>
            <a:endParaRPr kumimoji="0" lang="en-US" sz="2600" b="0" i="1" u="none" strike="noStrike" kern="1200" cap="none" spc="0" normalizeH="0" baseline="-25000" noProof="0" dirty="0" smtClean="0">
              <a:ln>
                <a:noFill/>
              </a:ln>
              <a:solidFill>
                <a:schemeClr val="tx1"/>
              </a:solidFill>
              <a:effectLst/>
              <a:uLnTx/>
              <a:uFillTx/>
              <a:latin typeface="+mn-lt"/>
              <a:ea typeface="+mn-ea"/>
              <a:cs typeface="+mn-cs"/>
            </a:endParaRPr>
          </a:p>
          <a:p>
            <a:pPr marL="274320" lvl="0" indent="-274320">
              <a:spcBef>
                <a:spcPct val="20000"/>
              </a:spcBef>
              <a:buClr>
                <a:schemeClr val="accent3"/>
              </a:buClr>
              <a:buSzPct val="95000"/>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return </a:t>
            </a:r>
            <a:r>
              <a:rPr lang="en-US" sz="2600" i="1" dirty="0" smtClean="0"/>
              <a:t>max</a:t>
            </a:r>
            <a:r>
              <a:rPr lang="en-US" sz="2600" dirty="0" smtClean="0"/>
              <a:t>{</a:t>
            </a:r>
            <a:r>
              <a:rPr lang="en-US" sz="2600" i="1" dirty="0" smtClean="0"/>
              <a:t>max </a:t>
            </a:r>
            <a:r>
              <a:rPr lang="en-US" sz="2600" dirty="0" smtClean="0"/>
              <a:t>is the largest element}</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txDef>
      <a:spPr>
        <a:noFill/>
      </a:spPr>
      <a:bodyPr wrap="square" rtlCol="0">
        <a:spAutoFit/>
      </a:bodyPr>
      <a:lstStyle>
        <a:defPPr>
          <a:defRPr sz="1200" b="1"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9382</TotalTime>
  <Words>3410</Words>
  <Application>Microsoft Office PowerPoint</Application>
  <PresentationFormat>On-screen Show (4:3)</PresentationFormat>
  <Paragraphs>302</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Cambria Math</vt:lpstr>
      <vt:lpstr>Arial</vt:lpstr>
      <vt:lpstr>Wingdings 2</vt:lpstr>
      <vt:lpstr>Calibri</vt:lpstr>
      <vt:lpstr>Constantia</vt:lpstr>
      <vt:lpstr>Flow</vt:lpstr>
      <vt:lpstr>Algorithms</vt:lpstr>
      <vt:lpstr>Chapter Summary</vt:lpstr>
      <vt:lpstr>Algorithms</vt:lpstr>
      <vt:lpstr>Section Summary</vt:lpstr>
      <vt:lpstr>Problems and Algorithms</vt:lpstr>
      <vt:lpstr>Algorithms</vt:lpstr>
      <vt:lpstr>Specifying Algorithms</vt:lpstr>
      <vt:lpstr>Properties of Algorithms</vt:lpstr>
      <vt:lpstr>Finding the Maximum Element in a Finite Sequence</vt:lpstr>
      <vt:lpstr>Some Example Algorithm Problems</vt:lpstr>
      <vt:lpstr>Searching Problems</vt:lpstr>
      <vt:lpstr>Linear Search Algorithm</vt:lpstr>
      <vt:lpstr>Binary Search</vt:lpstr>
      <vt:lpstr>Binary Search</vt:lpstr>
      <vt:lpstr>Binary Search</vt:lpstr>
      <vt:lpstr>Sorting</vt:lpstr>
      <vt:lpstr>Bubble Sort</vt:lpstr>
      <vt:lpstr>Bubble Sort</vt:lpstr>
      <vt:lpstr>Insertion Sort</vt:lpstr>
      <vt:lpstr>Insertion Sort</vt:lpstr>
      <vt:lpstr>Greedy Algorithms</vt:lpstr>
      <vt:lpstr>Greedy Algorithms: Making Change</vt:lpstr>
      <vt:lpstr>Greedy Change-Making Algorithm</vt:lpstr>
      <vt:lpstr>Proving Optimality for U.S. Coins</vt:lpstr>
      <vt:lpstr>Proving Optimality for U.S. Coins</vt:lpstr>
      <vt:lpstr>Greedy Change-Making Algorithm </vt:lpstr>
      <vt:lpstr>Greedy Scheduling</vt:lpstr>
      <vt:lpstr>Greedy Scheduling</vt:lpstr>
      <vt:lpstr>Greedy Scheduling algorithm</vt:lpstr>
      <vt:lpstr>Halting Problem </vt:lpstr>
      <vt:lpstr>Halting Problem</vt:lpstr>
      <vt:lpstr>Halting Problem</vt:lpstr>
    </vt:vector>
  </TitlesOfParts>
  <Company>Monmouth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Foundations: Logic and Proofs</dc:title>
  <dc:creator>Richard Scherl</dc:creator>
  <cp:lastModifiedBy>Marianna Bonanome</cp:lastModifiedBy>
  <cp:revision>652</cp:revision>
  <dcterms:created xsi:type="dcterms:W3CDTF">2011-03-27T19:14:44Z</dcterms:created>
  <dcterms:modified xsi:type="dcterms:W3CDTF">2018-10-11T13:22:38Z</dcterms:modified>
</cp:coreProperties>
</file>