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8"/>
  </p:notesMasterIdLst>
  <p:sldIdLst>
    <p:sldId id="28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9" r:id="rId22"/>
    <p:sldId id="276" r:id="rId23"/>
    <p:sldId id="288" r:id="rId24"/>
    <p:sldId id="277" r:id="rId25"/>
    <p:sldId id="278" r:id="rId26"/>
    <p:sldId id="279" r:id="rId27"/>
  </p:sldIdLst>
  <p:sldSz cx="9144000" cy="5143500" type="screen16x9"/>
  <p:notesSz cx="6858000" cy="9144000"/>
  <p:embeddedFontLst>
    <p:embeddedFont>
      <p:font typeface="Lobster" panose="00000500000000000000" pitchFamily="2" charset="0"/>
      <p:regular r:id="rId29"/>
    </p:embeddedFont>
    <p:embeddedFont>
      <p:font typeface="Roboto" panose="02000000000000000000" pitchFamily="2" charset="0"/>
      <p:regular r:id="rId30"/>
      <p:bold r:id="rId31"/>
      <p:italic r:id="rId32"/>
      <p:boldItalic r:id="rId33"/>
    </p:embeddedFont>
    <p:embeddedFont>
      <p:font typeface="Roboto Slab" panose="020B0604020202020204" charset="0"/>
      <p:regular r:id="rId34"/>
      <p:bold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18F318-3520-4E5B-9C8A-C5EB2B724861}" v="80" dt="2022-09-01T19:43:47.0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1018F318-3520-4E5B-9C8A-C5EB2B724861}"/>
    <pc:docChg chg="undo custSel addSld delSld modSld">
      <pc:chgData name="Tom Smith" userId="eac52e5223bf4258" providerId="LiveId" clId="{1018F318-3520-4E5B-9C8A-C5EB2B724861}" dt="2022-09-01T19:56:17.341" v="701" actId="20577"/>
      <pc:docMkLst>
        <pc:docMk/>
      </pc:docMkLst>
      <pc:sldChg chg="modSp mod">
        <pc:chgData name="Tom Smith" userId="eac52e5223bf4258" providerId="LiveId" clId="{1018F318-3520-4E5B-9C8A-C5EB2B724861}" dt="2022-09-01T19:22:31.257" v="17" actId="20577"/>
        <pc:sldMkLst>
          <pc:docMk/>
          <pc:sldMk cId="0" sldId="257"/>
        </pc:sldMkLst>
        <pc:spChg chg="mod">
          <ac:chgData name="Tom Smith" userId="eac52e5223bf4258" providerId="LiveId" clId="{1018F318-3520-4E5B-9C8A-C5EB2B724861}" dt="2022-09-01T19:22:31.257" v="17" actId="20577"/>
          <ac:spMkLst>
            <pc:docMk/>
            <pc:sldMk cId="0" sldId="257"/>
            <ac:spMk id="73" creationId="{00000000-0000-0000-0000-000000000000}"/>
          </ac:spMkLst>
        </pc:spChg>
      </pc:sldChg>
      <pc:sldChg chg="modSp mod">
        <pc:chgData name="Tom Smith" userId="eac52e5223bf4258" providerId="LiveId" clId="{1018F318-3520-4E5B-9C8A-C5EB2B724861}" dt="2022-09-01T19:25:08.843" v="59" actId="5793"/>
        <pc:sldMkLst>
          <pc:docMk/>
          <pc:sldMk cId="0" sldId="258"/>
        </pc:sldMkLst>
        <pc:spChg chg="mod">
          <ac:chgData name="Tom Smith" userId="eac52e5223bf4258" providerId="LiveId" clId="{1018F318-3520-4E5B-9C8A-C5EB2B724861}" dt="2022-09-01T19:25:08.843" v="59" actId="5793"/>
          <ac:spMkLst>
            <pc:docMk/>
            <pc:sldMk cId="0" sldId="258"/>
            <ac:spMk id="82" creationId="{00000000-0000-0000-0000-000000000000}"/>
          </ac:spMkLst>
        </pc:spChg>
      </pc:sldChg>
      <pc:sldChg chg="modAnim">
        <pc:chgData name="Tom Smith" userId="eac52e5223bf4258" providerId="LiveId" clId="{1018F318-3520-4E5B-9C8A-C5EB2B724861}" dt="2022-09-01T19:28:02.869" v="85"/>
        <pc:sldMkLst>
          <pc:docMk/>
          <pc:sldMk cId="0" sldId="260"/>
        </pc:sldMkLst>
      </pc:sldChg>
      <pc:sldChg chg="modAnim">
        <pc:chgData name="Tom Smith" userId="eac52e5223bf4258" providerId="LiveId" clId="{1018F318-3520-4E5B-9C8A-C5EB2B724861}" dt="2022-09-01T19:29:17.493" v="94"/>
        <pc:sldMkLst>
          <pc:docMk/>
          <pc:sldMk cId="0" sldId="264"/>
        </pc:sldMkLst>
      </pc:sldChg>
      <pc:sldChg chg="modAnim">
        <pc:chgData name="Tom Smith" userId="eac52e5223bf4258" providerId="LiveId" clId="{1018F318-3520-4E5B-9C8A-C5EB2B724861}" dt="2022-09-01T19:30:02.390" v="101"/>
        <pc:sldMkLst>
          <pc:docMk/>
          <pc:sldMk cId="0" sldId="265"/>
        </pc:sldMkLst>
      </pc:sldChg>
      <pc:sldChg chg="modSp mod">
        <pc:chgData name="Tom Smith" userId="eac52e5223bf4258" providerId="LiveId" clId="{1018F318-3520-4E5B-9C8A-C5EB2B724861}" dt="2022-09-01T19:32:24.309" v="181" actId="20577"/>
        <pc:sldMkLst>
          <pc:docMk/>
          <pc:sldMk cId="0" sldId="266"/>
        </pc:sldMkLst>
        <pc:spChg chg="mod">
          <ac:chgData name="Tom Smith" userId="eac52e5223bf4258" providerId="LiveId" clId="{1018F318-3520-4E5B-9C8A-C5EB2B724861}" dt="2022-09-01T19:32:24.309" v="181" actId="20577"/>
          <ac:spMkLst>
            <pc:docMk/>
            <pc:sldMk cId="0" sldId="266"/>
            <ac:spMk id="128" creationId="{00000000-0000-0000-0000-000000000000}"/>
          </ac:spMkLst>
        </pc:spChg>
        <pc:picChg chg="mod">
          <ac:chgData name="Tom Smith" userId="eac52e5223bf4258" providerId="LiveId" clId="{1018F318-3520-4E5B-9C8A-C5EB2B724861}" dt="2022-09-01T19:31:13.317" v="172" actId="1076"/>
          <ac:picMkLst>
            <pc:docMk/>
            <pc:sldMk cId="0" sldId="266"/>
            <ac:picMk id="129" creationId="{00000000-0000-0000-0000-000000000000}"/>
          </ac:picMkLst>
        </pc:picChg>
      </pc:sldChg>
      <pc:sldChg chg="modAnim">
        <pc:chgData name="Tom Smith" userId="eac52e5223bf4258" providerId="LiveId" clId="{1018F318-3520-4E5B-9C8A-C5EB2B724861}" dt="2022-09-01T19:32:47.055" v="184"/>
        <pc:sldMkLst>
          <pc:docMk/>
          <pc:sldMk cId="0" sldId="267"/>
        </pc:sldMkLst>
      </pc:sldChg>
      <pc:sldChg chg="modSp mod">
        <pc:chgData name="Tom Smith" userId="eac52e5223bf4258" providerId="LiveId" clId="{1018F318-3520-4E5B-9C8A-C5EB2B724861}" dt="2022-09-01T19:56:17.341" v="701" actId="20577"/>
        <pc:sldMkLst>
          <pc:docMk/>
          <pc:sldMk cId="0" sldId="269"/>
        </pc:sldMkLst>
        <pc:spChg chg="mod">
          <ac:chgData name="Tom Smith" userId="eac52e5223bf4258" providerId="LiveId" clId="{1018F318-3520-4E5B-9C8A-C5EB2B724861}" dt="2022-09-01T19:56:17.341" v="701" actId="20577"/>
          <ac:spMkLst>
            <pc:docMk/>
            <pc:sldMk cId="0" sldId="269"/>
            <ac:spMk id="146" creationId="{00000000-0000-0000-0000-000000000000}"/>
          </ac:spMkLst>
        </pc:spChg>
      </pc:sldChg>
      <pc:sldChg chg="modAnim">
        <pc:chgData name="Tom Smith" userId="eac52e5223bf4258" providerId="LiveId" clId="{1018F318-3520-4E5B-9C8A-C5EB2B724861}" dt="2022-09-01T19:35:37.617" v="197"/>
        <pc:sldMkLst>
          <pc:docMk/>
          <pc:sldMk cId="0" sldId="271"/>
        </pc:sldMkLst>
      </pc:sldChg>
      <pc:sldChg chg="modAnim">
        <pc:chgData name="Tom Smith" userId="eac52e5223bf4258" providerId="LiveId" clId="{1018F318-3520-4E5B-9C8A-C5EB2B724861}" dt="2022-09-01T19:38:56.402" v="246"/>
        <pc:sldMkLst>
          <pc:docMk/>
          <pc:sldMk cId="0" sldId="273"/>
        </pc:sldMkLst>
      </pc:sldChg>
      <pc:sldChg chg="modAnim">
        <pc:chgData name="Tom Smith" userId="eac52e5223bf4258" providerId="LiveId" clId="{1018F318-3520-4E5B-9C8A-C5EB2B724861}" dt="2022-09-01T19:43:47.023" v="252"/>
        <pc:sldMkLst>
          <pc:docMk/>
          <pc:sldMk cId="0" sldId="276"/>
        </pc:sldMkLst>
      </pc:sldChg>
      <pc:sldChg chg="addSp delSp modSp mod">
        <pc:chgData name="Tom Smith" userId="eac52e5223bf4258" providerId="LiveId" clId="{1018F318-3520-4E5B-9C8A-C5EB2B724861}" dt="2022-09-01T19:24:25.214" v="19" actId="478"/>
        <pc:sldMkLst>
          <pc:docMk/>
          <pc:sldMk cId="0" sldId="277"/>
        </pc:sldMkLst>
        <pc:graphicFrameChg chg="add del modGraphic">
          <ac:chgData name="Tom Smith" userId="eac52e5223bf4258" providerId="LiveId" clId="{1018F318-3520-4E5B-9C8A-C5EB2B724861}" dt="2022-09-01T19:24:25.214" v="19" actId="478"/>
          <ac:graphicFrameMkLst>
            <pc:docMk/>
            <pc:sldMk cId="0" sldId="277"/>
            <ac:graphicFrameMk id="3" creationId="{FE2FFA6B-9CC1-F4B9-B7B7-07A9F0297EC1}"/>
          </ac:graphicFrameMkLst>
        </pc:graphicFrameChg>
      </pc:sldChg>
      <pc:sldChg chg="modSp mod">
        <pc:chgData name="Tom Smith" userId="eac52e5223bf4258" providerId="LiveId" clId="{1018F318-3520-4E5B-9C8A-C5EB2B724861}" dt="2022-09-01T19:51:28.179" v="461" actId="20577"/>
        <pc:sldMkLst>
          <pc:docMk/>
          <pc:sldMk cId="0" sldId="278"/>
        </pc:sldMkLst>
        <pc:spChg chg="mod">
          <ac:chgData name="Tom Smith" userId="eac52e5223bf4258" providerId="LiveId" clId="{1018F318-3520-4E5B-9C8A-C5EB2B724861}" dt="2022-09-01T19:51:28.179" v="461" actId="20577"/>
          <ac:spMkLst>
            <pc:docMk/>
            <pc:sldMk cId="0" sldId="278"/>
            <ac:spMk id="200" creationId="{00000000-0000-0000-0000-000000000000}"/>
          </ac:spMkLst>
        </pc:spChg>
      </pc:sldChg>
      <pc:sldChg chg="modSp mod">
        <pc:chgData name="Tom Smith" userId="eac52e5223bf4258" providerId="LiveId" clId="{1018F318-3520-4E5B-9C8A-C5EB2B724861}" dt="2022-09-01T19:51:50.324" v="471" actId="20577"/>
        <pc:sldMkLst>
          <pc:docMk/>
          <pc:sldMk cId="0" sldId="279"/>
        </pc:sldMkLst>
        <pc:spChg chg="mod">
          <ac:chgData name="Tom Smith" userId="eac52e5223bf4258" providerId="LiveId" clId="{1018F318-3520-4E5B-9C8A-C5EB2B724861}" dt="2022-09-01T19:51:50.324" v="471" actId="20577"/>
          <ac:spMkLst>
            <pc:docMk/>
            <pc:sldMk cId="0" sldId="279"/>
            <ac:spMk id="206" creationId="{00000000-0000-0000-0000-000000000000}"/>
          </ac:spMkLst>
        </pc:spChg>
      </pc:sldChg>
      <pc:sldChg chg="add">
        <pc:chgData name="Tom Smith" userId="eac52e5223bf4258" providerId="LiveId" clId="{1018F318-3520-4E5B-9C8A-C5EB2B724861}" dt="2022-09-01T19:24:33.049" v="20"/>
        <pc:sldMkLst>
          <pc:docMk/>
          <pc:sldMk cId="0" sldId="288"/>
        </pc:sldMkLst>
      </pc:sldChg>
      <pc:sldChg chg="new del">
        <pc:chgData name="Tom Smith" userId="eac52e5223bf4258" providerId="LiveId" clId="{1018F318-3520-4E5B-9C8A-C5EB2B724861}" dt="2022-09-01T19:54:00.711" v="556" actId="680"/>
        <pc:sldMkLst>
          <pc:docMk/>
          <pc:sldMk cId="992541221" sldId="289"/>
        </pc:sldMkLst>
      </pc:sldChg>
      <pc:sldChg chg="modSp add mod">
        <pc:chgData name="Tom Smith" userId="eac52e5223bf4258" providerId="LiveId" clId="{1018F318-3520-4E5B-9C8A-C5EB2B724861}" dt="2022-09-01T19:54:41.814" v="637" actId="20577"/>
        <pc:sldMkLst>
          <pc:docMk/>
          <pc:sldMk cId="1201510687" sldId="289"/>
        </pc:sldMkLst>
        <pc:spChg chg="mod">
          <ac:chgData name="Tom Smith" userId="eac52e5223bf4258" providerId="LiveId" clId="{1018F318-3520-4E5B-9C8A-C5EB2B724861}" dt="2022-09-01T19:54:41.814" v="637" actId="20577"/>
          <ac:spMkLst>
            <pc:docMk/>
            <pc:sldMk cId="1201510687" sldId="289"/>
            <ac:spMk id="18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0debfac250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0debfac250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1d06c6a0ca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1d06c6a0ca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1d06c6a0ca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1d06c6a0ca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1d06c6a0ca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1d06c6a0ca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e99a50b196_0_5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e99a50b196_0_5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e99a50b196_0_5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e99a50b196_0_5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e99a50b196_0_3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e99a50b196_0_3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e99a50b196_0_4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e99a50b196_0_4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e99a50b196_0_3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e99a50b196_0_3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e99a50b196_0_5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e99a50b196_0_5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e99a50b196_0_3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e99a50b196_0_3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e99a50b196_0_3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e99a50b196_0_3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e99a50b196_0_3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e99a50b196_0_3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56144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99a50b196_0_3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99a50b196_0_3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1352ab3290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1352ab3290d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https://docs.google.com/document/d/1apeK0Zl95Q8qO_o1ixxz18Ud1T1ZhVAz/edit?usp=sharing&amp;ouid=111774375294871248054&amp;rtpof=true&amp;sd=true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1d06c6a0ca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1d06c6a0ca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11d06c6a0ca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11d06c6a0ca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351f7014a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1351f7014a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e99a50b196_0_2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e99a50b196_0_2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e99a50b196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e99a50b196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e99a50b196_0_4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e99a50b196_0_4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e99a50b196_0_3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e99a50b196_0_3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e99a50b196_0_4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e99a50b196_0_4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e99a50b196_0_5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e99a50b196_0_5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e99a50b196_0_4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e99a50b196_0_4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rina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qaRp8MyLOg&amp;t=1s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lab.citytech.cuny.edu/groups/ct101-city-tech-101-fa2022-lc03/files/?category=43718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 b="1"/>
              <a:t>City Tech 101</a:t>
            </a:r>
            <a:endParaRPr sz="5500" b="1"/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1"/>
          </p:nvPr>
        </p:nvSpPr>
        <p:spPr>
          <a:xfrm>
            <a:off x="1680302" y="3280475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Fall 2022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Professor Jessica Penner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jpenner@citytech.cuny.edu</a:t>
            </a:r>
            <a:endParaRPr dirty="0"/>
          </a:p>
        </p:txBody>
      </p:sp>
      <p:sp>
        <p:nvSpPr>
          <p:cNvPr id="65" name="Google Shape;65;p13"/>
          <p:cNvSpPr txBox="1"/>
          <p:nvPr/>
        </p:nvSpPr>
        <p:spPr>
          <a:xfrm rot="-864376">
            <a:off x="441729" y="705928"/>
            <a:ext cx="4754501" cy="1108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FF00FF"/>
                </a:solidFill>
                <a:latin typeface="Lobster"/>
                <a:ea typeface="Lobster"/>
                <a:cs typeface="Lobster"/>
                <a:sym typeface="Lobster"/>
              </a:rPr>
              <a:t>Welcome!</a:t>
            </a:r>
            <a:endParaRPr sz="6000">
              <a:solidFill>
                <a:srgbClr val="FF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grpSp>
        <p:nvGrpSpPr>
          <p:cNvPr id="66" name="Google Shape;66;p13"/>
          <p:cNvGrpSpPr/>
          <p:nvPr/>
        </p:nvGrpSpPr>
        <p:grpSpPr>
          <a:xfrm>
            <a:off x="86851" y="4448817"/>
            <a:ext cx="1273858" cy="607271"/>
            <a:chOff x="86851" y="4297675"/>
            <a:chExt cx="1881900" cy="758425"/>
          </a:xfrm>
        </p:grpSpPr>
        <p:pic>
          <p:nvPicPr>
            <p:cNvPr id="67" name="Google Shape;67;p13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8" name="Google Shape;68;p13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25000" lnSpcReduction="2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5150" y="51800"/>
            <a:ext cx="5599250" cy="232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2"/>
          <p:cNvSpPr txBox="1"/>
          <p:nvPr/>
        </p:nvSpPr>
        <p:spPr>
          <a:xfrm>
            <a:off x="6098850" y="685150"/>
            <a:ext cx="29055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Required Texts</a:t>
            </a: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Required Materials</a:t>
            </a: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Required Technology</a:t>
            </a: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22" name="Google Shape;12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0350" y="2023450"/>
            <a:ext cx="4417450" cy="3046881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2"/>
          <p:cNvSpPr txBox="1"/>
          <p:nvPr/>
        </p:nvSpPr>
        <p:spPr>
          <a:xfrm>
            <a:off x="974650" y="3163225"/>
            <a:ext cx="31929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Grading Breakdown</a:t>
            </a: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Course Assignment Descriptions</a:t>
            </a: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3"/>
          <p:cNvSpPr txBox="1"/>
          <p:nvPr/>
        </p:nvSpPr>
        <p:spPr>
          <a:xfrm>
            <a:off x="424600" y="2304099"/>
            <a:ext cx="2175725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Course Policies </a:t>
            </a:r>
          </a:p>
        </p:txBody>
      </p:sp>
      <p:pic>
        <p:nvPicPr>
          <p:cNvPr id="129" name="Google Shape;129;p23"/>
          <p:cNvPicPr preferRelativeResize="0"/>
          <p:nvPr/>
        </p:nvPicPr>
        <p:blipFill rotWithShape="1">
          <a:blip r:embed="rId3">
            <a:alphaModFix/>
          </a:blip>
          <a:srcRect l="3633" t="1545"/>
          <a:stretch/>
        </p:blipFill>
        <p:spPr>
          <a:xfrm>
            <a:off x="2904674" y="-57375"/>
            <a:ext cx="6141600" cy="369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3"/>
          <p:cNvPicPr preferRelativeResize="0"/>
          <p:nvPr/>
        </p:nvPicPr>
        <p:blipFill rotWithShape="1">
          <a:blip r:embed="rId4">
            <a:alphaModFix/>
          </a:blip>
          <a:srcRect l="2353" t="5891"/>
          <a:stretch/>
        </p:blipFill>
        <p:spPr>
          <a:xfrm>
            <a:off x="2904675" y="3638075"/>
            <a:ext cx="6141599" cy="164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4"/>
          <p:cNvPicPr preferRelativeResize="0"/>
          <p:nvPr/>
        </p:nvPicPr>
        <p:blipFill rotWithShape="1">
          <a:blip r:embed="rId3">
            <a:alphaModFix/>
          </a:blip>
          <a:srcRect t="3651"/>
          <a:stretch/>
        </p:blipFill>
        <p:spPr>
          <a:xfrm>
            <a:off x="67525" y="77175"/>
            <a:ext cx="6327174" cy="4738225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4"/>
          <p:cNvSpPr txBox="1"/>
          <p:nvPr/>
        </p:nvSpPr>
        <p:spPr>
          <a:xfrm>
            <a:off x="6455900" y="1901075"/>
            <a:ext cx="2595900" cy="16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Accessibility Statement</a:t>
            </a: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Academic Integrity Statement</a:t>
            </a: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Diversity and Inclusive Education Statement</a:t>
            </a: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25"/>
          <p:cNvPicPr preferRelativeResize="0"/>
          <p:nvPr/>
        </p:nvPicPr>
        <p:blipFill rotWithShape="1">
          <a:blip r:embed="rId3">
            <a:alphaModFix/>
          </a:blip>
          <a:srcRect l="3956" t="7962" b="12960"/>
          <a:stretch/>
        </p:blipFill>
        <p:spPr>
          <a:xfrm>
            <a:off x="950250" y="183350"/>
            <a:ext cx="7295750" cy="464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6"/>
          <p:cNvSpPr txBox="1"/>
          <p:nvPr/>
        </p:nvSpPr>
        <p:spPr>
          <a:xfrm>
            <a:off x="646775" y="2400850"/>
            <a:ext cx="7946400" cy="892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Peer Mentors: Can you share one of your syllabi and talk about how you utilize it throughout the semester?</a:t>
            </a:r>
            <a:endParaRPr sz="23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47" name="Google Shape;147;p26"/>
          <p:cNvSpPr txBox="1"/>
          <p:nvPr/>
        </p:nvSpPr>
        <p:spPr>
          <a:xfrm>
            <a:off x="1697100" y="913825"/>
            <a:ext cx="51882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 b="1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Other Example Syllabi</a:t>
            </a:r>
            <a:endParaRPr sz="3400" b="1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7"/>
          <p:cNvSpPr txBox="1">
            <a:spLocks noGrp="1"/>
          </p:cNvSpPr>
          <p:nvPr>
            <p:ph type="ctrTitle"/>
          </p:nvPr>
        </p:nvSpPr>
        <p:spPr>
          <a:xfrm>
            <a:off x="691925" y="1341875"/>
            <a:ext cx="8222100" cy="137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Duties + Responsibilities </a:t>
            </a:r>
            <a:endParaRPr b="1">
              <a:solidFill>
                <a:schemeClr val="accent5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of a Professor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8"/>
          <p:cNvSpPr txBox="1">
            <a:spLocks noGrp="1"/>
          </p:cNvSpPr>
          <p:nvPr>
            <p:ph type="title"/>
          </p:nvPr>
        </p:nvSpPr>
        <p:spPr>
          <a:xfrm>
            <a:off x="187025" y="1654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 b="1">
                <a:solidFill>
                  <a:schemeClr val="accent5"/>
                </a:solidFill>
              </a:rPr>
              <a:t>A Professor’s Job Includes...</a:t>
            </a:r>
            <a:endParaRPr sz="3300" b="1">
              <a:solidFill>
                <a:schemeClr val="accent5"/>
              </a:solidFill>
            </a:endParaRPr>
          </a:p>
        </p:txBody>
      </p:sp>
      <p:sp>
        <p:nvSpPr>
          <p:cNvPr id="158" name="Google Shape;158;p28"/>
          <p:cNvSpPr txBox="1">
            <a:spLocks noGrp="1"/>
          </p:cNvSpPr>
          <p:nvPr>
            <p:ph type="body" idx="4294967295"/>
          </p:nvPr>
        </p:nvSpPr>
        <p:spPr>
          <a:xfrm>
            <a:off x="187025" y="981950"/>
            <a:ext cx="4385100" cy="40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Creating and Distributing a Syllabus + Course Schedule (1st week of semester)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Notifying Students of Any Changes to the Course Schedule in a Timely Manner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Providing Clear Grading Scheme + Criteria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Grading Student Work Fairly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Informing Students of Midsemester Grades (8th week of semester)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Providing Clear Expectations for Students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59" name="Google Shape;159;p28"/>
          <p:cNvSpPr txBox="1">
            <a:spLocks noGrp="1"/>
          </p:cNvSpPr>
          <p:nvPr>
            <p:ph type="body" idx="4294967295"/>
          </p:nvPr>
        </p:nvSpPr>
        <p:spPr>
          <a:xfrm>
            <a:off x="4719600" y="999300"/>
            <a:ext cx="3974400" cy="40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Addressing All Learning Objectives for Course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Teaching Students Course Content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Holding Weekly Office Hours for Students 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Answering Student Emails in a Timely Manner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Answering Student Questions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Assigning Final Grades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Treating All Students with Respect + Fairness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9"/>
          <p:cNvSpPr txBox="1">
            <a:spLocks noGrp="1"/>
          </p:cNvSpPr>
          <p:nvPr>
            <p:ph type="ctrTitle"/>
          </p:nvPr>
        </p:nvSpPr>
        <p:spPr>
          <a:xfrm>
            <a:off x="837125" y="1295675"/>
            <a:ext cx="8222100" cy="148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Duties + Responsibilities </a:t>
            </a:r>
            <a:endParaRPr b="1">
              <a:solidFill>
                <a:schemeClr val="accent5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of a Student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0"/>
          <p:cNvSpPr txBox="1">
            <a:spLocks noGrp="1"/>
          </p:cNvSpPr>
          <p:nvPr>
            <p:ph type="title"/>
          </p:nvPr>
        </p:nvSpPr>
        <p:spPr>
          <a:xfrm>
            <a:off x="187025" y="149500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 b="1">
                <a:solidFill>
                  <a:schemeClr val="accent5"/>
                </a:solidFill>
              </a:rPr>
              <a:t>A Student’s Job Includes...</a:t>
            </a:r>
            <a:endParaRPr sz="3300" b="1">
              <a:solidFill>
                <a:schemeClr val="accent5"/>
              </a:solidFill>
            </a:endParaRPr>
          </a:p>
        </p:txBody>
      </p:sp>
      <p:sp>
        <p:nvSpPr>
          <p:cNvPr id="170" name="Google Shape;170;p30"/>
          <p:cNvSpPr txBox="1">
            <a:spLocks noGrp="1"/>
          </p:cNvSpPr>
          <p:nvPr>
            <p:ph type="body" idx="4294967295"/>
          </p:nvPr>
        </p:nvSpPr>
        <p:spPr>
          <a:xfrm>
            <a:off x="187025" y="911800"/>
            <a:ext cx="4385100" cy="41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Reading + Understanding the Syllabus + Course Schedule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Being Responsible for ALL Information in the Syllabus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Asking Questions about Course Requirements, Assignments, Policies, + Grading Criteria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Attending Class Regularly + On Time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Informing Professor of Absences in a Timely Manner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Completing All Work in Accordance with City Tech’s Academic Integrity Policy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71" name="Google Shape;171;p30"/>
          <p:cNvSpPr txBox="1">
            <a:spLocks noGrp="1"/>
          </p:cNvSpPr>
          <p:nvPr>
            <p:ph type="body" idx="4294967295"/>
          </p:nvPr>
        </p:nvSpPr>
        <p:spPr>
          <a:xfrm>
            <a:off x="4719600" y="835600"/>
            <a:ext cx="3974400" cy="41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Contributing to an Inclusive Classroom + Campus Environment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Completing All Major Assignments + Exams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Submitting Work On Time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Learning Course Content, as Taught by Professor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Studying Course Content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Asking Questions (in class, via email, + during office hours)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Seeking Out Extra Help, When Needed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Being Prepared for All Classes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1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Effective Communication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>
            <a:spLocks noGrp="1"/>
          </p:cNvSpPr>
          <p:nvPr>
            <p:ph type="ctrTitle"/>
          </p:nvPr>
        </p:nvSpPr>
        <p:spPr>
          <a:xfrm>
            <a:off x="-136875" y="1174025"/>
            <a:ext cx="8832300" cy="152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b="1"/>
              <a:t>The Syllabus</a:t>
            </a:r>
            <a:endParaRPr sz="5400" b="1"/>
          </a:p>
        </p:txBody>
      </p:sp>
      <p:sp>
        <p:nvSpPr>
          <p:cNvPr id="73" name="Google Shape;73;p14"/>
          <p:cNvSpPr txBox="1"/>
          <p:nvPr/>
        </p:nvSpPr>
        <p:spPr>
          <a:xfrm>
            <a:off x="1789675" y="3086275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City Tech 101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Session 2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9/9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Professor Jessica Penner</a:t>
            </a:r>
            <a:endParaRPr sz="24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grpSp>
        <p:nvGrpSpPr>
          <p:cNvPr id="74" name="Google Shape;74;p14"/>
          <p:cNvGrpSpPr/>
          <p:nvPr/>
        </p:nvGrpSpPr>
        <p:grpSpPr>
          <a:xfrm>
            <a:off x="86851" y="4448817"/>
            <a:ext cx="1273858" cy="607271"/>
            <a:chOff x="86851" y="4297675"/>
            <a:chExt cx="1881900" cy="758425"/>
          </a:xfrm>
        </p:grpSpPr>
        <p:pic>
          <p:nvPicPr>
            <p:cNvPr id="75" name="Google Shape;75;p14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6" name="Google Shape;76;p14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25000" lnSpcReduction="2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2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>
                <a:solidFill>
                  <a:schemeClr val="accent5"/>
                </a:solidFill>
              </a:rPr>
              <a:t>Emailing with Professors</a:t>
            </a:r>
            <a:endParaRPr sz="4000" b="1">
              <a:solidFill>
                <a:schemeClr val="accent5"/>
              </a:solidFill>
            </a:endParaRPr>
          </a:p>
        </p:txBody>
      </p:sp>
      <p:sp>
        <p:nvSpPr>
          <p:cNvPr id="182" name="Google Shape;182;p3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u="sng" dirty="0">
                <a:latin typeface="Roboto Slab"/>
                <a:ea typeface="Roboto Slab"/>
                <a:cs typeface="Roboto Slab"/>
                <a:sym typeface="Roboto Slab"/>
                <a:hlinkClick r:id="rId3"/>
              </a:rPr>
              <a:t>https://www.youtube.com/watch?v=nqaRp8MyLOg&amp;t=1s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2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accent5"/>
                </a:solidFill>
              </a:rPr>
              <a:t>Emailing with Professors</a:t>
            </a:r>
            <a:endParaRPr sz="4000" b="1" dirty="0">
              <a:solidFill>
                <a:schemeClr val="accent5"/>
              </a:solidFill>
            </a:endParaRPr>
          </a:p>
        </p:txBody>
      </p:sp>
      <p:sp>
        <p:nvSpPr>
          <p:cNvPr id="182" name="Google Shape;182;p3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>
                <a:latin typeface="Roboto Slab"/>
                <a:ea typeface="Roboto Slab"/>
                <a:cs typeface="Roboto Slab"/>
                <a:sym typeface="Roboto Slab"/>
              </a:rPr>
              <a:t>Peer Mentors: Can you share an email you’ve written to a professor or advisor?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12015106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3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Tips for Effective Communication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188" name="Google Shape;188;p33"/>
          <p:cNvSpPr txBox="1">
            <a:spLocks noGrp="1"/>
          </p:cNvSpPr>
          <p:nvPr>
            <p:ph type="body" idx="1"/>
          </p:nvPr>
        </p:nvSpPr>
        <p:spPr>
          <a:xfrm>
            <a:off x="1489075" y="1390800"/>
            <a:ext cx="5914800" cy="271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Font typeface="Roboto Slab"/>
              <a:buChar char="●"/>
            </a:pPr>
            <a:r>
              <a:rPr lang="en" sz="1700" dirty="0">
                <a:latin typeface="Roboto Slab"/>
                <a:ea typeface="Roboto Slab"/>
                <a:cs typeface="Roboto Slab"/>
                <a:sym typeface="Roboto Slab"/>
              </a:rPr>
              <a:t>Set up your City Tech email</a:t>
            </a:r>
            <a:endParaRPr sz="17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Font typeface="Roboto Slab"/>
              <a:buChar char="●"/>
            </a:pPr>
            <a:r>
              <a:rPr lang="en" sz="1700" dirty="0">
                <a:latin typeface="Roboto Slab"/>
                <a:ea typeface="Roboto Slab"/>
                <a:cs typeface="Roboto Slab"/>
                <a:sym typeface="Roboto Slab"/>
              </a:rPr>
              <a:t>Download the Outlook App for your phone</a:t>
            </a:r>
            <a:endParaRPr sz="17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Font typeface="Roboto Slab"/>
              <a:buChar char="●"/>
            </a:pPr>
            <a:r>
              <a:rPr lang="en" sz="1700" dirty="0">
                <a:latin typeface="Roboto Slab"/>
                <a:ea typeface="Roboto Slab"/>
                <a:cs typeface="Roboto Slab"/>
                <a:sym typeface="Roboto Slab"/>
              </a:rPr>
              <a:t>Check your City Tech email EVERY DAY</a:t>
            </a:r>
            <a:endParaRPr sz="17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Font typeface="Roboto Slab"/>
              <a:buChar char="●"/>
            </a:pPr>
            <a:r>
              <a:rPr lang="en" sz="1700" dirty="0">
                <a:latin typeface="Roboto Slab"/>
                <a:ea typeface="Roboto Slab"/>
                <a:cs typeface="Roboto Slab"/>
                <a:sym typeface="Roboto Slab"/>
              </a:rPr>
              <a:t>Check Blackboard and/or OpenLab EVERY DAY</a:t>
            </a:r>
            <a:endParaRPr sz="17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Font typeface="Roboto Slab"/>
              <a:buChar char="●"/>
            </a:pPr>
            <a:r>
              <a:rPr lang="en" sz="1700" dirty="0">
                <a:latin typeface="Roboto Slab"/>
                <a:ea typeface="Roboto Slab"/>
                <a:cs typeface="Roboto Slab"/>
                <a:sym typeface="Roboto Slab"/>
              </a:rPr>
              <a:t>Write clear emails and ask good questions</a:t>
            </a:r>
            <a:endParaRPr sz="17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Font typeface="Roboto Slab"/>
              <a:buChar char="●"/>
            </a:pPr>
            <a:r>
              <a:rPr lang="en" sz="1700" dirty="0">
                <a:latin typeface="Roboto Slab"/>
                <a:ea typeface="Roboto Slab"/>
                <a:cs typeface="Roboto Slab"/>
                <a:sym typeface="Roboto Slab"/>
              </a:rPr>
              <a:t>Utilize professor office hours</a:t>
            </a:r>
            <a:endParaRPr sz="1700" dirty="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5"/>
          <p:cNvSpPr txBox="1">
            <a:spLocks noGrp="1"/>
          </p:cNvSpPr>
          <p:nvPr>
            <p:ph type="title"/>
          </p:nvPr>
        </p:nvSpPr>
        <p:spPr>
          <a:xfrm>
            <a:off x="0" y="1764950"/>
            <a:ext cx="91440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5"/>
                </a:solidFill>
                <a:hlinkClick r:id="rId3"/>
              </a:rPr>
              <a:t>If these [online] walls could talk…</a:t>
            </a:r>
            <a:endParaRPr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4"/>
          <p:cNvSpPr txBox="1">
            <a:spLocks noGrp="1"/>
          </p:cNvSpPr>
          <p:nvPr>
            <p:ph type="title"/>
          </p:nvPr>
        </p:nvSpPr>
        <p:spPr>
          <a:xfrm>
            <a:off x="277200" y="1583850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>
                <a:solidFill>
                  <a:schemeClr val="accent6"/>
                </a:solidFill>
              </a:rPr>
              <a:t>Recap</a:t>
            </a:r>
            <a:endParaRPr sz="4900" b="1">
              <a:solidFill>
                <a:schemeClr val="accent6"/>
              </a:solidFill>
            </a:endParaRPr>
          </a:p>
        </p:txBody>
      </p:sp>
      <p:sp>
        <p:nvSpPr>
          <p:cNvPr id="194" name="Google Shape;194;p3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Course Organization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Contents of a Syllabus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Duties + Responsibilities of a Professor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Duties + Responsibilities of a Student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Effective Communication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Before Session 3…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200" name="Google Shape;200;p35"/>
          <p:cNvSpPr txBox="1">
            <a:spLocks noGrp="1"/>
          </p:cNvSpPr>
          <p:nvPr>
            <p:ph type="body" idx="1"/>
          </p:nvPr>
        </p:nvSpPr>
        <p:spPr>
          <a:xfrm>
            <a:off x="387900" y="1312425"/>
            <a:ext cx="8368200" cy="369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0832" algn="l" rtl="0"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●"/>
            </a:pPr>
            <a:r>
              <a:rPr lang="en" sz="1400" b="1" dirty="0">
                <a:latin typeface="Roboto Slab"/>
                <a:ea typeface="Roboto Slab"/>
                <a:cs typeface="Roboto Slab"/>
                <a:sym typeface="Roboto Slab"/>
              </a:rPr>
              <a:t>Complete Reflection on OpenLab by replying to Reflection #2 Post by 11:59 PM tonight.</a:t>
            </a:r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○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Remember, you must have an account and be logged in to OpenLab to reply to a post.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○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How to Respond to a Reflection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1371600" lvl="0" indent="-310832" algn="l" rtl="0"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AutoNum type="arabicPeriod"/>
            </a:pPr>
            <a:r>
              <a:rPr lang="en" sz="1400" dirty="0">
                <a:latin typeface="Roboto Slab"/>
                <a:ea typeface="Roboto Slab"/>
                <a:cs typeface="Roboto Slab"/>
                <a:sym typeface="Roboto Slab"/>
              </a:rPr>
              <a:t>Read the Reflection post.</a:t>
            </a:r>
            <a:endParaRPr sz="14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1371600" lvl="0" indent="-310832" algn="l" rtl="0"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AutoNum type="arabicPeriod"/>
            </a:pPr>
            <a:r>
              <a:rPr lang="en" sz="1400" dirty="0">
                <a:latin typeface="Roboto Slab"/>
                <a:ea typeface="Roboto Slab"/>
                <a:cs typeface="Roboto Slab"/>
                <a:sym typeface="Roboto Slab"/>
              </a:rPr>
              <a:t>Click on Comment.</a:t>
            </a:r>
            <a:endParaRPr sz="14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1371600" lvl="0" indent="-310832" algn="l" rtl="0"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AutoNum type="arabicPeriod"/>
            </a:pPr>
            <a:r>
              <a:rPr lang="en" sz="1400" dirty="0">
                <a:latin typeface="Roboto Slab"/>
                <a:ea typeface="Roboto Slab"/>
                <a:cs typeface="Roboto Slab"/>
                <a:sym typeface="Roboto Slab"/>
              </a:rPr>
              <a:t>Write your comment in the box.</a:t>
            </a:r>
            <a:endParaRPr sz="14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1371600" lvl="0" indent="-310832" algn="l" rtl="0"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AutoNum type="arabicPeriod"/>
            </a:pPr>
            <a:r>
              <a:rPr lang="en" sz="1400" dirty="0">
                <a:latin typeface="Roboto Slab"/>
                <a:ea typeface="Roboto Slab"/>
                <a:cs typeface="Roboto Slab"/>
                <a:sym typeface="Roboto Slab"/>
              </a:rPr>
              <a:t>Click Post.</a:t>
            </a:r>
            <a:endParaRPr sz="1400" b="1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400" b="1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Reflection #2</a:t>
            </a:r>
            <a:endParaRPr sz="1400" b="1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828800" marR="868079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i="1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Review 1101 course syllabi. What does this information tell you about what you should expect this semester?</a:t>
            </a:r>
            <a:endParaRPr sz="1400" i="1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828800" marR="868079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i="1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endParaRPr sz="1400" i="1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8288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i="1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6"/>
          <p:cNvSpPr txBox="1">
            <a:spLocks noGrp="1"/>
          </p:cNvSpPr>
          <p:nvPr>
            <p:ph type="ctrTitle"/>
          </p:nvPr>
        </p:nvSpPr>
        <p:spPr>
          <a:xfrm>
            <a:off x="-136875" y="1174025"/>
            <a:ext cx="8832300" cy="152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b="1"/>
              <a:t>The Syllabus</a:t>
            </a:r>
            <a:endParaRPr sz="5400" b="1"/>
          </a:p>
        </p:txBody>
      </p:sp>
      <p:sp>
        <p:nvSpPr>
          <p:cNvPr id="206" name="Google Shape;206;p36"/>
          <p:cNvSpPr txBox="1"/>
          <p:nvPr/>
        </p:nvSpPr>
        <p:spPr>
          <a:xfrm>
            <a:off x="1789675" y="3086275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City Tech 101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Session 2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9/9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Professor Penner</a:t>
            </a:r>
            <a:endParaRPr sz="24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grpSp>
        <p:nvGrpSpPr>
          <p:cNvPr id="207" name="Google Shape;207;p36"/>
          <p:cNvGrpSpPr/>
          <p:nvPr/>
        </p:nvGrpSpPr>
        <p:grpSpPr>
          <a:xfrm>
            <a:off x="86851" y="4448817"/>
            <a:ext cx="1273858" cy="607271"/>
            <a:chOff x="86851" y="4297675"/>
            <a:chExt cx="1881900" cy="758425"/>
          </a:xfrm>
        </p:grpSpPr>
        <p:pic>
          <p:nvPicPr>
            <p:cNvPr id="208" name="Google Shape;208;p36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9" name="Google Shape;209;p36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25000" lnSpcReduction="2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>
            <a:spLocks noGrp="1"/>
          </p:cNvSpPr>
          <p:nvPr>
            <p:ph type="title"/>
          </p:nvPr>
        </p:nvSpPr>
        <p:spPr>
          <a:xfrm>
            <a:off x="277200" y="1583850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>
                <a:solidFill>
                  <a:schemeClr val="accent6"/>
                </a:solidFill>
              </a:rPr>
              <a:t>Today’s Topics</a:t>
            </a:r>
            <a:endParaRPr sz="4900" b="1">
              <a:solidFill>
                <a:schemeClr val="accent6"/>
              </a:solidFill>
            </a:endParaRPr>
          </a:p>
        </p:txBody>
      </p:sp>
      <p:sp>
        <p:nvSpPr>
          <p:cNvPr id="82" name="Google Shape;82;p15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 dirty="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Course Organization</a:t>
            </a:r>
            <a:endParaRPr dirty="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 dirty="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Contents of a Syllabus</a:t>
            </a:r>
            <a:endParaRPr dirty="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 dirty="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Duties + Responsibilities of a Professor</a:t>
            </a:r>
            <a:endParaRPr dirty="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 dirty="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Duties + Responsibilities of a Student</a:t>
            </a:r>
            <a:endParaRPr dirty="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 dirty="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Effective Communication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 dirty="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If these [online] walls could talk…</a:t>
            </a:r>
            <a:endParaRPr dirty="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Course Organization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/>
        </p:nvSpPr>
        <p:spPr>
          <a:xfrm>
            <a:off x="4709500" y="998825"/>
            <a:ext cx="4314600" cy="27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Make folders in your OneDrive</a:t>
            </a:r>
            <a:endParaRPr sz="15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 Slab"/>
              <a:buChar char="●"/>
            </a:pPr>
            <a:r>
              <a:rPr lang="en" sz="15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Organize by semester</a:t>
            </a:r>
            <a:endParaRPr sz="15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 Slab"/>
              <a:buChar char="●"/>
            </a:pPr>
            <a:r>
              <a:rPr lang="en" sz="15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Organize by course</a:t>
            </a:r>
            <a:endParaRPr sz="15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First file is your syllabus + schedule</a:t>
            </a:r>
            <a:endParaRPr sz="15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Save ALL your work for the course</a:t>
            </a:r>
            <a:endParaRPr sz="15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Use consistent and clear file names</a:t>
            </a:r>
            <a:endParaRPr sz="15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 Slab"/>
              <a:buChar char="●"/>
            </a:pPr>
            <a:r>
              <a:rPr lang="en" sz="15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LastName_Assignment_Class_Semester</a:t>
            </a:r>
            <a:endParaRPr sz="15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 Slab"/>
              <a:buChar char="●"/>
            </a:pPr>
            <a:r>
              <a:rPr lang="en" sz="15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Paruolo_Reflection4_CT101_SU21</a:t>
            </a:r>
            <a:endParaRPr sz="15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93" name="Google Shape;93;p17"/>
          <p:cNvPicPr preferRelativeResize="0"/>
          <p:nvPr/>
        </p:nvPicPr>
        <p:blipFill rotWithShape="1">
          <a:blip r:embed="rId3">
            <a:alphaModFix/>
          </a:blip>
          <a:srcRect r="65980"/>
          <a:stretch/>
        </p:blipFill>
        <p:spPr>
          <a:xfrm>
            <a:off x="343550" y="232075"/>
            <a:ext cx="3162125" cy="2622125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94" name="Google Shape;94;p17"/>
          <p:cNvPicPr preferRelativeResize="0"/>
          <p:nvPr/>
        </p:nvPicPr>
        <p:blipFill rotWithShape="1">
          <a:blip r:embed="rId4">
            <a:alphaModFix/>
          </a:blip>
          <a:srcRect r="60813"/>
          <a:stretch/>
        </p:blipFill>
        <p:spPr>
          <a:xfrm>
            <a:off x="813650" y="2571750"/>
            <a:ext cx="3758350" cy="239030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Contents of a Syllabus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>
            <a:spLocks noGrp="1"/>
          </p:cNvSpPr>
          <p:nvPr>
            <p:ph type="title"/>
          </p:nvPr>
        </p:nvSpPr>
        <p:spPr>
          <a:xfrm>
            <a:off x="327175" y="1590000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7200" b="1"/>
              <a:t>Why is a syllabus so important?</a:t>
            </a:r>
            <a:endParaRPr sz="7200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9725" y="310175"/>
            <a:ext cx="6384551" cy="4405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1"/>
          <p:cNvPicPr preferRelativeResize="0"/>
          <p:nvPr/>
        </p:nvPicPr>
        <p:blipFill rotWithShape="1">
          <a:blip r:embed="rId3">
            <a:alphaModFix/>
          </a:blip>
          <a:srcRect t="1904" b="1440"/>
          <a:stretch/>
        </p:blipFill>
        <p:spPr>
          <a:xfrm>
            <a:off x="241275" y="260550"/>
            <a:ext cx="5008551" cy="4477651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1"/>
          <p:cNvSpPr txBox="1"/>
          <p:nvPr/>
        </p:nvSpPr>
        <p:spPr>
          <a:xfrm>
            <a:off x="5694400" y="685150"/>
            <a:ext cx="3309900" cy="38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Department Abbreviation</a:t>
            </a: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Course Number</a:t>
            </a: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Course Name</a:t>
            </a: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Course Meeting Information</a:t>
            </a: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Course Site Information</a:t>
            </a: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Instructor Contact Information</a:t>
            </a: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Office Hours Information</a:t>
            </a: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Course Description</a:t>
            </a: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Pre/Co- Requisites </a:t>
            </a:r>
            <a:endParaRPr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712</Words>
  <Application>Microsoft Office PowerPoint</Application>
  <PresentationFormat>On-screen Show (16:9)</PresentationFormat>
  <Paragraphs>140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Roboto</vt:lpstr>
      <vt:lpstr>Roboto Slab</vt:lpstr>
      <vt:lpstr>Lobster</vt:lpstr>
      <vt:lpstr>Marina</vt:lpstr>
      <vt:lpstr>City Tech 101</vt:lpstr>
      <vt:lpstr>The Syllabus</vt:lpstr>
      <vt:lpstr>Today’s Topics</vt:lpstr>
      <vt:lpstr>Course Organization</vt:lpstr>
      <vt:lpstr>PowerPoint Presentation</vt:lpstr>
      <vt:lpstr>Contents of a Syllabus</vt:lpstr>
      <vt:lpstr>Why is a syllabus so important?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Duties + Responsibilities  of a Professor</vt:lpstr>
      <vt:lpstr>A Professor’s Job Includes...</vt:lpstr>
      <vt:lpstr>Duties + Responsibilities  of a Student</vt:lpstr>
      <vt:lpstr>A Student’s Job Includes...</vt:lpstr>
      <vt:lpstr>Effective Communication</vt:lpstr>
      <vt:lpstr>Emailing with Professors</vt:lpstr>
      <vt:lpstr>Emailing with Professors</vt:lpstr>
      <vt:lpstr>Tips for Effective Communication</vt:lpstr>
      <vt:lpstr>If these [online] walls could talk…</vt:lpstr>
      <vt:lpstr>Recap</vt:lpstr>
      <vt:lpstr>Before Session 3…</vt:lpstr>
      <vt:lpstr>The Syllabus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Tech 101</dc:title>
  <dc:creator>Jessica Penner</dc:creator>
  <cp:lastModifiedBy>Tom Smith</cp:lastModifiedBy>
  <cp:revision>1</cp:revision>
  <dcterms:modified xsi:type="dcterms:W3CDTF">2022-09-01T19:56:22Z</dcterms:modified>
</cp:coreProperties>
</file>