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80"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9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E8D5F14-70A8-48EC-B4E8-58DB10D166AE}" type="datetimeFigureOut">
              <a:rPr lang="en-US" smtClean="0"/>
              <a:t>9/19/2017</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0AA7DD9C-5E26-421F-BD0B-961DF605EBCC}"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D5F14-70A8-48EC-B4E8-58DB10D166AE}"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D5F14-70A8-48EC-B4E8-58DB10D166AE}"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8D5F14-70A8-48EC-B4E8-58DB10D166AE}"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E8D5F14-70A8-48EC-B4E8-58DB10D166AE}" type="datetimeFigureOut">
              <a:rPr lang="en-US" smtClean="0"/>
              <a:t>9/19/2017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0AA7DD9C-5E26-421F-BD0B-961DF605EBC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8D5F14-70A8-48EC-B4E8-58DB10D166AE}"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E8D5F14-70A8-48EC-B4E8-58DB10D166AE}" type="datetimeFigureOut">
              <a:rPr lang="en-US" smtClean="0"/>
              <a:t>9/19/2017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E8D5F14-70A8-48EC-B4E8-58DB10D166AE}" type="datetimeFigureOut">
              <a:rPr lang="en-US" smtClean="0"/>
              <a:t>9/19/2017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8D5F14-70A8-48EC-B4E8-58DB10D166AE}" type="datetimeFigureOut">
              <a:rPr lang="en-US" smtClean="0"/>
              <a:t>9/19/2017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E8D5F14-70A8-48EC-B4E8-58DB10D166AE}"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E8D5F14-70A8-48EC-B4E8-58DB10D166AE}" type="datetimeFigureOut">
              <a:rPr lang="en-US" smtClean="0"/>
              <a:t>9/19/2017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A7DD9C-5E26-421F-BD0B-961DF605EBC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E8D5F14-70A8-48EC-B4E8-58DB10D166AE}" type="datetimeFigureOut">
              <a:rPr lang="en-US" smtClean="0"/>
              <a:t>9/19/2017</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AA7DD9C-5E26-421F-BD0B-961DF605EBC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Quantifiers and logical inference</a:t>
            </a:r>
            <a:endParaRPr lang="en-US" dirty="0"/>
          </a:p>
        </p:txBody>
      </p:sp>
      <p:sp>
        <p:nvSpPr>
          <p:cNvPr id="3" name="Subtitle 2"/>
          <p:cNvSpPr>
            <a:spLocks noGrp="1"/>
          </p:cNvSpPr>
          <p:nvPr>
            <p:ph type="subTitle" idx="1"/>
          </p:nvPr>
        </p:nvSpPr>
        <p:spPr/>
        <p:txBody>
          <a:bodyPr/>
          <a:lstStyle/>
          <a:p>
            <a:r>
              <a:rPr lang="en-US" dirty="0"/>
              <a:t>Adapted from Patrick J. Hurley, </a:t>
            </a:r>
            <a:r>
              <a:rPr lang="en-US" i="1" dirty="0"/>
              <a:t>A Concise Introduction to Logic</a:t>
            </a:r>
            <a:r>
              <a:rPr lang="en-US" dirty="0"/>
              <a:t> (Belmont: Thomson Wadsworth, 2008).</a:t>
            </a:r>
          </a:p>
          <a:p>
            <a:endParaRPr lang="en-US" dirty="0"/>
          </a:p>
        </p:txBody>
      </p:sp>
    </p:spTree>
    <p:extLst>
      <p:ext uri="{BB962C8B-B14F-4D97-AF65-F5344CB8AC3E}">
        <p14:creationId xmlns:p14="http://schemas.microsoft.com/office/powerpoint/2010/main" val="13129805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normAutofit fontScale="92500" lnSpcReduction="20000"/>
          </a:bodyPr>
          <a:lstStyle/>
          <a:p>
            <a:r>
              <a:rPr lang="en-US" dirty="0"/>
              <a:t>Translate the following statements into symbolic form. Avoid negation signs </a:t>
            </a:r>
            <a:r>
              <a:rPr lang="en-US" dirty="0" smtClean="0"/>
              <a:t>preceding quantifiers</a:t>
            </a:r>
            <a:r>
              <a:rPr lang="en-US" dirty="0"/>
              <a:t>. The predicate letters are given in parentheses</a:t>
            </a:r>
            <a:r>
              <a:rPr lang="en-US" dirty="0" smtClean="0"/>
              <a:t>.</a:t>
            </a:r>
          </a:p>
          <a:p>
            <a:pPr marL="137160" indent="0">
              <a:buNone/>
            </a:pPr>
            <a:endParaRPr lang="en-US" dirty="0"/>
          </a:p>
          <a:p>
            <a:r>
              <a:rPr lang="en-US" b="1" dirty="0" smtClean="0"/>
              <a:t>1</a:t>
            </a:r>
            <a:r>
              <a:rPr lang="en-US" b="1" dirty="0"/>
              <a:t>. </a:t>
            </a:r>
            <a:r>
              <a:rPr lang="en-US" dirty="0"/>
              <a:t>Elaine is a chemist. (</a:t>
            </a:r>
            <a:r>
              <a:rPr lang="en-US" i="1" dirty="0"/>
              <a:t>C</a:t>
            </a:r>
            <a:r>
              <a:rPr lang="en-US" dirty="0"/>
              <a:t>)</a:t>
            </a:r>
          </a:p>
          <a:p>
            <a:r>
              <a:rPr lang="en-US" b="1" dirty="0"/>
              <a:t>2. </a:t>
            </a:r>
            <a:r>
              <a:rPr lang="en-US" dirty="0"/>
              <a:t>Nancy is not a sales clerk. (</a:t>
            </a:r>
            <a:r>
              <a:rPr lang="en-US" i="1" dirty="0"/>
              <a:t>S</a:t>
            </a:r>
            <a:r>
              <a:rPr lang="en-US" dirty="0"/>
              <a:t>)</a:t>
            </a:r>
          </a:p>
          <a:p>
            <a:r>
              <a:rPr lang="en-US" b="1" dirty="0"/>
              <a:t>3</a:t>
            </a:r>
            <a:r>
              <a:rPr lang="en-US" b="1" dirty="0" smtClean="0"/>
              <a:t>. </a:t>
            </a:r>
            <a:r>
              <a:rPr lang="en-US" dirty="0"/>
              <a:t>Intel designs a faster chip only if Micron does. (</a:t>
            </a:r>
            <a:r>
              <a:rPr lang="en-US" i="1" dirty="0"/>
              <a:t>D</a:t>
            </a:r>
            <a:r>
              <a:rPr lang="en-US" dirty="0"/>
              <a:t>)</a:t>
            </a:r>
          </a:p>
          <a:p>
            <a:r>
              <a:rPr lang="en-US" b="1" dirty="0"/>
              <a:t>4</a:t>
            </a:r>
            <a:r>
              <a:rPr lang="en-US" b="1" dirty="0" smtClean="0"/>
              <a:t>. </a:t>
            </a:r>
            <a:r>
              <a:rPr lang="en-US" dirty="0"/>
              <a:t>Some grapes are sour. (</a:t>
            </a:r>
            <a:r>
              <a:rPr lang="en-US" i="1" dirty="0"/>
              <a:t>G, S</a:t>
            </a:r>
            <a:r>
              <a:rPr lang="en-US" dirty="0"/>
              <a:t>)</a:t>
            </a:r>
          </a:p>
          <a:p>
            <a:r>
              <a:rPr lang="en-US" b="1" dirty="0"/>
              <a:t>5</a:t>
            </a:r>
            <a:r>
              <a:rPr lang="en-US" b="1" dirty="0" smtClean="0"/>
              <a:t>. </a:t>
            </a:r>
            <a:r>
              <a:rPr lang="en-US" dirty="0"/>
              <a:t>Every penguin loves ice. (</a:t>
            </a:r>
            <a:r>
              <a:rPr lang="en-US" i="1" dirty="0"/>
              <a:t>P, L</a:t>
            </a:r>
            <a:r>
              <a:rPr lang="en-US" dirty="0"/>
              <a:t>)</a:t>
            </a:r>
          </a:p>
          <a:p>
            <a:r>
              <a:rPr lang="en-US" b="1" dirty="0"/>
              <a:t>6</a:t>
            </a:r>
            <a:r>
              <a:rPr lang="en-US" b="1" dirty="0" smtClean="0"/>
              <a:t>. </a:t>
            </a:r>
            <a:r>
              <a:rPr lang="en-US" dirty="0"/>
              <a:t>There is trouble in River City. (</a:t>
            </a:r>
            <a:r>
              <a:rPr lang="en-US" i="1" dirty="0"/>
              <a:t>T, R</a:t>
            </a:r>
            <a:r>
              <a:rPr lang="en-US" dirty="0" smtClean="0"/>
              <a:t>)</a:t>
            </a:r>
          </a:p>
          <a:p>
            <a:r>
              <a:rPr lang="en-US" dirty="0"/>
              <a:t>7</a:t>
            </a:r>
            <a:r>
              <a:rPr lang="en-US" b="1" dirty="0" smtClean="0"/>
              <a:t>. </a:t>
            </a:r>
            <a:r>
              <a:rPr lang="en-US" dirty="0"/>
              <a:t>Tigers exist. (</a:t>
            </a:r>
            <a:r>
              <a:rPr lang="en-US" i="1" dirty="0"/>
              <a:t>T</a:t>
            </a:r>
            <a:r>
              <a:rPr lang="en-US" dirty="0"/>
              <a:t>)</a:t>
            </a:r>
          </a:p>
        </p:txBody>
      </p:sp>
    </p:spTree>
    <p:extLst>
      <p:ext uri="{BB962C8B-B14F-4D97-AF65-F5344CB8AC3E}">
        <p14:creationId xmlns:p14="http://schemas.microsoft.com/office/powerpoint/2010/main" val="3038763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Logical Inference	</a:t>
            </a:r>
            <a:endParaRPr lang="en-US" dirty="0"/>
          </a:p>
        </p:txBody>
      </p:sp>
      <p:sp>
        <p:nvSpPr>
          <p:cNvPr id="3" name="Content Placeholder 2"/>
          <p:cNvSpPr>
            <a:spLocks noGrp="1"/>
          </p:cNvSpPr>
          <p:nvPr>
            <p:ph idx="1"/>
          </p:nvPr>
        </p:nvSpPr>
        <p:spPr/>
        <p:txBody>
          <a:bodyPr/>
          <a:lstStyle/>
          <a:p>
            <a:pPr marL="137160" indent="0">
              <a:buNone/>
            </a:pPr>
            <a:r>
              <a:rPr lang="en-US" dirty="0" smtClean="0"/>
              <a:t>There are a number of logical inferences that we use in every day language, logic, and math. Logic has names for them. Once you identify them, it makes those inferences explicit. Your textbook mentions six such inferences, and I will give them labels: </a:t>
            </a:r>
            <a:r>
              <a:rPr lang="en-US" i="1" dirty="0" smtClean="0"/>
              <a:t>modus ponens, modus </a:t>
            </a:r>
            <a:r>
              <a:rPr lang="en-US" i="1" dirty="0" err="1" smtClean="0"/>
              <a:t>tollens</a:t>
            </a:r>
            <a:r>
              <a:rPr lang="en-US" i="1" dirty="0" smtClean="0"/>
              <a:t>, </a:t>
            </a:r>
            <a:r>
              <a:rPr lang="en-US" dirty="0" smtClean="0"/>
              <a:t>disjunctive syllogism, conjunction, simplification, and addition.</a:t>
            </a:r>
            <a:endParaRPr lang="en-US" dirty="0"/>
          </a:p>
        </p:txBody>
      </p:sp>
    </p:spTree>
    <p:extLst>
      <p:ext uri="{BB962C8B-B14F-4D97-AF65-F5344CB8AC3E}">
        <p14:creationId xmlns:p14="http://schemas.microsoft.com/office/powerpoint/2010/main" val="3400370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Modus Ponens</a:t>
            </a:r>
            <a:endParaRPr lang="en-US" dirty="0"/>
          </a:p>
        </p:txBody>
      </p:sp>
      <p:sp>
        <p:nvSpPr>
          <p:cNvPr id="3" name="Content Placeholder 2"/>
          <p:cNvSpPr>
            <a:spLocks noGrp="1"/>
          </p:cNvSpPr>
          <p:nvPr>
            <p:ph idx="1"/>
          </p:nvPr>
        </p:nvSpPr>
        <p:spPr/>
        <p:txBody>
          <a:bodyPr/>
          <a:lstStyle/>
          <a:p>
            <a:pPr marL="137160" indent="0">
              <a:buNone/>
            </a:pPr>
            <a:r>
              <a:rPr lang="en-US" dirty="0" smtClean="0"/>
              <a:t>We have run across this inference before. The rule of </a:t>
            </a:r>
            <a:r>
              <a:rPr lang="en-US" i="1" dirty="0" smtClean="0"/>
              <a:t>modus ponens </a:t>
            </a:r>
            <a:r>
              <a:rPr lang="en-US" dirty="0" smtClean="0"/>
              <a:t>is that if you have a conditional and assert the antecedent, you may infer the consequent.  </a:t>
            </a:r>
          </a:p>
          <a:p>
            <a:pPr marL="137160" indent="0">
              <a:buNone/>
            </a:pPr>
            <a:endParaRPr lang="en-US" i="1" dirty="0"/>
          </a:p>
          <a:p>
            <a:pPr marL="137160" indent="0">
              <a:buNone/>
            </a:pPr>
            <a:r>
              <a:rPr lang="en-US" dirty="0" smtClean="0"/>
              <a:t>E.g. </a:t>
            </a:r>
          </a:p>
          <a:p>
            <a:pPr marL="137160" indent="0">
              <a:buNone/>
            </a:pPr>
            <a:r>
              <a:rPr lang="en-US" dirty="0" smtClean="0"/>
              <a:t>If it rains, then the ground gets wet.</a:t>
            </a:r>
          </a:p>
          <a:p>
            <a:pPr marL="137160" indent="0">
              <a:buNone/>
            </a:pPr>
            <a:r>
              <a:rPr lang="en-US" dirty="0" smtClean="0"/>
              <a:t>It is raining.</a:t>
            </a:r>
          </a:p>
          <a:p>
            <a:pPr marL="137160" indent="0">
              <a:buNone/>
            </a:pPr>
            <a:r>
              <a:rPr lang="en-US" dirty="0" smtClean="0"/>
              <a:t>Therefore, the ground is wet.</a:t>
            </a:r>
            <a:endParaRPr lang="en-US" dirty="0"/>
          </a:p>
        </p:txBody>
      </p:sp>
    </p:spTree>
    <p:extLst>
      <p:ext uri="{BB962C8B-B14F-4D97-AF65-F5344CB8AC3E}">
        <p14:creationId xmlns:p14="http://schemas.microsoft.com/office/powerpoint/2010/main" val="3123496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Modus Ponens</a:t>
            </a:r>
            <a:endParaRPr lang="en-US" dirty="0"/>
          </a:p>
        </p:txBody>
      </p:sp>
      <p:sp>
        <p:nvSpPr>
          <p:cNvPr id="3" name="Content Placeholder 2"/>
          <p:cNvSpPr>
            <a:spLocks noGrp="1"/>
          </p:cNvSpPr>
          <p:nvPr>
            <p:ph idx="1"/>
          </p:nvPr>
        </p:nvSpPr>
        <p:spPr/>
        <p:txBody>
          <a:bodyPr/>
          <a:lstStyle/>
          <a:p>
            <a:pPr marL="137160" indent="0">
              <a:buNone/>
            </a:pPr>
            <a:r>
              <a:rPr lang="en-US" dirty="0" smtClean="0"/>
              <a:t>This </a:t>
            </a:r>
            <a:r>
              <a:rPr lang="en-US" dirty="0"/>
              <a:t>inference</a:t>
            </a:r>
            <a:r>
              <a:rPr lang="en-US" dirty="0" smtClean="0"/>
              <a:t> can be symbolized this way:</a:t>
            </a:r>
          </a:p>
          <a:p>
            <a:pPr marL="137160" indent="0">
              <a:buNone/>
            </a:pPr>
            <a:endParaRPr lang="en-US" dirty="0"/>
          </a:p>
          <a:p>
            <a:pPr marL="137160" indent="0">
              <a:buNone/>
            </a:pPr>
            <a:r>
              <a:rPr lang="en-US" dirty="0" smtClean="0">
                <a:sym typeface="Symbol"/>
              </a:rPr>
              <a:t>R </a:t>
            </a:r>
            <a:r>
              <a:rPr lang="en-US" dirty="0">
                <a:sym typeface="Symbol"/>
              </a:rPr>
              <a:t> </a:t>
            </a:r>
            <a:r>
              <a:rPr lang="en-US" dirty="0" smtClean="0">
                <a:sym typeface="Symbol"/>
              </a:rPr>
              <a:t>W</a:t>
            </a:r>
          </a:p>
          <a:p>
            <a:pPr marL="137160" indent="0">
              <a:buNone/>
            </a:pPr>
            <a:r>
              <a:rPr lang="en-US" u="sng" dirty="0" smtClean="0">
                <a:sym typeface="Symbol"/>
              </a:rPr>
              <a:t>R </a:t>
            </a:r>
          </a:p>
          <a:p>
            <a:pPr marL="137160" indent="0">
              <a:buNone/>
            </a:pPr>
            <a:r>
              <a:rPr lang="en-US" dirty="0">
                <a:sym typeface="Symbol"/>
              </a:rPr>
              <a:t>W</a:t>
            </a:r>
            <a:endParaRPr lang="en-US" dirty="0"/>
          </a:p>
        </p:txBody>
      </p:sp>
    </p:spTree>
    <p:extLst>
      <p:ext uri="{BB962C8B-B14F-4D97-AF65-F5344CB8AC3E}">
        <p14:creationId xmlns:p14="http://schemas.microsoft.com/office/powerpoint/2010/main" val="202137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Modus </a:t>
            </a:r>
            <a:r>
              <a:rPr lang="en-US" dirty="0" err="1" smtClean="0"/>
              <a:t>Tollens</a:t>
            </a:r>
            <a:endParaRPr lang="en-US" dirty="0"/>
          </a:p>
        </p:txBody>
      </p:sp>
      <p:sp>
        <p:nvSpPr>
          <p:cNvPr id="3" name="Content Placeholder 2"/>
          <p:cNvSpPr>
            <a:spLocks noGrp="1"/>
          </p:cNvSpPr>
          <p:nvPr>
            <p:ph idx="1"/>
          </p:nvPr>
        </p:nvSpPr>
        <p:spPr/>
        <p:txBody>
          <a:bodyPr>
            <a:normAutofit lnSpcReduction="10000"/>
          </a:bodyPr>
          <a:lstStyle/>
          <a:p>
            <a:pPr marL="137160" indent="0">
              <a:buNone/>
            </a:pPr>
            <a:r>
              <a:rPr lang="en-US" dirty="0" smtClean="0"/>
              <a:t>This is an inference that also works off a conditional, but it asserts something about the consequent. If you have a conditional, and assert the </a:t>
            </a:r>
            <a:r>
              <a:rPr lang="en-US" i="1" dirty="0" smtClean="0"/>
              <a:t>negation</a:t>
            </a:r>
            <a:r>
              <a:rPr lang="en-US" dirty="0" smtClean="0"/>
              <a:t> of the consequent, you can infer the </a:t>
            </a:r>
            <a:r>
              <a:rPr lang="en-US" i="1" dirty="0" smtClean="0"/>
              <a:t>negation</a:t>
            </a:r>
            <a:r>
              <a:rPr lang="en-US" dirty="0" smtClean="0"/>
              <a:t> of the antecedent.</a:t>
            </a:r>
          </a:p>
          <a:p>
            <a:pPr marL="137160" indent="0">
              <a:buNone/>
            </a:pPr>
            <a:endParaRPr lang="en-US" dirty="0"/>
          </a:p>
          <a:p>
            <a:pPr marL="137160" indent="0">
              <a:buNone/>
            </a:pPr>
            <a:r>
              <a:rPr lang="en-US" dirty="0" smtClean="0"/>
              <a:t>E.g.</a:t>
            </a:r>
          </a:p>
          <a:p>
            <a:pPr marL="137160" indent="0">
              <a:buNone/>
            </a:pPr>
            <a:r>
              <a:rPr lang="en-US" dirty="0" smtClean="0"/>
              <a:t>If it rains, then the ground gets wet.</a:t>
            </a:r>
          </a:p>
          <a:p>
            <a:pPr marL="137160" indent="0">
              <a:buNone/>
            </a:pPr>
            <a:r>
              <a:rPr lang="en-US" dirty="0" smtClean="0"/>
              <a:t>The ground did not get wet.</a:t>
            </a:r>
          </a:p>
          <a:p>
            <a:pPr marL="137160" indent="0">
              <a:buNone/>
            </a:pPr>
            <a:r>
              <a:rPr lang="en-US" dirty="0" smtClean="0"/>
              <a:t>Therefore, it did not rain.</a:t>
            </a:r>
            <a:endParaRPr lang="en-US" dirty="0"/>
          </a:p>
        </p:txBody>
      </p:sp>
    </p:spTree>
    <p:extLst>
      <p:ext uri="{BB962C8B-B14F-4D97-AF65-F5344CB8AC3E}">
        <p14:creationId xmlns:p14="http://schemas.microsoft.com/office/powerpoint/2010/main" val="1645693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Modus </a:t>
            </a:r>
            <a:r>
              <a:rPr lang="en-US" dirty="0" err="1" smtClean="0"/>
              <a:t>Tollens</a:t>
            </a:r>
            <a:endParaRPr lang="en-US" dirty="0"/>
          </a:p>
        </p:txBody>
      </p:sp>
      <p:sp>
        <p:nvSpPr>
          <p:cNvPr id="3" name="Content Placeholder 2"/>
          <p:cNvSpPr>
            <a:spLocks noGrp="1"/>
          </p:cNvSpPr>
          <p:nvPr>
            <p:ph idx="1"/>
          </p:nvPr>
        </p:nvSpPr>
        <p:spPr/>
        <p:txBody>
          <a:bodyPr/>
          <a:lstStyle/>
          <a:p>
            <a:pPr marL="137160" indent="0">
              <a:buNone/>
            </a:pPr>
            <a:r>
              <a:rPr lang="en-US" dirty="0" smtClean="0"/>
              <a:t>This inference can be symbolized this way:</a:t>
            </a:r>
          </a:p>
          <a:p>
            <a:pPr marL="137160" indent="0">
              <a:buNone/>
            </a:pPr>
            <a:endParaRPr lang="en-US" dirty="0"/>
          </a:p>
          <a:p>
            <a:pPr marL="137160" indent="0">
              <a:buNone/>
            </a:pPr>
            <a:r>
              <a:rPr lang="en-US" dirty="0" smtClean="0">
                <a:sym typeface="Symbol"/>
              </a:rPr>
              <a:t>R </a:t>
            </a:r>
            <a:r>
              <a:rPr lang="en-US" dirty="0">
                <a:sym typeface="Symbol"/>
              </a:rPr>
              <a:t> </a:t>
            </a:r>
            <a:r>
              <a:rPr lang="en-US" dirty="0" smtClean="0">
                <a:sym typeface="Symbol"/>
              </a:rPr>
              <a:t>W</a:t>
            </a:r>
          </a:p>
          <a:p>
            <a:pPr>
              <a:buFont typeface="Symbol"/>
              <a:buChar char="~"/>
            </a:pPr>
            <a:r>
              <a:rPr lang="en-US" u="sng" dirty="0" smtClean="0"/>
              <a:t>W</a:t>
            </a:r>
          </a:p>
          <a:p>
            <a:pPr>
              <a:buFont typeface="Symbol"/>
              <a:buChar char="~"/>
            </a:pPr>
            <a:r>
              <a:rPr lang="en-US" dirty="0" smtClean="0"/>
              <a:t>R</a:t>
            </a:r>
          </a:p>
        </p:txBody>
      </p:sp>
    </p:spTree>
    <p:extLst>
      <p:ext uri="{BB962C8B-B14F-4D97-AF65-F5344CB8AC3E}">
        <p14:creationId xmlns:p14="http://schemas.microsoft.com/office/powerpoint/2010/main" val="24126813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Disjunctive Syllogism</a:t>
            </a:r>
            <a:endParaRPr lang="en-US" dirty="0"/>
          </a:p>
        </p:txBody>
      </p:sp>
      <p:sp>
        <p:nvSpPr>
          <p:cNvPr id="3" name="Content Placeholder 2"/>
          <p:cNvSpPr>
            <a:spLocks noGrp="1"/>
          </p:cNvSpPr>
          <p:nvPr>
            <p:ph idx="1"/>
          </p:nvPr>
        </p:nvSpPr>
        <p:spPr/>
        <p:txBody>
          <a:bodyPr/>
          <a:lstStyle/>
          <a:p>
            <a:pPr marL="137160" indent="0">
              <a:buNone/>
            </a:pPr>
            <a:r>
              <a:rPr lang="en-US" dirty="0" smtClean="0"/>
              <a:t>In the disjunctive syllogism, if you have a disjunction and negate one side of the disjunctive, you may infer the non-negated side of the disjunctive.</a:t>
            </a:r>
          </a:p>
          <a:p>
            <a:pPr marL="137160" indent="0">
              <a:buNone/>
            </a:pPr>
            <a:endParaRPr lang="en-US" dirty="0"/>
          </a:p>
          <a:p>
            <a:pPr marL="137160" indent="0">
              <a:buNone/>
            </a:pPr>
            <a:r>
              <a:rPr lang="en-US" dirty="0" smtClean="0"/>
              <a:t>E.g.</a:t>
            </a:r>
          </a:p>
          <a:p>
            <a:pPr marL="137160" indent="0">
              <a:buNone/>
            </a:pPr>
            <a:r>
              <a:rPr lang="en-US" dirty="0" smtClean="0"/>
              <a:t>Either the chalk is black or the chalk is white.</a:t>
            </a:r>
          </a:p>
          <a:p>
            <a:pPr marL="137160" indent="0">
              <a:buNone/>
            </a:pPr>
            <a:r>
              <a:rPr lang="en-US" dirty="0" smtClean="0"/>
              <a:t>The chalk is not black.</a:t>
            </a:r>
          </a:p>
          <a:p>
            <a:pPr marL="137160" indent="0">
              <a:buNone/>
            </a:pPr>
            <a:r>
              <a:rPr lang="en-US" dirty="0" smtClean="0"/>
              <a:t>Therefore, the chalk is white.</a:t>
            </a:r>
            <a:endParaRPr lang="en-US" dirty="0"/>
          </a:p>
        </p:txBody>
      </p:sp>
    </p:spTree>
    <p:extLst>
      <p:ext uri="{BB962C8B-B14F-4D97-AF65-F5344CB8AC3E}">
        <p14:creationId xmlns:p14="http://schemas.microsoft.com/office/powerpoint/2010/main" val="3296125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Disjunctive Syllogism</a:t>
            </a:r>
          </a:p>
        </p:txBody>
      </p:sp>
      <p:sp>
        <p:nvSpPr>
          <p:cNvPr id="3" name="Content Placeholder 2"/>
          <p:cNvSpPr>
            <a:spLocks noGrp="1"/>
          </p:cNvSpPr>
          <p:nvPr>
            <p:ph idx="1"/>
          </p:nvPr>
        </p:nvSpPr>
        <p:spPr/>
        <p:txBody>
          <a:bodyPr/>
          <a:lstStyle/>
          <a:p>
            <a:pPr marL="137160" indent="0">
              <a:buNone/>
            </a:pPr>
            <a:r>
              <a:rPr lang="en-US" dirty="0" smtClean="0"/>
              <a:t>This inference can be symbolized this way:</a:t>
            </a:r>
          </a:p>
          <a:p>
            <a:pPr marL="137160" indent="0">
              <a:buNone/>
            </a:pPr>
            <a:endParaRPr lang="en-US" dirty="0"/>
          </a:p>
          <a:p>
            <a:pPr marL="137160" indent="0">
              <a:buNone/>
            </a:pPr>
            <a:r>
              <a:rPr lang="en-US" dirty="0" smtClean="0"/>
              <a:t>B V W</a:t>
            </a:r>
          </a:p>
          <a:p>
            <a:pPr marL="137160" indent="0">
              <a:buNone/>
            </a:pPr>
            <a:r>
              <a:rPr lang="en-US" u="sng" dirty="0" smtClean="0"/>
              <a:t>~B</a:t>
            </a:r>
          </a:p>
          <a:p>
            <a:pPr marL="137160" indent="0">
              <a:buNone/>
            </a:pPr>
            <a:r>
              <a:rPr lang="en-US" dirty="0"/>
              <a:t>W</a:t>
            </a:r>
          </a:p>
        </p:txBody>
      </p:sp>
    </p:spTree>
    <p:extLst>
      <p:ext uri="{BB962C8B-B14F-4D97-AF65-F5344CB8AC3E}">
        <p14:creationId xmlns:p14="http://schemas.microsoft.com/office/powerpoint/2010/main" val="2476477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Conjunction</a:t>
            </a:r>
            <a:endParaRPr lang="en-US" dirty="0"/>
          </a:p>
        </p:txBody>
      </p:sp>
      <p:sp>
        <p:nvSpPr>
          <p:cNvPr id="3" name="Content Placeholder 2"/>
          <p:cNvSpPr>
            <a:spLocks noGrp="1"/>
          </p:cNvSpPr>
          <p:nvPr>
            <p:ph idx="1"/>
          </p:nvPr>
        </p:nvSpPr>
        <p:spPr/>
        <p:txBody>
          <a:bodyPr/>
          <a:lstStyle/>
          <a:p>
            <a:pPr marL="137160" indent="0">
              <a:buNone/>
            </a:pPr>
            <a:r>
              <a:rPr lang="en-US" dirty="0" smtClean="0"/>
              <a:t>In this type of inference, if you have two established statements, then you may also conjoin them to make a single statement.</a:t>
            </a:r>
          </a:p>
          <a:p>
            <a:pPr marL="137160" indent="0">
              <a:buNone/>
            </a:pPr>
            <a:endParaRPr lang="en-US" dirty="0"/>
          </a:p>
          <a:p>
            <a:pPr marL="137160" indent="0">
              <a:buNone/>
            </a:pPr>
            <a:r>
              <a:rPr lang="en-US" dirty="0" smtClean="0"/>
              <a:t>E.g.</a:t>
            </a:r>
          </a:p>
          <a:p>
            <a:pPr marL="137160" indent="0">
              <a:buNone/>
            </a:pPr>
            <a:r>
              <a:rPr lang="en-US" dirty="0" smtClean="0"/>
              <a:t>Chalk is white. Snow is white. Chalk and snow are white.</a:t>
            </a:r>
            <a:endParaRPr lang="en-US" dirty="0"/>
          </a:p>
        </p:txBody>
      </p:sp>
    </p:spTree>
    <p:extLst>
      <p:ext uri="{BB962C8B-B14F-4D97-AF65-F5344CB8AC3E}">
        <p14:creationId xmlns:p14="http://schemas.microsoft.com/office/powerpoint/2010/main" val="1749189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Conjunction</a:t>
            </a:r>
            <a:endParaRPr lang="en-US" dirty="0"/>
          </a:p>
        </p:txBody>
      </p:sp>
      <p:sp>
        <p:nvSpPr>
          <p:cNvPr id="3" name="Content Placeholder 2"/>
          <p:cNvSpPr>
            <a:spLocks noGrp="1"/>
          </p:cNvSpPr>
          <p:nvPr>
            <p:ph idx="1"/>
          </p:nvPr>
        </p:nvSpPr>
        <p:spPr/>
        <p:txBody>
          <a:bodyPr/>
          <a:lstStyle/>
          <a:p>
            <a:pPr marL="137160" indent="0">
              <a:buNone/>
            </a:pPr>
            <a:r>
              <a:rPr lang="en-US" dirty="0" smtClean="0"/>
              <a:t>This inference may be symbolized this way:</a:t>
            </a:r>
          </a:p>
          <a:p>
            <a:pPr marL="137160" indent="0">
              <a:buNone/>
            </a:pPr>
            <a:endParaRPr lang="en-US" dirty="0"/>
          </a:p>
          <a:p>
            <a:pPr marL="137160" indent="0">
              <a:buNone/>
            </a:pPr>
            <a:r>
              <a:rPr lang="en-US" dirty="0" smtClean="0"/>
              <a:t>C</a:t>
            </a:r>
          </a:p>
          <a:p>
            <a:pPr marL="137160" indent="0">
              <a:buNone/>
            </a:pPr>
            <a:r>
              <a:rPr lang="en-US" u="sng" dirty="0" smtClean="0"/>
              <a:t>S</a:t>
            </a:r>
          </a:p>
          <a:p>
            <a:pPr marL="137160" indent="0">
              <a:buNone/>
            </a:pPr>
            <a:r>
              <a:rPr lang="en-US" dirty="0" smtClean="0"/>
              <a:t>C </a:t>
            </a:r>
            <a:r>
              <a:rPr lang="en-US" dirty="0" smtClean="0">
                <a:sym typeface="Symbol"/>
              </a:rPr>
              <a:t> S</a:t>
            </a:r>
            <a:endParaRPr lang="en-US" dirty="0"/>
          </a:p>
        </p:txBody>
      </p:sp>
    </p:spTree>
    <p:extLst>
      <p:ext uri="{BB962C8B-B14F-4D97-AF65-F5344CB8AC3E}">
        <p14:creationId xmlns:p14="http://schemas.microsoft.com/office/powerpoint/2010/main" val="2210273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Predicate Logic</a:t>
            </a:r>
            <a:endParaRPr lang="en-US" dirty="0"/>
          </a:p>
        </p:txBody>
      </p:sp>
      <p:sp>
        <p:nvSpPr>
          <p:cNvPr id="3" name="Content Placeholder 2"/>
          <p:cNvSpPr>
            <a:spLocks noGrp="1"/>
          </p:cNvSpPr>
          <p:nvPr>
            <p:ph idx="1"/>
          </p:nvPr>
        </p:nvSpPr>
        <p:spPr/>
        <p:txBody>
          <a:bodyPr/>
          <a:lstStyle/>
          <a:p>
            <a:pPr marL="137160" indent="0">
              <a:buNone/>
            </a:pPr>
            <a:r>
              <a:rPr lang="en-US" dirty="0" smtClean="0"/>
              <a:t>Before I go on to explain quantifiers, first let me address different ways of symbolizing statements. Previously, we used one letter to symbolize one statement. But there is another way to symbolize certain kinds of statements that are relevant to quantifiers. We can also symbolize statements by symbolizing the predicate and subject separately. </a:t>
            </a:r>
          </a:p>
          <a:p>
            <a:pPr marL="137160" indent="0">
              <a:buNone/>
            </a:pPr>
            <a:endParaRPr lang="en-US" dirty="0"/>
          </a:p>
          <a:p>
            <a:pPr marL="137160" indent="0">
              <a:buNone/>
            </a:pPr>
            <a:r>
              <a:rPr lang="en-US" dirty="0" smtClean="0"/>
              <a:t>E.g. Luna is a cat. = </a:t>
            </a:r>
            <a:r>
              <a:rPr lang="en-US" dirty="0" smtClean="0"/>
              <a:t>C(l)  </a:t>
            </a:r>
            <a:r>
              <a:rPr lang="en-US" dirty="0" smtClean="0"/>
              <a:t>(C= is a cat; l=Luna)</a:t>
            </a:r>
            <a:endParaRPr lang="en-US" dirty="0"/>
          </a:p>
        </p:txBody>
      </p:sp>
    </p:spTree>
    <p:extLst>
      <p:ext uri="{BB962C8B-B14F-4D97-AF65-F5344CB8AC3E}">
        <p14:creationId xmlns:p14="http://schemas.microsoft.com/office/powerpoint/2010/main" val="26905382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Simplification</a:t>
            </a:r>
            <a:endParaRPr lang="en-US" dirty="0"/>
          </a:p>
        </p:txBody>
      </p:sp>
      <p:sp>
        <p:nvSpPr>
          <p:cNvPr id="3" name="Content Placeholder 2"/>
          <p:cNvSpPr>
            <a:spLocks noGrp="1"/>
          </p:cNvSpPr>
          <p:nvPr>
            <p:ph idx="1"/>
          </p:nvPr>
        </p:nvSpPr>
        <p:spPr/>
        <p:txBody>
          <a:bodyPr/>
          <a:lstStyle/>
          <a:p>
            <a:pPr marL="137160" indent="0">
              <a:buNone/>
            </a:pPr>
            <a:r>
              <a:rPr lang="en-US" dirty="0" smtClean="0"/>
              <a:t>In this inference, if you have two statements that are conjoined into a complex statement, you may infer one part of the complex statement.</a:t>
            </a:r>
          </a:p>
          <a:p>
            <a:pPr marL="137160" indent="0">
              <a:buNone/>
            </a:pPr>
            <a:endParaRPr lang="en-US" dirty="0"/>
          </a:p>
          <a:p>
            <a:pPr marL="137160" indent="0">
              <a:buNone/>
            </a:pPr>
            <a:r>
              <a:rPr lang="en-US" dirty="0" smtClean="0"/>
              <a:t>E.g.</a:t>
            </a:r>
          </a:p>
          <a:p>
            <a:pPr marL="137160" indent="0">
              <a:buNone/>
            </a:pPr>
            <a:r>
              <a:rPr lang="en-US" dirty="0" smtClean="0"/>
              <a:t>Chalk and snow are white.</a:t>
            </a:r>
          </a:p>
          <a:p>
            <a:pPr marL="137160" indent="0">
              <a:buNone/>
            </a:pPr>
            <a:r>
              <a:rPr lang="en-US" dirty="0" smtClean="0"/>
              <a:t>Chalk is white.</a:t>
            </a:r>
            <a:endParaRPr lang="en-US" dirty="0"/>
          </a:p>
        </p:txBody>
      </p:sp>
    </p:spTree>
    <p:extLst>
      <p:ext uri="{BB962C8B-B14F-4D97-AF65-F5344CB8AC3E}">
        <p14:creationId xmlns:p14="http://schemas.microsoft.com/office/powerpoint/2010/main" val="863713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Simplification</a:t>
            </a:r>
            <a:endParaRPr lang="en-US" dirty="0"/>
          </a:p>
        </p:txBody>
      </p:sp>
      <p:sp>
        <p:nvSpPr>
          <p:cNvPr id="3" name="Content Placeholder 2"/>
          <p:cNvSpPr>
            <a:spLocks noGrp="1"/>
          </p:cNvSpPr>
          <p:nvPr>
            <p:ph idx="1"/>
          </p:nvPr>
        </p:nvSpPr>
        <p:spPr/>
        <p:txBody>
          <a:bodyPr/>
          <a:lstStyle/>
          <a:p>
            <a:pPr marL="137160" indent="0">
              <a:buNone/>
            </a:pPr>
            <a:r>
              <a:rPr lang="en-US" dirty="0" smtClean="0"/>
              <a:t>This inference may be symbolized this way:</a:t>
            </a:r>
          </a:p>
          <a:p>
            <a:pPr marL="137160" indent="0">
              <a:buNone/>
            </a:pPr>
            <a:endParaRPr lang="en-US" dirty="0"/>
          </a:p>
          <a:p>
            <a:pPr marL="137160" indent="0">
              <a:buNone/>
            </a:pPr>
            <a:r>
              <a:rPr lang="en-US" u="sng" dirty="0"/>
              <a:t>C </a:t>
            </a:r>
            <a:r>
              <a:rPr lang="en-US" u="sng" dirty="0">
                <a:sym typeface="Symbol"/>
              </a:rPr>
              <a:t> S</a:t>
            </a:r>
            <a:endParaRPr lang="en-US" u="sng" dirty="0"/>
          </a:p>
          <a:p>
            <a:pPr marL="137160" indent="0">
              <a:buNone/>
            </a:pPr>
            <a:r>
              <a:rPr lang="en-US" dirty="0" smtClean="0"/>
              <a:t>C</a:t>
            </a:r>
            <a:endParaRPr lang="en-US" dirty="0"/>
          </a:p>
        </p:txBody>
      </p:sp>
    </p:spTree>
    <p:extLst>
      <p:ext uri="{BB962C8B-B14F-4D97-AF65-F5344CB8AC3E}">
        <p14:creationId xmlns:p14="http://schemas.microsoft.com/office/powerpoint/2010/main" val="39889154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t>
            </a:r>
            <a:endParaRPr lang="en-US" dirty="0"/>
          </a:p>
        </p:txBody>
      </p:sp>
      <p:sp>
        <p:nvSpPr>
          <p:cNvPr id="3" name="Content Placeholder 2"/>
          <p:cNvSpPr>
            <a:spLocks noGrp="1"/>
          </p:cNvSpPr>
          <p:nvPr>
            <p:ph idx="1"/>
          </p:nvPr>
        </p:nvSpPr>
        <p:spPr/>
        <p:txBody>
          <a:bodyPr/>
          <a:lstStyle/>
          <a:p>
            <a:pPr marL="137160" indent="0">
              <a:buNone/>
            </a:pPr>
            <a:r>
              <a:rPr lang="en-US" dirty="0" smtClean="0"/>
              <a:t>In this inference, if you have a statement, you may properly add a disjunction without falsifying the original statement.</a:t>
            </a:r>
          </a:p>
          <a:p>
            <a:pPr marL="137160" indent="0">
              <a:buNone/>
            </a:pPr>
            <a:endParaRPr lang="en-US" dirty="0"/>
          </a:p>
          <a:p>
            <a:pPr marL="137160" indent="0">
              <a:buNone/>
            </a:pPr>
            <a:r>
              <a:rPr lang="en-US" dirty="0" smtClean="0"/>
              <a:t>E.g.</a:t>
            </a:r>
          </a:p>
          <a:p>
            <a:pPr marL="137160" indent="0">
              <a:buNone/>
            </a:pPr>
            <a:r>
              <a:rPr lang="en-US" dirty="0" smtClean="0"/>
              <a:t>Chalk is white.</a:t>
            </a:r>
          </a:p>
          <a:p>
            <a:pPr marL="137160" indent="0">
              <a:buNone/>
            </a:pPr>
            <a:r>
              <a:rPr lang="en-US" dirty="0" smtClean="0"/>
              <a:t>Chalk is white or Rudolf ate my homework.</a:t>
            </a:r>
            <a:endParaRPr lang="en-US" dirty="0"/>
          </a:p>
        </p:txBody>
      </p:sp>
    </p:spTree>
    <p:extLst>
      <p:ext uri="{BB962C8B-B14F-4D97-AF65-F5344CB8AC3E}">
        <p14:creationId xmlns:p14="http://schemas.microsoft.com/office/powerpoint/2010/main" val="1794643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t>
            </a:r>
            <a:endParaRPr lang="en-US" dirty="0"/>
          </a:p>
        </p:txBody>
      </p:sp>
      <p:sp>
        <p:nvSpPr>
          <p:cNvPr id="3" name="Content Placeholder 2"/>
          <p:cNvSpPr>
            <a:spLocks noGrp="1"/>
          </p:cNvSpPr>
          <p:nvPr>
            <p:ph idx="1"/>
          </p:nvPr>
        </p:nvSpPr>
        <p:spPr/>
        <p:txBody>
          <a:bodyPr/>
          <a:lstStyle/>
          <a:p>
            <a:pPr marL="137160" indent="0">
              <a:buNone/>
            </a:pPr>
            <a:r>
              <a:rPr lang="en-US" dirty="0" smtClean="0"/>
              <a:t>The previous inference can be symbolized this way:</a:t>
            </a:r>
          </a:p>
          <a:p>
            <a:pPr marL="137160" indent="0">
              <a:buNone/>
            </a:pPr>
            <a:endParaRPr lang="en-US" dirty="0"/>
          </a:p>
          <a:p>
            <a:pPr marL="137160" indent="0">
              <a:buNone/>
            </a:pPr>
            <a:r>
              <a:rPr lang="en-US" u="sng" dirty="0" smtClean="0"/>
              <a:t>C</a:t>
            </a:r>
          </a:p>
          <a:p>
            <a:pPr marL="137160" indent="0">
              <a:buNone/>
            </a:pPr>
            <a:r>
              <a:rPr lang="en-US" dirty="0" smtClean="0"/>
              <a:t>C V R</a:t>
            </a:r>
            <a:endParaRPr lang="en-US" dirty="0"/>
          </a:p>
        </p:txBody>
      </p:sp>
    </p:spTree>
    <p:extLst>
      <p:ext uri="{BB962C8B-B14F-4D97-AF65-F5344CB8AC3E}">
        <p14:creationId xmlns:p14="http://schemas.microsoft.com/office/powerpoint/2010/main" val="15019571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normAutofit fontScale="85000" lnSpcReduction="20000"/>
          </a:bodyPr>
          <a:lstStyle/>
          <a:p>
            <a:pPr marL="137160" indent="0">
              <a:buNone/>
            </a:pPr>
            <a:r>
              <a:rPr lang="pt-BR" b="1" dirty="0" smtClean="0"/>
              <a:t>Fill in the missing premise and give the inference that justifies the conclusion.</a:t>
            </a:r>
          </a:p>
          <a:p>
            <a:r>
              <a:rPr lang="pl-PL" b="1" dirty="0"/>
              <a:t>(1) 1. </a:t>
            </a:r>
            <a:r>
              <a:rPr lang="pl-PL" i="1" dirty="0"/>
              <a:t>B </a:t>
            </a:r>
            <a:r>
              <a:rPr lang="pl-PL" dirty="0"/>
              <a:t>v </a:t>
            </a:r>
            <a:r>
              <a:rPr lang="pl-PL" i="1" dirty="0"/>
              <a:t>K</a:t>
            </a:r>
          </a:p>
          <a:p>
            <a:pPr marL="137160" indent="0">
              <a:buNone/>
            </a:pPr>
            <a:r>
              <a:rPr lang="en-US" b="1" dirty="0" smtClean="0"/>
              <a:t>	2. </a:t>
            </a:r>
            <a:r>
              <a:rPr lang="en-US" dirty="0" smtClean="0"/>
              <a:t>______	</a:t>
            </a:r>
          </a:p>
          <a:p>
            <a:pPr marL="137160" indent="0">
              <a:buNone/>
            </a:pPr>
            <a:r>
              <a:rPr lang="en-US" b="1" dirty="0" smtClean="0"/>
              <a:t>	3. </a:t>
            </a:r>
            <a:r>
              <a:rPr lang="en-US" i="1" dirty="0" smtClean="0"/>
              <a:t>K </a:t>
            </a:r>
            <a:r>
              <a:rPr lang="en-US" dirty="0" smtClean="0"/>
              <a:t>____</a:t>
            </a:r>
          </a:p>
          <a:p>
            <a:pPr marL="137160" indent="0">
              <a:buNone/>
            </a:pPr>
            <a:endParaRPr lang="en-US" dirty="0"/>
          </a:p>
          <a:p>
            <a:r>
              <a:rPr lang="en-US" b="1" dirty="0"/>
              <a:t>(2) 1. </a:t>
            </a:r>
            <a:r>
              <a:rPr lang="en-US" i="1" dirty="0"/>
              <a:t>N </a:t>
            </a:r>
            <a:r>
              <a:rPr lang="en-US" dirty="0">
                <a:sym typeface="Symbol"/>
              </a:rPr>
              <a:t></a:t>
            </a:r>
            <a:r>
              <a:rPr lang="en-US" dirty="0" smtClean="0"/>
              <a:t> </a:t>
            </a:r>
            <a:r>
              <a:rPr lang="en-US" i="1" dirty="0"/>
              <a:t>S</a:t>
            </a:r>
          </a:p>
          <a:p>
            <a:pPr marL="137160" indent="0">
              <a:buNone/>
            </a:pPr>
            <a:r>
              <a:rPr lang="en-US" b="1" dirty="0" smtClean="0"/>
              <a:t>	2. </a:t>
            </a:r>
            <a:r>
              <a:rPr lang="en-US" dirty="0" smtClean="0"/>
              <a:t>______</a:t>
            </a:r>
          </a:p>
          <a:p>
            <a:pPr marL="137160" indent="0">
              <a:buNone/>
            </a:pPr>
            <a:r>
              <a:rPr lang="en-US" b="1" dirty="0" smtClean="0"/>
              <a:t>	3</a:t>
            </a:r>
            <a:r>
              <a:rPr lang="en-US" b="1" dirty="0"/>
              <a:t>. </a:t>
            </a:r>
            <a:r>
              <a:rPr lang="en-US" i="1" dirty="0"/>
              <a:t>S </a:t>
            </a:r>
            <a:r>
              <a:rPr lang="en-US" dirty="0" smtClean="0"/>
              <a:t>____</a:t>
            </a:r>
          </a:p>
          <a:p>
            <a:pPr marL="137160" indent="0">
              <a:buNone/>
            </a:pPr>
            <a:endParaRPr lang="en-US" dirty="0"/>
          </a:p>
          <a:p>
            <a:r>
              <a:rPr lang="en-US" b="1" dirty="0"/>
              <a:t>(3) 1. </a:t>
            </a:r>
            <a:r>
              <a:rPr lang="en-US" i="1" dirty="0"/>
              <a:t>K </a:t>
            </a:r>
            <a:r>
              <a:rPr lang="en-US" dirty="0">
                <a:sym typeface="Symbol"/>
              </a:rPr>
              <a:t></a:t>
            </a:r>
            <a:r>
              <a:rPr lang="en-US" dirty="0" smtClean="0"/>
              <a:t> </a:t>
            </a:r>
            <a:r>
              <a:rPr lang="en-US" i="1" dirty="0"/>
              <a:t>T</a:t>
            </a:r>
          </a:p>
          <a:p>
            <a:pPr marL="137160" indent="0">
              <a:buNone/>
            </a:pPr>
            <a:r>
              <a:rPr lang="en-US" b="1" dirty="0" smtClean="0"/>
              <a:t>	2. </a:t>
            </a:r>
            <a:r>
              <a:rPr lang="en-US" dirty="0" smtClean="0"/>
              <a:t>______</a:t>
            </a:r>
          </a:p>
          <a:p>
            <a:pPr marL="137160" indent="0">
              <a:buNone/>
            </a:pPr>
            <a:r>
              <a:rPr lang="en-US" b="1" dirty="0" smtClean="0"/>
              <a:t>	3</a:t>
            </a:r>
            <a:r>
              <a:rPr lang="en-US" b="1" dirty="0"/>
              <a:t>. </a:t>
            </a:r>
            <a:r>
              <a:rPr lang="en-US" i="1" dirty="0"/>
              <a:t>~K </a:t>
            </a:r>
            <a:r>
              <a:rPr lang="en-US" dirty="0" smtClean="0"/>
              <a:t>____</a:t>
            </a:r>
            <a:endParaRPr lang="en-US" dirty="0"/>
          </a:p>
        </p:txBody>
      </p:sp>
    </p:spTree>
    <p:extLst>
      <p:ext uri="{BB962C8B-B14F-4D97-AF65-F5344CB8AC3E}">
        <p14:creationId xmlns:p14="http://schemas.microsoft.com/office/powerpoint/2010/main" val="1232890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Exercise – </a:t>
            </a:r>
            <a:r>
              <a:rPr lang="en-US" smtClean="0"/>
              <a:t>Fill in the blanks.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(1) </a:t>
            </a:r>
            <a:r>
              <a:rPr lang="en-US" b="1" dirty="0"/>
              <a:t>1. </a:t>
            </a:r>
            <a:r>
              <a:rPr lang="en-US" i="1" dirty="0"/>
              <a:t>~A</a:t>
            </a:r>
          </a:p>
          <a:p>
            <a:pPr marL="137160" indent="0">
              <a:buNone/>
            </a:pPr>
            <a:r>
              <a:rPr lang="en-US" b="1" dirty="0" smtClean="0"/>
              <a:t>	2</a:t>
            </a:r>
            <a:r>
              <a:rPr lang="en-US" b="1" dirty="0"/>
              <a:t>. </a:t>
            </a:r>
            <a:r>
              <a:rPr lang="en-US" i="1" dirty="0"/>
              <a:t>A </a:t>
            </a:r>
            <a:r>
              <a:rPr lang="en-US" dirty="0"/>
              <a:t>v </a:t>
            </a:r>
            <a:r>
              <a:rPr lang="en-US" i="1" dirty="0"/>
              <a:t>E</a:t>
            </a:r>
          </a:p>
          <a:p>
            <a:pPr marL="137160" indent="0">
              <a:buNone/>
            </a:pPr>
            <a:r>
              <a:rPr lang="en-US" b="1" dirty="0" smtClean="0"/>
              <a:t>	3</a:t>
            </a:r>
            <a:r>
              <a:rPr lang="en-US" b="1" dirty="0"/>
              <a:t>. </a:t>
            </a:r>
            <a:r>
              <a:rPr lang="en-US" dirty="0"/>
              <a:t>______ ____</a:t>
            </a:r>
          </a:p>
          <a:p>
            <a:pPr marL="137160" indent="0">
              <a:buNone/>
            </a:pPr>
            <a:r>
              <a:rPr lang="en-US" b="1" dirty="0" smtClean="0"/>
              <a:t>	4</a:t>
            </a:r>
            <a:r>
              <a:rPr lang="en-US" b="1" dirty="0"/>
              <a:t>. </a:t>
            </a:r>
            <a:r>
              <a:rPr lang="en-US" i="1" dirty="0"/>
              <a:t>~A </a:t>
            </a:r>
            <a:r>
              <a:rPr lang="en-US" dirty="0">
                <a:sym typeface="Symbol"/>
              </a:rPr>
              <a:t></a:t>
            </a:r>
            <a:r>
              <a:rPr lang="en-US" i="1" dirty="0" smtClean="0"/>
              <a:t> </a:t>
            </a:r>
            <a:r>
              <a:rPr lang="en-US" i="1" dirty="0"/>
              <a:t>E </a:t>
            </a:r>
            <a:r>
              <a:rPr lang="en-US" i="1" dirty="0" smtClean="0"/>
              <a:t>____</a:t>
            </a:r>
          </a:p>
          <a:p>
            <a:pPr marL="137160" indent="0">
              <a:buNone/>
            </a:pPr>
            <a:endParaRPr lang="en-US" i="1" dirty="0"/>
          </a:p>
          <a:p>
            <a:r>
              <a:rPr lang="en-US" b="1" dirty="0" smtClean="0"/>
              <a:t>(2) </a:t>
            </a:r>
            <a:r>
              <a:rPr lang="en-US" b="1" dirty="0"/>
              <a:t>1. </a:t>
            </a:r>
            <a:r>
              <a:rPr lang="en-US" i="1" dirty="0"/>
              <a:t>T</a:t>
            </a:r>
          </a:p>
          <a:p>
            <a:pPr marL="137160" indent="0">
              <a:buNone/>
            </a:pPr>
            <a:r>
              <a:rPr lang="en-US" b="1" dirty="0" smtClean="0"/>
              <a:t>	2</a:t>
            </a:r>
            <a:r>
              <a:rPr lang="en-US" b="1" dirty="0"/>
              <a:t>. </a:t>
            </a:r>
            <a:r>
              <a:rPr lang="en-US" i="1" dirty="0"/>
              <a:t>T </a:t>
            </a:r>
            <a:r>
              <a:rPr lang="en-US" dirty="0">
                <a:sym typeface="Symbol"/>
              </a:rPr>
              <a:t></a:t>
            </a:r>
            <a:r>
              <a:rPr lang="en-US" dirty="0" smtClean="0"/>
              <a:t> </a:t>
            </a:r>
            <a:r>
              <a:rPr lang="en-US" i="1" dirty="0"/>
              <a:t>G</a:t>
            </a:r>
          </a:p>
          <a:p>
            <a:pPr marL="137160" indent="0">
              <a:buNone/>
            </a:pPr>
            <a:r>
              <a:rPr lang="en-US" b="1" dirty="0" smtClean="0"/>
              <a:t>	3</a:t>
            </a:r>
            <a:r>
              <a:rPr lang="en-US" b="1" dirty="0"/>
              <a:t>. </a:t>
            </a:r>
            <a:r>
              <a:rPr lang="en-US" dirty="0"/>
              <a:t>(</a:t>
            </a:r>
            <a:r>
              <a:rPr lang="en-US" i="1" dirty="0"/>
              <a:t>T </a:t>
            </a:r>
            <a:r>
              <a:rPr lang="en-US" dirty="0"/>
              <a:t>v </a:t>
            </a:r>
            <a:r>
              <a:rPr lang="en-US" i="1" dirty="0"/>
              <a:t>U</a:t>
            </a:r>
            <a:r>
              <a:rPr lang="en-US" dirty="0"/>
              <a:t>) </a:t>
            </a:r>
            <a:r>
              <a:rPr lang="en-US" dirty="0">
                <a:sym typeface="Symbol"/>
              </a:rPr>
              <a:t></a:t>
            </a:r>
            <a:r>
              <a:rPr lang="en-US" dirty="0" smtClean="0"/>
              <a:t> </a:t>
            </a:r>
            <a:r>
              <a:rPr lang="en-US" i="1" dirty="0"/>
              <a:t>H</a:t>
            </a:r>
          </a:p>
          <a:p>
            <a:pPr marL="137160" indent="0">
              <a:buNone/>
            </a:pPr>
            <a:r>
              <a:rPr lang="en-US" b="1" dirty="0" smtClean="0"/>
              <a:t>	4</a:t>
            </a:r>
            <a:r>
              <a:rPr lang="en-US" b="1" dirty="0"/>
              <a:t>. </a:t>
            </a:r>
            <a:r>
              <a:rPr lang="en-US" i="1" dirty="0"/>
              <a:t>___________ ____</a:t>
            </a:r>
          </a:p>
          <a:p>
            <a:pPr marL="137160" indent="0">
              <a:buNone/>
            </a:pPr>
            <a:r>
              <a:rPr lang="en-US" b="1" dirty="0" smtClean="0"/>
              <a:t>	5</a:t>
            </a:r>
            <a:r>
              <a:rPr lang="en-US" b="1" dirty="0"/>
              <a:t>. </a:t>
            </a:r>
            <a:r>
              <a:rPr lang="en-US" i="1" dirty="0"/>
              <a:t>H </a:t>
            </a:r>
            <a:r>
              <a:rPr lang="en-US" i="1" dirty="0" smtClean="0"/>
              <a:t>____</a:t>
            </a:r>
          </a:p>
          <a:p>
            <a:pPr marL="137160" indent="0">
              <a:buNone/>
            </a:pPr>
            <a:endParaRPr lang="en-US" i="1" dirty="0"/>
          </a:p>
          <a:p>
            <a:r>
              <a:rPr lang="en-US" b="1" dirty="0" smtClean="0"/>
              <a:t>(</a:t>
            </a:r>
            <a:r>
              <a:rPr lang="en-US" b="1" dirty="0"/>
              <a:t>3</a:t>
            </a:r>
            <a:r>
              <a:rPr lang="en-US" b="1" dirty="0" smtClean="0"/>
              <a:t>) </a:t>
            </a:r>
            <a:r>
              <a:rPr lang="en-US" b="1" dirty="0"/>
              <a:t>1. </a:t>
            </a:r>
            <a:r>
              <a:rPr lang="en-US" i="1" dirty="0"/>
              <a:t>M</a:t>
            </a:r>
          </a:p>
          <a:p>
            <a:pPr marL="137160" indent="0">
              <a:buNone/>
            </a:pPr>
            <a:r>
              <a:rPr lang="en-US" b="1" dirty="0" smtClean="0"/>
              <a:t>	2. </a:t>
            </a:r>
            <a:r>
              <a:rPr lang="en-US" dirty="0"/>
              <a:t>(</a:t>
            </a:r>
            <a:r>
              <a:rPr lang="en-US" i="1" dirty="0"/>
              <a:t>M </a:t>
            </a:r>
            <a:r>
              <a:rPr lang="en-US" dirty="0">
                <a:sym typeface="Symbol"/>
              </a:rPr>
              <a:t></a:t>
            </a:r>
            <a:r>
              <a:rPr lang="en-US" i="1" dirty="0" smtClean="0"/>
              <a:t> </a:t>
            </a:r>
            <a:r>
              <a:rPr lang="en-US" i="1" dirty="0"/>
              <a:t>E</a:t>
            </a:r>
            <a:r>
              <a:rPr lang="en-US" dirty="0"/>
              <a:t>) </a:t>
            </a:r>
            <a:r>
              <a:rPr lang="en-US" dirty="0">
                <a:sym typeface="Symbol"/>
              </a:rPr>
              <a:t></a:t>
            </a:r>
            <a:r>
              <a:rPr lang="en-US" dirty="0" smtClean="0"/>
              <a:t> </a:t>
            </a:r>
            <a:r>
              <a:rPr lang="en-US" i="1" dirty="0"/>
              <a:t>D</a:t>
            </a:r>
          </a:p>
          <a:p>
            <a:pPr marL="137160" indent="0">
              <a:buNone/>
            </a:pPr>
            <a:r>
              <a:rPr lang="en-US" b="1" dirty="0" smtClean="0"/>
              <a:t>	3</a:t>
            </a:r>
            <a:r>
              <a:rPr lang="en-US" b="1" dirty="0"/>
              <a:t>. </a:t>
            </a:r>
            <a:r>
              <a:rPr lang="en-US" i="1" dirty="0"/>
              <a:t>E</a:t>
            </a:r>
          </a:p>
          <a:p>
            <a:pPr marL="137160" indent="0">
              <a:buNone/>
            </a:pPr>
            <a:r>
              <a:rPr lang="en-US" b="1" dirty="0" smtClean="0"/>
              <a:t>	4</a:t>
            </a:r>
            <a:r>
              <a:rPr lang="en-US" b="1" dirty="0"/>
              <a:t>. </a:t>
            </a:r>
            <a:r>
              <a:rPr lang="en-US" i="1" dirty="0"/>
              <a:t>__________ ____</a:t>
            </a:r>
          </a:p>
          <a:p>
            <a:pPr marL="137160" indent="0">
              <a:buNone/>
            </a:pPr>
            <a:r>
              <a:rPr lang="en-US" b="1" dirty="0" smtClean="0"/>
              <a:t>	5</a:t>
            </a:r>
            <a:r>
              <a:rPr lang="en-US" b="1" dirty="0"/>
              <a:t>. </a:t>
            </a:r>
            <a:r>
              <a:rPr lang="en-US" i="1" dirty="0"/>
              <a:t>D ____</a:t>
            </a:r>
            <a:endParaRPr lang="en-US" dirty="0"/>
          </a:p>
        </p:txBody>
      </p:sp>
    </p:spTree>
    <p:extLst>
      <p:ext uri="{BB962C8B-B14F-4D97-AF65-F5344CB8AC3E}">
        <p14:creationId xmlns:p14="http://schemas.microsoft.com/office/powerpoint/2010/main" val="711951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Predicate Logic</a:t>
            </a:r>
            <a:endParaRPr lang="en-US" dirty="0"/>
          </a:p>
        </p:txBody>
      </p:sp>
      <p:sp>
        <p:nvSpPr>
          <p:cNvPr id="3" name="Content Placeholder 2"/>
          <p:cNvSpPr>
            <a:spLocks noGrp="1"/>
          </p:cNvSpPr>
          <p:nvPr>
            <p:ph idx="1"/>
          </p:nvPr>
        </p:nvSpPr>
        <p:spPr/>
        <p:txBody>
          <a:bodyPr/>
          <a:lstStyle/>
          <a:p>
            <a:pPr marL="137160" indent="0">
              <a:buNone/>
            </a:pPr>
            <a:r>
              <a:rPr lang="en-US" dirty="0" smtClean="0"/>
              <a:t>The relationship has a parallel in functional or quantificational statements. Luna is only an instance of a cat. There can be many cats. ‘Cats’ is the universal category governing whether a constant or variable counts as one of the things the term refers to, and Luna is the particular instantiation or constant. </a:t>
            </a:r>
            <a:endParaRPr lang="en-US" dirty="0"/>
          </a:p>
        </p:txBody>
      </p:sp>
    </p:spTree>
    <p:extLst>
      <p:ext uri="{BB962C8B-B14F-4D97-AF65-F5344CB8AC3E}">
        <p14:creationId xmlns:p14="http://schemas.microsoft.com/office/powerpoint/2010/main" val="12999395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Quantifiers</a:t>
            </a:r>
            <a:endParaRPr lang="en-US" dirty="0"/>
          </a:p>
        </p:txBody>
      </p:sp>
      <p:sp>
        <p:nvSpPr>
          <p:cNvPr id="3" name="Content Placeholder 2"/>
          <p:cNvSpPr>
            <a:spLocks noGrp="1"/>
          </p:cNvSpPr>
          <p:nvPr>
            <p:ph idx="1"/>
          </p:nvPr>
        </p:nvSpPr>
        <p:spPr/>
        <p:txBody>
          <a:bodyPr/>
          <a:lstStyle/>
          <a:p>
            <a:pPr marL="137160" indent="0">
              <a:buNone/>
            </a:pPr>
            <a:r>
              <a:rPr lang="en-US" dirty="0" smtClean="0"/>
              <a:t>Instead of ‘Luna is a cat’, what if I wanted to say something about all cats or some cats as a category? This is when we use quantification. Let’s say I want to say ‘All cats are animals’. The symbol Ac does not cut it because the lower case ‘c’ represents only an individual. When I want to say something about all cats (or no cats), I need to use the symbol (</a:t>
            </a:r>
            <a:r>
              <a:rPr lang="en-US" dirty="0" smtClean="0">
                <a:sym typeface="Symbol"/>
              </a:rPr>
              <a:t>x).  </a:t>
            </a:r>
            <a:endParaRPr lang="en-US" dirty="0"/>
          </a:p>
        </p:txBody>
      </p:sp>
    </p:spTree>
    <p:extLst>
      <p:ext uri="{BB962C8B-B14F-4D97-AF65-F5344CB8AC3E}">
        <p14:creationId xmlns:p14="http://schemas.microsoft.com/office/powerpoint/2010/main" val="3609803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Statements</a:t>
            </a:r>
            <a:endParaRPr lang="en-US" dirty="0"/>
          </a:p>
        </p:txBody>
      </p:sp>
      <p:sp>
        <p:nvSpPr>
          <p:cNvPr id="3" name="Content Placeholder 2"/>
          <p:cNvSpPr>
            <a:spLocks noGrp="1"/>
          </p:cNvSpPr>
          <p:nvPr>
            <p:ph idx="1"/>
          </p:nvPr>
        </p:nvSpPr>
        <p:spPr/>
        <p:txBody>
          <a:bodyPr>
            <a:normAutofit lnSpcReduction="10000"/>
          </a:bodyPr>
          <a:lstStyle/>
          <a:p>
            <a:pPr marL="137160" indent="0">
              <a:buNone/>
            </a:pPr>
            <a:r>
              <a:rPr lang="en-US" dirty="0" smtClean="0">
                <a:sym typeface="Symbol"/>
              </a:rPr>
              <a:t>x symbolizes the quantifier in universal statements:</a:t>
            </a:r>
          </a:p>
          <a:p>
            <a:pPr marL="137160" indent="0">
              <a:buNone/>
            </a:pPr>
            <a:endParaRPr lang="en-US" dirty="0">
              <a:sym typeface="Symbol"/>
            </a:endParaRPr>
          </a:p>
          <a:p>
            <a:pPr marL="137160" indent="0">
              <a:buNone/>
            </a:pPr>
            <a:r>
              <a:rPr lang="en-US" dirty="0" smtClean="0">
                <a:sym typeface="Symbol"/>
              </a:rPr>
              <a:t>All cats are animals. 	=	(x)(</a:t>
            </a:r>
            <a:r>
              <a:rPr lang="en-US" dirty="0" smtClean="0">
                <a:sym typeface="Symbol"/>
              </a:rPr>
              <a:t>C(x) </a:t>
            </a:r>
            <a:r>
              <a:rPr lang="en-US" dirty="0" smtClean="0">
                <a:sym typeface="Symbol"/>
              </a:rPr>
              <a:t> </a:t>
            </a:r>
            <a:r>
              <a:rPr lang="en-US" dirty="0" smtClean="0">
                <a:sym typeface="Symbol"/>
              </a:rPr>
              <a:t>A(x))</a:t>
            </a:r>
            <a:endParaRPr lang="en-US" dirty="0" smtClean="0">
              <a:sym typeface="Symbol"/>
            </a:endParaRPr>
          </a:p>
          <a:p>
            <a:pPr marL="137160" indent="0">
              <a:buNone/>
            </a:pPr>
            <a:r>
              <a:rPr lang="en-US" dirty="0" smtClean="0">
                <a:sym typeface="Symbol"/>
              </a:rPr>
              <a:t>(Translation: For every x, if x is a cat, then x is an animal.)</a:t>
            </a:r>
          </a:p>
          <a:p>
            <a:pPr marL="137160" indent="0">
              <a:buNone/>
            </a:pPr>
            <a:endParaRPr lang="en-US" dirty="0">
              <a:sym typeface="Symbol"/>
            </a:endParaRPr>
          </a:p>
          <a:p>
            <a:pPr marL="137160" indent="0">
              <a:buNone/>
            </a:pPr>
            <a:r>
              <a:rPr lang="en-US" dirty="0" smtClean="0">
                <a:sym typeface="Symbol"/>
              </a:rPr>
              <a:t>No cats are dogs. 	=	</a:t>
            </a:r>
            <a:r>
              <a:rPr lang="en-US" dirty="0">
                <a:sym typeface="Symbol"/>
              </a:rPr>
              <a:t> </a:t>
            </a:r>
            <a:r>
              <a:rPr lang="en-US" dirty="0" smtClean="0">
                <a:sym typeface="Symbol"/>
              </a:rPr>
              <a:t>(x)(</a:t>
            </a:r>
            <a:r>
              <a:rPr lang="en-US" dirty="0" smtClean="0">
                <a:sym typeface="Symbol"/>
              </a:rPr>
              <a:t>C(x) </a:t>
            </a:r>
            <a:r>
              <a:rPr lang="en-US" dirty="0">
                <a:sym typeface="Symbol"/>
              </a:rPr>
              <a:t>  </a:t>
            </a:r>
            <a:r>
              <a:rPr lang="en-US" dirty="0" smtClean="0">
                <a:sym typeface="Symbol"/>
              </a:rPr>
              <a:t>D(x))</a:t>
            </a:r>
            <a:endParaRPr lang="en-US" dirty="0" smtClean="0">
              <a:sym typeface="Symbol"/>
            </a:endParaRPr>
          </a:p>
          <a:p>
            <a:pPr marL="137160" indent="0">
              <a:buNone/>
            </a:pPr>
            <a:r>
              <a:rPr lang="en-US" dirty="0" smtClean="0">
                <a:sym typeface="Symbol"/>
              </a:rPr>
              <a:t>(Translation: For every x, if x is a cat, then x is not a dog.)</a:t>
            </a:r>
            <a:endParaRPr lang="en-US" dirty="0">
              <a:sym typeface="Symbol"/>
            </a:endParaRPr>
          </a:p>
        </p:txBody>
      </p:sp>
    </p:spTree>
    <p:extLst>
      <p:ext uri="{BB962C8B-B14F-4D97-AF65-F5344CB8AC3E}">
        <p14:creationId xmlns:p14="http://schemas.microsoft.com/office/powerpoint/2010/main" val="537409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Statements</a:t>
            </a:r>
            <a:endParaRPr lang="en-US" dirty="0"/>
          </a:p>
        </p:txBody>
      </p:sp>
      <p:sp>
        <p:nvSpPr>
          <p:cNvPr id="3" name="Content Placeholder 2"/>
          <p:cNvSpPr>
            <a:spLocks noGrp="1"/>
          </p:cNvSpPr>
          <p:nvPr>
            <p:ph idx="1"/>
          </p:nvPr>
        </p:nvSpPr>
        <p:spPr/>
        <p:txBody>
          <a:bodyPr/>
          <a:lstStyle/>
          <a:p>
            <a:pPr marL="137160" indent="0">
              <a:buNone/>
            </a:pPr>
            <a:r>
              <a:rPr lang="en-US" dirty="0" smtClean="0"/>
              <a:t>The previous slide contains statements about x such that for EVERY x, if x is a cat, then it is an animal. It is not just about one individual, but about the whole category of cats, dogs and animals.</a:t>
            </a:r>
          </a:p>
          <a:p>
            <a:pPr marL="137160" indent="0">
              <a:buNone/>
            </a:pPr>
            <a:endParaRPr lang="en-US" dirty="0"/>
          </a:p>
          <a:p>
            <a:pPr marL="137160" indent="0">
              <a:buNone/>
            </a:pPr>
            <a:r>
              <a:rPr lang="en-US" dirty="0" smtClean="0"/>
              <a:t>See the next slide for Existential Statements. </a:t>
            </a:r>
            <a:endParaRPr lang="en-US" dirty="0"/>
          </a:p>
        </p:txBody>
      </p:sp>
    </p:spTree>
    <p:extLst>
      <p:ext uri="{BB962C8B-B14F-4D97-AF65-F5344CB8AC3E}">
        <p14:creationId xmlns:p14="http://schemas.microsoft.com/office/powerpoint/2010/main" val="3138104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Existential Statements</a:t>
            </a:r>
            <a:endParaRPr lang="en-US" dirty="0"/>
          </a:p>
        </p:txBody>
      </p:sp>
      <p:sp>
        <p:nvSpPr>
          <p:cNvPr id="3" name="Content Placeholder 2"/>
          <p:cNvSpPr>
            <a:spLocks noGrp="1"/>
          </p:cNvSpPr>
          <p:nvPr>
            <p:ph idx="1"/>
          </p:nvPr>
        </p:nvSpPr>
        <p:spPr/>
        <p:txBody>
          <a:bodyPr>
            <a:normAutofit lnSpcReduction="10000"/>
          </a:bodyPr>
          <a:lstStyle/>
          <a:p>
            <a:pPr marL="137160" indent="0">
              <a:buNone/>
            </a:pPr>
            <a:r>
              <a:rPr lang="en-US" dirty="0" smtClean="0">
                <a:sym typeface="Symbol"/>
              </a:rPr>
              <a:t>x symbolizes the quantifier in existential statements.</a:t>
            </a:r>
          </a:p>
          <a:p>
            <a:pPr marL="137160" indent="0">
              <a:buNone/>
            </a:pPr>
            <a:endParaRPr lang="en-US" dirty="0">
              <a:sym typeface="Symbol"/>
            </a:endParaRPr>
          </a:p>
          <a:p>
            <a:pPr marL="137160" indent="0">
              <a:buNone/>
            </a:pPr>
            <a:r>
              <a:rPr lang="en-US" dirty="0" smtClean="0">
                <a:sym typeface="Symbol"/>
              </a:rPr>
              <a:t>Some apples are red. = (x)(</a:t>
            </a:r>
            <a:r>
              <a:rPr lang="en-US" dirty="0" smtClean="0">
                <a:sym typeface="Symbol"/>
              </a:rPr>
              <a:t>A(x) </a:t>
            </a:r>
            <a:r>
              <a:rPr lang="en-US" dirty="0" smtClean="0">
                <a:sym typeface="Symbol"/>
              </a:rPr>
              <a:t> </a:t>
            </a:r>
            <a:r>
              <a:rPr lang="en-US" dirty="0" smtClean="0">
                <a:sym typeface="Symbol"/>
              </a:rPr>
              <a:t>R(x))</a:t>
            </a:r>
            <a:endParaRPr lang="en-US" dirty="0" smtClean="0">
              <a:sym typeface="Symbol"/>
            </a:endParaRPr>
          </a:p>
          <a:p>
            <a:pPr marL="137160" indent="0">
              <a:buNone/>
            </a:pPr>
            <a:r>
              <a:rPr lang="en-US" dirty="0" smtClean="0">
                <a:sym typeface="Symbol"/>
              </a:rPr>
              <a:t>(Translation: There exists an x such that x is an apple and x is red.)</a:t>
            </a:r>
          </a:p>
          <a:p>
            <a:pPr marL="137160" indent="0">
              <a:buNone/>
            </a:pPr>
            <a:endParaRPr lang="en-US" dirty="0">
              <a:sym typeface="Symbol"/>
            </a:endParaRPr>
          </a:p>
          <a:p>
            <a:pPr marL="137160" indent="0">
              <a:buNone/>
            </a:pPr>
            <a:r>
              <a:rPr lang="en-US" dirty="0" smtClean="0">
                <a:sym typeface="Symbol"/>
              </a:rPr>
              <a:t>Some apples are not red. = (x)(</a:t>
            </a:r>
            <a:r>
              <a:rPr lang="en-US" dirty="0" smtClean="0">
                <a:sym typeface="Symbol"/>
              </a:rPr>
              <a:t>A(x) </a:t>
            </a:r>
            <a:r>
              <a:rPr lang="en-US" dirty="0">
                <a:sym typeface="Symbol"/>
              </a:rPr>
              <a:t> </a:t>
            </a:r>
            <a:r>
              <a:rPr lang="en-US" dirty="0" smtClean="0">
                <a:sym typeface="Symbol"/>
              </a:rPr>
              <a:t>R(x))</a:t>
            </a:r>
            <a:endParaRPr lang="en-US" dirty="0" smtClean="0">
              <a:sym typeface="Symbol"/>
            </a:endParaRPr>
          </a:p>
          <a:p>
            <a:pPr marL="137160" indent="0">
              <a:buNone/>
            </a:pPr>
            <a:r>
              <a:rPr lang="en-US" dirty="0" smtClean="0">
                <a:sym typeface="Symbol"/>
              </a:rPr>
              <a:t>(Translation: There exists an x such that x is an apple and x is not red.)</a:t>
            </a:r>
          </a:p>
          <a:p>
            <a:pPr marL="137160" indent="0">
              <a:buNone/>
            </a:pPr>
            <a:endParaRPr lang="en-US" dirty="0">
              <a:sym typeface="Symbol"/>
            </a:endParaRPr>
          </a:p>
        </p:txBody>
      </p:sp>
    </p:spTree>
    <p:extLst>
      <p:ext uri="{BB962C8B-B14F-4D97-AF65-F5344CB8AC3E}">
        <p14:creationId xmlns:p14="http://schemas.microsoft.com/office/powerpoint/2010/main" val="2331297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universal and existential statements.</a:t>
            </a:r>
            <a:endParaRPr lang="en-US" dirty="0"/>
          </a:p>
        </p:txBody>
      </p:sp>
      <p:sp>
        <p:nvSpPr>
          <p:cNvPr id="3" name="Content Placeholder 2"/>
          <p:cNvSpPr>
            <a:spLocks noGrp="1"/>
          </p:cNvSpPr>
          <p:nvPr>
            <p:ph idx="1"/>
          </p:nvPr>
        </p:nvSpPr>
        <p:spPr/>
        <p:txBody>
          <a:bodyPr>
            <a:normAutofit fontScale="70000" lnSpcReduction="20000"/>
          </a:bodyPr>
          <a:lstStyle/>
          <a:p>
            <a:pPr marL="137160" indent="0">
              <a:buNone/>
            </a:pPr>
            <a:r>
              <a:rPr lang="en-US" b="1" dirty="0" smtClean="0"/>
              <a:t>Statement 				</a:t>
            </a:r>
            <a:endParaRPr lang="en-US" b="1" dirty="0" smtClean="0"/>
          </a:p>
          <a:p>
            <a:pPr marL="137160" indent="0">
              <a:buNone/>
            </a:pPr>
            <a:endParaRPr lang="en-US" b="1" dirty="0" smtClean="0"/>
          </a:p>
          <a:p>
            <a:r>
              <a:rPr lang="en-US" dirty="0" smtClean="0"/>
              <a:t>There are happy marriages. 	</a:t>
            </a:r>
          </a:p>
          <a:p>
            <a:r>
              <a:rPr lang="en-US" dirty="0" smtClean="0"/>
              <a:t>Every </a:t>
            </a:r>
            <a:r>
              <a:rPr lang="en-US" dirty="0"/>
              <a:t>pediatrician loses sleep. </a:t>
            </a:r>
            <a:r>
              <a:rPr lang="en-US" dirty="0" smtClean="0"/>
              <a:t>	</a:t>
            </a:r>
            <a:endParaRPr lang="en-US" dirty="0" smtClean="0"/>
          </a:p>
          <a:p>
            <a:r>
              <a:rPr lang="en-US" dirty="0" smtClean="0"/>
              <a:t>Animals exist. 			</a:t>
            </a:r>
            <a:endParaRPr lang="en-US" i="1" dirty="0" smtClean="0"/>
          </a:p>
          <a:p>
            <a:r>
              <a:rPr lang="en-US" dirty="0" smtClean="0"/>
              <a:t>Unicorns </a:t>
            </a:r>
            <a:r>
              <a:rPr lang="en-US" dirty="0"/>
              <a:t>do not exist. </a:t>
            </a:r>
            <a:r>
              <a:rPr lang="en-US" dirty="0" smtClean="0"/>
              <a:t>		</a:t>
            </a:r>
            <a:endParaRPr lang="en-US" i="1" dirty="0"/>
          </a:p>
          <a:p>
            <a:r>
              <a:rPr lang="en-US" dirty="0"/>
              <a:t>Anything is conceivable </a:t>
            </a:r>
            <a:r>
              <a:rPr lang="en-US" dirty="0" smtClean="0"/>
              <a:t>		</a:t>
            </a:r>
            <a:endParaRPr lang="en-US" i="1" dirty="0"/>
          </a:p>
          <a:p>
            <a:r>
              <a:rPr lang="en-US" dirty="0"/>
              <a:t>Sea lions are mammals. </a:t>
            </a:r>
            <a:r>
              <a:rPr lang="en-US" dirty="0" smtClean="0"/>
              <a:t>		</a:t>
            </a:r>
            <a:endParaRPr lang="en-US" dirty="0"/>
          </a:p>
          <a:p>
            <a:r>
              <a:rPr lang="en-US" dirty="0" smtClean="0"/>
              <a:t>Egomaniacs </a:t>
            </a:r>
            <a:r>
              <a:rPr lang="en-US" dirty="0"/>
              <a:t>are not pleasant </a:t>
            </a:r>
            <a:r>
              <a:rPr lang="en-US" dirty="0" smtClean="0"/>
              <a:t>	</a:t>
            </a:r>
            <a:endParaRPr lang="en-US" dirty="0"/>
          </a:p>
          <a:p>
            <a:pPr marL="137160" indent="0">
              <a:buNone/>
            </a:pPr>
            <a:r>
              <a:rPr lang="en-US" dirty="0" smtClean="0"/>
              <a:t>	companions</a:t>
            </a:r>
            <a:r>
              <a:rPr lang="en-US" dirty="0"/>
              <a:t>.</a:t>
            </a:r>
          </a:p>
          <a:p>
            <a:r>
              <a:rPr lang="en-US" dirty="0"/>
              <a:t>A few egomaniacs did not arrive </a:t>
            </a:r>
            <a:r>
              <a:rPr lang="en-US" dirty="0" smtClean="0"/>
              <a:t>	</a:t>
            </a:r>
            <a:endParaRPr lang="en-US" dirty="0"/>
          </a:p>
          <a:p>
            <a:pPr marL="137160" indent="0">
              <a:buNone/>
            </a:pPr>
            <a:r>
              <a:rPr lang="en-US" dirty="0" smtClean="0"/>
              <a:t>	on </a:t>
            </a:r>
            <a:r>
              <a:rPr lang="en-US" dirty="0"/>
              <a:t>time.</a:t>
            </a:r>
          </a:p>
          <a:p>
            <a:r>
              <a:rPr lang="en-US" dirty="0"/>
              <a:t>Only close friends were invited </a:t>
            </a:r>
            <a:r>
              <a:rPr lang="en-US" dirty="0" smtClean="0"/>
              <a:t>	</a:t>
            </a:r>
            <a:endParaRPr lang="en-US" dirty="0"/>
          </a:p>
          <a:p>
            <a:pPr marL="137160" indent="0">
              <a:buNone/>
            </a:pPr>
            <a:r>
              <a:rPr lang="en-US" dirty="0" smtClean="0"/>
              <a:t>	to </a:t>
            </a:r>
            <a:r>
              <a:rPr lang="en-US" dirty="0"/>
              <a:t>the wedding</a:t>
            </a:r>
            <a:r>
              <a:rPr lang="en-US" dirty="0" smtClean="0"/>
              <a:t>.</a:t>
            </a:r>
            <a:endParaRPr lang="en-US" dirty="0"/>
          </a:p>
        </p:txBody>
      </p:sp>
    </p:spTree>
    <p:extLst>
      <p:ext uri="{BB962C8B-B14F-4D97-AF65-F5344CB8AC3E}">
        <p14:creationId xmlns:p14="http://schemas.microsoft.com/office/powerpoint/2010/main" val="742055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universal and existential statements.</a:t>
            </a:r>
            <a:endParaRPr lang="en-US" dirty="0"/>
          </a:p>
        </p:txBody>
      </p:sp>
      <p:sp>
        <p:nvSpPr>
          <p:cNvPr id="3" name="Content Placeholder 2"/>
          <p:cNvSpPr>
            <a:spLocks noGrp="1"/>
          </p:cNvSpPr>
          <p:nvPr>
            <p:ph idx="1"/>
          </p:nvPr>
        </p:nvSpPr>
        <p:spPr/>
        <p:txBody>
          <a:bodyPr>
            <a:normAutofit fontScale="70000" lnSpcReduction="20000"/>
          </a:bodyPr>
          <a:lstStyle/>
          <a:p>
            <a:pPr marL="137160" indent="0">
              <a:buNone/>
            </a:pPr>
            <a:r>
              <a:rPr lang="en-US" b="1" dirty="0" smtClean="0"/>
              <a:t>Statement 				Symbolic translation</a:t>
            </a:r>
          </a:p>
          <a:p>
            <a:pPr marL="137160" indent="0">
              <a:buNone/>
            </a:pPr>
            <a:endParaRPr lang="en-US" b="1" dirty="0"/>
          </a:p>
          <a:p>
            <a:r>
              <a:rPr lang="en-US" dirty="0"/>
              <a:t>There are happy marriages. </a:t>
            </a:r>
            <a:r>
              <a:rPr lang="en-US" dirty="0" smtClean="0"/>
              <a:t>	</a:t>
            </a:r>
            <a:r>
              <a:rPr lang="en-US" dirty="0">
                <a:sym typeface="Symbol"/>
              </a:rPr>
              <a:t>(x) </a:t>
            </a:r>
            <a:r>
              <a:rPr lang="en-US" dirty="0" smtClean="0"/>
              <a:t>(</a:t>
            </a:r>
            <a:r>
              <a:rPr lang="en-US" i="1" dirty="0" smtClean="0"/>
              <a:t>M(x) </a:t>
            </a:r>
            <a:r>
              <a:rPr lang="en-US" dirty="0"/>
              <a:t>Λ</a:t>
            </a:r>
            <a:r>
              <a:rPr lang="en-US" dirty="0" smtClean="0"/>
              <a:t> </a:t>
            </a:r>
            <a:r>
              <a:rPr lang="en-US" i="1" dirty="0" smtClean="0"/>
              <a:t>H(x)</a:t>
            </a:r>
            <a:r>
              <a:rPr lang="en-US" dirty="0" smtClean="0"/>
              <a:t>)</a:t>
            </a:r>
            <a:endParaRPr lang="en-US" dirty="0"/>
          </a:p>
          <a:p>
            <a:r>
              <a:rPr lang="en-US" dirty="0"/>
              <a:t>Every pediatrician loses sleep. </a:t>
            </a:r>
            <a:r>
              <a:rPr lang="en-US" dirty="0" smtClean="0"/>
              <a:t>	</a:t>
            </a:r>
            <a:r>
              <a:rPr lang="en-US" dirty="0">
                <a:sym typeface="Symbol"/>
              </a:rPr>
              <a:t>(x) </a:t>
            </a:r>
            <a:r>
              <a:rPr lang="en-US" dirty="0" smtClean="0"/>
              <a:t>(</a:t>
            </a:r>
            <a:r>
              <a:rPr lang="en-US" i="1" dirty="0" smtClean="0"/>
              <a:t>P(x) </a:t>
            </a:r>
            <a:r>
              <a:rPr lang="en-US" dirty="0" smtClean="0"/>
              <a:t>→ </a:t>
            </a:r>
            <a:r>
              <a:rPr lang="en-US" i="1" dirty="0" smtClean="0"/>
              <a:t>L(x)</a:t>
            </a:r>
            <a:r>
              <a:rPr lang="en-US" dirty="0" smtClean="0"/>
              <a:t>)</a:t>
            </a:r>
            <a:endParaRPr lang="en-US" dirty="0"/>
          </a:p>
          <a:p>
            <a:r>
              <a:rPr lang="en-US" dirty="0"/>
              <a:t>Animals exist. </a:t>
            </a:r>
            <a:r>
              <a:rPr lang="en-US" dirty="0" smtClean="0"/>
              <a:t>			</a:t>
            </a:r>
            <a:r>
              <a:rPr lang="en-US" dirty="0">
                <a:sym typeface="Symbol"/>
              </a:rPr>
              <a:t>(</a:t>
            </a:r>
            <a:r>
              <a:rPr lang="en-US" dirty="0" smtClean="0">
                <a:sym typeface="Symbol"/>
              </a:rPr>
              <a:t>x)</a:t>
            </a:r>
            <a:r>
              <a:rPr lang="en-US" i="1" dirty="0"/>
              <a:t>A(x)</a:t>
            </a:r>
            <a:endParaRPr lang="en-US" i="1" dirty="0"/>
          </a:p>
          <a:p>
            <a:r>
              <a:rPr lang="en-US" dirty="0"/>
              <a:t>Unicorns do not exist. </a:t>
            </a:r>
            <a:r>
              <a:rPr lang="en-US" dirty="0" smtClean="0"/>
              <a:t>		~</a:t>
            </a:r>
            <a:r>
              <a:rPr lang="en-US" dirty="0">
                <a:sym typeface="Symbol"/>
              </a:rPr>
              <a:t>(</a:t>
            </a:r>
            <a:r>
              <a:rPr lang="en-US" dirty="0" smtClean="0">
                <a:sym typeface="Symbol"/>
              </a:rPr>
              <a:t>x)</a:t>
            </a:r>
            <a:r>
              <a:rPr lang="en-US" i="1" dirty="0"/>
              <a:t>U(x)</a:t>
            </a:r>
            <a:endParaRPr lang="en-US" i="1" dirty="0"/>
          </a:p>
          <a:p>
            <a:r>
              <a:rPr lang="en-US" dirty="0"/>
              <a:t>Anything is conceivable </a:t>
            </a:r>
            <a:r>
              <a:rPr lang="en-US" dirty="0" smtClean="0"/>
              <a:t>		</a:t>
            </a:r>
            <a:r>
              <a:rPr lang="en-US" dirty="0">
                <a:sym typeface="Symbol"/>
              </a:rPr>
              <a:t>(</a:t>
            </a:r>
            <a:r>
              <a:rPr lang="en-US" dirty="0" smtClean="0">
                <a:sym typeface="Symbol"/>
              </a:rPr>
              <a:t>x)</a:t>
            </a:r>
            <a:r>
              <a:rPr lang="en-US" i="1" dirty="0"/>
              <a:t>C(x)</a:t>
            </a:r>
            <a:endParaRPr lang="en-US" i="1" dirty="0"/>
          </a:p>
          <a:p>
            <a:r>
              <a:rPr lang="en-US" dirty="0"/>
              <a:t>Sea lions are mammals. </a:t>
            </a:r>
            <a:r>
              <a:rPr lang="en-US" dirty="0" smtClean="0"/>
              <a:t>		</a:t>
            </a:r>
            <a:r>
              <a:rPr lang="en-US" dirty="0">
                <a:sym typeface="Symbol"/>
              </a:rPr>
              <a:t>(x) </a:t>
            </a:r>
            <a:r>
              <a:rPr lang="en-US" dirty="0" smtClean="0"/>
              <a:t>(</a:t>
            </a:r>
            <a:r>
              <a:rPr lang="en-US" i="1" dirty="0"/>
              <a:t>S(x) </a:t>
            </a:r>
            <a:r>
              <a:rPr lang="en-US" dirty="0"/>
              <a:t>→ </a:t>
            </a:r>
            <a:r>
              <a:rPr lang="en-US" i="1" dirty="0"/>
              <a:t>M(x)</a:t>
            </a:r>
            <a:r>
              <a:rPr lang="en-US" dirty="0" smtClean="0"/>
              <a:t>)</a:t>
            </a:r>
            <a:endParaRPr lang="en-US" dirty="0"/>
          </a:p>
          <a:p>
            <a:r>
              <a:rPr lang="en-US" dirty="0" smtClean="0"/>
              <a:t>Egomaniacs </a:t>
            </a:r>
            <a:r>
              <a:rPr lang="en-US" dirty="0"/>
              <a:t>are not pleasant </a:t>
            </a:r>
            <a:r>
              <a:rPr lang="en-US" dirty="0" smtClean="0"/>
              <a:t>	</a:t>
            </a:r>
            <a:r>
              <a:rPr lang="en-US" dirty="0">
                <a:sym typeface="Symbol"/>
              </a:rPr>
              <a:t>(x) </a:t>
            </a:r>
            <a:r>
              <a:rPr lang="en-US" dirty="0" smtClean="0"/>
              <a:t>(</a:t>
            </a:r>
            <a:r>
              <a:rPr lang="en-US" i="1" dirty="0"/>
              <a:t>E(x)</a:t>
            </a:r>
            <a:r>
              <a:rPr lang="en-US" dirty="0" smtClean="0"/>
              <a:t> </a:t>
            </a:r>
            <a:r>
              <a:rPr lang="en-US" dirty="0"/>
              <a:t>→ ~</a:t>
            </a:r>
            <a:r>
              <a:rPr lang="en-US" i="1" dirty="0"/>
              <a:t>P(x)</a:t>
            </a:r>
            <a:r>
              <a:rPr lang="en-US" dirty="0" smtClean="0"/>
              <a:t>)</a:t>
            </a:r>
            <a:endParaRPr lang="en-US" dirty="0"/>
          </a:p>
          <a:p>
            <a:pPr marL="137160" indent="0">
              <a:buNone/>
            </a:pPr>
            <a:r>
              <a:rPr lang="en-US" dirty="0" smtClean="0"/>
              <a:t>	companions</a:t>
            </a:r>
            <a:r>
              <a:rPr lang="en-US" dirty="0"/>
              <a:t>.</a:t>
            </a:r>
          </a:p>
          <a:p>
            <a:r>
              <a:rPr lang="en-US" dirty="0"/>
              <a:t>A few egomaniacs did not arrive </a:t>
            </a:r>
            <a:r>
              <a:rPr lang="en-US" dirty="0" smtClean="0"/>
              <a:t>	</a:t>
            </a:r>
            <a:r>
              <a:rPr lang="en-US" dirty="0">
                <a:sym typeface="Symbol"/>
              </a:rPr>
              <a:t>(x) </a:t>
            </a:r>
            <a:r>
              <a:rPr lang="en-US" dirty="0" smtClean="0"/>
              <a:t>(</a:t>
            </a:r>
            <a:r>
              <a:rPr lang="en-US" i="1" dirty="0"/>
              <a:t>E(x) </a:t>
            </a:r>
            <a:r>
              <a:rPr lang="en-US" dirty="0"/>
              <a:t>Λ </a:t>
            </a:r>
            <a:r>
              <a:rPr lang="en-US" dirty="0"/>
              <a:t>~</a:t>
            </a:r>
            <a:r>
              <a:rPr lang="en-US" i="1" dirty="0"/>
              <a:t>A(x)</a:t>
            </a:r>
            <a:r>
              <a:rPr lang="en-US" dirty="0" smtClean="0"/>
              <a:t>)</a:t>
            </a:r>
            <a:endParaRPr lang="en-US" dirty="0"/>
          </a:p>
          <a:p>
            <a:pPr marL="137160" indent="0">
              <a:buNone/>
            </a:pPr>
            <a:r>
              <a:rPr lang="en-US" dirty="0" smtClean="0"/>
              <a:t>	on </a:t>
            </a:r>
            <a:r>
              <a:rPr lang="en-US" dirty="0"/>
              <a:t>time.</a:t>
            </a:r>
          </a:p>
          <a:p>
            <a:r>
              <a:rPr lang="en-US" dirty="0"/>
              <a:t>Only close friends were invited </a:t>
            </a:r>
            <a:r>
              <a:rPr lang="en-US" dirty="0" smtClean="0"/>
              <a:t>	</a:t>
            </a:r>
            <a:r>
              <a:rPr lang="en-US" dirty="0">
                <a:sym typeface="Symbol"/>
              </a:rPr>
              <a:t>(x) </a:t>
            </a:r>
            <a:r>
              <a:rPr lang="en-US" dirty="0" smtClean="0"/>
              <a:t>(</a:t>
            </a:r>
            <a:r>
              <a:rPr lang="en-US" i="1" dirty="0"/>
              <a:t>I(x) </a:t>
            </a:r>
            <a:r>
              <a:rPr lang="en-US" dirty="0"/>
              <a:t>→ </a:t>
            </a:r>
            <a:r>
              <a:rPr lang="en-US" i="1" dirty="0"/>
              <a:t>C(x)</a:t>
            </a:r>
            <a:r>
              <a:rPr lang="en-US" dirty="0" smtClean="0"/>
              <a:t>)</a:t>
            </a:r>
            <a:endParaRPr lang="en-US" dirty="0"/>
          </a:p>
          <a:p>
            <a:pPr marL="137160" indent="0">
              <a:buNone/>
            </a:pPr>
            <a:r>
              <a:rPr lang="en-US" dirty="0" smtClean="0"/>
              <a:t>	to </a:t>
            </a:r>
            <a:r>
              <a:rPr lang="en-US" dirty="0"/>
              <a:t>the wedding</a:t>
            </a:r>
            <a:r>
              <a:rPr lang="en-US" dirty="0" smtClean="0"/>
              <a:t>.</a:t>
            </a:r>
            <a:endParaRPr lang="en-US" dirty="0"/>
          </a:p>
        </p:txBody>
      </p:sp>
    </p:spTree>
    <p:extLst>
      <p:ext uri="{BB962C8B-B14F-4D97-AF65-F5344CB8AC3E}">
        <p14:creationId xmlns:p14="http://schemas.microsoft.com/office/powerpoint/2010/main" val="8327009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100</TotalTime>
  <Words>1021</Words>
  <Application>Microsoft Office PowerPoint</Application>
  <PresentationFormat>On-screen Show (4:3)</PresentationFormat>
  <Paragraphs>174</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Book Antiqua</vt:lpstr>
      <vt:lpstr>Lucida Sans</vt:lpstr>
      <vt:lpstr>Symbol</vt:lpstr>
      <vt:lpstr>Wingdings</vt:lpstr>
      <vt:lpstr>Wingdings 2</vt:lpstr>
      <vt:lpstr>Wingdings 3</vt:lpstr>
      <vt:lpstr>Apex</vt:lpstr>
      <vt:lpstr>Quantifiers and logical inference</vt:lpstr>
      <vt:lpstr>Predicate Logic</vt:lpstr>
      <vt:lpstr>Predicate Logic</vt:lpstr>
      <vt:lpstr>Quantifiers</vt:lpstr>
      <vt:lpstr>Universal Statements</vt:lpstr>
      <vt:lpstr>Universal Statements</vt:lpstr>
      <vt:lpstr>Existential Statements</vt:lpstr>
      <vt:lpstr>Examples of universal and existential statements.</vt:lpstr>
      <vt:lpstr>Examples of universal and existential statements.</vt:lpstr>
      <vt:lpstr>Exercise</vt:lpstr>
      <vt:lpstr>Logical Inference </vt:lpstr>
      <vt:lpstr>Modus Ponens</vt:lpstr>
      <vt:lpstr>Modus Ponens</vt:lpstr>
      <vt:lpstr>Modus Tollens</vt:lpstr>
      <vt:lpstr>Modus Tollens</vt:lpstr>
      <vt:lpstr>Disjunctive Syllogism</vt:lpstr>
      <vt:lpstr>Disjunctive Syllogism</vt:lpstr>
      <vt:lpstr>Conjunction</vt:lpstr>
      <vt:lpstr>Conjunction</vt:lpstr>
      <vt:lpstr>Simplification</vt:lpstr>
      <vt:lpstr>Simplification</vt:lpstr>
      <vt:lpstr>Addition</vt:lpstr>
      <vt:lpstr>Addition</vt:lpstr>
      <vt:lpstr>Exercise</vt:lpstr>
      <vt:lpstr>Exercise – Fill in the blanks.</vt:lpstr>
    </vt:vector>
  </TitlesOfParts>
  <Company>NYCCT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Quantifiers and logical inference</dc:title>
  <dc:creator>Laureen Park</dc:creator>
  <cp:lastModifiedBy>Jonas Reitz</cp:lastModifiedBy>
  <cp:revision>11</cp:revision>
  <dcterms:created xsi:type="dcterms:W3CDTF">2014-09-15T20:53:39Z</dcterms:created>
  <dcterms:modified xsi:type="dcterms:W3CDTF">2017-09-19T13:08:08Z</dcterms:modified>
</cp:coreProperties>
</file>