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353" r:id="rId3"/>
    <p:sldId id="343" r:id="rId4"/>
    <p:sldId id="354" r:id="rId5"/>
    <p:sldId id="278" r:id="rId6"/>
    <p:sldId id="281" r:id="rId7"/>
    <p:sldId id="283" r:id="rId8"/>
    <p:sldId id="287" r:id="rId9"/>
    <p:sldId id="286" r:id="rId10"/>
    <p:sldId id="289" r:id="rId11"/>
    <p:sldId id="290" r:id="rId12"/>
    <p:sldId id="282" r:id="rId13"/>
    <p:sldId id="291" r:id="rId14"/>
    <p:sldId id="357"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A9B42E-5A2D-4BE3-A46C-90741211B919}" v="862" dt="2022-02-15T16:42:06.4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43"/>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0A9B42E-5A2D-4BE3-A46C-90741211B919}"/>
    <pc:docChg chg="undo redo custSel addSld delSld modSld">
      <pc:chgData name="Tom Smith" userId="eac52e5223bf4258" providerId="LiveId" clId="{E0A9B42E-5A2D-4BE3-A46C-90741211B919}" dt="2022-02-15T16:45:46.631" v="1419" actId="113"/>
      <pc:docMkLst>
        <pc:docMk/>
      </pc:docMkLst>
      <pc:sldChg chg="modSp mod">
        <pc:chgData name="Tom Smith" userId="eac52e5223bf4258" providerId="LiveId" clId="{E0A9B42E-5A2D-4BE3-A46C-90741211B919}" dt="2022-02-15T16:24:14.564" v="672" actId="27636"/>
        <pc:sldMkLst>
          <pc:docMk/>
          <pc:sldMk cId="3355501316" sldId="259"/>
        </pc:sldMkLst>
        <pc:spChg chg="mod">
          <ac:chgData name="Tom Smith" userId="eac52e5223bf4258" providerId="LiveId" clId="{E0A9B42E-5A2D-4BE3-A46C-90741211B919}" dt="2022-02-15T16:24:14.564" v="672" actId="27636"/>
          <ac:spMkLst>
            <pc:docMk/>
            <pc:sldMk cId="3355501316" sldId="259"/>
            <ac:spMk id="3" creationId="{00000000-0000-0000-0000-000000000000}"/>
          </ac:spMkLst>
        </pc:spChg>
      </pc:sldChg>
      <pc:sldChg chg="modSp mod">
        <pc:chgData name="Tom Smith" userId="eac52e5223bf4258" providerId="LiveId" clId="{E0A9B42E-5A2D-4BE3-A46C-90741211B919}" dt="2022-02-15T16:45:46.631" v="1419" actId="113"/>
        <pc:sldMkLst>
          <pc:docMk/>
          <pc:sldMk cId="1552480648" sldId="272"/>
        </pc:sldMkLst>
        <pc:spChg chg="mod">
          <ac:chgData name="Tom Smith" userId="eac52e5223bf4258" providerId="LiveId" clId="{E0A9B42E-5A2D-4BE3-A46C-90741211B919}" dt="2022-02-15T16:45:46.631" v="1419" actId="113"/>
          <ac:spMkLst>
            <pc:docMk/>
            <pc:sldMk cId="1552480648" sldId="272"/>
            <ac:spMk id="3" creationId="{00000000-0000-0000-0000-000000000000}"/>
          </ac:spMkLst>
        </pc:spChg>
        <pc:picChg chg="mod">
          <ac:chgData name="Tom Smith" userId="eac52e5223bf4258" providerId="LiveId" clId="{E0A9B42E-5A2D-4BE3-A46C-90741211B919}" dt="2022-02-15T16:30:39" v="886" actId="14100"/>
          <ac:picMkLst>
            <pc:docMk/>
            <pc:sldMk cId="1552480648" sldId="272"/>
            <ac:picMk id="5122" creationId="{00000000-0000-0000-0000-000000000000}"/>
          </ac:picMkLst>
        </pc:picChg>
      </pc:sldChg>
      <pc:sldChg chg="modNotesTx">
        <pc:chgData name="Tom Smith" userId="eac52e5223bf4258" providerId="LiveId" clId="{E0A9B42E-5A2D-4BE3-A46C-90741211B919}" dt="2022-02-15T15:59:36.534" v="50" actId="6549"/>
        <pc:sldMkLst>
          <pc:docMk/>
          <pc:sldMk cId="0" sldId="278"/>
        </pc:sldMkLst>
      </pc:sldChg>
      <pc:sldChg chg="modNotesTx">
        <pc:chgData name="Tom Smith" userId="eac52e5223bf4258" providerId="LiveId" clId="{E0A9B42E-5A2D-4BE3-A46C-90741211B919}" dt="2022-02-15T15:59:45.107" v="51" actId="6549"/>
        <pc:sldMkLst>
          <pc:docMk/>
          <pc:sldMk cId="0" sldId="281"/>
        </pc:sldMkLst>
      </pc:sldChg>
      <pc:sldChg chg="modNotesTx">
        <pc:chgData name="Tom Smith" userId="eac52e5223bf4258" providerId="LiveId" clId="{E0A9B42E-5A2D-4BE3-A46C-90741211B919}" dt="2022-02-15T16:01:15.623" v="59" actId="6549"/>
        <pc:sldMkLst>
          <pc:docMk/>
          <pc:sldMk cId="0" sldId="282"/>
        </pc:sldMkLst>
      </pc:sldChg>
      <pc:sldChg chg="modNotesTx">
        <pc:chgData name="Tom Smith" userId="eac52e5223bf4258" providerId="LiveId" clId="{E0A9B42E-5A2D-4BE3-A46C-90741211B919}" dt="2022-02-15T15:59:58.129" v="53" actId="6549"/>
        <pc:sldMkLst>
          <pc:docMk/>
          <pc:sldMk cId="0" sldId="283"/>
        </pc:sldMkLst>
      </pc:sldChg>
      <pc:sldChg chg="modNotesTx">
        <pc:chgData name="Tom Smith" userId="eac52e5223bf4258" providerId="LiveId" clId="{E0A9B42E-5A2D-4BE3-A46C-90741211B919}" dt="2022-02-15T16:00:37.066" v="56" actId="6549"/>
        <pc:sldMkLst>
          <pc:docMk/>
          <pc:sldMk cId="0" sldId="286"/>
        </pc:sldMkLst>
      </pc:sldChg>
      <pc:sldChg chg="modNotesTx">
        <pc:chgData name="Tom Smith" userId="eac52e5223bf4258" providerId="LiveId" clId="{E0A9B42E-5A2D-4BE3-A46C-90741211B919}" dt="2022-02-15T16:00:17.552" v="55" actId="6549"/>
        <pc:sldMkLst>
          <pc:docMk/>
          <pc:sldMk cId="0" sldId="287"/>
        </pc:sldMkLst>
      </pc:sldChg>
      <pc:sldChg chg="modNotesTx">
        <pc:chgData name="Tom Smith" userId="eac52e5223bf4258" providerId="LiveId" clId="{E0A9B42E-5A2D-4BE3-A46C-90741211B919}" dt="2022-02-15T16:00:43.109" v="57" actId="6549"/>
        <pc:sldMkLst>
          <pc:docMk/>
          <pc:sldMk cId="0" sldId="289"/>
        </pc:sldMkLst>
      </pc:sldChg>
      <pc:sldChg chg="modNotesTx">
        <pc:chgData name="Tom Smith" userId="eac52e5223bf4258" providerId="LiveId" clId="{E0A9B42E-5A2D-4BE3-A46C-90741211B919}" dt="2022-02-15T16:01:00.639" v="58" actId="6549"/>
        <pc:sldMkLst>
          <pc:docMk/>
          <pc:sldMk cId="0" sldId="290"/>
        </pc:sldMkLst>
      </pc:sldChg>
      <pc:sldChg chg="modNotesTx">
        <pc:chgData name="Tom Smith" userId="eac52e5223bf4258" providerId="LiveId" clId="{E0A9B42E-5A2D-4BE3-A46C-90741211B919}" dt="2022-02-15T16:01:31.473" v="60" actId="6549"/>
        <pc:sldMkLst>
          <pc:docMk/>
          <pc:sldMk cId="0" sldId="291"/>
        </pc:sldMkLst>
      </pc:sldChg>
      <pc:sldChg chg="addSp delSp modSp add del mod setBg delDesignElem">
        <pc:chgData name="Tom Smith" userId="eac52e5223bf4258" providerId="LiveId" clId="{E0A9B42E-5A2D-4BE3-A46C-90741211B919}" dt="2022-02-15T16:33:37.229" v="897" actId="20577"/>
        <pc:sldMkLst>
          <pc:docMk/>
          <pc:sldMk cId="958577614" sldId="343"/>
        </pc:sldMkLst>
        <pc:spChg chg="mod">
          <ac:chgData name="Tom Smith" userId="eac52e5223bf4258" providerId="LiveId" clId="{E0A9B42E-5A2D-4BE3-A46C-90741211B919}" dt="2022-02-15T16:09:34.635" v="185" actId="20577"/>
          <ac:spMkLst>
            <pc:docMk/>
            <pc:sldMk cId="958577614" sldId="343"/>
            <ac:spMk id="2" creationId="{D84A82D6-20D5-4260-9FA5-88505A18269E}"/>
          </ac:spMkLst>
        </pc:spChg>
        <pc:spChg chg="mod">
          <ac:chgData name="Tom Smith" userId="eac52e5223bf4258" providerId="LiveId" clId="{E0A9B42E-5A2D-4BE3-A46C-90741211B919}" dt="2022-02-15T16:33:37.229" v="897" actId="20577"/>
          <ac:spMkLst>
            <pc:docMk/>
            <pc:sldMk cId="958577614" sldId="343"/>
            <ac:spMk id="3" creationId="{6862025E-0821-407F-8AAB-B65089CC6906}"/>
          </ac:spMkLst>
        </pc:spChg>
        <pc:spChg chg="add del">
          <ac:chgData name="Tom Smith" userId="eac52e5223bf4258" providerId="LiveId" clId="{E0A9B42E-5A2D-4BE3-A46C-90741211B919}" dt="2022-02-15T16:06:39.124" v="80"/>
          <ac:spMkLst>
            <pc:docMk/>
            <pc:sldMk cId="958577614" sldId="343"/>
            <ac:spMk id="71" creationId="{45D37F4E-DDB4-456B-97E0-9937730A039F}"/>
          </ac:spMkLst>
        </pc:spChg>
        <pc:spChg chg="add del">
          <ac:chgData name="Tom Smith" userId="eac52e5223bf4258" providerId="LiveId" clId="{E0A9B42E-5A2D-4BE3-A46C-90741211B919}" dt="2022-02-15T16:06:39.124" v="80"/>
          <ac:spMkLst>
            <pc:docMk/>
            <pc:sldMk cId="958577614" sldId="343"/>
            <ac:spMk id="73" creationId="{B2DD41CD-8F47-4F56-AD12-4E2FF7696987}"/>
          </ac:spMkLst>
        </pc:spChg>
      </pc:sldChg>
      <pc:sldChg chg="modSp modAnim">
        <pc:chgData name="Tom Smith" userId="eac52e5223bf4258" providerId="LiveId" clId="{E0A9B42E-5A2D-4BE3-A46C-90741211B919}" dt="2022-02-15T16:37:38.018" v="1254" actId="20577"/>
        <pc:sldMkLst>
          <pc:docMk/>
          <pc:sldMk cId="280073301" sldId="353"/>
        </pc:sldMkLst>
        <pc:spChg chg="mod">
          <ac:chgData name="Tom Smith" userId="eac52e5223bf4258" providerId="LiveId" clId="{E0A9B42E-5A2D-4BE3-A46C-90741211B919}" dt="2022-02-15T16:37:38.018" v="1254" actId="20577"/>
          <ac:spMkLst>
            <pc:docMk/>
            <pc:sldMk cId="280073301" sldId="353"/>
            <ac:spMk id="3" creationId="{7DCDAC02-0857-4C92-B9EE-55A705D3CB1E}"/>
          </ac:spMkLst>
        </pc:spChg>
      </pc:sldChg>
      <pc:sldChg chg="modSp mod modAnim">
        <pc:chgData name="Tom Smith" userId="eac52e5223bf4258" providerId="LiveId" clId="{E0A9B42E-5A2D-4BE3-A46C-90741211B919}" dt="2022-02-15T16:42:06.483" v="1355" actId="113"/>
        <pc:sldMkLst>
          <pc:docMk/>
          <pc:sldMk cId="2823353355" sldId="354"/>
        </pc:sldMkLst>
        <pc:spChg chg="mod">
          <ac:chgData name="Tom Smith" userId="eac52e5223bf4258" providerId="LiveId" clId="{E0A9B42E-5A2D-4BE3-A46C-90741211B919}" dt="2022-02-15T16:38:45.159" v="1299" actId="14100"/>
          <ac:spMkLst>
            <pc:docMk/>
            <pc:sldMk cId="2823353355" sldId="354"/>
            <ac:spMk id="2" creationId="{BAD3A0A2-5B3D-436B-B034-540BCD74EF9C}"/>
          </ac:spMkLst>
        </pc:spChg>
        <pc:spChg chg="mod">
          <ac:chgData name="Tom Smith" userId="eac52e5223bf4258" providerId="LiveId" clId="{E0A9B42E-5A2D-4BE3-A46C-90741211B919}" dt="2022-02-15T16:42:06.483" v="1355" actId="113"/>
          <ac:spMkLst>
            <pc:docMk/>
            <pc:sldMk cId="2823353355" sldId="354"/>
            <ac:spMk id="3" creationId="{713127B7-9005-49F9-8633-2624275CCA6A}"/>
          </ac:spMkLst>
        </pc:spChg>
      </pc:sldChg>
      <pc:sldChg chg="modSp mod modAnim modNotesTx">
        <pc:chgData name="Tom Smith" userId="eac52e5223bf4258" providerId="LiveId" clId="{E0A9B42E-5A2D-4BE3-A46C-90741211B919}" dt="2022-02-15T16:32:16.904" v="895" actId="20577"/>
        <pc:sldMkLst>
          <pc:docMk/>
          <pc:sldMk cId="3220853969" sldId="357"/>
        </pc:sldMkLst>
        <pc:spChg chg="mod">
          <ac:chgData name="Tom Smith" userId="eac52e5223bf4258" providerId="LiveId" clId="{E0A9B42E-5A2D-4BE3-A46C-90741211B919}" dt="2022-02-15T16:32:16.904" v="895" actId="20577"/>
          <ac:spMkLst>
            <pc:docMk/>
            <pc:sldMk cId="3220853969" sldId="357"/>
            <ac:spMk id="2" creationId="{BAD3A0A2-5B3D-436B-B034-540BCD74EF9C}"/>
          </ac:spMkLst>
        </pc:spChg>
        <pc:spChg chg="mod">
          <ac:chgData name="Tom Smith" userId="eac52e5223bf4258" providerId="LiveId" clId="{E0A9B42E-5A2D-4BE3-A46C-90741211B919}" dt="2022-02-15T16:15:40.813" v="422" actId="5793"/>
          <ac:spMkLst>
            <pc:docMk/>
            <pc:sldMk cId="3220853969" sldId="357"/>
            <ac:spMk id="3" creationId="{713127B7-9005-49F9-8633-2624275CCA6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a:extLst>
              <a:ext uri="{FF2B5EF4-FFF2-40B4-BE49-F238E27FC236}">
                <a16:creationId xmlns:a16="http://schemas.microsoft.com/office/drawing/2014/main" id="{AC2F9BBE-9C6B-4724-B48E-72FC05D709E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a:extLst>
              <a:ext uri="{FF2B5EF4-FFF2-40B4-BE49-F238E27FC236}">
                <a16:creationId xmlns:a16="http://schemas.microsoft.com/office/drawing/2014/main" id="{E3508716-9F81-4CC5-A6F8-562DE20D69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a:p>
            <a:pPr>
              <a:spcBef>
                <a:spcPct val="0"/>
              </a:spcBef>
            </a:pPr>
            <a:endParaRPr lang="en-US" altLang="en-US" dirty="0"/>
          </a:p>
        </p:txBody>
      </p:sp>
      <p:sp>
        <p:nvSpPr>
          <p:cNvPr id="34819" name="Slide Number Placeholder 3">
            <a:extLst>
              <a:ext uri="{FF2B5EF4-FFF2-40B4-BE49-F238E27FC236}">
                <a16:creationId xmlns:a16="http://schemas.microsoft.com/office/drawing/2014/main" id="{8F5951AF-738B-499F-9170-729850AEB7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8AFFD645-C003-4427-A6AE-2BF1AD14111B}" type="slidenum">
              <a:rPr lang="en-US" altLang="en-US">
                <a:latin typeface="Calibri" panose="020F0502020204030204" pitchFamily="34" charset="0"/>
              </a:rPr>
              <a:pPr/>
              <a:t>12</a:t>
            </a:fld>
            <a:endParaRPr lang="en-US"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DB65124B-D99E-4797-941E-607092019BC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D137E8F5-62A2-48D8-BC1E-D490E4A8EB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35843" name="Slide Number Placeholder 3">
            <a:extLst>
              <a:ext uri="{FF2B5EF4-FFF2-40B4-BE49-F238E27FC236}">
                <a16:creationId xmlns:a16="http://schemas.microsoft.com/office/drawing/2014/main" id="{C3F0441B-0C61-4FBF-9EB4-142C1E6736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1C2E149C-1BCB-4459-BB1C-261922F9FD41}" type="slidenum">
              <a:rPr lang="en-US" altLang="en-US">
                <a:latin typeface="Calibri" panose="020F0502020204030204" pitchFamily="34" charset="0"/>
              </a:rPr>
              <a:pPr/>
              <a:t>13</a:t>
            </a:fld>
            <a:endParaRPr lang="en-US"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14</a:t>
            </a:fld>
            <a:endParaRPr lang="en-US"/>
          </a:p>
        </p:txBody>
      </p:sp>
    </p:spTree>
    <p:extLst>
      <p:ext uri="{BB962C8B-B14F-4D97-AF65-F5344CB8AC3E}">
        <p14:creationId xmlns:p14="http://schemas.microsoft.com/office/powerpoint/2010/main" val="885579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15</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455263F6-0E3B-41D8-BC17-1CA5013BAEE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BA35D578-8DA3-4AC1-93F5-2C0BFECDCF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24579" name="Slide Number Placeholder 3">
            <a:extLst>
              <a:ext uri="{FF2B5EF4-FFF2-40B4-BE49-F238E27FC236}">
                <a16:creationId xmlns:a16="http://schemas.microsoft.com/office/drawing/2014/main" id="{45D886B6-604E-4EB6-A141-E6986988ED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BF09C5CD-62CD-412A-90F3-6C82539CC0E6}" type="slidenum">
              <a:rPr lang="en-US" altLang="en-US">
                <a:latin typeface="Calibri" panose="020F0502020204030204" pitchFamily="34" charset="0"/>
              </a:rPr>
              <a:pPr/>
              <a:t>5</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46F5378B-2C82-4914-ACDC-AFF0066D8300}"/>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24AA0E2B-3E92-4867-BA21-471472418D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26627" name="Slide Number Placeholder 3">
            <a:extLst>
              <a:ext uri="{FF2B5EF4-FFF2-40B4-BE49-F238E27FC236}">
                <a16:creationId xmlns:a16="http://schemas.microsoft.com/office/drawing/2014/main" id="{53265247-9BE4-4C75-A9DB-F616203ACDB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999315CC-09E9-4D6B-8A62-A038D0D0A475}" type="slidenum">
              <a:rPr lang="en-US" altLang="en-US">
                <a:latin typeface="Calibri" panose="020F0502020204030204" pitchFamily="34" charset="0"/>
              </a:rPr>
              <a:pPr/>
              <a:t>6</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a:extLst>
              <a:ext uri="{FF2B5EF4-FFF2-40B4-BE49-F238E27FC236}">
                <a16:creationId xmlns:a16="http://schemas.microsoft.com/office/drawing/2014/main" id="{2CA2125E-90B2-4B58-B38F-FD653D5370F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a:extLst>
              <a:ext uri="{FF2B5EF4-FFF2-40B4-BE49-F238E27FC236}">
                <a16:creationId xmlns:a16="http://schemas.microsoft.com/office/drawing/2014/main" id="{4E421953-C2A1-4080-9134-9C3CF44498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28675" name="Slide Number Placeholder 3">
            <a:extLst>
              <a:ext uri="{FF2B5EF4-FFF2-40B4-BE49-F238E27FC236}">
                <a16:creationId xmlns:a16="http://schemas.microsoft.com/office/drawing/2014/main" id="{EAD7D49C-FCC9-4321-864D-3EEEFE3E33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816509D5-BC9C-44EE-B888-91C9E77B9D9C}" type="slidenum">
              <a:rPr lang="en-US" altLang="en-US">
                <a:latin typeface="Calibri" panose="020F0502020204030204" pitchFamily="34" charset="0"/>
              </a:rPr>
              <a:pPr/>
              <a:t>7</a:t>
            </a:fld>
            <a:endParaRPr lang="en-US"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A7E46C3E-3BF6-4139-B778-440A5F978A4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9C54181E-4A74-468B-85A4-7B11FAC4C35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30723" name="Slide Number Placeholder 3">
            <a:extLst>
              <a:ext uri="{FF2B5EF4-FFF2-40B4-BE49-F238E27FC236}">
                <a16:creationId xmlns:a16="http://schemas.microsoft.com/office/drawing/2014/main" id="{CE544F4C-ED4A-46F7-93EF-ED324D91B4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7393111D-7AD8-46AA-89A9-00A3D2EB7D22}" type="slidenum">
              <a:rPr lang="en-US" altLang="en-US">
                <a:latin typeface="Calibri" panose="020F0502020204030204" pitchFamily="34" charset="0"/>
              </a:rPr>
              <a:pPr/>
              <a:t>8</a:t>
            </a:fld>
            <a:endParaRPr lang="en-US"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a:extLst>
              <a:ext uri="{FF2B5EF4-FFF2-40B4-BE49-F238E27FC236}">
                <a16:creationId xmlns:a16="http://schemas.microsoft.com/office/drawing/2014/main" id="{65D59E3B-C417-4031-A442-F7F174E1B70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6" name="Notes Placeholder 2">
            <a:extLst>
              <a:ext uri="{FF2B5EF4-FFF2-40B4-BE49-F238E27FC236}">
                <a16:creationId xmlns:a16="http://schemas.microsoft.com/office/drawing/2014/main" id="{8E82E5CB-C47D-464D-B13B-6F5BBDBB88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31747" name="Slide Number Placeholder 3">
            <a:extLst>
              <a:ext uri="{FF2B5EF4-FFF2-40B4-BE49-F238E27FC236}">
                <a16:creationId xmlns:a16="http://schemas.microsoft.com/office/drawing/2014/main" id="{CF6C49B9-F6C8-4F80-ADA1-79A546C78E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26B41076-6252-4853-8536-86C7AE6207F5}" type="slidenum">
              <a:rPr lang="en-US" altLang="en-US">
                <a:latin typeface="Calibri" panose="020F0502020204030204" pitchFamily="34" charset="0"/>
              </a:rPr>
              <a:pPr/>
              <a:t>9</a:t>
            </a:fld>
            <a:endParaRPr lang="en-US"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a:extLst>
              <a:ext uri="{FF2B5EF4-FFF2-40B4-BE49-F238E27FC236}">
                <a16:creationId xmlns:a16="http://schemas.microsoft.com/office/drawing/2014/main" id="{5F3C073B-A858-45FE-A7DE-D2FE1A4D136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a:extLst>
              <a:ext uri="{FF2B5EF4-FFF2-40B4-BE49-F238E27FC236}">
                <a16:creationId xmlns:a16="http://schemas.microsoft.com/office/drawing/2014/main" id="{604BA884-2B1D-40FF-8A2B-63F1651332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32771" name="Slide Number Placeholder 3">
            <a:extLst>
              <a:ext uri="{FF2B5EF4-FFF2-40B4-BE49-F238E27FC236}">
                <a16:creationId xmlns:a16="http://schemas.microsoft.com/office/drawing/2014/main" id="{BCA7CD5E-808E-4985-B2F3-E8525198DD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6027F52A-5E6E-4DAC-8BA1-F3B536AB12B4}" type="slidenum">
              <a:rPr lang="en-US" altLang="en-US">
                <a:latin typeface="Calibri" panose="020F0502020204030204" pitchFamily="34" charset="0"/>
              </a:rPr>
              <a:pPr/>
              <a:t>10</a:t>
            </a:fld>
            <a:endParaRPr lang="en-US"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6F7AA6B5-5D79-417A-917E-3386AE22EB70}"/>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es Placeholder 2">
            <a:extLst>
              <a:ext uri="{FF2B5EF4-FFF2-40B4-BE49-F238E27FC236}">
                <a16:creationId xmlns:a16="http://schemas.microsoft.com/office/drawing/2014/main" id="{24E82BAC-8B3F-457E-BE0A-49197A78AD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33795" name="Slide Number Placeholder 3">
            <a:extLst>
              <a:ext uri="{FF2B5EF4-FFF2-40B4-BE49-F238E27FC236}">
                <a16:creationId xmlns:a16="http://schemas.microsoft.com/office/drawing/2014/main" id="{CF860184-0EE5-4F5D-B2B2-9E983EA088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915438F0-E33D-493A-B6F4-84E5EEF952A1}" type="slidenum">
              <a:rPr lang="en-US" altLang="en-US">
                <a:latin typeface="Calibri" panose="020F0502020204030204" pitchFamily="34" charset="0"/>
              </a:rPr>
              <a:pPr/>
              <a:t>11</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2/15/2022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owl.purdue.edu/owl/teacher_and_tutor_resources/teaching_resources/effective_persuasion_presentation.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students’ DCs &amp; issues</a:t>
            </a:r>
          </a:p>
          <a:p>
            <a:r>
              <a:rPr lang="en-US" sz="4100" dirty="0">
                <a:cs typeface="Times New Roman" panose="02020603050405020304" pitchFamily="18" charset="0"/>
              </a:rPr>
              <a:t>Discuss research and how to use it for persuasive writing</a:t>
            </a:r>
          </a:p>
          <a:p>
            <a:r>
              <a:rPr lang="en-US" sz="4100" dirty="0">
                <a:cs typeface="Times New Roman" panose="02020603050405020304" pitchFamily="18" charset="0"/>
              </a:rPr>
              <a:t>Practice research</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Group 7">
            <a:extLst>
              <a:ext uri="{FF2B5EF4-FFF2-40B4-BE49-F238E27FC236}">
                <a16:creationId xmlns:a16="http://schemas.microsoft.com/office/drawing/2014/main" id="{E3893530-2E24-490F-B0DE-2D1DC87B7C93}"/>
              </a:ext>
            </a:extLst>
          </p:cNvPr>
          <p:cNvGrpSpPr>
            <a:grpSpLocks/>
          </p:cNvGrpSpPr>
          <p:nvPr/>
        </p:nvGrpSpPr>
        <p:grpSpPr bwMode="auto">
          <a:xfrm>
            <a:off x="2652713" y="1"/>
            <a:ext cx="6773862" cy="2022475"/>
            <a:chOff x="0" y="0"/>
            <a:chExt cx="9144000" cy="2762588"/>
          </a:xfrm>
        </p:grpSpPr>
        <p:grpSp>
          <p:nvGrpSpPr>
            <p:cNvPr id="12291" name="Group 1">
              <a:extLst>
                <a:ext uri="{FF2B5EF4-FFF2-40B4-BE49-F238E27FC236}">
                  <a16:creationId xmlns:a16="http://schemas.microsoft.com/office/drawing/2014/main" id="{FEC8B153-221A-4800-8736-4484CD5D492E}"/>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8D8687D7-FDFE-42F3-8D25-B8FE2D3C7F5C}"/>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2294" name="Picture 3" descr="High-Rez-OWL-Logo.png">
                <a:extLst>
                  <a:ext uri="{FF2B5EF4-FFF2-40B4-BE49-F238E27FC236}">
                    <a16:creationId xmlns:a16="http://schemas.microsoft.com/office/drawing/2014/main" id="{75C41154-FCEC-4A5F-9DDD-F6360CCC7FE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2" name="TextBox 6">
              <a:extLst>
                <a:ext uri="{FF2B5EF4-FFF2-40B4-BE49-F238E27FC236}">
                  <a16:creationId xmlns:a16="http://schemas.microsoft.com/office/drawing/2014/main" id="{B705E1A0-E1DF-4E7C-86B7-81BAE59A4BCB}"/>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12290" name="TextBox 5">
            <a:extLst>
              <a:ext uri="{FF2B5EF4-FFF2-40B4-BE49-F238E27FC236}">
                <a16:creationId xmlns:a16="http://schemas.microsoft.com/office/drawing/2014/main" id="{4A6CDDDE-B34C-4B48-B969-E8D3170D8D03}"/>
              </a:ext>
            </a:extLst>
          </p:cNvPr>
          <p:cNvSpPr txBox="1">
            <a:spLocks noChangeArrowheads="1"/>
          </p:cNvSpPr>
          <p:nvPr/>
        </p:nvSpPr>
        <p:spPr bwMode="auto">
          <a:xfrm>
            <a:off x="2652714" y="2216150"/>
            <a:ext cx="672147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Find common ground with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For example:</a:t>
            </a:r>
          </a:p>
          <a:p>
            <a:pPr lvl="1">
              <a:lnSpc>
                <a:spcPct val="150000"/>
              </a:lnSpc>
            </a:pPr>
            <a:r>
              <a:rPr lang="en-US" altLang="en-US" sz="2000" b="1" dirty="0">
                <a:latin typeface="Optima" charset="0"/>
              </a:rPr>
              <a:t>Point of Opposition: </a:t>
            </a:r>
            <a:r>
              <a:rPr lang="en-US" altLang="en-US" sz="2000" dirty="0">
                <a:latin typeface="Optima" charset="0"/>
              </a:rPr>
              <a:t>You might support a war, whereas your audience might not.  </a:t>
            </a:r>
          </a:p>
          <a:p>
            <a:pPr lvl="1">
              <a:lnSpc>
                <a:spcPct val="150000"/>
              </a:lnSpc>
            </a:pPr>
            <a:r>
              <a:rPr lang="en-US" altLang="en-US" sz="2000" b="1" dirty="0">
                <a:latin typeface="Optima" charset="0"/>
              </a:rPr>
              <a:t>Common ground: </a:t>
            </a:r>
            <a:r>
              <a:rPr lang="en-US" altLang="en-US" sz="2000" dirty="0">
                <a:latin typeface="Optima" charset="0"/>
              </a:rPr>
              <a:t>Both sides want to see their troops come home.</a:t>
            </a:r>
          </a:p>
          <a:p>
            <a:pPr>
              <a:lnSpc>
                <a:spcPct val="150000"/>
              </a:lnSpc>
            </a:pPr>
            <a:endParaRPr lang="en-US" altLang="en-US" sz="2000"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0">
                                            <p:txEl>
                                              <p:pRg st="3" end="3"/>
                                            </p:txEl>
                                          </p:spTgt>
                                        </p:tgtEl>
                                        <p:attrNameLst>
                                          <p:attrName>style.visibility</p:attrName>
                                        </p:attrNameLst>
                                      </p:cBhvr>
                                      <p:to>
                                        <p:strVal val="visible"/>
                                      </p:to>
                                    </p:set>
                                    <p:animEffect transition="in" filter="fade">
                                      <p:cBhvr>
                                        <p:cTn id="7" dur="500"/>
                                        <p:tgtEl>
                                          <p:spTgt spid="12290">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0">
                                            <p:txEl>
                                              <p:pRg st="4" end="4"/>
                                            </p:txEl>
                                          </p:spTgt>
                                        </p:tgtEl>
                                        <p:attrNameLst>
                                          <p:attrName>style.visibility</p:attrName>
                                        </p:attrNameLst>
                                      </p:cBhvr>
                                      <p:to>
                                        <p:strVal val="visible"/>
                                      </p:to>
                                    </p:set>
                                    <p:animEffect transition="in" filter="fade">
                                      <p:cBhvr>
                                        <p:cTn id="12" dur="500"/>
                                        <p:tgtEl>
                                          <p:spTgt spid="122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3" name="Group 7">
            <a:extLst>
              <a:ext uri="{FF2B5EF4-FFF2-40B4-BE49-F238E27FC236}">
                <a16:creationId xmlns:a16="http://schemas.microsoft.com/office/drawing/2014/main" id="{66D4DF17-CF67-4C18-AA18-0BD4264AABBC}"/>
              </a:ext>
            </a:extLst>
          </p:cNvPr>
          <p:cNvGrpSpPr>
            <a:grpSpLocks/>
          </p:cNvGrpSpPr>
          <p:nvPr/>
        </p:nvGrpSpPr>
        <p:grpSpPr bwMode="auto">
          <a:xfrm>
            <a:off x="2652713" y="1"/>
            <a:ext cx="6773862" cy="2022475"/>
            <a:chOff x="0" y="0"/>
            <a:chExt cx="9144000" cy="2762588"/>
          </a:xfrm>
        </p:grpSpPr>
        <p:grpSp>
          <p:nvGrpSpPr>
            <p:cNvPr id="13315" name="Group 1">
              <a:extLst>
                <a:ext uri="{FF2B5EF4-FFF2-40B4-BE49-F238E27FC236}">
                  <a16:creationId xmlns:a16="http://schemas.microsoft.com/office/drawing/2014/main" id="{4C9D2D78-C46B-4244-8CE0-80DC913DF813}"/>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F11C841A-9773-48CD-B80E-B5D6F75A1A45}"/>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3318" name="Picture 3" descr="High-Rez-OWL-Logo.png">
                <a:extLst>
                  <a:ext uri="{FF2B5EF4-FFF2-40B4-BE49-F238E27FC236}">
                    <a16:creationId xmlns:a16="http://schemas.microsoft.com/office/drawing/2014/main" id="{0D7F58E3-C083-4023-A3D0-DE70B2B7280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16" name="TextBox 6">
              <a:extLst>
                <a:ext uri="{FF2B5EF4-FFF2-40B4-BE49-F238E27FC236}">
                  <a16:creationId xmlns:a16="http://schemas.microsoft.com/office/drawing/2014/main" id="{E570AB9B-2C32-4FF9-B639-4835798A3748}"/>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13314" name="TextBox 5">
            <a:extLst>
              <a:ext uri="{FF2B5EF4-FFF2-40B4-BE49-F238E27FC236}">
                <a16:creationId xmlns:a16="http://schemas.microsoft.com/office/drawing/2014/main" id="{4D619170-4397-4ACB-A452-224C14C7B5CE}"/>
              </a:ext>
            </a:extLst>
          </p:cNvPr>
          <p:cNvSpPr txBox="1">
            <a:spLocks noChangeArrowheads="1"/>
          </p:cNvSpPr>
          <p:nvPr/>
        </p:nvSpPr>
        <p:spPr bwMode="auto">
          <a:xfrm>
            <a:off x="2652714" y="2216150"/>
            <a:ext cx="672147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Predict counterarguments.</a:t>
            </a:r>
          </a:p>
          <a:p>
            <a:pPr>
              <a:lnSpc>
                <a:spcPct val="150000"/>
              </a:lnSpc>
            </a:pPr>
            <a:endParaRPr lang="en-US" altLang="en-US" sz="2000" dirty="0">
              <a:latin typeface="Optima" charset="0"/>
            </a:endParaRPr>
          </a:p>
          <a:p>
            <a:pPr>
              <a:lnSpc>
                <a:spcPct val="150000"/>
              </a:lnSpc>
            </a:pPr>
            <a:r>
              <a:rPr lang="en-US" altLang="en-US" sz="2000" dirty="0">
                <a:latin typeface="Optima" charset="0"/>
              </a:rPr>
              <a:t>For example:</a:t>
            </a:r>
          </a:p>
          <a:p>
            <a:pPr lvl="1">
              <a:lnSpc>
                <a:spcPct val="150000"/>
              </a:lnSpc>
            </a:pPr>
            <a:r>
              <a:rPr lang="en-US" altLang="en-US" sz="2000" b="1" dirty="0">
                <a:latin typeface="Optima" charset="0"/>
              </a:rPr>
              <a:t>Your Argument</a:t>
            </a:r>
            <a:r>
              <a:rPr lang="en-US" altLang="en-US" sz="2000" dirty="0">
                <a:latin typeface="Optima" charset="0"/>
              </a:rPr>
              <a:t>: Organic produce from local Farmers’ Markets is better than store-bought produce.</a:t>
            </a:r>
          </a:p>
          <a:p>
            <a:pPr lvl="1">
              <a:lnSpc>
                <a:spcPct val="150000"/>
              </a:lnSpc>
            </a:pPr>
            <a:r>
              <a:rPr lang="en-US" altLang="en-US" sz="2000" b="1" dirty="0">
                <a:latin typeface="Optima" charset="0"/>
              </a:rPr>
              <a:t>The Opposition: </a:t>
            </a:r>
            <a:r>
              <a:rPr lang="en-US" altLang="en-US" sz="2000" dirty="0">
                <a:latin typeface="Optima" charset="0"/>
              </a:rPr>
              <a:t>Organic produce is too expensive.</a:t>
            </a:r>
          </a:p>
          <a:p>
            <a:pPr>
              <a:lnSpc>
                <a:spcPct val="150000"/>
              </a:lnSpc>
            </a:pPr>
            <a:endParaRPr lang="en-US" altLang="en-US" sz="2000" dirty="0">
              <a:latin typeface="Optima" charset="0"/>
            </a:endParaRPr>
          </a:p>
          <a:p>
            <a:pPr>
              <a:lnSpc>
                <a:spcPct val="150000"/>
              </a:lnSpc>
            </a:pPr>
            <a:endParaRPr lang="en-US" altLang="en-US" sz="2000"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4">
                                            <p:txEl>
                                              <p:pRg st="3" end="3"/>
                                            </p:txEl>
                                          </p:spTgt>
                                        </p:tgtEl>
                                        <p:attrNameLst>
                                          <p:attrName>style.visibility</p:attrName>
                                        </p:attrNameLst>
                                      </p:cBhvr>
                                      <p:to>
                                        <p:strVal val="visible"/>
                                      </p:to>
                                    </p:set>
                                    <p:animEffect transition="in" filter="fade">
                                      <p:cBhvr>
                                        <p:cTn id="7" dur="500"/>
                                        <p:tgtEl>
                                          <p:spTgt spid="1331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xEl>
                                              <p:pRg st="4" end="4"/>
                                            </p:txEl>
                                          </p:spTgt>
                                        </p:tgtEl>
                                        <p:attrNameLst>
                                          <p:attrName>style.visibility</p:attrName>
                                        </p:attrNameLst>
                                      </p:cBhvr>
                                      <p:to>
                                        <p:strVal val="visible"/>
                                      </p:to>
                                    </p:set>
                                    <p:animEffect transition="in" filter="fade">
                                      <p:cBhvr>
                                        <p:cTn id="12" dur="500"/>
                                        <p:tgtEl>
                                          <p:spTgt spid="13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7">
            <a:extLst>
              <a:ext uri="{FF2B5EF4-FFF2-40B4-BE49-F238E27FC236}">
                <a16:creationId xmlns:a16="http://schemas.microsoft.com/office/drawing/2014/main" id="{5D75F7FE-1509-4B89-8C91-9217F2903DB1}"/>
              </a:ext>
            </a:extLst>
          </p:cNvPr>
          <p:cNvGrpSpPr>
            <a:grpSpLocks/>
          </p:cNvGrpSpPr>
          <p:nvPr/>
        </p:nvGrpSpPr>
        <p:grpSpPr bwMode="auto">
          <a:xfrm>
            <a:off x="2652713" y="1"/>
            <a:ext cx="6773862" cy="2022475"/>
            <a:chOff x="0" y="0"/>
            <a:chExt cx="9144000" cy="2762588"/>
          </a:xfrm>
        </p:grpSpPr>
        <p:grpSp>
          <p:nvGrpSpPr>
            <p:cNvPr id="14340" name="Group 1">
              <a:extLst>
                <a:ext uri="{FF2B5EF4-FFF2-40B4-BE49-F238E27FC236}">
                  <a16:creationId xmlns:a16="http://schemas.microsoft.com/office/drawing/2014/main" id="{56999349-303D-4B81-8785-EEA210793491}"/>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47269D8A-5B76-4F8F-8785-4D577FB98E8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4343" name="Picture 3" descr="High-Rez-OWL-Logo.png">
                <a:extLst>
                  <a:ext uri="{FF2B5EF4-FFF2-40B4-BE49-F238E27FC236}">
                    <a16:creationId xmlns:a16="http://schemas.microsoft.com/office/drawing/2014/main" id="{C7464AB9-6850-47CB-99A4-9CAED41E03B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41" name="TextBox 6">
              <a:extLst>
                <a:ext uri="{FF2B5EF4-FFF2-40B4-BE49-F238E27FC236}">
                  <a16:creationId xmlns:a16="http://schemas.microsoft.com/office/drawing/2014/main" id="{DD063D21-C95C-473E-A848-753C1C41AEAA}"/>
                </a:ext>
              </a:extLst>
            </p:cNvPr>
            <p:cNvSpPr txBox="1">
              <a:spLocks noChangeArrowheads="1"/>
            </p:cNvSpPr>
            <p:nvPr/>
          </p:nvSpPr>
          <p:spPr bwMode="auto">
            <a:xfrm>
              <a:off x="4488424" y="999226"/>
              <a:ext cx="4585390"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Support Your </a:t>
              </a:r>
            </a:p>
            <a:p>
              <a:r>
                <a:rPr lang="en-US" altLang="en-US" sz="2400"/>
                <a:t>Perspective</a:t>
              </a:r>
            </a:p>
          </p:txBody>
        </p:sp>
      </p:grpSp>
      <p:sp>
        <p:nvSpPr>
          <p:cNvPr id="6" name="TextBox 5">
            <a:extLst>
              <a:ext uri="{FF2B5EF4-FFF2-40B4-BE49-F238E27FC236}">
                <a16:creationId xmlns:a16="http://schemas.microsoft.com/office/drawing/2014/main" id="{705783C5-AFC7-4590-BFBD-A291E9E6C114}"/>
              </a:ext>
            </a:extLst>
          </p:cNvPr>
          <p:cNvSpPr txBox="1"/>
          <p:nvPr/>
        </p:nvSpPr>
        <p:spPr>
          <a:xfrm>
            <a:off x="2652714" y="2216150"/>
            <a:ext cx="4200525" cy="3234860"/>
          </a:xfrm>
          <a:prstGeom prst="rect">
            <a:avLst/>
          </a:prstGeom>
          <a:noFill/>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Appeal to the audience’s reason:</a:t>
            </a:r>
          </a:p>
          <a:p>
            <a:pPr>
              <a:lnSpc>
                <a:spcPct val="150000"/>
              </a:lnSpc>
              <a:buFont typeface="Wingdings" panose="05000000000000000000" pitchFamily="2" charset="2"/>
              <a:buChar char="§"/>
            </a:pPr>
            <a:r>
              <a:rPr lang="en-US" altLang="en-US" sz="2000" dirty="0">
                <a:latin typeface="Optima" charset="0"/>
              </a:rPr>
              <a:t>Use statistics and reputable studies.</a:t>
            </a:r>
          </a:p>
          <a:p>
            <a:pPr>
              <a:lnSpc>
                <a:spcPct val="150000"/>
              </a:lnSpc>
            </a:pPr>
            <a:endParaRPr lang="en-US" altLang="en-US" sz="2000" dirty="0">
              <a:latin typeface="Optima" charset="0"/>
            </a:endParaRPr>
          </a:p>
          <a:p>
            <a:pPr>
              <a:lnSpc>
                <a:spcPct val="150000"/>
              </a:lnSpc>
            </a:pPr>
            <a:r>
              <a:rPr lang="en-US" altLang="en-US" sz="2000" b="1" dirty="0">
                <a:latin typeface="Optima" charset="0"/>
              </a:rPr>
              <a:t>Cite experts on the topic:</a:t>
            </a:r>
          </a:p>
          <a:p>
            <a:pPr>
              <a:lnSpc>
                <a:spcPct val="150000"/>
              </a:lnSpc>
              <a:buFont typeface="Wingdings" panose="05000000000000000000" pitchFamily="2" charset="2"/>
              <a:buChar char="§"/>
            </a:pPr>
            <a:r>
              <a:rPr lang="en-US" altLang="en-US" sz="2000" dirty="0">
                <a:latin typeface="Optima" charset="0"/>
              </a:rPr>
              <a:t>Do they back up what you say?</a:t>
            </a:r>
          </a:p>
          <a:p>
            <a:pPr>
              <a:lnSpc>
                <a:spcPct val="150000"/>
              </a:lnSpc>
              <a:buFont typeface="Wingdings" panose="05000000000000000000" pitchFamily="2" charset="2"/>
              <a:buChar char="§"/>
            </a:pPr>
            <a:r>
              <a:rPr lang="en-US" altLang="en-US" sz="2000" dirty="0">
                <a:latin typeface="Optima" charset="0"/>
              </a:rPr>
              <a:t>Do they refute the other side?</a:t>
            </a:r>
          </a:p>
          <a:p>
            <a:pPr lvl="1">
              <a:lnSpc>
                <a:spcPct val="150000"/>
              </a:lnSpc>
              <a:buFont typeface="Arial" panose="020B0604020202020204" pitchFamily="34" charset="0"/>
              <a:buChar char="•"/>
            </a:pPr>
            <a:endParaRPr lang="en-US" altLang="en-US" dirty="0">
              <a:latin typeface="Optima" charset="0"/>
            </a:endParaRPr>
          </a:p>
        </p:txBody>
      </p:sp>
      <p:pic>
        <p:nvPicPr>
          <p:cNvPr id="14339" name="Picture 9">
            <a:extLst>
              <a:ext uri="{FF2B5EF4-FFF2-40B4-BE49-F238E27FC236}">
                <a16:creationId xmlns:a16="http://schemas.microsoft.com/office/drawing/2014/main" id="{7236BD23-5D3C-4AC7-8C2D-95B9DE088479}"/>
              </a:ext>
            </a:extLst>
          </p:cNvPr>
          <p:cNvPicPr>
            <a:picLocks noChangeAspect="1"/>
          </p:cNvPicPr>
          <p:nvPr/>
        </p:nvPicPr>
        <p:blipFill>
          <a:blip r:embed="rId4" cstate="print">
            <a:extLst>
              <a:ext uri="{28A0092B-C50C-407E-A947-70E740481C1C}">
                <a14:useLocalDpi xmlns:a14="http://schemas.microsoft.com/office/drawing/2010/main" val="0"/>
              </a:ext>
            </a:extLst>
          </a:blip>
          <a:srcRect l="3761" t="2470" r="2190" b="3703"/>
          <a:stretch>
            <a:fillRect/>
          </a:stretch>
        </p:blipFill>
        <p:spPr bwMode="auto">
          <a:xfrm>
            <a:off x="6853239" y="2489201"/>
            <a:ext cx="3608387"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fade">
                                      <p:cBhvr>
                                        <p:cTn id="15"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7">
            <a:extLst>
              <a:ext uri="{FF2B5EF4-FFF2-40B4-BE49-F238E27FC236}">
                <a16:creationId xmlns:a16="http://schemas.microsoft.com/office/drawing/2014/main" id="{6350E6B7-66E3-49C4-9691-14BF2B9C544A}"/>
              </a:ext>
            </a:extLst>
          </p:cNvPr>
          <p:cNvGrpSpPr>
            <a:grpSpLocks/>
          </p:cNvGrpSpPr>
          <p:nvPr/>
        </p:nvGrpSpPr>
        <p:grpSpPr bwMode="auto">
          <a:xfrm>
            <a:off x="2652713" y="1"/>
            <a:ext cx="6773862" cy="2022475"/>
            <a:chOff x="0" y="0"/>
            <a:chExt cx="9144000" cy="2762588"/>
          </a:xfrm>
        </p:grpSpPr>
        <p:grpSp>
          <p:nvGrpSpPr>
            <p:cNvPr id="15363" name="Group 1">
              <a:extLst>
                <a:ext uri="{FF2B5EF4-FFF2-40B4-BE49-F238E27FC236}">
                  <a16:creationId xmlns:a16="http://schemas.microsoft.com/office/drawing/2014/main" id="{1D246E3B-039E-4AF6-8B71-4778908527D1}"/>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6A194633-6B5E-4DBA-9CE7-99447489EF16}"/>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5366" name="Picture 3" descr="High-Rez-OWL-Logo.png">
                <a:extLst>
                  <a:ext uri="{FF2B5EF4-FFF2-40B4-BE49-F238E27FC236}">
                    <a16:creationId xmlns:a16="http://schemas.microsoft.com/office/drawing/2014/main" id="{A958E38A-505A-4280-9DCC-3D198EB9E75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64" name="TextBox 6">
              <a:extLst>
                <a:ext uri="{FF2B5EF4-FFF2-40B4-BE49-F238E27FC236}">
                  <a16:creationId xmlns:a16="http://schemas.microsoft.com/office/drawing/2014/main" id="{28A4D7B5-FA60-4E2E-8EB5-1886ADA76570}"/>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Cite Sources with </a:t>
              </a:r>
            </a:p>
            <a:p>
              <a:r>
                <a:rPr lang="en-US" altLang="en-US" sz="2400"/>
                <a:t>Some Clout</a:t>
              </a:r>
            </a:p>
          </p:txBody>
        </p:sp>
      </p:grpSp>
      <p:sp>
        <p:nvSpPr>
          <p:cNvPr id="6" name="TextBox 5">
            <a:extLst>
              <a:ext uri="{FF2B5EF4-FFF2-40B4-BE49-F238E27FC236}">
                <a16:creationId xmlns:a16="http://schemas.microsoft.com/office/drawing/2014/main" id="{91131C37-2AE4-4F49-B32B-A06D2A517EA7}"/>
              </a:ext>
            </a:extLst>
          </p:cNvPr>
          <p:cNvSpPr txBox="1"/>
          <p:nvPr/>
        </p:nvSpPr>
        <p:spPr>
          <a:xfrm>
            <a:off x="2652714" y="2216151"/>
            <a:ext cx="6721475" cy="3696525"/>
          </a:xfrm>
          <a:prstGeom prst="rect">
            <a:avLst/>
          </a:prstGeom>
          <a:noFill/>
        </p:spPr>
        <p:txBody>
          <a:bodyPr>
            <a:spAutoFit/>
          </a:bodyPr>
          <a:lstStyle/>
          <a:p>
            <a:pPr>
              <a:lnSpc>
                <a:spcPct val="150000"/>
              </a:lnSpc>
              <a:defRPr/>
            </a:pPr>
            <a:r>
              <a:rPr lang="en-US" sz="2000" b="1" dirty="0">
                <a:latin typeface="Optima"/>
                <a:cs typeface="Optima"/>
              </a:rPr>
              <a:t>Which source would a reader find more credible?</a:t>
            </a:r>
          </a:p>
          <a:p>
            <a:pPr marL="457200" indent="-220663">
              <a:lnSpc>
                <a:spcPct val="150000"/>
              </a:lnSpc>
              <a:buFont typeface="Wingdings" panose="05000000000000000000" pitchFamily="2" charset="2"/>
              <a:buChar char="§"/>
              <a:defRPr/>
            </a:pPr>
            <a:r>
              <a:rPr lang="en-US" sz="2000" i="1" dirty="0">
                <a:latin typeface="Optima"/>
                <a:cs typeface="Optima"/>
              </a:rPr>
              <a:t>The New York Times</a:t>
            </a:r>
          </a:p>
          <a:p>
            <a:pPr marL="457200" indent="-220663">
              <a:lnSpc>
                <a:spcPct val="150000"/>
              </a:lnSpc>
              <a:buFont typeface="Wingdings" panose="05000000000000000000" pitchFamily="2" charset="2"/>
              <a:buChar char="§"/>
              <a:defRPr/>
            </a:pPr>
            <a:r>
              <a:rPr lang="en-US" sz="2000" dirty="0">
                <a:latin typeface="Optima"/>
                <a:cs typeface="Optima"/>
              </a:rPr>
              <a:t>http://www.myopinion.com</a:t>
            </a:r>
          </a:p>
          <a:p>
            <a:pPr marL="457200" indent="-220663">
              <a:lnSpc>
                <a:spcPct val="150000"/>
              </a:lnSpc>
              <a:buFont typeface="Wingdings" panose="05000000000000000000" pitchFamily="2" charset="2"/>
              <a:buChar char="§"/>
              <a:defRPr/>
            </a:pPr>
            <a:endParaRPr lang="en-US" sz="2000" dirty="0">
              <a:latin typeface="Optima"/>
              <a:cs typeface="Optima"/>
            </a:endParaRPr>
          </a:p>
          <a:p>
            <a:pPr>
              <a:lnSpc>
                <a:spcPct val="150000"/>
              </a:lnSpc>
              <a:defRPr/>
            </a:pPr>
            <a:r>
              <a:rPr lang="en-US" sz="2000" b="1" dirty="0">
                <a:latin typeface="Optima"/>
                <a:cs typeface="Optima"/>
              </a:rPr>
              <a:t>Which person would a reader be more likely to believe?</a:t>
            </a:r>
          </a:p>
          <a:p>
            <a:pPr marL="457200" indent="-220663">
              <a:lnSpc>
                <a:spcPct val="150000"/>
              </a:lnSpc>
              <a:buFont typeface="Wingdings" panose="05000000000000000000" pitchFamily="2" charset="2"/>
              <a:buChar char="§"/>
              <a:defRPr/>
            </a:pPr>
            <a:r>
              <a:rPr lang="en-US" sz="2000" dirty="0">
                <a:latin typeface="Optima"/>
                <a:cs typeface="Optima"/>
              </a:rPr>
              <a:t>Joe Smith from Fort Wayne, IN.</a:t>
            </a:r>
          </a:p>
          <a:p>
            <a:pPr marL="457200" indent="-220663">
              <a:lnSpc>
                <a:spcPct val="150000"/>
              </a:lnSpc>
              <a:buFont typeface="Wingdings" panose="05000000000000000000" pitchFamily="2" charset="2"/>
              <a:buChar char="§"/>
              <a:defRPr/>
            </a:pPr>
            <a:r>
              <a:rPr lang="en-US" sz="2000" dirty="0">
                <a:latin typeface="Optima"/>
                <a:cs typeface="Optima"/>
              </a:rPr>
              <a:t>Dr. Susan Worth, Prof. of Criminology at Purdue University.</a:t>
            </a:r>
          </a:p>
          <a:p>
            <a:pPr marL="742950" lvl="1" indent="-285750">
              <a:lnSpc>
                <a:spcPct val="150000"/>
              </a:lnSpc>
              <a:buFont typeface="Arial"/>
              <a:buChar char="•"/>
              <a:defRPr/>
            </a:pPr>
            <a:endParaRPr lang="en-US" dirty="0">
              <a:latin typeface="Optima"/>
              <a:cs typeface="Optim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gnifying glass on clear background">
            <a:extLst>
              <a:ext uri="{FF2B5EF4-FFF2-40B4-BE49-F238E27FC236}">
                <a16:creationId xmlns:a16="http://schemas.microsoft.com/office/drawing/2014/main" id="{36084BAD-0B88-467B-9BA2-04C2FAC448B1}"/>
              </a:ext>
            </a:extLst>
          </p:cNvPr>
          <p:cNvPicPr>
            <a:picLocks noChangeAspect="1"/>
          </p:cNvPicPr>
          <p:nvPr/>
        </p:nvPicPr>
        <p:blipFill rotWithShape="1">
          <a:blip r:embed="rId3"/>
          <a:srcRect l="12799" r="10500" b="9091"/>
          <a:stretch/>
        </p:blipFill>
        <p:spPr>
          <a:xfrm>
            <a:off x="3522468" y="10"/>
            <a:ext cx="8669532" cy="6857990"/>
          </a:xfrm>
          <a:prstGeom prst="rect">
            <a:avLst/>
          </a:prstGeom>
        </p:spPr>
      </p:pic>
      <p:sp>
        <p:nvSpPr>
          <p:cNvPr id="12" name="Rectangle 1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3A0A2-5B3D-436B-B034-540BCD74EF9C}"/>
              </a:ext>
            </a:extLst>
          </p:cNvPr>
          <p:cNvSpPr>
            <a:spLocks noGrp="1"/>
          </p:cNvSpPr>
          <p:nvPr>
            <p:ph type="title"/>
          </p:nvPr>
        </p:nvSpPr>
        <p:spPr>
          <a:xfrm>
            <a:off x="371094" y="1161288"/>
            <a:ext cx="3438144" cy="1124712"/>
          </a:xfrm>
        </p:spPr>
        <p:txBody>
          <a:bodyPr anchor="b">
            <a:normAutofit/>
          </a:bodyPr>
          <a:lstStyle/>
          <a:p>
            <a:r>
              <a:rPr lang="en-US" sz="2800" dirty="0"/>
              <a:t>In class work &amp; homework</a:t>
            </a: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13127B7-9005-49F9-8633-2624275CCA6A}"/>
              </a:ext>
            </a:extLst>
          </p:cNvPr>
          <p:cNvSpPr>
            <a:spLocks noGrp="1"/>
          </p:cNvSpPr>
          <p:nvPr>
            <p:ph idx="1"/>
          </p:nvPr>
        </p:nvSpPr>
        <p:spPr>
          <a:xfrm>
            <a:off x="371093" y="2718054"/>
            <a:ext cx="7475049" cy="4112504"/>
          </a:xfrm>
        </p:spPr>
        <p:txBody>
          <a:bodyPr anchor="t">
            <a:noAutofit/>
          </a:bodyPr>
          <a:lstStyle/>
          <a:p>
            <a:r>
              <a:rPr lang="en-US" sz="1800" dirty="0"/>
              <a:t>Open a blank document on your device. We’re going to spend some time on the Internet. Choose one DC and issue. While researching your issue facing your discourse community, think and take notes about:</a:t>
            </a:r>
          </a:p>
          <a:p>
            <a:r>
              <a:rPr lang="en-US" sz="1800" b="1" dirty="0"/>
              <a:t>Who</a:t>
            </a:r>
            <a:r>
              <a:rPr lang="en-US" sz="1800" dirty="0"/>
              <a:t> is already involved in attempting to make the problem visible to outsiders? </a:t>
            </a:r>
            <a:r>
              <a:rPr lang="en-US" sz="1800" b="1" dirty="0"/>
              <a:t>Name</a:t>
            </a:r>
            <a:r>
              <a:rPr lang="en-US" sz="1800" dirty="0"/>
              <a:t> them! </a:t>
            </a:r>
            <a:r>
              <a:rPr lang="en-US" sz="1800" b="1" dirty="0"/>
              <a:t>What</a:t>
            </a:r>
            <a:r>
              <a:rPr lang="en-US" sz="1800" dirty="0"/>
              <a:t> are their positions, views, and strategies as they bring this problem to light? </a:t>
            </a:r>
            <a:r>
              <a:rPr lang="en-US" sz="1800" b="1" dirty="0"/>
              <a:t>Discover</a:t>
            </a:r>
            <a:r>
              <a:rPr lang="en-US" sz="1800" dirty="0"/>
              <a:t> them!</a:t>
            </a:r>
          </a:p>
          <a:p>
            <a:r>
              <a:rPr lang="en-US" sz="1800" b="1" dirty="0"/>
              <a:t>Who</a:t>
            </a:r>
            <a:r>
              <a:rPr lang="en-US" sz="1800" dirty="0"/>
              <a:t> needs to know about this problem? </a:t>
            </a:r>
            <a:r>
              <a:rPr lang="en-US" sz="1800" b="1" dirty="0"/>
              <a:t>Name</a:t>
            </a:r>
            <a:r>
              <a:rPr lang="en-US" sz="1800" dirty="0"/>
              <a:t> them! </a:t>
            </a:r>
            <a:r>
              <a:rPr lang="en-US" sz="1800" b="1" dirty="0"/>
              <a:t>Why</a:t>
            </a:r>
            <a:r>
              <a:rPr lang="en-US" sz="1800" dirty="0"/>
              <a:t> would you want to tell this audience about the problem? </a:t>
            </a:r>
            <a:r>
              <a:rPr lang="en-US" sz="1800" b="1" dirty="0"/>
              <a:t>Explain</a:t>
            </a:r>
            <a:r>
              <a:rPr lang="en-US" sz="1800" dirty="0"/>
              <a:t> why!</a:t>
            </a:r>
          </a:p>
          <a:p>
            <a:r>
              <a:rPr lang="en-US" sz="1800" b="1" dirty="0"/>
              <a:t>Make a list of ideas and information </a:t>
            </a:r>
            <a:r>
              <a:rPr lang="en-US" sz="1800" dirty="0"/>
              <a:t>that would be persuasive in helping your audience understand that this issue is a problem. </a:t>
            </a:r>
          </a:p>
          <a:p>
            <a:pPr lvl="1"/>
            <a:r>
              <a:rPr lang="en-US" sz="1800" dirty="0"/>
              <a:t>Refer to the Purdue OWL slideshow to help you with this list: </a:t>
            </a:r>
            <a:r>
              <a:rPr lang="en-US" sz="1800" dirty="0">
                <a:hlinkClick r:id="rId4"/>
              </a:rPr>
              <a:t>https://owl.purdue.edu/owl/teacher_and_tutor_resources/teaching_resources/effective_persuasion_presentation.html</a:t>
            </a:r>
            <a:endParaRPr lang="en-US" sz="1800" dirty="0"/>
          </a:p>
          <a:p>
            <a:pPr marL="457200" lvl="1" indent="0">
              <a:buNone/>
            </a:pPr>
            <a:endParaRPr lang="en-US" sz="1800" dirty="0"/>
          </a:p>
        </p:txBody>
      </p:sp>
    </p:spTree>
    <p:extLst>
      <p:ext uri="{BB962C8B-B14F-4D97-AF65-F5344CB8AC3E}">
        <p14:creationId xmlns:p14="http://schemas.microsoft.com/office/powerpoint/2010/main" val="322085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5"/>
            <a:ext cx="10852355" cy="5785641"/>
          </a:xfrm>
        </p:spPr>
        <p:txBody>
          <a:bodyPr>
            <a:normAutofit lnSpcReduction="10000"/>
          </a:bodyPr>
          <a:lstStyle/>
          <a:p>
            <a:r>
              <a:rPr lang="en-US" dirty="0">
                <a:solidFill>
                  <a:srgbClr val="444444"/>
                </a:solidFill>
                <a:latin typeface="Lato" panose="020F0502020204030203" pitchFamily="34" charset="0"/>
              </a:rPr>
              <a:t>Using research you’ve completed today + research you do on your own, </a:t>
            </a:r>
            <a:r>
              <a:rPr lang="en-US" b="1" dirty="0">
                <a:solidFill>
                  <a:srgbClr val="444444"/>
                </a:solidFill>
                <a:latin typeface="Lato" panose="020F0502020204030203" pitchFamily="34" charset="0"/>
              </a:rPr>
              <a:t>c</a:t>
            </a:r>
            <a:r>
              <a:rPr lang="en-US" b="1" i="0" dirty="0">
                <a:solidFill>
                  <a:srgbClr val="444444"/>
                </a:solidFill>
                <a:effectLst/>
                <a:latin typeface="Lato" panose="020F0502020204030203" pitchFamily="34" charset="0"/>
              </a:rPr>
              <a:t>reate</a:t>
            </a:r>
            <a:r>
              <a:rPr lang="en-US" i="0" dirty="0">
                <a:solidFill>
                  <a:srgbClr val="444444"/>
                </a:solidFill>
                <a:effectLst/>
                <a:latin typeface="Lato" panose="020F0502020204030203" pitchFamily="34" charset="0"/>
              </a:rPr>
              <a:t> </a:t>
            </a:r>
            <a:r>
              <a:rPr lang="en-US" b="0" i="0" dirty="0">
                <a:solidFill>
                  <a:srgbClr val="444444"/>
                </a:solidFill>
                <a:effectLst/>
                <a:latin typeface="Lato" panose="020F0502020204030203" pitchFamily="34" charset="0"/>
              </a:rPr>
              <a:t>a Post about the research you’ve done in this class. Title it:</a:t>
            </a:r>
            <a:r>
              <a:rPr lang="en-US" b="1" i="0" dirty="0">
                <a:solidFill>
                  <a:srgbClr val="444444"/>
                </a:solidFill>
                <a:effectLst/>
                <a:latin typeface="Lato" panose="020F0502020204030203" pitchFamily="34" charset="0"/>
              </a:rPr>
              <a:t> Full Name, Brainstorming DC &amp; Research</a:t>
            </a:r>
            <a:r>
              <a:rPr lang="en-US" b="0" i="0" dirty="0">
                <a:solidFill>
                  <a:srgbClr val="444444"/>
                </a:solidFill>
                <a:effectLst/>
                <a:latin typeface="Lato" panose="020F0502020204030203" pitchFamily="34" charset="0"/>
              </a:rPr>
              <a:t> and post it under </a:t>
            </a:r>
            <a:r>
              <a:rPr lang="en-US" b="1" i="0" dirty="0">
                <a:solidFill>
                  <a:srgbClr val="444444"/>
                </a:solidFill>
                <a:effectLst/>
                <a:latin typeface="Lato" panose="020F0502020204030203" pitchFamily="34" charset="0"/>
              </a:rPr>
              <a:t>U1 Work </a:t>
            </a:r>
            <a:r>
              <a:rPr lang="en-US" dirty="0">
                <a:solidFill>
                  <a:srgbClr val="444444"/>
                </a:solidFill>
                <a:latin typeface="Lato" panose="020F0502020204030203" pitchFamily="34" charset="0"/>
              </a:rPr>
              <a:t>by class time on  </a:t>
            </a:r>
            <a:r>
              <a:rPr lang="en-US" b="1" dirty="0">
                <a:solidFill>
                  <a:srgbClr val="444444"/>
                </a:solidFill>
                <a:latin typeface="Lato" panose="020F0502020204030203" pitchFamily="34" charset="0"/>
              </a:rPr>
              <a:t>Wednesday, February 23</a:t>
            </a:r>
            <a:r>
              <a:rPr lang="en-US" dirty="0">
                <a:solidFill>
                  <a:srgbClr val="444444"/>
                </a:solidFill>
                <a:latin typeface="Lato" panose="020F0502020204030203" pitchFamily="34" charset="0"/>
              </a:rPr>
              <a:t>. (Details about what’s expected are on the Agenda for Week 3.)</a:t>
            </a:r>
            <a:endParaRPr lang="en-US" b="0" i="0" dirty="0">
              <a:solidFill>
                <a:srgbClr val="444444"/>
              </a:solidFill>
              <a:effectLst/>
              <a:latin typeface="Lato" panose="020F0502020204030203" pitchFamily="34" charset="0"/>
            </a:endParaRPr>
          </a:p>
          <a:p>
            <a:r>
              <a:rPr lang="en-US" b="1" dirty="0">
                <a:solidFill>
                  <a:srgbClr val="444444"/>
                </a:solidFill>
                <a:latin typeface="Lato" panose="020F0502020204030203" pitchFamily="34" charset="0"/>
              </a:rPr>
              <a:t>Read</a:t>
            </a:r>
            <a:r>
              <a:rPr lang="en-US" dirty="0">
                <a:solidFill>
                  <a:srgbClr val="444444"/>
                </a:solidFill>
                <a:latin typeface="Lato" panose="020F0502020204030203" pitchFamily="34" charset="0"/>
              </a:rPr>
              <a:t> Frederick Douglass’ “What to the Slave is the Fourth of July?” </a:t>
            </a:r>
            <a:r>
              <a:rPr lang="en-US" b="1" dirty="0">
                <a:solidFill>
                  <a:srgbClr val="444444"/>
                </a:solidFill>
                <a:latin typeface="Lato" panose="020F0502020204030203" pitchFamily="34" charset="0"/>
              </a:rPr>
              <a:t>Listen</a:t>
            </a:r>
            <a:r>
              <a:rPr lang="en-US" dirty="0">
                <a:solidFill>
                  <a:srgbClr val="444444"/>
                </a:solidFill>
                <a:latin typeface="Lato" panose="020F0502020204030203" pitchFamily="34" charset="0"/>
              </a:rPr>
              <a:t> to “What to the Slave is the Fourth of July?” </a:t>
            </a:r>
            <a:r>
              <a:rPr lang="en-US" b="1" dirty="0">
                <a:solidFill>
                  <a:srgbClr val="444444"/>
                </a:solidFill>
                <a:latin typeface="Lato" panose="020F0502020204030203" pitchFamily="34" charset="0"/>
              </a:rPr>
              <a:t>Review</a:t>
            </a:r>
            <a:r>
              <a:rPr lang="en-US" dirty="0">
                <a:solidFill>
                  <a:srgbClr val="444444"/>
                </a:solidFill>
                <a:latin typeface="Lato" panose="020F0502020204030203" pitchFamily="34" charset="0"/>
              </a:rPr>
              <a:t> Washoe School District’s “The Quote Sandwich.” Read/listen before class on </a:t>
            </a:r>
            <a:r>
              <a:rPr lang="en-US" b="1" dirty="0">
                <a:solidFill>
                  <a:srgbClr val="444444"/>
                </a:solidFill>
                <a:latin typeface="Lato" panose="020F0502020204030203" pitchFamily="34" charset="0"/>
              </a:rPr>
              <a:t>Wednesday, February 23</a:t>
            </a:r>
            <a:r>
              <a:rPr lang="en-US" dirty="0">
                <a:solidFill>
                  <a:srgbClr val="444444"/>
                </a:solidFill>
                <a:latin typeface="Lato" panose="020F0502020204030203" pitchFamily="34" charset="0"/>
              </a:rPr>
              <a:t>.</a:t>
            </a:r>
          </a:p>
          <a:p>
            <a:r>
              <a:rPr lang="en-US" b="0" i="0" dirty="0">
                <a:solidFill>
                  <a:srgbClr val="444444"/>
                </a:solidFill>
                <a:effectLst/>
                <a:latin typeface="Lato" panose="020F0502020204030203" pitchFamily="34" charset="0"/>
              </a:rPr>
              <a:t>More details will be provided on </a:t>
            </a:r>
            <a:r>
              <a:rPr lang="en-US" b="1" i="0" dirty="0">
                <a:solidFill>
                  <a:srgbClr val="444444"/>
                </a:solidFill>
                <a:effectLst/>
                <a:latin typeface="Lato" panose="020F0502020204030203" pitchFamily="34" charset="0"/>
              </a:rPr>
              <a:t>Friday</a:t>
            </a:r>
            <a:r>
              <a:rPr lang="en-US" b="0" i="0" dirty="0">
                <a:solidFill>
                  <a:srgbClr val="444444"/>
                </a:solidFill>
                <a:effectLst/>
                <a:latin typeface="Lato" panose="020F0502020204030203" pitchFamily="34" charset="0"/>
              </a:rPr>
              <a:t> with the new Agenda and Announcement!</a:t>
            </a:r>
          </a:p>
          <a:p>
            <a:r>
              <a:rPr lang="en-US" dirty="0">
                <a:solidFill>
                  <a:srgbClr val="444444"/>
                </a:solidFill>
                <a:latin typeface="Lato" panose="020F0502020204030203" pitchFamily="34" charset="0"/>
              </a:rPr>
              <a:t>There is no class on </a:t>
            </a:r>
            <a:r>
              <a:rPr lang="en-US" b="1" dirty="0">
                <a:solidFill>
                  <a:srgbClr val="444444"/>
                </a:solidFill>
                <a:latin typeface="Lato" panose="020F0502020204030203" pitchFamily="34" charset="0"/>
              </a:rPr>
              <a:t>Monday</a:t>
            </a:r>
            <a:r>
              <a:rPr lang="en-US" dirty="0">
                <a:solidFill>
                  <a:srgbClr val="444444"/>
                </a:solidFill>
                <a:latin typeface="Lato" panose="020F0502020204030203" pitchFamily="34" charset="0"/>
              </a:rPr>
              <a:t>—but don’t forget about the above assignments!</a:t>
            </a:r>
            <a:br>
              <a:rPr lang="en-US" b="0" i="0" dirty="0">
                <a:solidFill>
                  <a:srgbClr val="444444"/>
                </a:solidFill>
                <a:effectLst/>
                <a:latin typeface="Lato" panose="020F0502020204030203" pitchFamily="34" charset="0"/>
              </a:rPr>
            </a:br>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79500" y="0"/>
            <a:ext cx="1012500" cy="1431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four minutes, I want everyone to research the name “Zora Neale Hurston” on their own.</a:t>
            </a:r>
          </a:p>
          <a:p>
            <a:pPr marL="0" indent="0">
              <a:buNone/>
            </a:pPr>
            <a:r>
              <a:rPr lang="en-US" sz="1800" dirty="0"/>
              <a:t>Find out the who, what, when, and where about this person. </a:t>
            </a:r>
          </a:p>
          <a:p>
            <a:pPr marL="0" indent="0">
              <a:buNone/>
            </a:pPr>
            <a:r>
              <a:rPr lang="en-US" sz="1800" dirty="0"/>
              <a:t>What did you learn?</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4A82D6-20D5-4260-9FA5-88505A18269E}"/>
              </a:ext>
            </a:extLst>
          </p:cNvPr>
          <p:cNvSpPr>
            <a:spLocks noGrp="1"/>
          </p:cNvSpPr>
          <p:nvPr>
            <p:ph type="title"/>
          </p:nvPr>
        </p:nvSpPr>
        <p:spPr>
          <a:xfrm>
            <a:off x="572493" y="238539"/>
            <a:ext cx="11018520" cy="1434415"/>
          </a:xfrm>
        </p:spPr>
        <p:txBody>
          <a:bodyPr anchor="b">
            <a:normAutofit/>
          </a:bodyPr>
          <a:lstStyle/>
          <a:p>
            <a:r>
              <a:rPr lang="en-US" sz="5400" dirty="0"/>
              <a:t>Discussion</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62025E-0821-407F-8AAB-B65089CC6906}"/>
              </a:ext>
            </a:extLst>
          </p:cNvPr>
          <p:cNvSpPr>
            <a:spLocks noGrp="1"/>
          </p:cNvSpPr>
          <p:nvPr>
            <p:ph idx="1"/>
          </p:nvPr>
        </p:nvSpPr>
        <p:spPr>
          <a:xfrm>
            <a:off x="572493" y="2071316"/>
            <a:ext cx="6713552" cy="4119172"/>
          </a:xfrm>
        </p:spPr>
        <p:txBody>
          <a:bodyPr anchor="t">
            <a:normAutofit/>
          </a:bodyPr>
          <a:lstStyle/>
          <a:p>
            <a:pPr marL="0" indent="0">
              <a:buNone/>
            </a:pPr>
            <a:r>
              <a:rPr lang="en-US" sz="2200" dirty="0"/>
              <a:t>In your small group, do the following for 15 minutes:</a:t>
            </a:r>
          </a:p>
          <a:p>
            <a:pPr lvl="1"/>
            <a:r>
              <a:rPr lang="en-US" sz="1800" b="1" dirty="0"/>
              <a:t>Student 1: </a:t>
            </a:r>
            <a:r>
              <a:rPr lang="en-US" sz="1800" dirty="0"/>
              <a:t>shares the DCs from their post </a:t>
            </a:r>
            <a:r>
              <a:rPr lang="en-US" sz="1800" i="1" dirty="0"/>
              <a:t>My Discourse Communities </a:t>
            </a:r>
            <a:r>
              <a:rPr lang="en-US" sz="1800" dirty="0"/>
              <a:t>and their issues; mentions whether they’ve decided on one of the DCs to write about for U1. </a:t>
            </a:r>
          </a:p>
          <a:p>
            <a:pPr lvl="1"/>
            <a:r>
              <a:rPr lang="en-US" sz="1800" b="1" dirty="0"/>
              <a:t>Group:</a:t>
            </a:r>
            <a:r>
              <a:rPr lang="en-US" sz="1800" dirty="0"/>
              <a:t> responds with things they </a:t>
            </a:r>
            <a:r>
              <a:rPr lang="en-US" sz="1800" i="1" dirty="0"/>
              <a:t>like</a:t>
            </a:r>
            <a:r>
              <a:rPr lang="en-US" sz="1800" dirty="0"/>
              <a:t>, </a:t>
            </a:r>
            <a:r>
              <a:rPr lang="en-US" sz="1800" i="1" dirty="0"/>
              <a:t>questions</a:t>
            </a:r>
            <a:r>
              <a:rPr lang="en-US" sz="1800" dirty="0"/>
              <a:t> to gain clarity, etc.</a:t>
            </a:r>
          </a:p>
          <a:p>
            <a:pPr lvl="1"/>
            <a:r>
              <a:rPr lang="en-US" sz="1800" b="1" dirty="0"/>
              <a:t>Student 2: </a:t>
            </a:r>
            <a:r>
              <a:rPr lang="en-US" sz="1800" dirty="0"/>
              <a:t>same as above</a:t>
            </a:r>
          </a:p>
          <a:p>
            <a:pPr lvl="1"/>
            <a:r>
              <a:rPr lang="en-US" sz="1800" b="1" dirty="0"/>
              <a:t>Group:</a:t>
            </a:r>
            <a:r>
              <a:rPr lang="en-US" sz="1800" dirty="0"/>
              <a:t> same as above</a:t>
            </a:r>
          </a:p>
          <a:p>
            <a:pPr lvl="1"/>
            <a:r>
              <a:rPr lang="en-US" sz="1800" dirty="0"/>
              <a:t>Etc.</a:t>
            </a:r>
          </a:p>
          <a:p>
            <a:pPr marL="457200" lvl="1" indent="0">
              <a:buNone/>
            </a:pPr>
            <a:endParaRPr lang="en-US" sz="1800" dirty="0"/>
          </a:p>
          <a:p>
            <a:endParaRPr lang="en-US" sz="2200" dirty="0"/>
          </a:p>
        </p:txBody>
      </p:sp>
      <p:pic>
        <p:nvPicPr>
          <p:cNvPr id="4098" name="Picture 2" descr="How to Run a Brainstorming Meeting that Actually Works">
            <a:extLst>
              <a:ext uri="{FF2B5EF4-FFF2-40B4-BE49-F238E27FC236}">
                <a16:creationId xmlns:a16="http://schemas.microsoft.com/office/drawing/2014/main" id="{47E30C8F-FB20-4233-BEF4-F8A171FC14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43" r="3941"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57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gnifying glass on clear background">
            <a:extLst>
              <a:ext uri="{FF2B5EF4-FFF2-40B4-BE49-F238E27FC236}">
                <a16:creationId xmlns:a16="http://schemas.microsoft.com/office/drawing/2014/main" id="{36084BAD-0B88-467B-9BA2-04C2FAC448B1}"/>
              </a:ext>
            </a:extLst>
          </p:cNvPr>
          <p:cNvPicPr>
            <a:picLocks noChangeAspect="1"/>
          </p:cNvPicPr>
          <p:nvPr/>
        </p:nvPicPr>
        <p:blipFill rotWithShape="1">
          <a:blip r:embed="rId2"/>
          <a:srcRect l="12799" r="10500" b="9091"/>
          <a:stretch/>
        </p:blipFill>
        <p:spPr>
          <a:xfrm>
            <a:off x="3522468" y="10"/>
            <a:ext cx="8669532" cy="6857990"/>
          </a:xfrm>
          <a:prstGeom prst="rect">
            <a:avLst/>
          </a:prstGeom>
        </p:spPr>
      </p:pic>
      <p:sp>
        <p:nvSpPr>
          <p:cNvPr id="22" name="Rectangle 2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3A0A2-5B3D-436B-B034-540BCD74EF9C}"/>
              </a:ext>
            </a:extLst>
          </p:cNvPr>
          <p:cNvSpPr>
            <a:spLocks noGrp="1"/>
          </p:cNvSpPr>
          <p:nvPr>
            <p:ph type="title"/>
          </p:nvPr>
        </p:nvSpPr>
        <p:spPr>
          <a:xfrm>
            <a:off x="371094" y="1161288"/>
            <a:ext cx="5636416" cy="1124712"/>
          </a:xfrm>
        </p:spPr>
        <p:txBody>
          <a:bodyPr anchor="b">
            <a:normAutofit/>
          </a:bodyPr>
          <a:lstStyle/>
          <a:p>
            <a:r>
              <a:rPr lang="en-US" sz="2800" dirty="0"/>
              <a:t>“Research is formalized curiosity.”</a:t>
            </a:r>
          </a:p>
        </p:txBody>
      </p:sp>
      <p:sp>
        <p:nvSpPr>
          <p:cNvPr id="24" name="Rectangle 2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13127B7-9005-49F9-8633-2624275CCA6A}"/>
              </a:ext>
            </a:extLst>
          </p:cNvPr>
          <p:cNvSpPr>
            <a:spLocks noGrp="1"/>
          </p:cNvSpPr>
          <p:nvPr>
            <p:ph idx="1"/>
          </p:nvPr>
        </p:nvSpPr>
        <p:spPr>
          <a:xfrm>
            <a:off x="371092" y="2718054"/>
            <a:ext cx="8064985" cy="3605464"/>
          </a:xfrm>
        </p:spPr>
        <p:txBody>
          <a:bodyPr anchor="t">
            <a:noAutofit/>
          </a:bodyPr>
          <a:lstStyle/>
          <a:p>
            <a:r>
              <a:rPr lang="en-US" sz="2000" dirty="0"/>
              <a:t>By now, you’ve identified </a:t>
            </a:r>
            <a:r>
              <a:rPr lang="en-US" sz="2000" b="1" dirty="0"/>
              <a:t>three</a:t>
            </a:r>
            <a:r>
              <a:rPr lang="en-US" sz="2000" dirty="0"/>
              <a:t> discourse communities and the issues you want to address in either a letter or speech. You may even know which one you want to write about for U1.</a:t>
            </a:r>
          </a:p>
          <a:p>
            <a:r>
              <a:rPr lang="en-US" sz="2000" dirty="0"/>
              <a:t>This assignment for U1 (sharing about a DC and an issue facing that DC) is going to be a </a:t>
            </a:r>
            <a:r>
              <a:rPr lang="en-US" sz="2000" b="1" dirty="0"/>
              <a:t>persuasive</a:t>
            </a:r>
            <a:r>
              <a:rPr lang="en-US" sz="2000" dirty="0"/>
              <a:t> speech or letter.</a:t>
            </a:r>
          </a:p>
          <a:p>
            <a:r>
              <a:rPr lang="en-US" sz="2000" dirty="0"/>
              <a:t>In order to </a:t>
            </a:r>
            <a:r>
              <a:rPr lang="en-US" sz="2000" b="1" dirty="0"/>
              <a:t>persuade</a:t>
            </a:r>
            <a:r>
              <a:rPr lang="en-US" sz="2000" dirty="0"/>
              <a:t> your audience that they should </a:t>
            </a:r>
            <a:r>
              <a:rPr lang="en-US" sz="2000" b="1" i="1" dirty="0"/>
              <a:t>care</a:t>
            </a:r>
            <a:r>
              <a:rPr lang="en-US" sz="2000" dirty="0"/>
              <a:t> and </a:t>
            </a:r>
            <a:r>
              <a:rPr lang="en-US" sz="2000" b="1" i="1" dirty="0"/>
              <a:t>act</a:t>
            </a:r>
            <a:r>
              <a:rPr lang="en-US" sz="2000" dirty="0"/>
              <a:t>, you need to have at least </a:t>
            </a:r>
            <a:r>
              <a:rPr lang="en-US" sz="2000" b="1" dirty="0"/>
              <a:t>two</a:t>
            </a:r>
            <a:r>
              <a:rPr lang="en-US" sz="2000" dirty="0"/>
              <a:t> sources that you use in your letter or speech. These can be interviews you’ve conducted, news sources, or data you’ve gathered.</a:t>
            </a:r>
          </a:p>
          <a:p>
            <a:r>
              <a:rPr lang="en-US" sz="2000" dirty="0"/>
              <a:t>Let’s go over some ways of using </a:t>
            </a:r>
            <a:r>
              <a:rPr lang="en-US" sz="2000" b="1" dirty="0"/>
              <a:t>research</a:t>
            </a:r>
            <a:r>
              <a:rPr lang="en-US" sz="2000" dirty="0"/>
              <a:t> to </a:t>
            </a:r>
            <a:r>
              <a:rPr lang="en-US" sz="2000" b="1" dirty="0"/>
              <a:t>persuade</a:t>
            </a:r>
            <a:r>
              <a:rPr lang="en-US" sz="2000" dirty="0"/>
              <a:t> your audience!</a:t>
            </a:r>
          </a:p>
        </p:txBody>
      </p:sp>
    </p:spTree>
    <p:extLst>
      <p:ext uri="{BB962C8B-B14F-4D97-AF65-F5344CB8AC3E}">
        <p14:creationId xmlns:p14="http://schemas.microsoft.com/office/powerpoint/2010/main" val="28233533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7" name="Group 7">
            <a:extLst>
              <a:ext uri="{FF2B5EF4-FFF2-40B4-BE49-F238E27FC236}">
                <a16:creationId xmlns:a16="http://schemas.microsoft.com/office/drawing/2014/main" id="{36DCDBD3-F703-4551-A761-7B60E68D3518}"/>
              </a:ext>
            </a:extLst>
          </p:cNvPr>
          <p:cNvGrpSpPr>
            <a:grpSpLocks/>
          </p:cNvGrpSpPr>
          <p:nvPr/>
        </p:nvGrpSpPr>
        <p:grpSpPr bwMode="auto">
          <a:xfrm>
            <a:off x="2652713" y="1"/>
            <a:ext cx="6773862" cy="2022475"/>
            <a:chOff x="0" y="0"/>
            <a:chExt cx="9144000" cy="2762588"/>
          </a:xfrm>
        </p:grpSpPr>
        <p:grpSp>
          <p:nvGrpSpPr>
            <p:cNvPr id="4099" name="Group 1">
              <a:extLst>
                <a:ext uri="{FF2B5EF4-FFF2-40B4-BE49-F238E27FC236}">
                  <a16:creationId xmlns:a16="http://schemas.microsoft.com/office/drawing/2014/main" id="{0306815B-083E-4FBA-A43C-0ABD1A9D0143}"/>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015441F7-1FE4-486A-8347-ADCDF2E89AE2}"/>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4102" name="Picture 3" descr="High-Rez-OWL-Logo.png">
                <a:extLst>
                  <a:ext uri="{FF2B5EF4-FFF2-40B4-BE49-F238E27FC236}">
                    <a16:creationId xmlns:a16="http://schemas.microsoft.com/office/drawing/2014/main" id="{1E8F3102-A6F3-428D-9118-832F515E585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0" name="TextBox 6">
              <a:extLst>
                <a:ext uri="{FF2B5EF4-FFF2-40B4-BE49-F238E27FC236}">
                  <a16:creationId xmlns:a16="http://schemas.microsoft.com/office/drawing/2014/main" id="{65A4F379-9D53-478B-BABF-3D7A22E3359D}"/>
                </a:ext>
              </a:extLst>
            </p:cNvPr>
            <p:cNvSpPr txBox="1">
              <a:spLocks noChangeArrowheads="1"/>
            </p:cNvSpPr>
            <p:nvPr/>
          </p:nvSpPr>
          <p:spPr bwMode="auto">
            <a:xfrm>
              <a:off x="4451684"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What is Persuasive </a:t>
              </a:r>
            </a:p>
            <a:p>
              <a:r>
                <a:rPr lang="en-US" altLang="en-US" sz="2400"/>
                <a:t>Writing?</a:t>
              </a:r>
            </a:p>
          </p:txBody>
        </p:sp>
      </p:grpSp>
      <p:sp>
        <p:nvSpPr>
          <p:cNvPr id="4098" name="TextBox 5">
            <a:extLst>
              <a:ext uri="{FF2B5EF4-FFF2-40B4-BE49-F238E27FC236}">
                <a16:creationId xmlns:a16="http://schemas.microsoft.com/office/drawing/2014/main" id="{EC487ADD-B997-4E49-883F-B73009DDF452}"/>
              </a:ext>
            </a:extLst>
          </p:cNvPr>
          <p:cNvSpPr txBox="1">
            <a:spLocks noChangeArrowheads="1"/>
          </p:cNvSpPr>
          <p:nvPr/>
        </p:nvSpPr>
        <p:spPr bwMode="auto">
          <a:xfrm>
            <a:off x="2652713" y="2216150"/>
            <a:ext cx="67738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Persuasive writing </a:t>
            </a:r>
            <a:r>
              <a:rPr lang="en-US" altLang="en-US" sz="2000" dirty="0">
                <a:latin typeface="Optima" charset="0"/>
              </a:rPr>
              <a:t>seeks to convince its readers to embrace the point-of-view presented by appealing to the audience’s </a:t>
            </a:r>
            <a:r>
              <a:rPr lang="en-US" altLang="en-US" sz="2000" dirty="0">
                <a:solidFill>
                  <a:srgbClr val="0070C0"/>
                </a:solidFill>
                <a:latin typeface="Optima" charset="0"/>
              </a:rPr>
              <a:t>reason</a:t>
            </a:r>
            <a:r>
              <a:rPr lang="en-US" altLang="en-US" sz="2000" dirty="0">
                <a:latin typeface="Optima" charset="0"/>
              </a:rPr>
              <a:t> and understanding through </a:t>
            </a:r>
            <a:r>
              <a:rPr lang="en-US" altLang="en-US" sz="2000" dirty="0">
                <a:solidFill>
                  <a:srgbClr val="0070C0"/>
                </a:solidFill>
                <a:latin typeface="Optima" charset="0"/>
              </a:rPr>
              <a:t>argument</a:t>
            </a:r>
            <a:r>
              <a:rPr lang="en-US" altLang="en-US" sz="2000" dirty="0">
                <a:latin typeface="Optima" charset="0"/>
              </a:rPr>
              <a:t> and/or </a:t>
            </a:r>
            <a:r>
              <a:rPr lang="en-US" altLang="en-US" sz="2000" dirty="0">
                <a:solidFill>
                  <a:srgbClr val="0070C0"/>
                </a:solidFill>
                <a:latin typeface="Optima" charset="0"/>
              </a:rPr>
              <a:t>entreaty</a:t>
            </a:r>
            <a:r>
              <a:rPr lang="en-US" altLang="en-US" sz="2000" dirty="0">
                <a:latin typeface="Optima" charset="0"/>
              </a:rPr>
              <a:t>.</a:t>
            </a:r>
          </a:p>
          <a:p>
            <a:pPr lvl="1">
              <a:buFont typeface="Arial" panose="020B0604020202020204" pitchFamily="34" charset="0"/>
              <a:buChar char="•"/>
            </a:pPr>
            <a:endParaRPr lang="en-US" altLang="en-US"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fade">
                                      <p:cBhvr>
                                        <p:cTn id="7" dur="500"/>
                                        <p:tgtEl>
                                          <p:spTgt spid="40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Group 7">
            <a:extLst>
              <a:ext uri="{FF2B5EF4-FFF2-40B4-BE49-F238E27FC236}">
                <a16:creationId xmlns:a16="http://schemas.microsoft.com/office/drawing/2014/main" id="{2F0DFDBF-88F6-4AA3-A267-05F1A3102DEA}"/>
              </a:ext>
            </a:extLst>
          </p:cNvPr>
          <p:cNvGrpSpPr>
            <a:grpSpLocks/>
          </p:cNvGrpSpPr>
          <p:nvPr/>
        </p:nvGrpSpPr>
        <p:grpSpPr bwMode="auto">
          <a:xfrm>
            <a:off x="2652713" y="1"/>
            <a:ext cx="6773862" cy="2022475"/>
            <a:chOff x="0" y="0"/>
            <a:chExt cx="9144000" cy="2762588"/>
          </a:xfrm>
        </p:grpSpPr>
        <p:grpSp>
          <p:nvGrpSpPr>
            <p:cNvPr id="6147" name="Group 1">
              <a:extLst>
                <a:ext uri="{FF2B5EF4-FFF2-40B4-BE49-F238E27FC236}">
                  <a16:creationId xmlns:a16="http://schemas.microsoft.com/office/drawing/2014/main" id="{EAF69F40-C306-402A-80BE-60A90E71326B}"/>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CC00BE25-8AE7-4A72-9AD8-B3478EAFDEE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6150" name="Picture 3" descr="High-Rez-OWL-Logo.png">
                <a:extLst>
                  <a:ext uri="{FF2B5EF4-FFF2-40B4-BE49-F238E27FC236}">
                    <a16:creationId xmlns:a16="http://schemas.microsoft.com/office/drawing/2014/main" id="{B48225D2-75D7-4C54-AB91-22049CD8DDB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8" name="TextBox 6">
              <a:extLst>
                <a:ext uri="{FF2B5EF4-FFF2-40B4-BE49-F238E27FC236}">
                  <a16:creationId xmlns:a16="http://schemas.microsoft.com/office/drawing/2014/main" id="{757F483A-7A7A-4F8C-A26B-7C2B6BD46565}"/>
                </a:ext>
              </a:extLst>
            </p:cNvPr>
            <p:cNvSpPr txBox="1">
              <a:spLocks noChangeArrowheads="1"/>
            </p:cNvSpPr>
            <p:nvPr/>
          </p:nvSpPr>
          <p:spPr bwMode="auto">
            <a:xfrm>
              <a:off x="4451684"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Steps for Effective Persuasion</a:t>
              </a:r>
            </a:p>
          </p:txBody>
        </p:sp>
      </p:grpSp>
      <p:sp>
        <p:nvSpPr>
          <p:cNvPr id="6146" name="TextBox 5">
            <a:extLst>
              <a:ext uri="{FF2B5EF4-FFF2-40B4-BE49-F238E27FC236}">
                <a16:creationId xmlns:a16="http://schemas.microsoft.com/office/drawing/2014/main" id="{7ABD10C9-7316-4C7C-8CC1-2A8A7EC77C80}"/>
              </a:ext>
            </a:extLst>
          </p:cNvPr>
          <p:cNvSpPr txBox="1">
            <a:spLocks noChangeArrowheads="1"/>
          </p:cNvSpPr>
          <p:nvPr/>
        </p:nvSpPr>
        <p:spPr bwMode="auto">
          <a:xfrm>
            <a:off x="2652713" y="2225676"/>
            <a:ext cx="6773862"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buFont typeface="Wingdings" panose="05000000000000000000" pitchFamily="2" charset="2"/>
              <a:buChar char="§"/>
            </a:pPr>
            <a:r>
              <a:rPr lang="en-US" altLang="en-US" sz="2000" dirty="0">
                <a:latin typeface="Optima" charset="0"/>
              </a:rPr>
              <a:t>Understand your audience.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Support your opinion.</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Know the various sides of your issue.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Respectfully address other points of view.</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Find common ground with your audience.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Establish your credibility.</a:t>
            </a:r>
          </a:p>
          <a:p>
            <a:pPr lvl="1">
              <a:buFont typeface="Arial" panose="020B0604020202020204" pitchFamily="34" charset="0"/>
              <a:buChar char="•"/>
            </a:pPr>
            <a:endParaRPr lang="en-US" altLang="en-US"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5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6">
                                            <p:txEl>
                                              <p:pRg st="2" end="2"/>
                                            </p:txEl>
                                          </p:spTgt>
                                        </p:tgtEl>
                                        <p:attrNameLst>
                                          <p:attrName>style.visibility</p:attrName>
                                        </p:attrNameLst>
                                      </p:cBhvr>
                                      <p:to>
                                        <p:strVal val="visible"/>
                                      </p:to>
                                    </p:set>
                                    <p:animEffect transition="in" filter="fade">
                                      <p:cBhvr>
                                        <p:cTn id="12" dur="500"/>
                                        <p:tgtEl>
                                          <p:spTgt spid="614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fade">
                                      <p:cBhvr>
                                        <p:cTn id="17" dur="500"/>
                                        <p:tgtEl>
                                          <p:spTgt spid="614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6">
                                            <p:txEl>
                                              <p:pRg st="6" end="6"/>
                                            </p:txEl>
                                          </p:spTgt>
                                        </p:tgtEl>
                                        <p:attrNameLst>
                                          <p:attrName>style.visibility</p:attrName>
                                        </p:attrNameLst>
                                      </p:cBhvr>
                                      <p:to>
                                        <p:strVal val="visible"/>
                                      </p:to>
                                    </p:set>
                                    <p:animEffect transition="in" filter="fade">
                                      <p:cBhvr>
                                        <p:cTn id="22" dur="500"/>
                                        <p:tgtEl>
                                          <p:spTgt spid="614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46">
                                            <p:txEl>
                                              <p:pRg st="8" end="8"/>
                                            </p:txEl>
                                          </p:spTgt>
                                        </p:tgtEl>
                                        <p:attrNameLst>
                                          <p:attrName>style.visibility</p:attrName>
                                        </p:attrNameLst>
                                      </p:cBhvr>
                                      <p:to>
                                        <p:strVal val="visible"/>
                                      </p:to>
                                    </p:set>
                                    <p:animEffect transition="in" filter="fade">
                                      <p:cBhvr>
                                        <p:cTn id="27" dur="500"/>
                                        <p:tgtEl>
                                          <p:spTgt spid="614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46">
                                            <p:txEl>
                                              <p:pRg st="10" end="10"/>
                                            </p:txEl>
                                          </p:spTgt>
                                        </p:tgtEl>
                                        <p:attrNameLst>
                                          <p:attrName>style.visibility</p:attrName>
                                        </p:attrNameLst>
                                      </p:cBhvr>
                                      <p:to>
                                        <p:strVal val="visible"/>
                                      </p:to>
                                    </p:set>
                                    <p:animEffect transition="in" filter="fade">
                                      <p:cBhvr>
                                        <p:cTn id="32" dur="500"/>
                                        <p:tgtEl>
                                          <p:spTgt spid="614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 name="Group 7">
            <a:extLst>
              <a:ext uri="{FF2B5EF4-FFF2-40B4-BE49-F238E27FC236}">
                <a16:creationId xmlns:a16="http://schemas.microsoft.com/office/drawing/2014/main" id="{38AE9C9A-4B9F-4967-B7F0-E15AB926D174}"/>
              </a:ext>
            </a:extLst>
          </p:cNvPr>
          <p:cNvGrpSpPr>
            <a:grpSpLocks/>
          </p:cNvGrpSpPr>
          <p:nvPr/>
        </p:nvGrpSpPr>
        <p:grpSpPr bwMode="auto">
          <a:xfrm>
            <a:off x="2652713" y="1"/>
            <a:ext cx="6773862" cy="2022475"/>
            <a:chOff x="0" y="0"/>
            <a:chExt cx="9144000" cy="2762588"/>
          </a:xfrm>
        </p:grpSpPr>
        <p:grpSp>
          <p:nvGrpSpPr>
            <p:cNvPr id="8195" name="Group 1">
              <a:extLst>
                <a:ext uri="{FF2B5EF4-FFF2-40B4-BE49-F238E27FC236}">
                  <a16:creationId xmlns:a16="http://schemas.microsoft.com/office/drawing/2014/main" id="{0C284B6D-824F-4E1A-B928-E02A0CC5B049}"/>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FCA099CE-4140-449D-AFBF-F1709214C31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8198" name="Picture 3" descr="High-Rez-OWL-Logo.png">
                <a:extLst>
                  <a:ext uri="{FF2B5EF4-FFF2-40B4-BE49-F238E27FC236}">
                    <a16:creationId xmlns:a16="http://schemas.microsoft.com/office/drawing/2014/main" id="{940EEC0B-A090-458C-AE67-8E08EB116B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96" name="TextBox 6">
              <a:extLst>
                <a:ext uri="{FF2B5EF4-FFF2-40B4-BE49-F238E27FC236}">
                  <a16:creationId xmlns:a16="http://schemas.microsoft.com/office/drawing/2014/main" id="{A6F03B54-033B-4681-A4E3-34C11C4AA22F}"/>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Understanding Your Audience</a:t>
              </a:r>
            </a:p>
          </p:txBody>
        </p:sp>
      </p:grpSp>
      <p:sp>
        <p:nvSpPr>
          <p:cNvPr id="8194" name="TextBox 5">
            <a:extLst>
              <a:ext uri="{FF2B5EF4-FFF2-40B4-BE49-F238E27FC236}">
                <a16:creationId xmlns:a16="http://schemas.microsoft.com/office/drawing/2014/main" id="{73069A56-BB66-4002-9A4C-1A7F20D7B1E2}"/>
              </a:ext>
            </a:extLst>
          </p:cNvPr>
          <p:cNvSpPr txBox="1">
            <a:spLocks noChangeArrowheads="1"/>
          </p:cNvSpPr>
          <p:nvPr/>
        </p:nvSpPr>
        <p:spPr bwMode="auto">
          <a:xfrm>
            <a:off x="2652713" y="2216150"/>
            <a:ext cx="6773862" cy="372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Who is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What beliefs do they hold about the topic?</a:t>
            </a:r>
          </a:p>
          <a:p>
            <a:pPr>
              <a:lnSpc>
                <a:spcPct val="150000"/>
              </a:lnSpc>
            </a:pPr>
            <a:endParaRPr lang="en-US" altLang="en-US" sz="2000" dirty="0">
              <a:latin typeface="Optima" charset="0"/>
            </a:endParaRPr>
          </a:p>
          <a:p>
            <a:pPr>
              <a:lnSpc>
                <a:spcPct val="150000"/>
              </a:lnSpc>
            </a:pPr>
            <a:r>
              <a:rPr lang="en-US" altLang="en-US" sz="2000" dirty="0">
                <a:latin typeface="Optima" charset="0"/>
              </a:rPr>
              <a:t>What disagreements might arise between you and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How can you refute counterarguments with respect?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xEl>
                                              <p:pRg st="2" end="2"/>
                                            </p:txEl>
                                          </p:spTgt>
                                        </p:tgtEl>
                                        <p:attrNameLst>
                                          <p:attrName>style.visibility</p:attrName>
                                        </p:attrNameLst>
                                      </p:cBhvr>
                                      <p:to>
                                        <p:strVal val="visible"/>
                                      </p:to>
                                    </p:set>
                                    <p:animEffect transition="in" filter="fade">
                                      <p:cBhvr>
                                        <p:cTn id="7" dur="500"/>
                                        <p:tgtEl>
                                          <p:spTgt spid="819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4">
                                            <p:txEl>
                                              <p:pRg st="4" end="4"/>
                                            </p:txEl>
                                          </p:spTgt>
                                        </p:tgtEl>
                                        <p:attrNameLst>
                                          <p:attrName>style.visibility</p:attrName>
                                        </p:attrNameLst>
                                      </p:cBhvr>
                                      <p:to>
                                        <p:strVal val="visible"/>
                                      </p:to>
                                    </p:set>
                                    <p:animEffect transition="in" filter="fade">
                                      <p:cBhvr>
                                        <p:cTn id="12" dur="500"/>
                                        <p:tgtEl>
                                          <p:spTgt spid="819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4">
                                            <p:txEl>
                                              <p:pRg st="6" end="6"/>
                                            </p:txEl>
                                          </p:spTgt>
                                        </p:tgtEl>
                                        <p:attrNameLst>
                                          <p:attrName>style.visibility</p:attrName>
                                        </p:attrNameLst>
                                      </p:cBhvr>
                                      <p:to>
                                        <p:strVal val="visible"/>
                                      </p:to>
                                    </p:set>
                                    <p:animEffect transition="in" filter="fade">
                                      <p:cBhvr>
                                        <p:cTn id="17" dur="500"/>
                                        <p:tgtEl>
                                          <p:spTgt spid="819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7">
            <a:extLst>
              <a:ext uri="{FF2B5EF4-FFF2-40B4-BE49-F238E27FC236}">
                <a16:creationId xmlns:a16="http://schemas.microsoft.com/office/drawing/2014/main" id="{44582B66-CEA5-4A5C-B2A0-44E3B28FDB50}"/>
              </a:ext>
            </a:extLst>
          </p:cNvPr>
          <p:cNvGrpSpPr>
            <a:grpSpLocks/>
          </p:cNvGrpSpPr>
          <p:nvPr/>
        </p:nvGrpSpPr>
        <p:grpSpPr bwMode="auto">
          <a:xfrm>
            <a:off x="2652713" y="1"/>
            <a:ext cx="6773862" cy="2022475"/>
            <a:chOff x="0" y="0"/>
            <a:chExt cx="9144000" cy="2762588"/>
          </a:xfrm>
        </p:grpSpPr>
        <p:grpSp>
          <p:nvGrpSpPr>
            <p:cNvPr id="10243" name="Group 1">
              <a:extLst>
                <a:ext uri="{FF2B5EF4-FFF2-40B4-BE49-F238E27FC236}">
                  <a16:creationId xmlns:a16="http://schemas.microsoft.com/office/drawing/2014/main" id="{CDBDA124-92A6-4330-B612-2C3DC0716E9B}"/>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53BA07A7-C021-4406-BBBC-8DBC4B17C14E}"/>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0246" name="Picture 3" descr="High-Rez-OWL-Logo.png">
                <a:extLst>
                  <a:ext uri="{FF2B5EF4-FFF2-40B4-BE49-F238E27FC236}">
                    <a16:creationId xmlns:a16="http://schemas.microsoft.com/office/drawing/2014/main" id="{4105FDBA-78C6-4637-84AA-58D5F475369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TextBox 6">
              <a:extLst>
                <a:ext uri="{FF2B5EF4-FFF2-40B4-BE49-F238E27FC236}">
                  <a16:creationId xmlns:a16="http://schemas.microsoft.com/office/drawing/2014/main" id="{56C37A9B-2BE5-4EE4-BBA2-8C060E663340}"/>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Understanding Your Audience</a:t>
              </a:r>
            </a:p>
          </p:txBody>
        </p:sp>
      </p:grpSp>
      <p:sp>
        <p:nvSpPr>
          <p:cNvPr id="6" name="TextBox 5">
            <a:extLst>
              <a:ext uri="{FF2B5EF4-FFF2-40B4-BE49-F238E27FC236}">
                <a16:creationId xmlns:a16="http://schemas.microsoft.com/office/drawing/2014/main" id="{FC21779E-BD1D-44DB-8569-CAB02995DA75}"/>
              </a:ext>
            </a:extLst>
          </p:cNvPr>
          <p:cNvSpPr txBox="1"/>
          <p:nvPr/>
        </p:nvSpPr>
        <p:spPr>
          <a:xfrm>
            <a:off x="2652713" y="2216151"/>
            <a:ext cx="6773862" cy="2862263"/>
          </a:xfrm>
          <a:prstGeom prst="rect">
            <a:avLst/>
          </a:prstGeom>
          <a:noFill/>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Help your audience relate to your topic.</a:t>
            </a:r>
          </a:p>
          <a:p>
            <a:pPr>
              <a:lnSpc>
                <a:spcPct val="150000"/>
              </a:lnSpc>
            </a:pPr>
            <a:endParaRPr lang="en-US" altLang="en-US" sz="2000" dirty="0">
              <a:latin typeface="Optima" charset="0"/>
            </a:endParaRPr>
          </a:p>
          <a:p>
            <a:pPr>
              <a:lnSpc>
                <a:spcPct val="150000"/>
              </a:lnSpc>
            </a:pPr>
            <a:r>
              <a:rPr lang="en-US" altLang="en-US" sz="2000" dirty="0">
                <a:latin typeface="Optima" charset="0"/>
              </a:rPr>
              <a:t>Appeal to their hearts as well as their minds.</a:t>
            </a:r>
          </a:p>
          <a:p>
            <a:pPr>
              <a:lnSpc>
                <a:spcPct val="150000"/>
              </a:lnSpc>
              <a:buFont typeface="Wingdings" panose="05000000000000000000" pitchFamily="2" charset="2"/>
              <a:buChar char="§"/>
            </a:pPr>
            <a:r>
              <a:rPr lang="en-US" altLang="en-US" sz="2000" dirty="0">
                <a:latin typeface="Optima" charset="0"/>
              </a:rPr>
              <a:t>Use anecdotes when appropriate </a:t>
            </a:r>
          </a:p>
          <a:p>
            <a:pPr>
              <a:lnSpc>
                <a:spcPct val="150000"/>
              </a:lnSpc>
              <a:buFont typeface="Wingdings" panose="05000000000000000000" pitchFamily="2" charset="2"/>
              <a:buChar char="§"/>
            </a:pPr>
            <a:r>
              <a:rPr lang="en-US" altLang="en-US" sz="2000" dirty="0">
                <a:latin typeface="Optima" charset="0"/>
              </a:rPr>
              <a:t>Paint your topic in with plenty of detail</a:t>
            </a:r>
          </a:p>
          <a:p>
            <a:pPr>
              <a:lnSpc>
                <a:spcPct val="150000"/>
              </a:lnSpc>
              <a:buFont typeface="Wingdings" panose="05000000000000000000" pitchFamily="2" charset="2"/>
              <a:buChar char="§"/>
            </a:pPr>
            <a:r>
              <a:rPr lang="en-US" altLang="en-US" sz="2000" dirty="0">
                <a:latin typeface="Optima" charset="0"/>
              </a:rPr>
              <a:t>Involve the reader’s senses in these sections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7">
            <a:extLst>
              <a:ext uri="{FF2B5EF4-FFF2-40B4-BE49-F238E27FC236}">
                <a16:creationId xmlns:a16="http://schemas.microsoft.com/office/drawing/2014/main" id="{669CBCD5-E035-4D51-9F11-D67203B15D6E}"/>
              </a:ext>
            </a:extLst>
          </p:cNvPr>
          <p:cNvGrpSpPr>
            <a:grpSpLocks/>
          </p:cNvGrpSpPr>
          <p:nvPr/>
        </p:nvGrpSpPr>
        <p:grpSpPr bwMode="auto">
          <a:xfrm>
            <a:off x="2652713" y="1"/>
            <a:ext cx="6773862" cy="2022475"/>
            <a:chOff x="0" y="0"/>
            <a:chExt cx="9144000" cy="2762588"/>
          </a:xfrm>
        </p:grpSpPr>
        <p:grpSp>
          <p:nvGrpSpPr>
            <p:cNvPr id="11267" name="Group 1">
              <a:extLst>
                <a:ext uri="{FF2B5EF4-FFF2-40B4-BE49-F238E27FC236}">
                  <a16:creationId xmlns:a16="http://schemas.microsoft.com/office/drawing/2014/main" id="{00092AFC-108C-4B71-9371-786782E0BB1D}"/>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D8990E32-B40D-445D-83A3-2DB9A082E77E}"/>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1270" name="Picture 3" descr="High-Rez-OWL-Logo.png">
                <a:extLst>
                  <a:ext uri="{FF2B5EF4-FFF2-40B4-BE49-F238E27FC236}">
                    <a16:creationId xmlns:a16="http://schemas.microsoft.com/office/drawing/2014/main" id="{7CD8507D-B3DF-4AC8-9AAA-390F2F1A6B3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68" name="TextBox 6">
              <a:extLst>
                <a:ext uri="{FF2B5EF4-FFF2-40B4-BE49-F238E27FC236}">
                  <a16:creationId xmlns:a16="http://schemas.microsoft.com/office/drawing/2014/main" id="{4A9D434A-0F8B-411D-9C00-CE6705F20E83}"/>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6" name="TextBox 5">
            <a:extLst>
              <a:ext uri="{FF2B5EF4-FFF2-40B4-BE49-F238E27FC236}">
                <a16:creationId xmlns:a16="http://schemas.microsoft.com/office/drawing/2014/main" id="{FA9B435A-DA74-48D6-ADA8-8662894E73EA}"/>
              </a:ext>
            </a:extLst>
          </p:cNvPr>
          <p:cNvSpPr txBox="1"/>
          <p:nvPr/>
        </p:nvSpPr>
        <p:spPr>
          <a:xfrm>
            <a:off x="2652714" y="2216150"/>
            <a:ext cx="6721475" cy="3786188"/>
          </a:xfrm>
          <a:prstGeom prst="rect">
            <a:avLst/>
          </a:prstGeom>
          <a:noFill/>
        </p:spPr>
        <p:txBody>
          <a:bodyPr>
            <a:spAutoFit/>
          </a:bodyPr>
          <a:lstStyle/>
          <a:p>
            <a:pPr>
              <a:lnSpc>
                <a:spcPct val="150000"/>
              </a:lnSpc>
              <a:defRPr/>
            </a:pPr>
            <a:r>
              <a:rPr lang="en-US" sz="2000" b="1" dirty="0">
                <a:latin typeface="Optima"/>
                <a:cs typeface="Optima"/>
              </a:rPr>
              <a:t>Become familiar with </a:t>
            </a:r>
            <a:r>
              <a:rPr lang="en-US" sz="2000" b="1" i="1" dirty="0">
                <a:latin typeface="Optima"/>
                <a:cs typeface="Optima"/>
              </a:rPr>
              <a:t>all</a:t>
            </a:r>
            <a:r>
              <a:rPr lang="en-US" sz="2000" b="1" dirty="0">
                <a:latin typeface="Optima"/>
                <a:cs typeface="Optima"/>
              </a:rPr>
              <a:t> sides of an issue.</a:t>
            </a:r>
          </a:p>
          <a:p>
            <a:pPr>
              <a:lnSpc>
                <a:spcPct val="150000"/>
              </a:lnSpc>
              <a:defRPr/>
            </a:pPr>
            <a:endParaRPr lang="en-US" sz="2000" dirty="0">
              <a:latin typeface="Optima"/>
              <a:cs typeface="Optima"/>
            </a:endParaRPr>
          </a:p>
          <a:p>
            <a:pPr>
              <a:lnSpc>
                <a:spcPct val="150000"/>
              </a:lnSpc>
              <a:defRPr/>
            </a:pPr>
            <a:r>
              <a:rPr lang="en-US" sz="2000" dirty="0">
                <a:latin typeface="Optima"/>
                <a:cs typeface="Optima"/>
              </a:rPr>
              <a:t>You can try to:</a:t>
            </a:r>
          </a:p>
          <a:p>
            <a:pPr marL="457200" indent="-220663">
              <a:lnSpc>
                <a:spcPct val="150000"/>
              </a:lnSpc>
              <a:buFont typeface="Wingdings" panose="05000000000000000000" pitchFamily="2" charset="2"/>
              <a:buChar char="§"/>
              <a:defRPr/>
            </a:pPr>
            <a:r>
              <a:rPr lang="en-US" sz="2000" dirty="0">
                <a:latin typeface="Optima"/>
                <a:cs typeface="Optima"/>
              </a:rPr>
              <a:t>Find common ground.</a:t>
            </a:r>
          </a:p>
          <a:p>
            <a:pPr marL="457200" indent="-220663">
              <a:lnSpc>
                <a:spcPct val="150000"/>
              </a:lnSpc>
              <a:buFont typeface="Wingdings" panose="05000000000000000000" pitchFamily="2" charset="2"/>
              <a:buChar char="§"/>
              <a:defRPr/>
            </a:pPr>
            <a:r>
              <a:rPr lang="en-US" sz="2000" dirty="0">
                <a:latin typeface="Optima"/>
                <a:cs typeface="Optima"/>
              </a:rPr>
              <a:t>Understand the history of the topic.</a:t>
            </a:r>
          </a:p>
          <a:p>
            <a:pPr marL="457200" indent="-220663">
              <a:lnSpc>
                <a:spcPct val="150000"/>
              </a:lnSpc>
              <a:buFont typeface="Wingdings" panose="05000000000000000000" pitchFamily="2" charset="2"/>
              <a:buChar char="§"/>
              <a:defRPr/>
            </a:pPr>
            <a:r>
              <a:rPr lang="en-US" sz="2000" dirty="0">
                <a:latin typeface="Optima"/>
                <a:cs typeface="Optima"/>
              </a:rPr>
              <a:t>Predict counterarguments your audience might make.</a:t>
            </a:r>
          </a:p>
          <a:p>
            <a:pPr marL="457200" indent="-220663">
              <a:lnSpc>
                <a:spcPct val="150000"/>
              </a:lnSpc>
              <a:buFont typeface="Wingdings" panose="05000000000000000000" pitchFamily="2" charset="2"/>
              <a:buChar char="§"/>
              <a:defRPr/>
            </a:pPr>
            <a:r>
              <a:rPr lang="en-US" sz="2000" dirty="0">
                <a:latin typeface="Optima"/>
                <a:cs typeface="Optima"/>
              </a:rPr>
              <a:t>Find strong support for your own perspective.</a:t>
            </a:r>
          </a:p>
          <a:p>
            <a:pPr>
              <a:lnSpc>
                <a:spcPct val="150000"/>
              </a:lnSpc>
              <a:defRPr/>
            </a:pPr>
            <a:endParaRPr lang="en-US" sz="2000" dirty="0">
              <a:latin typeface="Optima"/>
              <a:cs typeface="Optim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1758</TotalTime>
  <Words>967</Words>
  <Application>Microsoft Office PowerPoint</Application>
  <PresentationFormat>Widescreen</PresentationFormat>
  <Paragraphs>112</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Book Antiqua</vt:lpstr>
      <vt:lpstr>Calibri</vt:lpstr>
      <vt:lpstr>Calibri Light</vt:lpstr>
      <vt:lpstr>Lato</vt:lpstr>
      <vt:lpstr>Optima</vt:lpstr>
      <vt:lpstr>Wingdings</vt:lpstr>
      <vt:lpstr>Office Theme</vt:lpstr>
      <vt:lpstr>ENG 1121  English Composition 2 </vt:lpstr>
      <vt:lpstr>Research is formalized curiosity. It is poking and prying with a purpose.  – Zora Neale Hurston</vt:lpstr>
      <vt:lpstr>Discussion</vt:lpstr>
      <vt:lpstr>“Research is formalized curiosity.”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class work &amp; homework</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30</cp:revision>
  <dcterms:created xsi:type="dcterms:W3CDTF">2020-01-25T02:18:25Z</dcterms:created>
  <dcterms:modified xsi:type="dcterms:W3CDTF">2022-02-15T16:45:46Z</dcterms:modified>
</cp:coreProperties>
</file>