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4EA"/>
          </a:solidFill>
        </a:fill>
      </a:tcStyle>
    </a:wholeTbl>
    <a:band2H>
      <a:tcTxStyle b="def" i="def"/>
      <a:tcStyle>
        <a:tcBdr/>
        <a:fill>
          <a:solidFill>
            <a:srgbClr val="E6EBF5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EF1"/>
          </a:solidFill>
        </a:fill>
      </a:tcStyle>
    </a:wholeTbl>
    <a:band2H>
      <a:tcTxStyle b="def" i="def"/>
      <a:tcStyle>
        <a:tcBdr/>
        <a:fill>
          <a:solidFill>
            <a:srgbClr val="E6F6F8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9CE"/>
          </a:solidFill>
        </a:fill>
      </a:tcStyle>
    </a:wholeTbl>
    <a:band2H>
      <a:tcTxStyle b="def" i="def"/>
      <a:tcStyle>
        <a:tcBdr/>
        <a:fill>
          <a:solidFill>
            <a:srgbClr val="F0F4E8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8" name="Shape 1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Slide">
    <p:bg>
      <p:bgPr>
        <a:gradFill flip="none" rotWithShape="1">
          <a:gsLst>
            <a:gs pos="0">
              <a:srgbClr val="42A1D9"/>
            </a:gs>
            <a:gs pos="25000">
              <a:srgbClr val="4499C9"/>
            </a:gs>
            <a:gs pos="100000">
              <a:srgbClr val="002A36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</p:spPr>
        <p:txBody>
          <a:bodyPr/>
          <a:lstStyle>
            <a:lvl1pPr algn="r">
              <a:defRPr b="1" sz="5600">
                <a:solidFill>
                  <a:srgbClr val="4DE1EA"/>
                </a:solidFill>
                <a:effectLst>
                  <a:outerShdw sx="100000" sy="100000" kx="0" ky="0" algn="b" rotWithShape="0" blurRad="38100" dist="25400" dir="54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" name="Shape 17"/>
          <p:cNvSpPr/>
          <p:nvPr>
            <p:ph type="body" sz="half" idx="1"/>
          </p:nvPr>
        </p:nvSpPr>
        <p:spPr>
          <a:xfrm>
            <a:off x="533400" y="3228536"/>
            <a:ext cx="7854696" cy="1752601"/>
          </a:xfrm>
          <a:prstGeom prst="rect">
            <a:avLst/>
          </a:prstGeom>
        </p:spPr>
        <p:txBody>
          <a:bodyPr lIns="0" tIns="0" rIns="0" bIns="0"/>
          <a:lstStyle>
            <a:lvl1pPr marL="0" marR="45719" indent="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marR="45719" indent="4572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marR="45719" indent="9144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marR="45719" indent="13716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marR="45719" indent="18288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" name="Shape 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1EA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1" name="Shape 10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Shape 10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title"/>
          </p:nvPr>
        </p:nvSpPr>
        <p:spPr>
          <a:xfrm>
            <a:off x="6629400" y="914400"/>
            <a:ext cx="2057400" cy="521176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0" name="Shape 110"/>
          <p:cNvSpPr/>
          <p:nvPr>
            <p:ph type="body" idx="1"/>
          </p:nvPr>
        </p:nvSpPr>
        <p:spPr>
          <a:xfrm>
            <a:off x="457200" y="914400"/>
            <a:ext cx="6019800" cy="521176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hape 1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bg>
      <p:bgPr>
        <a:gradFill flip="none" rotWithShape="1">
          <a:gsLst>
            <a:gs pos="0">
              <a:srgbClr val="42A1D9"/>
            </a:gs>
            <a:gs pos="25000">
              <a:srgbClr val="4499C9"/>
            </a:gs>
            <a:gs pos="100000">
              <a:srgbClr val="002A36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xfrm>
            <a:off x="530351" y="1316736"/>
            <a:ext cx="7772401" cy="1362456"/>
          </a:xfrm>
          <a:prstGeom prst="rect">
            <a:avLst/>
          </a:prstGeom>
        </p:spPr>
        <p:txBody>
          <a:bodyPr/>
          <a:lstStyle>
            <a:lvl1pPr>
              <a:defRPr b="1" sz="5600">
                <a:solidFill>
                  <a:srgbClr val="4BE4AD"/>
                </a:solidFill>
                <a:effectLst>
                  <a:outerShdw sx="100000" sy="100000" kx="0" ky="0" algn="b" rotWithShape="0" blurRad="38100" dist="25400" dir="54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5" name="Shape 35"/>
          <p:cNvSpPr/>
          <p:nvPr>
            <p:ph type="body" sz="quarter" idx="1"/>
          </p:nvPr>
        </p:nvSpPr>
        <p:spPr>
          <a:xfrm>
            <a:off x="530351" y="2704663"/>
            <a:ext cx="7772401" cy="150971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1pPr>
            <a:lvl2pPr marL="0" indent="393192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2pPr>
            <a:lvl3pPr marL="0" indent="667511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3pPr>
            <a:lvl4pPr marL="0" indent="978408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4pPr>
            <a:lvl5pPr marL="0" indent="1252727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Shape 3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1EA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4" name="Shape 44"/>
          <p:cNvSpPr/>
          <p:nvPr>
            <p:ph type="body" sz="half" idx="1"/>
          </p:nvPr>
        </p:nvSpPr>
        <p:spPr>
          <a:xfrm>
            <a:off x="457200" y="1920084"/>
            <a:ext cx="4038600" cy="4434842"/>
          </a:xfrm>
          <a:prstGeom prst="rect">
            <a:avLst/>
          </a:prstGeom>
        </p:spPr>
        <p:txBody>
          <a:bodyPr/>
          <a:lstStyle>
            <a:lvl3pPr marL="988466" indent="-320954"/>
            <a:lvl4pPr marL="1282191" indent="-303783"/>
            <a:lvl5pPr marL="1556511" indent="-303783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3" name="Shape 53"/>
          <p:cNvSpPr/>
          <p:nvPr>
            <p:ph type="body" sz="quarter" idx="1"/>
          </p:nvPr>
        </p:nvSpPr>
        <p:spPr>
          <a:xfrm>
            <a:off x="457200" y="1855247"/>
            <a:ext cx="4040188" cy="65935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1pPr>
            <a:lvl2pPr marL="0" indent="393192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2pPr>
            <a:lvl3pPr marL="0" indent="667511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3pPr>
            <a:lvl4pPr marL="0" indent="978408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4pPr>
            <a:lvl5pPr marL="0" indent="1252727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hape 54"/>
          <p:cNvSpPr/>
          <p:nvPr>
            <p:ph type="body" sz="quarter" idx="13"/>
          </p:nvPr>
        </p:nvSpPr>
        <p:spPr>
          <a:xfrm>
            <a:off x="4645025" y="1859757"/>
            <a:ext cx="4041775" cy="654844"/>
          </a:xfrm>
          <a:prstGeom prst="rect">
            <a:avLst/>
          </a:prstGeom>
        </p:spPr>
        <p:txBody>
          <a:bodyPr lIns="0" tIns="0" rIns="0" bIns="0" anchor="ctr"/>
          <a:lstStyle/>
          <a:p>
            <a:pPr marL="0" indent="0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pPr>
          </a:p>
        </p:txBody>
      </p:sp>
      <p:sp>
        <p:nvSpPr>
          <p:cNvPr id="55" name="Shape 5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type="title"/>
          </p:nvPr>
        </p:nvSpPr>
        <p:spPr>
          <a:xfrm>
            <a:off x="457200" y="704087"/>
            <a:ext cx="8305800" cy="114300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Shape 6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type="title"/>
          </p:nvPr>
        </p:nvSpPr>
        <p:spPr>
          <a:xfrm>
            <a:off x="685800" y="514351"/>
            <a:ext cx="2743200" cy="11620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pPr/>
            <a:r>
              <a:t>Title Text</a:t>
            </a:r>
          </a:p>
        </p:txBody>
      </p:sp>
      <p:sp>
        <p:nvSpPr>
          <p:cNvPr id="78" name="Shape 78"/>
          <p:cNvSpPr/>
          <p:nvPr>
            <p:ph type="body" sz="half" idx="1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</p:spPr>
        <p:txBody>
          <a:bodyPr lIns="18288" tIns="18288" rIns="18288" bIns="18288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640080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188719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463039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" name="Shape 7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 flipV="1" rot="420000">
            <a:off x="3165753" y="1108076"/>
            <a:ext cx="5257801" cy="4114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0984" y="0"/>
                </a:lnTo>
                <a:lnTo>
                  <a:pt x="21600" y="788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>
            <a:solidFill>
              <a:srgbClr val="C0C0C0"/>
            </a:solidFill>
          </a:ln>
          <a:effectLst>
            <a:outerShdw sx="100000" sy="100000" kx="0" ky="0" algn="b" rotWithShape="0" blurRad="63500" dist="38500" dir="7500000">
              <a:srgbClr val="000000">
                <a:alpha val="2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7" name="Shape 87"/>
          <p:cNvSpPr/>
          <p:nvPr/>
        </p:nvSpPr>
        <p:spPr>
          <a:xfrm flipV="1" rot="420000">
            <a:off x="8004133" y="5359768"/>
            <a:ext cx="155449" cy="155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FF"/>
            </a:solidFill>
            <a:bevel/>
          </a:ln>
          <a:effectLst>
            <a:outerShdw sx="100000" sy="100000" kx="0" ky="0" algn="b" rotWithShape="0" blurRad="25400" dist="6350" dir="12900000">
              <a:srgbClr val="000000">
                <a:alpha val="47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8" name="Shape 88"/>
          <p:cNvSpPr/>
          <p:nvPr>
            <p:ph type="title"/>
          </p:nvPr>
        </p:nvSpPr>
        <p:spPr>
          <a:xfrm>
            <a:off x="609600" y="1176995"/>
            <a:ext cx="2212849" cy="1582623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b="1" sz="2000"/>
            </a:lvl1pPr>
          </a:lstStyle>
          <a:p>
            <a:pPr/>
            <a:r>
              <a:t>Title Text</a:t>
            </a:r>
          </a:p>
        </p:txBody>
      </p:sp>
      <p:sp>
        <p:nvSpPr>
          <p:cNvPr id="89" name="Shape 89"/>
          <p:cNvSpPr/>
          <p:nvPr>
            <p:ph type="body" sz="quarter" idx="1"/>
          </p:nvPr>
        </p:nvSpPr>
        <p:spPr>
          <a:xfrm>
            <a:off x="609600" y="2828785"/>
            <a:ext cx="2209800" cy="217932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300"/>
            </a:lvl1pPr>
            <a:lvl2pPr>
              <a:spcBef>
                <a:spcPts val="200"/>
              </a:spcBef>
              <a:buClrTx/>
              <a:buFontTx/>
              <a:defRPr sz="1300"/>
            </a:lvl2pPr>
            <a:lvl3pPr marL="988466" indent="-320954">
              <a:spcBef>
                <a:spcPts val="200"/>
              </a:spcBef>
              <a:buClrTx/>
              <a:buFontTx/>
              <a:defRPr sz="1300"/>
            </a:lvl3pPr>
            <a:lvl4pPr marL="1282191" indent="-303783">
              <a:spcBef>
                <a:spcPts val="200"/>
              </a:spcBef>
              <a:buClrTx/>
              <a:buFontTx/>
              <a:defRPr sz="1300"/>
            </a:lvl4pPr>
            <a:lvl5pPr marL="1556511" indent="-303783">
              <a:spcBef>
                <a:spcPts val="200"/>
              </a:spcBef>
              <a:buClrTx/>
              <a:buFontTx/>
              <a:defRPr sz="1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hape 90"/>
          <p:cNvSpPr/>
          <p:nvPr>
            <p:ph type="pic" sz="half" idx="13"/>
          </p:nvPr>
        </p:nvSpPr>
        <p:spPr>
          <a:xfrm rot="420000">
            <a:off x="3485793" y="1199516"/>
            <a:ext cx="4617721" cy="3931922"/>
          </a:xfrm>
          <a:prstGeom prst="rect">
            <a:avLst/>
          </a:prstGeom>
          <a:ln w="3175" cap="rnd">
            <a:solidFill>
              <a:srgbClr val="C0C0C0"/>
            </a:solidFill>
            <a:round/>
          </a:ln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91" name="Shape 91"/>
          <p:cNvSpPr/>
          <p:nvPr/>
        </p:nvSpPr>
        <p:spPr>
          <a:xfrm flipV="1">
            <a:off x="-9525" y="5816599"/>
            <a:ext cx="9163051" cy="1041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" y="66"/>
                </a:moveTo>
                <a:lnTo>
                  <a:pt x="9513" y="0"/>
                </a:lnTo>
                <a:cubicBezTo>
                  <a:pt x="10276" y="3326"/>
                  <a:pt x="14325" y="12084"/>
                  <a:pt x="16368" y="12084"/>
                </a:cubicBezTo>
                <a:cubicBezTo>
                  <a:pt x="18412" y="12084"/>
                  <a:pt x="20679" y="5005"/>
                  <a:pt x="21578" y="1811"/>
                </a:cubicBezTo>
                <a:lnTo>
                  <a:pt x="21600" y="7013"/>
                </a:lnTo>
                <a:cubicBezTo>
                  <a:pt x="21218" y="8462"/>
                  <a:pt x="18771" y="14521"/>
                  <a:pt x="16099" y="14455"/>
                </a:cubicBezTo>
                <a:cubicBezTo>
                  <a:pt x="13427" y="14389"/>
                  <a:pt x="8252" y="5433"/>
                  <a:pt x="5568" y="6618"/>
                </a:cubicBezTo>
                <a:cubicBezTo>
                  <a:pt x="2807" y="6882"/>
                  <a:pt x="1010" y="15871"/>
                  <a:pt x="0" y="21600"/>
                </a:cubicBezTo>
                <a:lnTo>
                  <a:pt x="22" y="66"/>
                </a:lnTo>
                <a:close/>
              </a:path>
            </a:pathLst>
          </a:custGeom>
          <a:gradFill>
            <a:gsLst>
              <a:gs pos="0">
                <a:srgbClr val="00739E">
                  <a:alpha val="45000"/>
                </a:srgbClr>
              </a:gs>
              <a:gs pos="100000">
                <a:srgbClr val="00C5CE">
                  <a:alpha val="5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92" name="Shape 92"/>
          <p:cNvSpPr/>
          <p:nvPr/>
        </p:nvSpPr>
        <p:spPr>
          <a:xfrm flipV="1">
            <a:off x="4381500" y="6250788"/>
            <a:ext cx="4762501" cy="607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52" fill="norm" stroke="1" extrusionOk="0">
                <a:moveTo>
                  <a:pt x="0" y="0"/>
                </a:moveTo>
                <a:cubicBezTo>
                  <a:pt x="1253" y="3703"/>
                  <a:pt x="8410" y="19349"/>
                  <a:pt x="12010" y="20475"/>
                </a:cubicBezTo>
                <a:cubicBezTo>
                  <a:pt x="15610" y="21600"/>
                  <a:pt x="20002" y="10128"/>
                  <a:pt x="21600" y="6752"/>
                </a:cubicBezTo>
                <a:lnTo>
                  <a:pt x="21600" y="21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9FA6">
                  <a:alpha val="30000"/>
                </a:srgbClr>
              </a:gs>
              <a:gs pos="80000">
                <a:srgbClr val="008ABE">
                  <a:alpha val="4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93" name="Shape 9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-9525" y="-7144"/>
            <a:ext cx="9163051" cy="1041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" y="66"/>
                </a:moveTo>
                <a:lnTo>
                  <a:pt x="9513" y="0"/>
                </a:lnTo>
                <a:cubicBezTo>
                  <a:pt x="10276" y="3326"/>
                  <a:pt x="14325" y="12084"/>
                  <a:pt x="16368" y="12084"/>
                </a:cubicBezTo>
                <a:cubicBezTo>
                  <a:pt x="18412" y="12084"/>
                  <a:pt x="20679" y="5005"/>
                  <a:pt x="21578" y="1811"/>
                </a:cubicBezTo>
                <a:lnTo>
                  <a:pt x="21600" y="7013"/>
                </a:lnTo>
                <a:cubicBezTo>
                  <a:pt x="21218" y="8462"/>
                  <a:pt x="18771" y="14521"/>
                  <a:pt x="16099" y="14455"/>
                </a:cubicBezTo>
                <a:cubicBezTo>
                  <a:pt x="13427" y="14389"/>
                  <a:pt x="8252" y="5433"/>
                  <a:pt x="5568" y="6618"/>
                </a:cubicBezTo>
                <a:cubicBezTo>
                  <a:pt x="2807" y="6882"/>
                  <a:pt x="1010" y="15871"/>
                  <a:pt x="0" y="21600"/>
                </a:cubicBezTo>
                <a:lnTo>
                  <a:pt x="22" y="66"/>
                </a:lnTo>
                <a:close/>
              </a:path>
            </a:pathLst>
          </a:custGeom>
          <a:gradFill>
            <a:gsLst>
              <a:gs pos="0">
                <a:srgbClr val="00739E">
                  <a:alpha val="45000"/>
                </a:srgbClr>
              </a:gs>
              <a:gs pos="100000">
                <a:srgbClr val="00C5CE">
                  <a:alpha val="5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" name="Shape 3"/>
          <p:cNvSpPr/>
          <p:nvPr/>
        </p:nvSpPr>
        <p:spPr>
          <a:xfrm>
            <a:off x="4381500" y="-7145"/>
            <a:ext cx="4762501" cy="607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52" fill="norm" stroke="1" extrusionOk="0">
                <a:moveTo>
                  <a:pt x="0" y="0"/>
                </a:moveTo>
                <a:cubicBezTo>
                  <a:pt x="1253" y="3703"/>
                  <a:pt x="8410" y="19349"/>
                  <a:pt x="12010" y="20475"/>
                </a:cubicBezTo>
                <a:cubicBezTo>
                  <a:pt x="15610" y="21600"/>
                  <a:pt x="20002" y="10128"/>
                  <a:pt x="21600" y="6752"/>
                </a:cubicBezTo>
                <a:lnTo>
                  <a:pt x="21600" y="21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9FA6">
                  <a:alpha val="30000"/>
                </a:srgbClr>
              </a:gs>
              <a:gs pos="80000">
                <a:srgbClr val="008ABE">
                  <a:alpha val="4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6" name="Group 6"/>
          <p:cNvGrpSpPr/>
          <p:nvPr/>
        </p:nvGrpSpPr>
        <p:grpSpPr>
          <a:xfrm>
            <a:off x="-29295" y="-16113"/>
            <a:ext cx="9197179" cy="1058653"/>
            <a:chOff x="0" y="0"/>
            <a:chExt cx="9197178" cy="1058652"/>
          </a:xfrm>
        </p:grpSpPr>
        <p:sp>
          <p:nvSpPr>
            <p:cNvPr id="4" name="Shape 4"/>
            <p:cNvSpPr/>
            <p:nvPr/>
          </p:nvSpPr>
          <p:spPr>
            <a:xfrm rot="21435692">
              <a:off x="9616" y="218536"/>
              <a:ext cx="9163051" cy="621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80" fill="norm" stroke="1" extrusionOk="0">
                  <a:moveTo>
                    <a:pt x="0" y="19778"/>
                  </a:moveTo>
                  <a:cubicBezTo>
                    <a:pt x="1055" y="15110"/>
                    <a:pt x="3454" y="5630"/>
                    <a:pt x="6017" y="5774"/>
                  </a:cubicBezTo>
                  <a:cubicBezTo>
                    <a:pt x="8581" y="5917"/>
                    <a:pt x="12783" y="21600"/>
                    <a:pt x="15380" y="20638"/>
                  </a:cubicBezTo>
                  <a:cubicBezTo>
                    <a:pt x="17978" y="19675"/>
                    <a:pt x="20305" y="4300"/>
                    <a:pt x="21600" y="0"/>
                  </a:cubicBezTo>
                </a:path>
              </a:pathLst>
            </a:custGeom>
            <a:noFill/>
            <a:ln w="10795" cap="flat">
              <a:solidFill>
                <a:srgbClr val="05A0BE">
                  <a:alpha val="78000"/>
                </a:srgb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5" name="Shape 5"/>
            <p:cNvSpPr/>
            <p:nvPr/>
          </p:nvSpPr>
          <p:spPr>
            <a:xfrm rot="21435692">
              <a:off x="14474" y="291986"/>
              <a:ext cx="9175813" cy="507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82" fill="norm" stroke="1" extrusionOk="0">
                  <a:moveTo>
                    <a:pt x="0" y="18514"/>
                  </a:moveTo>
                  <a:cubicBezTo>
                    <a:pt x="1023" y="16364"/>
                    <a:pt x="3563" y="5413"/>
                    <a:pt x="6136" y="5767"/>
                  </a:cubicBezTo>
                  <a:cubicBezTo>
                    <a:pt x="8710" y="6121"/>
                    <a:pt x="12864" y="21600"/>
                    <a:pt x="15441" y="20639"/>
                  </a:cubicBezTo>
                  <a:cubicBezTo>
                    <a:pt x="18019" y="19678"/>
                    <a:pt x="20319" y="4300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08B6BA">
                  <a:alpha val="78000"/>
                </a:srgb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7" name="Shape 7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hape 9"/>
          <p:cNvSpPr/>
          <p:nvPr>
            <p:ph type="sldNum" sz="quarter" idx="2"/>
          </p:nvPr>
        </p:nvSpPr>
        <p:spPr>
          <a:xfrm>
            <a:off x="8521700" y="6518275"/>
            <a:ext cx="165101" cy="2032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74320" marR="0" indent="-27432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9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1pPr>
      <a:lvl2pPr marL="660654" marR="0" indent="-267461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8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2pPr>
      <a:lvl3pPr marL="973182" marR="0" indent="-30567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70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3pPr>
      <a:lvl4pPr marL="1251813" marR="0" indent="-27340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6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4pPr>
      <a:lvl5pPr marL="1526133" marR="0" indent="-27340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6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5pPr>
      <a:lvl6pPr marL="1830832" marR="0" indent="-303783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80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6pPr>
      <a:lvl7pPr marL="2034539" marR="0" indent="-297179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80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7pPr>
      <a:lvl8pPr marL="2308860" marR="0" indent="-297179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100000"/>
        <a:buFont typeface="Wingdings 2"/>
        <a:buChar char="•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8pPr>
      <a:lvl9pPr marL="2625634" marR="0" indent="-339634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100000"/>
        <a:buFont typeface="Wingdings 2"/>
        <a:buChar char="•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</p:spPr>
        <p:txBody>
          <a:bodyPr/>
          <a:lstStyle/>
          <a:p>
            <a:pPr/>
            <a:r>
              <a:t>Introduction to Proofs</a:t>
            </a:r>
          </a:p>
        </p:txBody>
      </p:sp>
      <p:sp>
        <p:nvSpPr>
          <p:cNvPr id="121" name="Shape 121"/>
          <p:cNvSpPr/>
          <p:nvPr>
            <p:ph type="subTitle" sz="half" idx="1"/>
          </p:nvPr>
        </p:nvSpPr>
        <p:spPr>
          <a:xfrm>
            <a:off x="533400" y="3228536"/>
            <a:ext cx="7854696" cy="1752601"/>
          </a:xfrm>
          <a:prstGeom prst="rect">
            <a:avLst/>
          </a:prstGeom>
        </p:spPr>
        <p:txBody>
          <a:bodyPr/>
          <a:lstStyle/>
          <a:p>
            <a:pPr/>
            <a:r>
              <a:t>Section 1.7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850391">
              <a:defRPr sz="3720"/>
            </a:pPr>
            <a:r>
              <a:t>Proving Conditional Statements: </a:t>
            </a:r>
            <a:r>
              <a:rPr i="1"/>
              <a:t>p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 q</a:t>
            </a:r>
            <a:r>
              <a:t> </a:t>
            </a:r>
          </a:p>
        </p:txBody>
      </p:sp>
      <p:sp>
        <p:nvSpPr>
          <p:cNvPr id="154" name="Shape 154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68833" indent="-268833" defTabSz="896111">
              <a:lnSpc>
                <a:spcPct val="90000"/>
              </a:lnSpc>
              <a:buSzTx/>
              <a:buNone/>
              <a:defRPr b="1" sz="2548"/>
            </a:pPr>
            <a:r>
              <a:t>   Definition: </a:t>
            </a:r>
            <a:r>
              <a:rPr b="0"/>
              <a:t>The real number </a:t>
            </a:r>
            <a:r>
              <a:rPr b="0" i="1"/>
              <a:t>r </a:t>
            </a:r>
            <a:r>
              <a:rPr b="0"/>
              <a:t>is </a:t>
            </a:r>
            <a:r>
              <a:rPr b="0" i="1"/>
              <a:t>rational </a:t>
            </a:r>
            <a:r>
              <a:rPr b="0"/>
              <a:t>if there exist integers </a:t>
            </a:r>
            <a:r>
              <a:rPr b="0" i="1"/>
              <a:t>p</a:t>
            </a:r>
            <a:r>
              <a:rPr b="0"/>
              <a:t> and </a:t>
            </a:r>
            <a:r>
              <a:rPr b="0" i="1"/>
              <a:t>q</a:t>
            </a:r>
            <a:r>
              <a:rPr b="0"/>
              <a:t> where  </a:t>
            </a:r>
            <a:r>
              <a:rPr b="0" i="1"/>
              <a:t>q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≠0</a:t>
            </a:r>
            <a:r>
              <a:rPr b="0"/>
              <a:t>  such that </a:t>
            </a:r>
            <a:r>
              <a:rPr b="0" i="1"/>
              <a:t>r </a:t>
            </a:r>
            <a:r>
              <a:rPr b="0"/>
              <a:t>= </a:t>
            </a:r>
            <a:r>
              <a:rPr b="0" i="1"/>
              <a:t>p</a:t>
            </a:r>
            <a:r>
              <a:rPr b="0"/>
              <a:t>/</a:t>
            </a:r>
            <a:r>
              <a:rPr b="0" i="1"/>
              <a:t>q</a:t>
            </a:r>
          </a:p>
          <a:p>
            <a:pPr marL="268833" indent="-268833" defTabSz="896111">
              <a:lnSpc>
                <a:spcPct val="90000"/>
              </a:lnSpc>
              <a:buSzTx/>
              <a:buNone/>
              <a:defRPr b="1" sz="2548"/>
            </a:pPr>
            <a:r>
              <a:t>   Example</a:t>
            </a:r>
            <a:r>
              <a:rPr b="0"/>
              <a:t>: Prove that the sum of two rational numbers is rational.</a:t>
            </a:r>
            <a:endParaRPr b="0"/>
          </a:p>
          <a:p>
            <a:pPr marL="268833" indent="-268833" defTabSz="896111">
              <a:lnSpc>
                <a:spcPct val="90000"/>
              </a:lnSpc>
              <a:buSzTx/>
              <a:buNone/>
              <a:defRPr b="1" sz="2548"/>
            </a:pPr>
            <a:r>
              <a:t>   Solution</a:t>
            </a:r>
            <a:r>
              <a:rPr b="0" i="1"/>
              <a:t>: </a:t>
            </a:r>
            <a:r>
              <a:rPr b="0"/>
              <a:t>Assume </a:t>
            </a:r>
            <a:r>
              <a:rPr b="0" i="1"/>
              <a:t>r </a:t>
            </a:r>
            <a:r>
              <a:rPr b="0"/>
              <a:t>and </a:t>
            </a:r>
            <a:r>
              <a:rPr b="0" i="1"/>
              <a:t>s</a:t>
            </a:r>
            <a:r>
              <a:rPr b="0"/>
              <a:t> are two rational numbers. Then there must be integers </a:t>
            </a:r>
            <a:r>
              <a:rPr b="0" i="1"/>
              <a:t>p, q </a:t>
            </a:r>
            <a:r>
              <a:rPr b="0"/>
              <a:t>and also </a:t>
            </a:r>
            <a:r>
              <a:rPr b="0" i="1"/>
              <a:t>t, u  </a:t>
            </a:r>
            <a:r>
              <a:rPr b="0"/>
              <a:t>such that</a:t>
            </a:r>
            <a:endParaRPr b="0"/>
          </a:p>
          <a:p>
            <a:pPr marL="268833" indent="-268833" defTabSz="896111">
              <a:lnSpc>
                <a:spcPct val="90000"/>
              </a:lnSpc>
              <a:buSzTx/>
              <a:buNone/>
              <a:defRPr i="1" sz="2548"/>
            </a:pPr>
          </a:p>
          <a:p>
            <a:pPr marL="268833" indent="-268833" defTabSz="896111">
              <a:lnSpc>
                <a:spcPct val="90000"/>
              </a:lnSpc>
              <a:buSzTx/>
              <a:buNone/>
              <a:defRPr sz="2548"/>
            </a:pPr>
            <a:r>
              <a:t> </a:t>
            </a:r>
          </a:p>
          <a:p>
            <a:pPr marL="268833" indent="-268833" defTabSz="896111">
              <a:lnSpc>
                <a:spcPct val="90000"/>
              </a:lnSpc>
              <a:buSzTx/>
              <a:buNone/>
              <a:defRPr sz="2548"/>
            </a:pPr>
            <a:r>
              <a:t>    Thus the sum is rational. </a:t>
            </a:r>
          </a:p>
        </p:txBody>
      </p:sp>
      <p:pic>
        <p:nvPicPr>
          <p:cNvPr id="155" name="image30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0600" y="4572000"/>
            <a:ext cx="5283518" cy="382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image31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0600" y="4953001"/>
            <a:ext cx="4514850" cy="520066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Shape 157"/>
          <p:cNvSpPr/>
          <p:nvPr/>
        </p:nvSpPr>
        <p:spPr>
          <a:xfrm flipV="1" rot="5400000">
            <a:off x="8229600" y="5638800"/>
            <a:ext cx="152400" cy="152400"/>
          </a:xfrm>
          <a:prstGeom prst="triangle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8" name="Shape 158"/>
          <p:cNvSpPr/>
          <p:nvPr/>
        </p:nvSpPr>
        <p:spPr>
          <a:xfrm>
            <a:off x="5867400" y="4953000"/>
            <a:ext cx="2590800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where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v = pu + qt 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>
              <a:defRPr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        w 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= </a:t>
            </a:r>
            <a:r>
              <a:t>qu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 </a:t>
            </a:r>
            <a:r>
              <a:t>≠ 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type="title"/>
          </p:nvPr>
        </p:nvSpPr>
        <p:spPr>
          <a:xfrm>
            <a:off x="457200" y="685800"/>
            <a:ext cx="8229600" cy="1143000"/>
          </a:xfrm>
          <a:prstGeom prst="rect">
            <a:avLst/>
          </a:prstGeom>
        </p:spPr>
        <p:txBody>
          <a:bodyPr/>
          <a:lstStyle/>
          <a:p>
            <a:pPr defTabSz="850391">
              <a:defRPr sz="3720"/>
            </a:pPr>
            <a:r>
              <a:t>Proving Conditional Statements: </a:t>
            </a:r>
            <a:r>
              <a:rPr i="1"/>
              <a:t>p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 q</a:t>
            </a:r>
            <a:r>
              <a:t> </a:t>
            </a:r>
          </a:p>
        </p:txBody>
      </p:sp>
      <p:sp>
        <p:nvSpPr>
          <p:cNvPr id="161" name="Shape 161"/>
          <p:cNvSpPr/>
          <p:nvPr>
            <p:ph type="body" idx="1"/>
          </p:nvPr>
        </p:nvSpPr>
        <p:spPr>
          <a:xfrm>
            <a:off x="533400" y="2057400"/>
            <a:ext cx="8229600" cy="4525963"/>
          </a:xfrm>
          <a:prstGeom prst="rect">
            <a:avLst/>
          </a:prstGeom>
        </p:spPr>
        <p:txBody>
          <a:bodyPr/>
          <a:lstStyle/>
          <a:p>
            <a:pPr lvl="1" marL="257860" indent="-257860" defTabSz="859536">
              <a:lnSpc>
                <a:spcPct val="90000"/>
              </a:lnSpc>
              <a:spcBef>
                <a:spcPts val="400"/>
              </a:spcBef>
              <a:buSzPct val="95000"/>
              <a:defRPr sz="1879"/>
            </a:pPr>
            <a:r>
              <a:t> </a:t>
            </a:r>
            <a:r>
              <a:rPr i="1"/>
              <a:t>Proof by Contraposition</a:t>
            </a:r>
            <a:r>
              <a:t>: Assume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¬</a:t>
            </a:r>
            <a:r>
              <a:rPr i="1"/>
              <a:t>q</a:t>
            </a:r>
            <a:r>
              <a:t>  and show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¬p</a:t>
            </a:r>
            <a:r>
              <a:t>  is true also. This is sometimes called an </a:t>
            </a:r>
            <a:r>
              <a:rPr i="1"/>
              <a:t>indirect proof </a:t>
            </a:r>
            <a:r>
              <a:t>method. If we give a direct proof of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¬</a:t>
            </a:r>
            <a:r>
              <a:rPr i="1"/>
              <a:t>q</a:t>
            </a:r>
            <a:r>
              <a:t>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 ¬p then we have a proof of </a:t>
            </a:r>
            <a:r>
              <a:rPr i="1"/>
              <a:t>p</a:t>
            </a:r>
            <a:r>
              <a:t>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 q.</a:t>
            </a:r>
          </a:p>
          <a:p>
            <a:pPr lvl="2" marL="257860" indent="0" defTabSz="859536">
              <a:lnSpc>
                <a:spcPct val="90000"/>
              </a:lnSpc>
              <a:spcBef>
                <a:spcPts val="300"/>
              </a:spcBef>
              <a:buSzTx/>
              <a:buNone/>
              <a:defRPr i="1" sz="1598"/>
            </a:pPr>
            <a:r>
              <a:t>     Why does this work?</a:t>
            </a:r>
          </a:p>
          <a:p>
            <a:pPr marL="257860" indent="-257860" defTabSz="859536">
              <a:lnSpc>
                <a:spcPct val="90000"/>
              </a:lnSpc>
              <a:spcBef>
                <a:spcPts val="400"/>
              </a:spcBef>
              <a:buSzTx/>
              <a:buNone/>
              <a:defRPr b="1" sz="2068"/>
            </a:pPr>
            <a:r>
              <a:t>   Example</a:t>
            </a:r>
            <a:r>
              <a:rPr b="0"/>
              <a:t>: Prove that if </a:t>
            </a:r>
            <a:r>
              <a:rPr b="0" i="1"/>
              <a:t>n </a:t>
            </a:r>
            <a:r>
              <a:rPr b="0"/>
              <a:t>is an integer and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3</a:t>
            </a:r>
            <a:r>
              <a:rPr b="0" i="1"/>
              <a:t>n +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 i="1"/>
              <a:t> </a:t>
            </a:r>
            <a:r>
              <a:rPr b="0"/>
              <a:t>is odd</a:t>
            </a:r>
            <a:r>
              <a:rPr b="0" i="1"/>
              <a:t>, </a:t>
            </a:r>
            <a:r>
              <a:rPr b="0"/>
              <a:t>then</a:t>
            </a:r>
            <a:r>
              <a:rPr b="0" i="1"/>
              <a:t> n </a:t>
            </a:r>
            <a:r>
              <a:rPr b="0"/>
              <a:t>is odd.</a:t>
            </a:r>
          </a:p>
          <a:p>
            <a:pPr marL="257860" indent="-257860" defTabSz="859536">
              <a:lnSpc>
                <a:spcPct val="90000"/>
              </a:lnSpc>
              <a:spcBef>
                <a:spcPts val="400"/>
              </a:spcBef>
              <a:buSzTx/>
              <a:buNone/>
              <a:defRPr b="1" sz="2068"/>
            </a:pPr>
            <a:r>
              <a:t>   Solution</a:t>
            </a:r>
            <a:r>
              <a:rPr b="0" i="1"/>
              <a:t>: </a:t>
            </a:r>
            <a:r>
              <a:rPr b="0"/>
              <a:t>Assume </a:t>
            </a:r>
            <a:r>
              <a:rPr b="0" i="1"/>
              <a:t>n</a:t>
            </a:r>
            <a:r>
              <a:rPr b="0"/>
              <a:t> is even. So, </a:t>
            </a:r>
            <a:r>
              <a:rPr b="0" i="1"/>
              <a:t>n =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 i="1"/>
              <a:t>k </a:t>
            </a:r>
            <a:r>
              <a:rPr b="0"/>
              <a:t>for some integer </a:t>
            </a:r>
            <a:r>
              <a:rPr b="0" i="1"/>
              <a:t>k</a:t>
            </a:r>
            <a:r>
              <a:rPr b="0"/>
              <a:t>. Thus </a:t>
            </a:r>
          </a:p>
          <a:p>
            <a:pPr marL="257860" indent="-257860" defTabSz="859536">
              <a:lnSpc>
                <a:spcPct val="90000"/>
              </a:lnSpc>
              <a:spcBef>
                <a:spcPts val="400"/>
              </a:spcBef>
              <a:buSzTx/>
              <a:buNone/>
              <a:defRPr sz="2068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3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n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 + </a:t>
            </a:r>
            <a:r>
              <a:t>2 = 3(2k) + 2 =6k +2 = 2(3k + 1) = 2j  for 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j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 = </a:t>
            </a:r>
            <a:r>
              <a:t>3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k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 +</a:t>
            </a:r>
            <a:r>
              <a:t>1</a:t>
            </a:r>
          </a:p>
          <a:p>
            <a:pPr marL="257860" indent="-257860" defTabSz="859536">
              <a:lnSpc>
                <a:spcPct val="90000"/>
              </a:lnSpc>
              <a:spcBef>
                <a:spcPts val="400"/>
              </a:spcBef>
              <a:buSzTx/>
              <a:buNone/>
              <a:defRPr sz="2068"/>
            </a:pPr>
            <a:r>
              <a:t>   Therefore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3</a:t>
            </a:r>
            <a:r>
              <a:rPr i="1"/>
              <a:t>n</a:t>
            </a:r>
            <a:r>
              <a:t> +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2 </a:t>
            </a:r>
            <a:r>
              <a:t>is even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. Since we have shown ¬q → ¬p </a:t>
            </a:r>
            <a:r>
              <a:t>, 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p → q  must hold as well. </a:t>
            </a:r>
            <a:r>
              <a:t>If </a:t>
            </a:r>
            <a:r>
              <a:rPr i="1"/>
              <a:t>n </a:t>
            </a:r>
            <a:r>
              <a:t>is an integer and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3</a:t>
            </a:r>
            <a:r>
              <a:rPr i="1"/>
              <a:t>n +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i="1"/>
              <a:t> </a:t>
            </a:r>
            <a:r>
              <a:t>is odd (not even) </a:t>
            </a:r>
            <a:r>
              <a:rPr i="1"/>
              <a:t>, </a:t>
            </a:r>
            <a:r>
              <a:t>then</a:t>
            </a:r>
            <a:r>
              <a:rPr i="1"/>
              <a:t> n </a:t>
            </a:r>
            <a:r>
              <a:t>is odd (not even).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 marL="257860" indent="-257860" defTabSz="859536">
              <a:lnSpc>
                <a:spcPct val="90000"/>
              </a:lnSpc>
              <a:spcBef>
                <a:spcPts val="400"/>
              </a:spcBef>
              <a:buSzTx/>
              <a:buNone/>
              <a:defRPr sz="2068"/>
            </a:pPr>
            <a:r>
              <a:t>    </a:t>
            </a:r>
          </a:p>
          <a:p>
            <a:pPr marL="257860" indent="-257860" defTabSz="859536">
              <a:lnSpc>
                <a:spcPct val="90000"/>
              </a:lnSpc>
              <a:spcBef>
                <a:spcPts val="400"/>
              </a:spcBef>
              <a:buSzTx/>
              <a:buNone/>
              <a:defRPr sz="2068"/>
            </a:pPr>
            <a:r>
              <a:t>  </a:t>
            </a:r>
          </a:p>
        </p:txBody>
      </p:sp>
      <p:sp>
        <p:nvSpPr>
          <p:cNvPr id="162" name="Shape 162"/>
          <p:cNvSpPr/>
          <p:nvPr/>
        </p:nvSpPr>
        <p:spPr>
          <a:xfrm flipV="1" rot="5400000">
            <a:off x="8305800" y="5334000"/>
            <a:ext cx="152400" cy="152400"/>
          </a:xfrm>
          <a:prstGeom prst="triangle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850391">
              <a:defRPr sz="3720"/>
            </a:pPr>
            <a:r>
              <a:t>Proving Conditional Statements: </a:t>
            </a:r>
            <a:r>
              <a:rPr i="1"/>
              <a:t>p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 q</a:t>
            </a:r>
            <a:r>
              <a:t> </a:t>
            </a:r>
          </a:p>
        </p:txBody>
      </p:sp>
      <p:sp>
        <p:nvSpPr>
          <p:cNvPr id="165" name="Shape 165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buSzTx/>
              <a:buNone/>
              <a:defRPr b="1" sz="2352"/>
            </a:pPr>
            <a:r>
              <a:t>   Example</a:t>
            </a:r>
            <a:r>
              <a:rPr b="0"/>
              <a:t>: Prove that for an integer </a:t>
            </a:r>
            <a:r>
              <a:rPr b="0" i="1"/>
              <a:t>n,</a:t>
            </a:r>
            <a:r>
              <a:rPr b="0"/>
              <a:t> if </a:t>
            </a:r>
            <a:r>
              <a:rPr b="0" i="1"/>
              <a:t>n</a:t>
            </a:r>
            <a:r>
              <a:rPr b="0" baseline="29959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 baseline="29959"/>
              <a:t> </a:t>
            </a:r>
            <a:r>
              <a:rPr b="0"/>
              <a:t> is odd, then </a:t>
            </a:r>
            <a:r>
              <a:rPr b="0" i="1"/>
              <a:t>n</a:t>
            </a:r>
            <a:r>
              <a:rPr b="0"/>
              <a:t> is odd. </a:t>
            </a:r>
          </a:p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buSzTx/>
              <a:buNone/>
              <a:defRPr sz="2352"/>
            </a:pPr>
            <a:r>
              <a:t>   </a:t>
            </a:r>
            <a:r>
              <a:rPr b="1"/>
              <a:t>Solution</a:t>
            </a:r>
            <a:r>
              <a:t>:  Use proof by contraposition. Assume </a:t>
            </a:r>
            <a:r>
              <a:rPr i="1"/>
              <a:t>n</a:t>
            </a:r>
            <a:r>
              <a:t> is even (i.e., not odd).  Therefore, there exists an integer </a:t>
            </a:r>
            <a:r>
              <a:rPr i="1"/>
              <a:t>k</a:t>
            </a:r>
            <a:r>
              <a:t> such that </a:t>
            </a:r>
            <a:r>
              <a:rPr i="1"/>
              <a:t>n</a:t>
            </a:r>
            <a:r>
              <a:t> =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i="1"/>
              <a:t>k</a:t>
            </a:r>
            <a:r>
              <a:t>. Hence,</a:t>
            </a:r>
          </a:p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buSzTx/>
              <a:buNone/>
              <a:defRPr sz="2352"/>
            </a:pPr>
            <a:r>
              <a:t>               </a:t>
            </a:r>
            <a:r>
              <a:rPr i="1"/>
              <a:t>n</a:t>
            </a:r>
            <a:r>
              <a:rPr baseline="29959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aseline="29959"/>
              <a:t>  </a:t>
            </a:r>
            <a:r>
              <a:t> = 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4</a:t>
            </a:r>
            <a:r>
              <a:rPr i="1"/>
              <a:t>k</a:t>
            </a:r>
            <a:r>
              <a:rPr baseline="29959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t> =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2 </a:t>
            </a:r>
            <a:r>
              <a:t>(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i="1"/>
              <a:t>k</a:t>
            </a:r>
            <a:r>
              <a:rPr baseline="29959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t>) </a:t>
            </a:r>
          </a:p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buSzTx/>
              <a:buNone/>
              <a:defRPr sz="2352"/>
            </a:pPr>
            <a:r>
              <a:t>    and </a:t>
            </a:r>
            <a:r>
              <a:rPr i="1"/>
              <a:t>n</a:t>
            </a:r>
            <a:r>
              <a:rPr baseline="29959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aseline="29959"/>
              <a:t>   </a:t>
            </a:r>
            <a:r>
              <a:t>is even(i.e., not odd).</a:t>
            </a:r>
          </a:p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buSzTx/>
              <a:buNone/>
              <a:defRPr sz="2352"/>
            </a:pPr>
            <a:r>
              <a:t>    We have shown that if </a:t>
            </a:r>
            <a:r>
              <a:rPr i="1"/>
              <a:t>n </a:t>
            </a:r>
            <a:r>
              <a:t>is an even integer, then </a:t>
            </a:r>
            <a:r>
              <a:rPr i="1"/>
              <a:t>n</a:t>
            </a:r>
            <a:r>
              <a:rPr baseline="29959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aseline="29959"/>
              <a:t>  </a:t>
            </a:r>
            <a:r>
              <a:t>is even. Therefore by contraposition, for an integer</a:t>
            </a:r>
            <a:r>
              <a:rPr i="1"/>
              <a:t> n,</a:t>
            </a:r>
            <a:r>
              <a:t> if </a:t>
            </a:r>
            <a:r>
              <a:rPr i="1"/>
              <a:t>n</a:t>
            </a:r>
            <a:r>
              <a:rPr baseline="29959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aseline="29959"/>
              <a:t> </a:t>
            </a:r>
            <a:r>
              <a:t> is odd, then </a:t>
            </a:r>
            <a:r>
              <a:rPr i="1"/>
              <a:t>n</a:t>
            </a:r>
            <a:r>
              <a:t> is odd. </a:t>
            </a:r>
          </a:p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buSzTx/>
              <a:buNone/>
              <a:defRPr sz="2352"/>
            </a:pPr>
            <a:r>
              <a:t>    </a:t>
            </a:r>
          </a:p>
        </p:txBody>
      </p:sp>
      <p:sp>
        <p:nvSpPr>
          <p:cNvPr id="166" name="Shape 166"/>
          <p:cNvSpPr/>
          <p:nvPr/>
        </p:nvSpPr>
        <p:spPr>
          <a:xfrm flipV="1" rot="5400000">
            <a:off x="8305800" y="5334000"/>
            <a:ext cx="152400" cy="152400"/>
          </a:xfrm>
          <a:prstGeom prst="triangle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850391">
              <a:defRPr sz="3720"/>
            </a:pPr>
            <a:r>
              <a:t>Proving Conditional Statements: </a:t>
            </a:r>
            <a:r>
              <a:rPr i="1"/>
              <a:t>p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 q</a:t>
            </a:r>
            <a:r>
              <a:t> </a:t>
            </a:r>
          </a:p>
        </p:txBody>
      </p:sp>
      <p:sp>
        <p:nvSpPr>
          <p:cNvPr id="169" name="Shape 169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defRPr i="1" sz="2280"/>
            </a:pPr>
            <a:r>
              <a:t>Proof by Contradiction</a:t>
            </a:r>
            <a:r>
              <a:rPr i="0"/>
              <a:t>: (AKA </a:t>
            </a:r>
            <a:r>
              <a:t>reductio ad absurdum</a:t>
            </a:r>
            <a:r>
              <a:rPr b="1" i="0"/>
              <a:t>)</a:t>
            </a:r>
            <a:r>
              <a:rPr i="0"/>
              <a:t>.  </a:t>
            </a:r>
          </a:p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buSzTx/>
              <a:buNone/>
              <a:defRPr sz="2280"/>
            </a:pPr>
            <a:r>
              <a:t>   To prove  </a:t>
            </a:r>
            <a:r>
              <a:rPr i="1"/>
              <a:t>p</a:t>
            </a:r>
            <a:r>
              <a:t>, assume 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¬p</a:t>
            </a:r>
            <a:r>
              <a:t>  and derive a contradiction such as    </a:t>
            </a:r>
            <a:r>
              <a:rPr i="1"/>
              <a:t>p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∧ ¬p. (an indirect form of proof).</a:t>
            </a:r>
            <a:r>
              <a:t> Since we have shown that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¬p</a:t>
            </a:r>
            <a:r>
              <a:t>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→F</a:t>
            </a:r>
            <a:r>
              <a:t> is true , it follows that the contrapositive  </a:t>
            </a:r>
            <a:r>
              <a:rPr b="1"/>
              <a:t>T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→p also holds.</a:t>
            </a:r>
            <a:r>
              <a:t> </a:t>
            </a:r>
          </a:p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buSzTx/>
              <a:buNone/>
              <a:defRPr b="1" sz="2280"/>
            </a:pPr>
            <a:r>
              <a:t>   Example</a:t>
            </a:r>
            <a:r>
              <a:rPr b="0"/>
              <a:t>: </a:t>
            </a:r>
            <a:r>
              <a:rPr b="0" i="1"/>
              <a:t> </a:t>
            </a:r>
            <a:r>
              <a:rPr b="0"/>
              <a:t>Prove that if you pick 22 days from the calendar, at least 4 must fall on the same day of the week.</a:t>
            </a:r>
          </a:p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buSzTx/>
              <a:buNone/>
              <a:defRPr b="1" sz="2280"/>
            </a:pPr>
            <a:r>
              <a:t>    Solution</a:t>
            </a:r>
            <a:r>
              <a:rPr b="0"/>
              <a:t>: Assume that no more than 3  of the 22 days fall on the same day of the week. Because there are 7 days of the week, we could only have picked 21 days. This contradicts the assumption that we have picked 22 days.</a:t>
            </a:r>
          </a:p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buSzTx/>
              <a:buNone/>
              <a:defRPr sz="2280"/>
            </a:pPr>
            <a:r>
              <a:t>                 </a:t>
            </a:r>
          </a:p>
        </p:txBody>
      </p:sp>
      <p:sp>
        <p:nvSpPr>
          <p:cNvPr id="170" name="Shape 170"/>
          <p:cNvSpPr/>
          <p:nvPr/>
        </p:nvSpPr>
        <p:spPr>
          <a:xfrm flipV="1" rot="5400000">
            <a:off x="8229600" y="5638800"/>
            <a:ext cx="152400" cy="152400"/>
          </a:xfrm>
          <a:prstGeom prst="triangle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Proof by Contradiction</a:t>
            </a:r>
          </a:p>
        </p:txBody>
      </p:sp>
      <p:sp>
        <p:nvSpPr>
          <p:cNvPr id="173" name="Shape 173"/>
          <p:cNvSpPr/>
          <p:nvPr>
            <p:ph type="body" idx="1"/>
          </p:nvPr>
        </p:nvSpPr>
        <p:spPr>
          <a:xfrm>
            <a:off x="533400" y="1981199"/>
            <a:ext cx="8229600" cy="4389122"/>
          </a:xfrm>
          <a:prstGeom prst="rect">
            <a:avLst/>
          </a:prstGeom>
        </p:spPr>
        <p:txBody>
          <a:bodyPr/>
          <a:lstStyle/>
          <a:p>
            <a:pPr marL="252374" indent="-252374" defTabSz="841247">
              <a:lnSpc>
                <a:spcPct val="80000"/>
              </a:lnSpc>
              <a:spcBef>
                <a:spcPts val="400"/>
              </a:spcBef>
              <a:defRPr sz="1840"/>
            </a:pPr>
            <a:r>
              <a:t>A preview of  Chapter 4.</a:t>
            </a:r>
            <a:endParaRPr sz="552"/>
          </a:p>
          <a:p>
            <a:pPr marL="252374" indent="-252374" defTabSz="841247">
              <a:lnSpc>
                <a:spcPct val="80000"/>
              </a:lnSpc>
              <a:spcBef>
                <a:spcPts val="400"/>
              </a:spcBef>
              <a:buSzTx/>
              <a:buNone/>
              <a:defRPr b="1" sz="1840"/>
            </a:pPr>
            <a:r>
              <a:t>    Example</a:t>
            </a:r>
            <a:r>
              <a:rPr b="0"/>
              <a:t>: Use a proof by contradiction to give a proof that 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√2 is irrational.</a:t>
            </a:r>
            <a:endParaRPr sz="552"/>
          </a:p>
          <a:p>
            <a:pPr marL="252374" indent="-252374" defTabSz="841247">
              <a:lnSpc>
                <a:spcPct val="80000"/>
              </a:lnSpc>
              <a:spcBef>
                <a:spcPts val="400"/>
              </a:spcBef>
              <a:buSzTx/>
              <a:buNone/>
              <a:defRPr sz="184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</a:t>
            </a:r>
            <a:r>
              <a:rPr b="1">
                <a:latin typeface="Constantia"/>
                <a:ea typeface="Constantia"/>
                <a:cs typeface="Constantia"/>
                <a:sym typeface="Constantia"/>
              </a:rPr>
              <a:t>Solution</a:t>
            </a:r>
            <a:r>
              <a:t>: Suppose √2 is rational. Then there exists integers a and b with √2  = a/b, where b≠ 0 and a and b have no common factors (see Chapter 4). Then</a:t>
            </a:r>
            <a:endParaRPr sz="552"/>
          </a:p>
          <a:p>
            <a:pPr marL="252374" indent="-252374" defTabSz="841247">
              <a:lnSpc>
                <a:spcPct val="80000"/>
              </a:lnSpc>
              <a:spcBef>
                <a:spcPts val="400"/>
              </a:spcBef>
              <a:buSzTx/>
              <a:buNone/>
              <a:defRPr sz="184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                                             </a:t>
            </a:r>
            <a:endParaRPr sz="552"/>
          </a:p>
          <a:p>
            <a:pPr marL="252374" indent="-252374" defTabSz="841247">
              <a:lnSpc>
                <a:spcPct val="80000"/>
              </a:lnSpc>
              <a:spcBef>
                <a:spcPts val="400"/>
              </a:spcBef>
              <a:buSzTx/>
              <a:buNone/>
              <a:defRPr sz="184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Therefore a</a:t>
            </a:r>
            <a:r>
              <a:rPr baseline="29826"/>
              <a:t>2 </a:t>
            </a:r>
            <a:r>
              <a:t> must be even. If a</a:t>
            </a:r>
            <a:r>
              <a:rPr baseline="29826"/>
              <a:t>2 </a:t>
            </a:r>
            <a:r>
              <a:t> is even then a must be even (an exercise). Since a is even, a = 2c  for some integer c. Thus,</a:t>
            </a:r>
            <a:endParaRPr sz="552"/>
          </a:p>
          <a:p>
            <a:pPr marL="252374" indent="-252374" defTabSz="841247">
              <a:lnSpc>
                <a:spcPct val="80000"/>
              </a:lnSpc>
              <a:spcBef>
                <a:spcPts val="100"/>
              </a:spcBef>
              <a:buSzTx/>
              <a:buNone/>
              <a:defRPr sz="7360">
                <a:latin typeface="Cambria Math"/>
                <a:ea typeface="Cambria Math"/>
                <a:cs typeface="Cambria Math"/>
                <a:sym typeface="Cambria Math"/>
              </a:defRPr>
            </a:pPr>
          </a:p>
          <a:p>
            <a:pPr marL="252374" indent="-252374" defTabSz="841247">
              <a:lnSpc>
                <a:spcPct val="80000"/>
              </a:lnSpc>
              <a:spcBef>
                <a:spcPts val="400"/>
              </a:spcBef>
              <a:buSzTx/>
              <a:buNone/>
              <a:defRPr sz="184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Therefore b</a:t>
            </a:r>
            <a:r>
              <a:rPr baseline="29826"/>
              <a:t>2 </a:t>
            </a:r>
            <a:r>
              <a:t> is even.  Again then b must be even as well.</a:t>
            </a:r>
            <a:endParaRPr sz="552"/>
          </a:p>
          <a:p>
            <a:pPr marL="252374" indent="-252374" defTabSz="841247">
              <a:lnSpc>
                <a:spcPct val="80000"/>
              </a:lnSpc>
              <a:spcBef>
                <a:spcPts val="400"/>
              </a:spcBef>
              <a:buSzTx/>
              <a:buNone/>
              <a:defRPr sz="184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But then 2 must divide both a and b. This contradicts our assumption that a and b have no common factors. We have proved by contradiction  that our initial assumption must be false  and  therefore  √2 is  irrational . </a:t>
            </a:r>
            <a:endParaRPr sz="552"/>
          </a:p>
          <a:p>
            <a:pPr marL="252374" indent="-252374" defTabSz="841247">
              <a:lnSpc>
                <a:spcPct val="80000"/>
              </a:lnSpc>
              <a:spcBef>
                <a:spcPts val="400"/>
              </a:spcBef>
              <a:buSzTx/>
              <a:buNone/>
              <a:defRPr sz="184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 </a:t>
            </a:r>
            <a:endParaRPr sz="7360"/>
          </a:p>
          <a:p>
            <a:pPr marL="252374" indent="-252374" defTabSz="841247">
              <a:lnSpc>
                <a:spcPct val="80000"/>
              </a:lnSpc>
              <a:spcBef>
                <a:spcPts val="100"/>
              </a:spcBef>
              <a:buSzTx/>
              <a:buNone/>
              <a:defRPr sz="55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</a:t>
            </a:r>
          </a:p>
          <a:p>
            <a:pPr marL="252374" indent="-252374" defTabSz="841247">
              <a:lnSpc>
                <a:spcPct val="80000"/>
              </a:lnSpc>
              <a:spcBef>
                <a:spcPts val="100"/>
              </a:spcBef>
              <a:buSzTx/>
              <a:buNone/>
              <a:defRPr sz="55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      </a:t>
            </a:r>
          </a:p>
        </p:txBody>
      </p:sp>
      <p:pic>
        <p:nvPicPr>
          <p:cNvPr id="174" name="image32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3505200"/>
            <a:ext cx="866775" cy="4381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image33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53000" y="3581400"/>
            <a:ext cx="1121570" cy="266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image34.png" descr="addin_tm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71800" y="4495800"/>
            <a:ext cx="1250156" cy="266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image35.png" descr="addin_tm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029200" y="4495800"/>
            <a:ext cx="1092995" cy="266700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Shape 178"/>
          <p:cNvSpPr/>
          <p:nvPr/>
        </p:nvSpPr>
        <p:spPr>
          <a:xfrm flipV="1" rot="5400000">
            <a:off x="8382000" y="6096000"/>
            <a:ext cx="152400" cy="152400"/>
          </a:xfrm>
          <a:prstGeom prst="triangle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Proof by Contradiction </a:t>
            </a:r>
          </a:p>
        </p:txBody>
      </p:sp>
      <p:sp>
        <p:nvSpPr>
          <p:cNvPr id="181" name="Shape 181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defRPr sz="2470"/>
            </a:pPr>
            <a:r>
              <a:t>A preview of Chapter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4</a:t>
            </a:r>
            <a:r>
              <a:t>.</a:t>
            </a:r>
          </a:p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buSzTx/>
              <a:buNone/>
              <a:defRPr b="1" sz="2470"/>
            </a:pPr>
            <a:r>
              <a:t>   Example</a:t>
            </a:r>
            <a:r>
              <a:rPr b="0"/>
              <a:t>: Prove that there is no largest prime number.</a:t>
            </a:r>
            <a:endParaRPr b="0"/>
          </a:p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buSzTx/>
              <a:buNone/>
              <a:defRPr b="1" sz="2470"/>
            </a:pPr>
            <a:r>
              <a:t>   Solution</a:t>
            </a:r>
            <a:r>
              <a:rPr b="0"/>
              <a:t>: Assume that there is a largest prime number. Call it </a:t>
            </a:r>
            <a:r>
              <a:rPr b="0" i="1"/>
              <a:t>p</a:t>
            </a:r>
            <a:r>
              <a:rPr b="0" baseline="-26000" i="1"/>
              <a:t>n</a:t>
            </a:r>
            <a:r>
              <a:rPr b="0"/>
              <a:t>. Hence, we can list all the primes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/>
              <a:t>,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3</a:t>
            </a:r>
            <a:r>
              <a:rPr b="0"/>
              <a:t>,.., </a:t>
            </a:r>
            <a:r>
              <a:rPr b="0" i="1"/>
              <a:t>p</a:t>
            </a:r>
            <a:r>
              <a:rPr b="0" baseline="-26000" i="1"/>
              <a:t>n</a:t>
            </a:r>
            <a:r>
              <a:rPr b="0"/>
              <a:t>. Form</a:t>
            </a:r>
            <a:endParaRPr b="0"/>
          </a:p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defRPr sz="2470"/>
            </a:pPr>
          </a:p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buSzTx/>
              <a:buNone/>
              <a:defRPr sz="2470"/>
            </a:pPr>
            <a:r>
              <a:t>   None of the prime numbers on the list divides </a:t>
            </a:r>
            <a:r>
              <a:rPr i="1"/>
              <a:t>r</a:t>
            </a:r>
            <a:r>
              <a:t>. Therefore, by a theorem in Chapter 4, either </a:t>
            </a:r>
            <a:r>
              <a:rPr i="1"/>
              <a:t>r</a:t>
            </a:r>
            <a:r>
              <a:t> is prime or there is a smaller prime that divides </a:t>
            </a:r>
            <a:r>
              <a:rPr i="1"/>
              <a:t>r</a:t>
            </a:r>
            <a:r>
              <a:t>. This contradicts the assumption that there is a largest prime. Therefore, there is no largest prime.</a:t>
            </a:r>
          </a:p>
        </p:txBody>
      </p:sp>
      <p:pic>
        <p:nvPicPr>
          <p:cNvPr id="182" name="image36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14600" y="3886200"/>
            <a:ext cx="4366260" cy="328614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hape 183"/>
          <p:cNvSpPr/>
          <p:nvPr/>
        </p:nvSpPr>
        <p:spPr>
          <a:xfrm flipV="1" rot="5400000">
            <a:off x="8153400" y="5943600"/>
            <a:ext cx="152400" cy="152400"/>
          </a:xfrm>
          <a:prstGeom prst="triangle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86384">
              <a:defRPr sz="3870"/>
            </a:lvl1pPr>
          </a:lstStyle>
          <a:p>
            <a:pPr/>
            <a:r>
              <a:t>Theorems that are Biconditional Statements</a:t>
            </a:r>
          </a:p>
        </p:txBody>
      </p:sp>
      <p:sp>
        <p:nvSpPr>
          <p:cNvPr id="186" name="Shape 186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66090" indent="-266090" defTabSz="886968">
              <a:defRPr sz="2522"/>
            </a:pPr>
            <a:r>
              <a:t>To prove a theorem that is a biconditional statement, that is, a statement of the form </a:t>
            </a:r>
            <a:r>
              <a:rPr i="1"/>
              <a:t>p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↔ q, we show that     p → q and q →p are both true. 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 marL="266090" indent="-266090" defTabSz="886968">
              <a:buSzTx/>
              <a:buNone/>
              <a:defRPr sz="252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Example: Prove the theorem: “If n is an integer, then n is odd if and only if n</a:t>
            </a:r>
            <a:r>
              <a:rPr baseline="29938"/>
              <a:t>2 </a:t>
            </a:r>
            <a:r>
              <a:t> is odd.”</a:t>
            </a:r>
          </a:p>
          <a:p>
            <a:pPr marL="266090" indent="-266090" defTabSz="886968">
              <a:buSzTx/>
              <a:buNone/>
              <a:defRPr sz="252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Solution:  We have already shown (previous slides) that both p →q and q →p. Therefore we can conclude 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p </a:t>
            </a:r>
            <a:r>
              <a:t>↔ q.</a:t>
            </a:r>
          </a:p>
          <a:p>
            <a:pPr marL="266090" indent="-266090" defTabSz="886968">
              <a:buSzTx/>
              <a:buNone/>
              <a:defRPr sz="252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</a:t>
            </a:r>
          </a:p>
          <a:p>
            <a:pPr marL="266090" indent="-266090" defTabSz="886968">
              <a:buSzTx/>
              <a:buNone/>
              <a:defRPr sz="252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</a:t>
            </a:r>
            <a:r>
              <a:rPr sz="1940"/>
              <a:t>Sometimes iff   is used as an abbreviation for “if an only if,” as in</a:t>
            </a:r>
            <a:endParaRPr sz="1940"/>
          </a:p>
          <a:p>
            <a:pPr marL="266090" indent="-266090" defTabSz="886968">
              <a:spcBef>
                <a:spcPts val="400"/>
              </a:spcBef>
              <a:buSzTx/>
              <a:buNone/>
              <a:defRPr sz="194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             “If n is an integer, then n is odd iif n</a:t>
            </a:r>
            <a:r>
              <a:rPr baseline="29938"/>
              <a:t>2 </a:t>
            </a:r>
            <a:r>
              <a:t> is odd.”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Section Summary</a:t>
            </a: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/>
            <a:r>
              <a:t>Mathematical Proofs</a:t>
            </a:r>
          </a:p>
          <a:p>
            <a:pPr/>
            <a:r>
              <a:t>Forms of Theorems</a:t>
            </a:r>
          </a:p>
          <a:p>
            <a:pPr/>
            <a:r>
              <a:t>Direct Proofs</a:t>
            </a:r>
          </a:p>
          <a:p>
            <a:pPr/>
            <a:r>
              <a:t>Indirect Proofs</a:t>
            </a:r>
          </a:p>
          <a:p>
            <a:pPr lvl="1" marL="640080" indent="-246888">
              <a:spcBef>
                <a:spcPts val="500"/>
              </a:spcBef>
              <a:buClr>
                <a:schemeClr val="accent1"/>
              </a:buClr>
              <a:defRPr sz="2400"/>
            </a:pPr>
            <a:r>
              <a:t>Proof of the Contrapositive</a:t>
            </a:r>
          </a:p>
          <a:p>
            <a:pPr lvl="1" marL="640080" indent="-246888">
              <a:spcBef>
                <a:spcPts val="500"/>
              </a:spcBef>
              <a:buClr>
                <a:schemeClr val="accent1"/>
              </a:buClr>
              <a:defRPr sz="2400"/>
            </a:pPr>
            <a:r>
              <a:t>Proof by Contradiction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32104">
              <a:defRPr sz="4095"/>
            </a:lvl1pPr>
          </a:lstStyle>
          <a:p>
            <a:pPr/>
            <a:r>
              <a:t>Proofs of Mathematical Statements</a:t>
            </a:r>
          </a:p>
        </p:txBody>
      </p:sp>
      <p:sp>
        <p:nvSpPr>
          <p:cNvPr id="127" name="Shape 127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60604" indent="-260604" defTabSz="868680">
              <a:lnSpc>
                <a:spcPct val="80000"/>
              </a:lnSpc>
              <a:spcBef>
                <a:spcPts val="500"/>
              </a:spcBef>
              <a:defRPr sz="2090"/>
            </a:pPr>
            <a:r>
              <a:t>A </a:t>
            </a:r>
            <a:r>
              <a:rPr i="1"/>
              <a:t>proof</a:t>
            </a:r>
            <a:r>
              <a:t> is a valid argument that establishes the truth of a statement.</a:t>
            </a:r>
          </a:p>
          <a:p>
            <a:pPr marL="260604" indent="-260604" defTabSz="868680">
              <a:lnSpc>
                <a:spcPct val="80000"/>
              </a:lnSpc>
              <a:spcBef>
                <a:spcPts val="500"/>
              </a:spcBef>
              <a:defRPr sz="2090"/>
            </a:pPr>
            <a:r>
              <a:t>In math, CS,  and other disciplines, informal proofs  which are generally shorter, are generally used.</a:t>
            </a:r>
          </a:p>
          <a:p>
            <a:pPr lvl="1" marL="608076" indent="-234543" defTabSz="86868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1900"/>
            </a:pPr>
            <a:r>
              <a:t>More than one rule of inference are often used in a step. </a:t>
            </a:r>
          </a:p>
          <a:p>
            <a:pPr lvl="1" marL="608076" indent="-234543" defTabSz="86868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1900"/>
            </a:pPr>
            <a:r>
              <a:t>Steps may be skipped.</a:t>
            </a:r>
          </a:p>
          <a:p>
            <a:pPr lvl="1" marL="608076" indent="-234543" defTabSz="86868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1900"/>
            </a:pPr>
            <a:r>
              <a:t>The rules of inference used are not explicitly stated. </a:t>
            </a:r>
          </a:p>
          <a:p>
            <a:pPr lvl="1" marL="608076" indent="-234543" defTabSz="86868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1900"/>
            </a:pPr>
            <a:r>
              <a:t>Easier for to understand and to explain to people. </a:t>
            </a:r>
          </a:p>
          <a:p>
            <a:pPr lvl="1" marL="608076" indent="-234543" defTabSz="86868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1900"/>
            </a:pPr>
            <a:r>
              <a:t>But it is also easier to introduce errors. </a:t>
            </a:r>
          </a:p>
          <a:p>
            <a:pPr marL="260604" indent="-260604" defTabSz="868680">
              <a:lnSpc>
                <a:spcPct val="80000"/>
              </a:lnSpc>
              <a:spcBef>
                <a:spcPts val="500"/>
              </a:spcBef>
              <a:defRPr sz="2090"/>
            </a:pPr>
            <a:r>
              <a:t>Proofs have many practical applications:</a:t>
            </a:r>
          </a:p>
          <a:p>
            <a:pPr lvl="1" marL="608076" indent="-234543" defTabSz="86868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1900"/>
            </a:pPr>
            <a:r>
              <a:t>verification that computer programs are correct </a:t>
            </a:r>
          </a:p>
          <a:p>
            <a:pPr lvl="1" marL="608076" indent="-234543" defTabSz="86868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1900"/>
            </a:pPr>
            <a:r>
              <a:t>establishing that operating systems are secure </a:t>
            </a:r>
          </a:p>
          <a:p>
            <a:pPr lvl="1" marL="608076" indent="-234543" defTabSz="86868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1900"/>
            </a:pPr>
            <a:r>
              <a:t>enabling programs to make inferences in artificial intelligence </a:t>
            </a:r>
          </a:p>
          <a:p>
            <a:pPr lvl="1" marL="608076" indent="-234543" defTabSz="86868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1900"/>
            </a:pPr>
            <a:r>
              <a:t>showing that system specifications are consistent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Definitions</a:t>
            </a:r>
          </a:p>
        </p:txBody>
      </p:sp>
      <p:sp>
        <p:nvSpPr>
          <p:cNvPr id="130" name="Shape 130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63347" indent="-263347" defTabSz="877823">
              <a:lnSpc>
                <a:spcPct val="90000"/>
              </a:lnSpc>
              <a:spcBef>
                <a:spcPts val="500"/>
              </a:spcBef>
              <a:defRPr sz="2112"/>
            </a:pPr>
            <a:r>
              <a:t>A </a:t>
            </a:r>
            <a:r>
              <a:rPr i="1"/>
              <a:t>theorem</a:t>
            </a:r>
            <a:r>
              <a:t> is a statement that can be shown to be true using:</a:t>
            </a:r>
          </a:p>
          <a:p>
            <a:pPr lvl="1" marL="614476" indent="-237012" defTabSz="877823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defRPr sz="1919"/>
            </a:pPr>
            <a:r>
              <a:t>definitions</a:t>
            </a:r>
          </a:p>
          <a:p>
            <a:pPr lvl="1" marL="614476" indent="-237012" defTabSz="877823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defRPr sz="1919"/>
            </a:pPr>
            <a:r>
              <a:t>other theorems</a:t>
            </a:r>
          </a:p>
          <a:p>
            <a:pPr lvl="1" marL="614476" indent="-237012" defTabSz="877823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defRPr i="1" sz="1919"/>
            </a:pPr>
            <a:r>
              <a:t>axioms</a:t>
            </a:r>
            <a:r>
              <a:rPr i="0"/>
              <a:t> (statements which are given as true) </a:t>
            </a:r>
          </a:p>
          <a:p>
            <a:pPr lvl="1" marL="614476" indent="-237012" defTabSz="877823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defRPr sz="1919"/>
            </a:pPr>
            <a:r>
              <a:t>rules of inference</a:t>
            </a:r>
          </a:p>
          <a:p>
            <a:pPr marL="263347" indent="-263347" defTabSz="877823">
              <a:lnSpc>
                <a:spcPct val="90000"/>
              </a:lnSpc>
              <a:spcBef>
                <a:spcPts val="500"/>
              </a:spcBef>
              <a:defRPr sz="2112"/>
            </a:pPr>
            <a:r>
              <a:t>A </a:t>
            </a:r>
            <a:r>
              <a:rPr i="1"/>
              <a:t>lemma</a:t>
            </a:r>
            <a:r>
              <a:t> is a ‘helping theorem’ or a result which is needed to prove a theorem.</a:t>
            </a:r>
          </a:p>
          <a:p>
            <a:pPr marL="263347" indent="-263347" defTabSz="877823">
              <a:lnSpc>
                <a:spcPct val="90000"/>
              </a:lnSpc>
              <a:spcBef>
                <a:spcPts val="500"/>
              </a:spcBef>
              <a:defRPr sz="2112"/>
            </a:pPr>
            <a:r>
              <a:t>A </a:t>
            </a:r>
            <a:r>
              <a:rPr i="1"/>
              <a:t>corollary</a:t>
            </a:r>
            <a:r>
              <a:t> is a result which follows directly from a theorem.</a:t>
            </a:r>
          </a:p>
          <a:p>
            <a:pPr marL="263347" indent="-263347" defTabSz="877823">
              <a:lnSpc>
                <a:spcPct val="90000"/>
              </a:lnSpc>
              <a:spcBef>
                <a:spcPts val="500"/>
              </a:spcBef>
              <a:defRPr sz="2112"/>
            </a:pPr>
            <a:r>
              <a:t>Less important theorems are sometimes called </a:t>
            </a:r>
            <a:r>
              <a:rPr i="1"/>
              <a:t>propositions</a:t>
            </a:r>
            <a:r>
              <a:t>. </a:t>
            </a:r>
          </a:p>
          <a:p>
            <a:pPr marL="263347" indent="-263347" defTabSz="877823">
              <a:lnSpc>
                <a:spcPct val="90000"/>
              </a:lnSpc>
              <a:spcBef>
                <a:spcPts val="500"/>
              </a:spcBef>
              <a:defRPr sz="2112"/>
            </a:pPr>
            <a:r>
              <a:t>A </a:t>
            </a:r>
            <a:r>
              <a:rPr i="1"/>
              <a:t>conjecture</a:t>
            </a:r>
            <a:r>
              <a:t> is a statement that is being proposed to be true. Once a proof of a conjecture is found, it becomes a theorem. It may turn out to be false.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Forms of  Theorems </a:t>
            </a:r>
          </a:p>
        </p:txBody>
      </p:sp>
      <p:sp>
        <p:nvSpPr>
          <p:cNvPr id="133" name="Shape 133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defRPr sz="2352"/>
            </a:pPr>
            <a:r>
              <a:t>Many theorems assert that a property holds for all elements in a domain, such as the integers, the real numbers, or some of the discrete structures that we will study in this class. </a:t>
            </a:r>
          </a:p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defRPr sz="2352"/>
            </a:pPr>
            <a:r>
              <a:t>Often the universal quantifier (needed for a precise statement of a theorem) is omitted by standard mathematical convention. </a:t>
            </a:r>
          </a:p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buSzTx/>
              <a:buNone/>
              <a:defRPr sz="2352"/>
            </a:pPr>
            <a:r>
              <a:t>    For example, the statement:</a:t>
            </a:r>
          </a:p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buSzTx/>
              <a:buNone/>
              <a:defRPr sz="2352"/>
            </a:pPr>
            <a:r>
              <a:t>        </a:t>
            </a:r>
            <a:r>
              <a:rPr sz="1960"/>
              <a:t>“If </a:t>
            </a:r>
            <a:r>
              <a:rPr i="1" sz="1960"/>
              <a:t>x</a:t>
            </a:r>
            <a:r>
              <a:rPr sz="1960"/>
              <a:t> &gt; </a:t>
            </a:r>
            <a:r>
              <a:rPr i="1" sz="1960"/>
              <a:t>y</a:t>
            </a:r>
            <a:r>
              <a:rPr sz="1960"/>
              <a:t>, where </a:t>
            </a:r>
            <a:r>
              <a:rPr i="1" sz="1960"/>
              <a:t>x</a:t>
            </a:r>
            <a:r>
              <a:rPr sz="1960"/>
              <a:t> and </a:t>
            </a:r>
            <a:r>
              <a:rPr i="1" sz="1960"/>
              <a:t>y</a:t>
            </a:r>
            <a:r>
              <a:rPr sz="1960"/>
              <a:t> are positive real numbers, then </a:t>
            </a:r>
            <a:r>
              <a:rPr i="1" sz="1960"/>
              <a:t>x</a:t>
            </a:r>
            <a:r>
              <a:rPr baseline="29959" sz="1960"/>
              <a:t>2</a:t>
            </a:r>
            <a:r>
              <a:rPr sz="1960"/>
              <a:t> &gt; </a:t>
            </a:r>
            <a:r>
              <a:rPr i="1" sz="1960"/>
              <a:t>y</a:t>
            </a:r>
            <a:r>
              <a:rPr baseline="29959" sz="1960"/>
              <a:t>2</a:t>
            </a:r>
            <a:r>
              <a:rPr sz="1960"/>
              <a:t> ”</a:t>
            </a:r>
          </a:p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buSzTx/>
              <a:buNone/>
              <a:defRPr sz="2352"/>
            </a:pPr>
            <a:r>
              <a:t>   really means</a:t>
            </a:r>
          </a:p>
          <a:p>
            <a:pPr marL="268833" indent="-268833" defTabSz="896111">
              <a:lnSpc>
                <a:spcPct val="90000"/>
              </a:lnSpc>
              <a:spcBef>
                <a:spcPts val="500"/>
              </a:spcBef>
              <a:buSzTx/>
              <a:buNone/>
              <a:defRPr sz="2352"/>
            </a:pPr>
            <a:r>
              <a:t>       </a:t>
            </a:r>
            <a:r>
              <a:rPr sz="1960"/>
              <a:t>“For all positive real numbers </a:t>
            </a:r>
            <a:r>
              <a:rPr i="1" sz="1960"/>
              <a:t>x</a:t>
            </a:r>
            <a:r>
              <a:rPr sz="1960"/>
              <a:t> and </a:t>
            </a:r>
            <a:r>
              <a:rPr i="1" sz="1960"/>
              <a:t>y</a:t>
            </a:r>
            <a:r>
              <a:rPr sz="1960"/>
              <a:t>, if </a:t>
            </a:r>
            <a:r>
              <a:rPr i="1" sz="1960"/>
              <a:t>x</a:t>
            </a:r>
            <a:r>
              <a:rPr sz="1960"/>
              <a:t> &gt; </a:t>
            </a:r>
            <a:r>
              <a:rPr i="1" sz="1960"/>
              <a:t>y</a:t>
            </a:r>
            <a:r>
              <a:rPr sz="1960"/>
              <a:t>, then </a:t>
            </a:r>
            <a:r>
              <a:rPr i="1" sz="1960"/>
              <a:t>x</a:t>
            </a:r>
            <a:r>
              <a:rPr baseline="29959" sz="1960"/>
              <a:t>2</a:t>
            </a:r>
            <a:r>
              <a:rPr sz="1960"/>
              <a:t> &gt; </a:t>
            </a:r>
            <a:r>
              <a:rPr i="1" sz="1960"/>
              <a:t>y</a:t>
            </a:r>
            <a:r>
              <a:rPr baseline="29959" sz="1960"/>
              <a:t>2</a:t>
            </a:r>
            <a:r>
              <a:rPr sz="1960"/>
              <a:t> .”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Proving Theorems</a:t>
            </a:r>
          </a:p>
        </p:txBody>
      </p:sp>
      <p:sp>
        <p:nvSpPr>
          <p:cNvPr id="136" name="Shape 136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/>
            <a:r>
              <a:t>Many theorems have the form:  </a:t>
            </a:r>
          </a:p>
          <a:p>
            <a:pPr>
              <a:buSzTx/>
              <a:buNone/>
            </a:pPr>
          </a:p>
          <a:p>
            <a:pPr/>
            <a:r>
              <a:t>To prove them, we show that where </a:t>
            </a:r>
            <a:r>
              <a:rPr i="1"/>
              <a:t>c</a:t>
            </a:r>
            <a:r>
              <a:t> is an arbitrary element of the domain, </a:t>
            </a:r>
          </a:p>
          <a:p>
            <a:pPr/>
            <a:r>
              <a:t>By universal generalization the truth of the original formula follows.</a:t>
            </a:r>
          </a:p>
          <a:p>
            <a:pPr/>
            <a:r>
              <a:t>So, we must prove something of the form:  </a:t>
            </a:r>
          </a:p>
        </p:txBody>
      </p:sp>
      <p:pic>
        <p:nvPicPr>
          <p:cNvPr id="137" name="image27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33800" y="2438400"/>
            <a:ext cx="2416969" cy="319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image28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0" y="3429000"/>
            <a:ext cx="1714500" cy="319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image29.png" descr="addin_tm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34200" y="4800600"/>
            <a:ext cx="965836" cy="2686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850391">
              <a:defRPr sz="3720"/>
            </a:pPr>
            <a:r>
              <a:t>Proving Conditional Statements: </a:t>
            </a:r>
            <a:r>
              <a:rPr i="1"/>
              <a:t>p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 q</a:t>
            </a:r>
            <a:r>
              <a:t> </a:t>
            </a:r>
          </a:p>
        </p:txBody>
      </p:sp>
      <p:sp>
        <p:nvSpPr>
          <p:cNvPr id="142" name="Shape 142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2002"/>
            </a:pP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defRPr i="1" sz="2002"/>
            </a:pPr>
            <a:r>
              <a:t>Trivial Proof</a:t>
            </a:r>
            <a:r>
              <a:rPr i="0"/>
              <a:t>: If we know </a:t>
            </a:r>
            <a:r>
              <a:t>q</a:t>
            </a:r>
            <a:r>
              <a:rPr i="0"/>
              <a:t> is true, then</a:t>
            </a: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2002"/>
            </a:pPr>
            <a:r>
              <a:t>          </a:t>
            </a:r>
            <a:r>
              <a:rPr i="1"/>
              <a:t>p</a:t>
            </a:r>
            <a:r>
              <a:t>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 q</a:t>
            </a:r>
            <a:r>
              <a:t>   is true as well.   </a:t>
            </a: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2002"/>
            </a:pPr>
            <a:r>
              <a:t> </a:t>
            </a: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2002"/>
            </a:pPr>
            <a:r>
              <a:t>“If it is raining  then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1=1</a:t>
            </a:r>
            <a:r>
              <a:t>.”</a:t>
            </a: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2002"/>
            </a:pPr>
            <a:r>
              <a:t>       </a:t>
            </a: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defRPr sz="2002"/>
            </a:pPr>
            <a:r>
              <a:t> </a:t>
            </a:r>
            <a:r>
              <a:rPr i="1"/>
              <a:t>Vacuous Proof</a:t>
            </a:r>
            <a:r>
              <a:t>: If we know </a:t>
            </a:r>
            <a:r>
              <a:rPr i="1"/>
              <a:t>p</a:t>
            </a:r>
            <a:r>
              <a:t> is false then</a:t>
            </a: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2002"/>
            </a:pPr>
            <a:r>
              <a:t>           </a:t>
            </a:r>
            <a:r>
              <a:rPr i="1"/>
              <a:t>p</a:t>
            </a:r>
            <a:r>
              <a:t>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 q</a:t>
            </a:r>
            <a:r>
              <a:t>   is true as well.</a:t>
            </a: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2002"/>
            </a:pPr>
            <a:r>
              <a:t>“If I am both rich and poor then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2 + 2 = 5</a:t>
            </a:r>
            <a:r>
              <a:t>.” </a:t>
            </a: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2002"/>
            </a:pPr>
          </a:p>
          <a:p>
            <a:pPr marL="249631" indent="-249631" defTabSz="832104">
              <a:lnSpc>
                <a:spcPct val="80000"/>
              </a:lnSpc>
              <a:spcBef>
                <a:spcPts val="400"/>
              </a:spcBef>
              <a:buSzTx/>
              <a:buNone/>
              <a:defRPr sz="2002"/>
            </a:pPr>
            <a:r>
              <a:t> [ Even though these examples seem silly, both trivial and vacuous proofs are often used in mathematical induction, as we will see in Chapter 5) 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Even and Odd Integers</a:t>
            </a:r>
          </a:p>
        </p:txBody>
      </p:sp>
      <p:sp>
        <p:nvSpPr>
          <p:cNvPr id="145" name="Shape 145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</p:spPr>
        <p:txBody>
          <a:bodyPr/>
          <a:lstStyle/>
          <a:p>
            <a:pPr marL="263347" indent="-263347" defTabSz="877823">
              <a:spcBef>
                <a:spcPts val="500"/>
              </a:spcBef>
              <a:buSzTx/>
              <a:buNone/>
              <a:defRPr b="1" sz="2496"/>
            </a:pPr>
            <a:r>
              <a:t>   Definition</a:t>
            </a:r>
            <a:r>
              <a:rPr b="0"/>
              <a:t>:  The integer </a:t>
            </a:r>
            <a:r>
              <a:rPr b="0" i="1"/>
              <a:t>n</a:t>
            </a:r>
            <a:r>
              <a:rPr b="0"/>
              <a:t> is even if there exists an integer </a:t>
            </a:r>
            <a:r>
              <a:rPr b="0" i="1"/>
              <a:t>k</a:t>
            </a:r>
            <a:r>
              <a:rPr b="0"/>
              <a:t> such that </a:t>
            </a:r>
            <a:r>
              <a:rPr b="0" i="1"/>
              <a:t>n</a:t>
            </a:r>
            <a:r>
              <a:rPr b="0"/>
              <a:t> =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 i="1"/>
              <a:t>k</a:t>
            </a:r>
            <a:r>
              <a:rPr b="0"/>
              <a:t>, and </a:t>
            </a:r>
            <a:r>
              <a:rPr b="0" i="1"/>
              <a:t>n</a:t>
            </a:r>
            <a:r>
              <a:rPr b="0"/>
              <a:t> is odd if there exists an integer </a:t>
            </a:r>
            <a:r>
              <a:rPr b="0" i="1"/>
              <a:t>k</a:t>
            </a:r>
            <a:r>
              <a:rPr b="0"/>
              <a:t>, such that </a:t>
            </a:r>
            <a:r>
              <a:rPr b="0" i="1"/>
              <a:t>n</a:t>
            </a:r>
            <a:r>
              <a:rPr b="0"/>
              <a:t> =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 i="1"/>
              <a:t>k</a:t>
            </a:r>
            <a:r>
              <a:rPr b="0"/>
              <a:t> +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rPr b="0"/>
              <a:t>. Note that every integer is either even or odd and no integer is both even and odd.</a:t>
            </a:r>
            <a:endParaRPr b="0"/>
          </a:p>
          <a:p>
            <a:pPr marL="263347" indent="-263347" defTabSz="877823">
              <a:spcBef>
                <a:spcPts val="500"/>
              </a:spcBef>
              <a:buSzTx/>
              <a:buNone/>
              <a:defRPr sz="2496"/>
            </a:pPr>
          </a:p>
          <a:p>
            <a:pPr marL="263347" indent="-263347" defTabSz="877823">
              <a:spcBef>
                <a:spcPts val="500"/>
              </a:spcBef>
              <a:buSzTx/>
              <a:buNone/>
              <a:defRPr sz="2496"/>
            </a:pPr>
            <a:r>
              <a:t> </a:t>
            </a:r>
          </a:p>
          <a:p>
            <a:pPr marL="263347" indent="-263347" defTabSz="877823">
              <a:spcBef>
                <a:spcPts val="500"/>
              </a:spcBef>
              <a:buSzTx/>
              <a:buNone/>
              <a:defRPr sz="2496"/>
            </a:pPr>
            <a:r>
              <a:t>   We will need this basic fact about the integers in some of the example proofs to follow. We will learn more about the integers in Chapter 4.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850391">
              <a:defRPr sz="3720"/>
            </a:pPr>
            <a:r>
              <a:t>Proving Conditional Statements: </a:t>
            </a:r>
            <a:r>
              <a:rPr i="1"/>
              <a:t>p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→ q</a:t>
            </a:r>
            <a:r>
              <a:t> </a:t>
            </a:r>
          </a:p>
        </p:txBody>
      </p:sp>
      <p:sp>
        <p:nvSpPr>
          <p:cNvPr id="148" name="Shape 148"/>
          <p:cNvSpPr/>
          <p:nvPr>
            <p:ph type="body" idx="1"/>
          </p:nvPr>
        </p:nvSpPr>
        <p:spPr>
          <a:xfrm>
            <a:off x="533400" y="2057400"/>
            <a:ext cx="8229600" cy="4525963"/>
          </a:xfrm>
          <a:prstGeom prst="rect">
            <a:avLst/>
          </a:prstGeom>
        </p:spPr>
        <p:txBody>
          <a:bodyPr/>
          <a:lstStyle/>
          <a:p>
            <a:pPr marL="255117" indent="-255117" defTabSz="850391">
              <a:lnSpc>
                <a:spcPct val="90000"/>
              </a:lnSpc>
              <a:spcBef>
                <a:spcPts val="500"/>
              </a:spcBef>
              <a:defRPr i="1" sz="2232"/>
            </a:pPr>
            <a:r>
              <a:t>Direct Proof</a:t>
            </a:r>
            <a:r>
              <a:rPr i="0"/>
              <a:t>: Assume that  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p</a:t>
            </a:r>
            <a:r>
              <a:rPr i="0"/>
              <a:t>  is true. Use rules of inference, axioms, and logical equivalences to show that   </a:t>
            </a:r>
            <a:r>
              <a:t>q</a:t>
            </a:r>
            <a:r>
              <a:rPr i="0"/>
              <a:t>  must also be true.</a:t>
            </a:r>
          </a:p>
          <a:p>
            <a:pPr marL="255117" indent="-255117" defTabSz="850391">
              <a:lnSpc>
                <a:spcPct val="90000"/>
              </a:lnSpc>
              <a:spcBef>
                <a:spcPts val="500"/>
              </a:spcBef>
              <a:buSzTx/>
              <a:buNone/>
              <a:defRPr b="1" sz="2232"/>
            </a:pPr>
            <a:r>
              <a:t>   Example</a:t>
            </a:r>
            <a:r>
              <a:rPr b="0"/>
              <a:t>: Give a direct proof of the theorem “If </a:t>
            </a:r>
            <a:r>
              <a:rPr b="0" i="1"/>
              <a:t>n</a:t>
            </a:r>
            <a:r>
              <a:rPr b="0"/>
              <a:t> is an odd integer, then </a:t>
            </a:r>
            <a:r>
              <a:rPr b="0" i="1"/>
              <a:t>n</a:t>
            </a:r>
            <a:r>
              <a:rPr b="0" baseline="29849"/>
              <a:t>2 </a:t>
            </a:r>
            <a:r>
              <a:rPr b="0"/>
              <a:t> is odd.”</a:t>
            </a:r>
          </a:p>
          <a:p>
            <a:pPr marL="255117" indent="-255117" defTabSz="850391">
              <a:lnSpc>
                <a:spcPct val="90000"/>
              </a:lnSpc>
              <a:spcBef>
                <a:spcPts val="500"/>
              </a:spcBef>
              <a:buSzTx/>
              <a:buNone/>
              <a:defRPr sz="2232"/>
            </a:pPr>
            <a:r>
              <a:t>   </a:t>
            </a:r>
            <a:r>
              <a:rPr b="1"/>
              <a:t>Solution</a:t>
            </a:r>
            <a:r>
              <a:t>: Assume that </a:t>
            </a:r>
            <a:r>
              <a:rPr i="1"/>
              <a:t>n</a:t>
            </a:r>
            <a:r>
              <a:t> is odd. Then </a:t>
            </a:r>
            <a:r>
              <a:rPr i="1"/>
              <a:t>n</a:t>
            </a:r>
            <a:r>
              <a:t> =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i="1"/>
              <a:t>k</a:t>
            </a:r>
            <a:r>
              <a:t> +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t> for an integer </a:t>
            </a:r>
            <a:r>
              <a:rPr i="1"/>
              <a:t>k</a:t>
            </a:r>
            <a:r>
              <a:t>. Squaring both sides of the equation, we get:</a:t>
            </a:r>
          </a:p>
          <a:p>
            <a:pPr marL="255117" indent="-255117" defTabSz="850391">
              <a:lnSpc>
                <a:spcPct val="90000"/>
              </a:lnSpc>
              <a:spcBef>
                <a:spcPts val="500"/>
              </a:spcBef>
              <a:buSzTx/>
              <a:buNone/>
              <a:defRPr sz="2232"/>
            </a:pPr>
            <a:r>
              <a:t>    </a:t>
            </a:r>
            <a:r>
              <a:rPr i="1"/>
              <a:t>n</a:t>
            </a:r>
            <a:r>
              <a:rPr baseline="29849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aseline="29849"/>
              <a:t>  </a:t>
            </a:r>
            <a:r>
              <a:t> = (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i="1"/>
              <a:t>k</a:t>
            </a:r>
            <a:r>
              <a:t> +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1)</a:t>
            </a:r>
            <a:r>
              <a:rPr baseline="29849">
                <a:latin typeface="Cambria Math"/>
                <a:ea typeface="Cambria Math"/>
                <a:cs typeface="Cambria Math"/>
                <a:sym typeface="Cambria Math"/>
              </a:rPr>
              <a:t>2  </a:t>
            </a:r>
            <a:r>
              <a:t> =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4</a:t>
            </a:r>
            <a:r>
              <a:rPr i="1"/>
              <a:t>k</a:t>
            </a:r>
            <a:r>
              <a:rPr baseline="29849">
                <a:latin typeface="Cambria Math"/>
                <a:ea typeface="Cambria Math"/>
                <a:cs typeface="Cambria Math"/>
                <a:sym typeface="Cambria Math"/>
              </a:rPr>
              <a:t>2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+ 4k +1 = 2(2</a:t>
            </a:r>
            <a:r>
              <a:rPr i="1"/>
              <a:t>k</a:t>
            </a:r>
            <a:r>
              <a:rPr baseline="29849">
                <a:latin typeface="Cambria Math"/>
                <a:ea typeface="Cambria Math"/>
                <a:cs typeface="Cambria Math"/>
                <a:sym typeface="Cambria Math"/>
              </a:rPr>
              <a:t>2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+ 2k) + 1= 2r + 1,</a:t>
            </a:r>
          </a:p>
          <a:p>
            <a:pPr marL="255117" indent="-255117" defTabSz="850391">
              <a:lnSpc>
                <a:spcPct val="90000"/>
              </a:lnSpc>
              <a:spcBef>
                <a:spcPts val="500"/>
              </a:spcBef>
              <a:buSzTx/>
              <a:buNone/>
              <a:defRPr sz="223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where r = 2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k</a:t>
            </a:r>
            <a:r>
              <a:rPr baseline="29849"/>
              <a:t>2 </a:t>
            </a:r>
            <a:r>
              <a:t>+ 2k , an integer.                                  </a:t>
            </a:r>
          </a:p>
          <a:p>
            <a:pPr marL="255117" indent="-255117" defTabSz="850391">
              <a:lnSpc>
                <a:spcPct val="90000"/>
              </a:lnSpc>
              <a:spcBef>
                <a:spcPts val="500"/>
              </a:spcBef>
              <a:buSzTx/>
              <a:buNone/>
              <a:defRPr sz="223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We have proved that if n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 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is an odd integer, then 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n</a:t>
            </a:r>
            <a:r>
              <a:rPr baseline="29849">
                <a:latin typeface="Constantia"/>
                <a:ea typeface="Constantia"/>
                <a:cs typeface="Constantia"/>
                <a:sym typeface="Constantia"/>
              </a:rPr>
              <a:t>2 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 is an odd integer.    </a:t>
            </a:r>
          </a:p>
          <a:p>
            <a:pPr marL="255117" indent="-255117" defTabSz="850391">
              <a:lnSpc>
                <a:spcPct val="90000"/>
              </a:lnSpc>
              <a:spcBef>
                <a:spcPts val="500"/>
              </a:spcBef>
              <a:buSzTx/>
              <a:buNone/>
              <a:defRPr sz="2232"/>
            </a:pPr>
            <a:r>
              <a:t>   </a:t>
            </a:r>
          </a:p>
        </p:txBody>
      </p:sp>
      <p:sp>
        <p:nvSpPr>
          <p:cNvPr id="149" name="Shape 149"/>
          <p:cNvSpPr/>
          <p:nvPr/>
        </p:nvSpPr>
        <p:spPr>
          <a:xfrm flipV="1" rot="5400000">
            <a:off x="8153400" y="5867400"/>
            <a:ext cx="152400" cy="152400"/>
          </a:xfrm>
          <a:prstGeom prst="triangle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0" name="Shape 150"/>
          <p:cNvSpPr/>
          <p:nvPr/>
        </p:nvSpPr>
        <p:spPr>
          <a:xfrm>
            <a:off x="2286000" y="6096000"/>
            <a:ext cx="5562600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(      marks the  end of  the proof. Sometimes </a:t>
            </a:r>
            <a:r>
              <a:rPr b="1"/>
              <a:t>QED </a:t>
            </a:r>
            <a:r>
              <a:t>is used instead. )  </a:t>
            </a:r>
          </a:p>
        </p:txBody>
      </p:sp>
      <p:sp>
        <p:nvSpPr>
          <p:cNvPr id="151" name="Shape 151"/>
          <p:cNvSpPr/>
          <p:nvPr/>
        </p:nvSpPr>
        <p:spPr>
          <a:xfrm flipV="1" rot="5400000">
            <a:off x="2514600" y="6172200"/>
            <a:ext cx="152400" cy="152400"/>
          </a:xfrm>
          <a:prstGeom prst="triangle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Flow">
  <a:themeElements>
    <a:clrScheme name="Flow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Flow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2474A">
                <a:alpha val="4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Flow">
  <a:themeElements>
    <a:clrScheme name="Flow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Flow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2474A">
                <a:alpha val="4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