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72" r:id="rId3"/>
    <p:sldId id="277" r:id="rId4"/>
    <p:sldId id="273" r:id="rId5"/>
    <p:sldId id="274" r:id="rId6"/>
    <p:sldId id="278" r:id="rId7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667" autoAdjust="0"/>
  </p:normalViewPr>
  <p:slideViewPr>
    <p:cSldViewPr>
      <p:cViewPr>
        <p:scale>
          <a:sx n="103" d="100"/>
          <a:sy n="103" d="100"/>
        </p:scale>
        <p:origin x="-144" y="-1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980D0E-1922-F841-9315-4F4B0BE2F653}" type="datetimeFigureOut">
              <a:rPr lang="en-US" smtClean="0"/>
              <a:t>9/7/16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16A5E3-739C-D844-A33E-CB6FABF5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346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B6D97-F3D3-4A93-A8B2-17308A400F90}" type="datetimeFigureOut">
              <a:rPr lang="en-US" smtClean="0"/>
              <a:pPr/>
              <a:t>9/7/16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C5F6-E422-4423-8C85-203653C7BF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7526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Active-Learning Pedagogy </a:t>
            </a:r>
            <a:br>
              <a:rPr lang="en-US" sz="3600" b="1" dirty="0" smtClean="0">
                <a:solidFill>
                  <a:schemeClr val="bg1"/>
                </a:solidFill>
                <a:latin typeface="+mn-lt"/>
              </a:rPr>
            </a:br>
            <a:r>
              <a:rPr lang="en-US" sz="3600" b="1" dirty="0" smtClean="0">
                <a:solidFill>
                  <a:schemeClr val="bg1"/>
                </a:solidFill>
                <a:latin typeface="+mn-lt"/>
              </a:rPr>
              <a:t>in Gateway Algebra Courses</a:t>
            </a:r>
            <a:endParaRPr lang="en-US" sz="36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2514600"/>
            <a:ext cx="7772400" cy="1981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000000"/>
                </a:solidFill>
                <a:ea typeface="+mj-ea"/>
                <a:cs typeface="Arial" pitchFamily="34" charset="0"/>
              </a:rPr>
              <a:t>for </a:t>
            </a:r>
            <a:r>
              <a:rPr lang="en-US" sz="2200" i="1" dirty="0" smtClean="0">
                <a:solidFill>
                  <a:srgbClr val="000000"/>
                </a:solidFill>
                <a:ea typeface="+mj-ea"/>
                <a:cs typeface="Arial" pitchFamily="34" charset="0"/>
              </a:rPr>
              <a:t>Opening Gateways to Completion: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i="1" dirty="0" smtClean="0">
                <a:solidFill>
                  <a:srgbClr val="000000"/>
                </a:solidFill>
                <a:ea typeface="+mj-ea"/>
                <a:cs typeface="Arial" pitchFamily="34" charset="0"/>
              </a:rPr>
              <a:t>Open Digital Pedagogies for Student Success in STEM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 smtClean="0">
                <a:solidFill>
                  <a:srgbClr val="000000"/>
                </a:solidFill>
                <a:ea typeface="+mj-ea"/>
                <a:cs typeface="Arial" pitchFamily="34" charset="0"/>
              </a:rPr>
              <a:t>September 9, 2016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Arial" pitchFamily="34" charset="0"/>
              </a:rPr>
              <a:t>Steve</a:t>
            </a:r>
            <a:r>
              <a:rPr kumimoji="0" lang="en-US" sz="2200" b="1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Arial" pitchFamily="34" charset="0"/>
              </a:rPr>
              <a:t> Hinds</a:t>
            </a:r>
            <a:endParaRPr lang="en-US" sz="2200" b="1" dirty="0">
              <a:solidFill>
                <a:srgbClr val="000000"/>
              </a:solidFill>
              <a:ea typeface="+mj-ea"/>
              <a:cs typeface="Arial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Arial" pitchFamily="34" charset="0"/>
              </a:rPr>
              <a:t>Director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+mj-ea"/>
                <a:cs typeface="Arial" pitchFamily="34" charset="0"/>
              </a:rPr>
              <a:t>, Active Learning in Adult Numeracy &amp; Mathematics</a:t>
            </a:r>
          </a:p>
        </p:txBody>
      </p:sp>
      <p:pic>
        <p:nvPicPr>
          <p:cNvPr id="3" name="Picture 2" descr="ALANM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029200"/>
            <a:ext cx="3344762" cy="1308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8382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00"/>
                </a:solidFill>
                <a:latin typeface="+mn-lt"/>
              </a:rPr>
              <a:t>Agenda</a:t>
            </a:r>
            <a:endParaRPr lang="en-US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848600" cy="41910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A need for improved student outcomes in Gateway Algebra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My approach to “active learning”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An example of teaching organizational skills</a:t>
            </a:r>
            <a:endParaRPr lang="en-US" sz="2300" dirty="0">
              <a:solidFill>
                <a:srgbClr val="000000"/>
              </a:solidFill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A series of active-learning trigonometry activities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An example of teaching study skills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The physical classroom</a:t>
            </a:r>
            <a:endParaRPr lang="en-US" sz="2300" dirty="0">
              <a:solidFill>
                <a:srgbClr val="000000"/>
              </a:solidFill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Reflection and discussion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8382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00"/>
                </a:solidFill>
                <a:latin typeface="+mn-lt"/>
              </a:rPr>
              <a:t>A need for improved student outcomes</a:t>
            </a:r>
            <a:endParaRPr lang="en-US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848600" cy="2514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Usually, the focus is on pass rates</a:t>
            </a:r>
          </a:p>
          <a:p>
            <a:pPr>
              <a:lnSpc>
                <a:spcPct val="150000"/>
              </a:lnSpc>
            </a:pPr>
            <a:r>
              <a:rPr lang="en-US" sz="2300" dirty="0">
                <a:solidFill>
                  <a:srgbClr val="000000"/>
                </a:solidFill>
                <a:cs typeface="Arial" pitchFamily="34" charset="0"/>
              </a:rPr>
              <a:t>N</a:t>
            </a: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early as many limp through as do well (p. 1)</a:t>
            </a:r>
            <a:endParaRPr lang="en-US" sz="2300" dirty="0">
              <a:solidFill>
                <a:srgbClr val="000000"/>
              </a:solidFill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Limping through leads to later trouble and attrition (p. 2)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For STEM students, passing isn’t enough</a:t>
            </a:r>
          </a:p>
        </p:txBody>
      </p:sp>
    </p:spTree>
    <p:extLst>
      <p:ext uri="{BB962C8B-B14F-4D97-AF65-F5344CB8AC3E}">
        <p14:creationId xmlns:p14="http://schemas.microsoft.com/office/powerpoint/2010/main" val="3848290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8382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00"/>
                </a:solidFill>
                <a:latin typeface="+mn-lt"/>
              </a:rPr>
              <a:t>My approach to “active learning”</a:t>
            </a:r>
            <a:endParaRPr lang="en-US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001000" cy="1600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Transform the roles of instructor and students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Emphasize a broad notion of mathematical proficiency</a:t>
            </a:r>
          </a:p>
        </p:txBody>
      </p:sp>
    </p:spTree>
    <p:extLst>
      <p:ext uri="{BB962C8B-B14F-4D97-AF65-F5344CB8AC3E}">
        <p14:creationId xmlns:p14="http://schemas.microsoft.com/office/powerpoint/2010/main" val="19861044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001000" cy="8382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rgbClr val="000000"/>
                </a:solidFill>
                <a:latin typeface="+mn-lt"/>
              </a:rPr>
              <a:t>Some other important ideas</a:t>
            </a:r>
            <a:endParaRPr lang="en-US" sz="36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391400" cy="3733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Drawing on students’ inductive reasoning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Ending with generalizations/rules, not starting with them</a:t>
            </a:r>
          </a:p>
          <a:p>
            <a:pPr>
              <a:lnSpc>
                <a:spcPct val="150000"/>
              </a:lnSpc>
            </a:pPr>
            <a:r>
              <a:rPr lang="en-US" sz="2300" dirty="0">
                <a:solidFill>
                  <a:srgbClr val="000000"/>
                </a:solidFill>
                <a:cs typeface="Arial" pitchFamily="34" charset="0"/>
              </a:rPr>
              <a:t>Giving students experiences they can go back to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Scaffolding content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Understanding and fluency</a:t>
            </a:r>
          </a:p>
          <a:p>
            <a:pPr>
              <a:lnSpc>
                <a:spcPct val="150000"/>
              </a:lnSpc>
            </a:pPr>
            <a:r>
              <a:rPr lang="en-US" sz="2300" dirty="0" smtClean="0">
                <a:solidFill>
                  <a:srgbClr val="000000"/>
                </a:solidFill>
                <a:cs typeface="Arial" pitchFamily="34" charset="0"/>
              </a:rPr>
              <a:t>Student talk</a:t>
            </a:r>
          </a:p>
          <a:p>
            <a:pPr>
              <a:lnSpc>
                <a:spcPct val="150000"/>
              </a:lnSpc>
            </a:pPr>
            <a:endParaRPr lang="en-US" sz="2300" dirty="0" smtClean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31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LANM_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495800"/>
            <a:ext cx="3344762" cy="13081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43000" y="2057400"/>
            <a:ext cx="6705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>
                <a:solidFill>
                  <a:srgbClr val="000000"/>
                </a:solidFill>
                <a:cs typeface="Arial" pitchFamily="34" charset="0"/>
              </a:rPr>
              <a:t>Steve Hinds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Director, Active Learning in Adult Numeracy &amp; </a:t>
            </a:r>
            <a:r>
              <a:rPr lang="en-US" sz="2000" dirty="0" smtClean="0">
                <a:solidFill>
                  <a:srgbClr val="000000"/>
                </a:solidFill>
                <a:cs typeface="Arial" pitchFamily="34" charset="0"/>
              </a:rPr>
              <a:t>Mathematics</a:t>
            </a:r>
          </a:p>
          <a:p>
            <a:pPr lvl="0" algn="ctr">
              <a:spcBef>
                <a:spcPct val="0"/>
              </a:spcBef>
              <a:defRPr/>
            </a:pP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sz="2000" dirty="0">
                <a:solidFill>
                  <a:srgbClr val="000000"/>
                </a:solidFill>
                <a:cs typeface="Arial" pitchFamily="34" charset="0"/>
              </a:rPr>
              <a:t>s</a:t>
            </a:r>
            <a:r>
              <a:rPr lang="en-US" sz="2000" dirty="0" smtClean="0">
                <a:solidFill>
                  <a:srgbClr val="000000"/>
                </a:solidFill>
                <a:cs typeface="Arial" pitchFamily="34" charset="0"/>
              </a:rPr>
              <a:t>teve.hinds57@gmail.com</a:t>
            </a:r>
            <a:endParaRPr lang="en-US" sz="2000" dirty="0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057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2320</TotalTime>
  <Words>193</Words>
  <Application>Microsoft Macintosh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Active-Learning Pedagogy  in Gateway Algebra Courses</vt:lpstr>
      <vt:lpstr>Agenda</vt:lpstr>
      <vt:lpstr>A need for improved student outcomes</vt:lpstr>
      <vt:lpstr>My approach to “active learning”</vt:lpstr>
      <vt:lpstr>Some other important ideas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Pedagogy in an  Era of Developmental Education Reform</dc:title>
  <dc:creator>steve</dc:creator>
  <cp:lastModifiedBy>Steve Hinds</cp:lastModifiedBy>
  <cp:revision>301</cp:revision>
  <cp:lastPrinted>2013-11-19T17:21:56Z</cp:lastPrinted>
  <dcterms:created xsi:type="dcterms:W3CDTF">2011-06-07T15:44:08Z</dcterms:created>
  <dcterms:modified xsi:type="dcterms:W3CDTF">2016-09-07T15:21:01Z</dcterms:modified>
</cp:coreProperties>
</file>