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20"/>
  </p:notesMasterIdLst>
  <p:sldIdLst>
    <p:sldId id="256" r:id="rId2"/>
    <p:sldId id="258" r:id="rId3"/>
    <p:sldId id="259" r:id="rId4"/>
    <p:sldId id="260" r:id="rId5"/>
    <p:sldId id="267" r:id="rId6"/>
    <p:sldId id="279" r:id="rId7"/>
    <p:sldId id="261" r:id="rId8"/>
    <p:sldId id="274" r:id="rId9"/>
    <p:sldId id="263" r:id="rId10"/>
    <p:sldId id="265" r:id="rId11"/>
    <p:sldId id="275" r:id="rId12"/>
    <p:sldId id="277" r:id="rId13"/>
    <p:sldId id="278" r:id="rId14"/>
    <p:sldId id="269" r:id="rId15"/>
    <p:sldId id="270" r:id="rId16"/>
    <p:sldId id="271" r:id="rId17"/>
    <p:sldId id="272" r:id="rId18"/>
    <p:sldId id="268" r:id="rId1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35" autoAdjust="0"/>
    <p:restoredTop sz="86634" autoAdjust="0"/>
  </p:normalViewPr>
  <p:slideViewPr>
    <p:cSldViewPr>
      <p:cViewPr varScale="1">
        <p:scale>
          <a:sx n="59" d="100"/>
          <a:sy n="59" d="100"/>
        </p:scale>
        <p:origin x="-1368" y="-60"/>
      </p:cViewPr>
      <p:guideLst>
        <p:guide orient="horz" pos="2160"/>
        <p:guide pos="2880"/>
      </p:guideLst>
    </p:cSldViewPr>
  </p:slideViewPr>
  <p:outlineViewPr>
    <p:cViewPr>
      <p:scale>
        <a:sx n="33" d="100"/>
        <a:sy n="33" d="100"/>
      </p:scale>
      <p:origin x="0" y="558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6A3131-0E02-4136-8E6F-56B9F929E494}" type="doc">
      <dgm:prSet loTypeId="urn:microsoft.com/office/officeart/2005/8/layout/pyramid2" loCatId="list" qsTypeId="urn:microsoft.com/office/officeart/2005/8/quickstyle/simple1" qsCatId="simple" csTypeId="urn:microsoft.com/office/officeart/2005/8/colors/accent1_2" csCatId="accent1" phldr="1"/>
      <dgm:spPr/>
    </dgm:pt>
    <dgm:pt modelId="{10630715-4764-4774-829E-5025786748AF}">
      <dgm:prSet phldrT="[Text]" custT="1"/>
      <dgm:spPr/>
      <dgm:t>
        <a:bodyPr/>
        <a:lstStyle/>
        <a:p>
          <a:r>
            <a:rPr lang="en-US" sz="1800" dirty="0" err="1" smtClean="0"/>
            <a:t>Pradikatswein</a:t>
          </a:r>
          <a:r>
            <a:rPr lang="en-US" sz="1800" dirty="0" smtClean="0"/>
            <a:t>, </a:t>
          </a:r>
          <a:r>
            <a:rPr lang="en-US" sz="1800" dirty="0" err="1" smtClean="0"/>
            <a:t>gU</a:t>
          </a:r>
          <a:r>
            <a:rPr lang="en-US" sz="1800" dirty="0" smtClean="0"/>
            <a:t> (PDO)</a:t>
          </a:r>
          <a:endParaRPr lang="en-US" sz="1800" dirty="0"/>
        </a:p>
      </dgm:t>
    </dgm:pt>
    <dgm:pt modelId="{509500FA-BB05-4574-AE93-03BB99746121}" type="parTrans" cxnId="{781C0238-FDDB-4D1E-ABF1-3CD4E9CCEE62}">
      <dgm:prSet/>
      <dgm:spPr/>
      <dgm:t>
        <a:bodyPr/>
        <a:lstStyle/>
        <a:p>
          <a:endParaRPr lang="en-US"/>
        </a:p>
      </dgm:t>
    </dgm:pt>
    <dgm:pt modelId="{1DA295DD-38E9-4D1E-8E91-D3DA85CDA67E}" type="sibTrans" cxnId="{781C0238-FDDB-4D1E-ABF1-3CD4E9CCEE62}">
      <dgm:prSet/>
      <dgm:spPr/>
      <dgm:t>
        <a:bodyPr/>
        <a:lstStyle/>
        <a:p>
          <a:endParaRPr lang="en-US"/>
        </a:p>
      </dgm:t>
    </dgm:pt>
    <dgm:pt modelId="{007DD2A9-6A0D-4023-9B9F-E5F7FF807C52}">
      <dgm:prSet phldrT="[Text]" custT="1"/>
      <dgm:spPr/>
      <dgm:t>
        <a:bodyPr/>
        <a:lstStyle/>
        <a:p>
          <a:r>
            <a:rPr lang="en-US" sz="1800" dirty="0" err="1" smtClean="0"/>
            <a:t>Landwein</a:t>
          </a:r>
          <a:r>
            <a:rPr lang="en-US" sz="1800" dirty="0" smtClean="0"/>
            <a:t>, </a:t>
          </a:r>
          <a:r>
            <a:rPr lang="en-US" sz="1800" dirty="0" err="1" smtClean="0"/>
            <a:t>gga</a:t>
          </a:r>
          <a:r>
            <a:rPr lang="en-US" sz="1800" dirty="0" smtClean="0"/>
            <a:t> (PGI Category)</a:t>
          </a:r>
          <a:endParaRPr lang="en-US" sz="1800" dirty="0"/>
        </a:p>
      </dgm:t>
    </dgm:pt>
    <dgm:pt modelId="{5D2660F4-460C-4729-9DA2-E92746F761EC}" type="parTrans" cxnId="{3BA71665-E411-4585-9D01-3A6FBBC7CE53}">
      <dgm:prSet/>
      <dgm:spPr/>
      <dgm:t>
        <a:bodyPr/>
        <a:lstStyle/>
        <a:p>
          <a:endParaRPr lang="en-US"/>
        </a:p>
      </dgm:t>
    </dgm:pt>
    <dgm:pt modelId="{8A1BE4F1-F372-46DC-978A-A2A99C8E6F68}" type="sibTrans" cxnId="{3BA71665-E411-4585-9D01-3A6FBBC7CE53}">
      <dgm:prSet/>
      <dgm:spPr/>
      <dgm:t>
        <a:bodyPr/>
        <a:lstStyle/>
        <a:p>
          <a:endParaRPr lang="en-US"/>
        </a:p>
      </dgm:t>
    </dgm:pt>
    <dgm:pt modelId="{0D78688C-2B7F-4A08-A389-4FADEDBFDCA0}">
      <dgm:prSet phldrT="[Text]" custT="1"/>
      <dgm:spPr/>
      <dgm:t>
        <a:bodyPr/>
        <a:lstStyle/>
        <a:p>
          <a:r>
            <a:rPr lang="en-US" sz="1800" dirty="0" err="1" smtClean="0"/>
            <a:t>Wein</a:t>
          </a:r>
          <a:r>
            <a:rPr lang="en-US" sz="1800" dirty="0" smtClean="0"/>
            <a:t> (PGI Category)</a:t>
          </a:r>
          <a:endParaRPr lang="en-US" sz="1800" dirty="0"/>
        </a:p>
      </dgm:t>
    </dgm:pt>
    <dgm:pt modelId="{91EBE864-2B33-44ED-8CEE-18D5803C230E}" type="parTrans" cxnId="{B6CB24B7-A0DD-49CF-8659-D56AD24CE61A}">
      <dgm:prSet/>
      <dgm:spPr/>
      <dgm:t>
        <a:bodyPr/>
        <a:lstStyle/>
        <a:p>
          <a:endParaRPr lang="en-US"/>
        </a:p>
      </dgm:t>
    </dgm:pt>
    <dgm:pt modelId="{6A36717E-3DB4-43AA-9FE5-6B22B3F325B1}" type="sibTrans" cxnId="{B6CB24B7-A0DD-49CF-8659-D56AD24CE61A}">
      <dgm:prSet/>
      <dgm:spPr/>
      <dgm:t>
        <a:bodyPr/>
        <a:lstStyle/>
        <a:p>
          <a:endParaRPr lang="en-US"/>
        </a:p>
      </dgm:t>
    </dgm:pt>
    <dgm:pt modelId="{2B1F9B54-8571-41F0-AC72-4A0304BACB77}">
      <dgm:prSet phldrT="[Text]" custT="1"/>
      <dgm:spPr/>
      <dgm:t>
        <a:bodyPr/>
        <a:lstStyle/>
        <a:p>
          <a:r>
            <a:rPr lang="en-US" sz="1800" dirty="0" err="1" smtClean="0"/>
            <a:t>Geschutzte</a:t>
          </a:r>
          <a:r>
            <a:rPr lang="en-US" sz="1800" dirty="0" smtClean="0"/>
            <a:t> </a:t>
          </a:r>
          <a:r>
            <a:rPr lang="en-US" sz="1800" dirty="0" err="1" smtClean="0"/>
            <a:t>Ursprungs-bezeichnung</a:t>
          </a:r>
          <a:r>
            <a:rPr lang="en-US" sz="1800" dirty="0" smtClean="0"/>
            <a:t>, </a:t>
          </a:r>
          <a:r>
            <a:rPr lang="en-US" sz="1800" dirty="0" err="1" smtClean="0"/>
            <a:t>gU</a:t>
          </a:r>
          <a:r>
            <a:rPr lang="en-US" sz="1800" dirty="0" smtClean="0"/>
            <a:t> </a:t>
          </a:r>
        </a:p>
        <a:p>
          <a:r>
            <a:rPr lang="en-US" sz="1800" dirty="0" smtClean="0"/>
            <a:t>(PDO)</a:t>
          </a:r>
          <a:endParaRPr lang="en-US" sz="1800" dirty="0"/>
        </a:p>
      </dgm:t>
    </dgm:pt>
    <dgm:pt modelId="{AC57AF22-EB5E-45AD-B084-4CCB5B5BA453}" type="parTrans" cxnId="{5C6DC435-C284-4CAA-AF66-C11A74B53C1B}">
      <dgm:prSet/>
      <dgm:spPr/>
      <dgm:t>
        <a:bodyPr/>
        <a:lstStyle/>
        <a:p>
          <a:endParaRPr lang="en-US"/>
        </a:p>
      </dgm:t>
    </dgm:pt>
    <dgm:pt modelId="{B8AFED4A-E6F6-4B45-AD60-7F82BC25B08B}" type="sibTrans" cxnId="{5C6DC435-C284-4CAA-AF66-C11A74B53C1B}">
      <dgm:prSet/>
      <dgm:spPr/>
      <dgm:t>
        <a:bodyPr/>
        <a:lstStyle/>
        <a:p>
          <a:endParaRPr lang="en-US"/>
        </a:p>
      </dgm:t>
    </dgm:pt>
    <dgm:pt modelId="{3E0E9D48-0A41-4252-BFE3-0BA0132A7E84}" type="pres">
      <dgm:prSet presAssocID="{EB6A3131-0E02-4136-8E6F-56B9F929E494}" presName="compositeShape" presStyleCnt="0">
        <dgm:presLayoutVars>
          <dgm:dir/>
          <dgm:resizeHandles/>
        </dgm:presLayoutVars>
      </dgm:prSet>
      <dgm:spPr/>
    </dgm:pt>
    <dgm:pt modelId="{DBDE1886-1B1C-4D7A-A665-491A076CC3CB}" type="pres">
      <dgm:prSet presAssocID="{EB6A3131-0E02-4136-8E6F-56B9F929E494}" presName="pyramid" presStyleLbl="node1" presStyleIdx="0" presStyleCnt="1"/>
      <dgm:spPr/>
    </dgm:pt>
    <dgm:pt modelId="{F5B2937C-FE5A-4143-8A04-E7E5256E4AE2}" type="pres">
      <dgm:prSet presAssocID="{EB6A3131-0E02-4136-8E6F-56B9F929E494}" presName="theList" presStyleCnt="0"/>
      <dgm:spPr/>
    </dgm:pt>
    <dgm:pt modelId="{5D5DDCB0-B2C2-407C-B560-19B94FE2EFB5}" type="pres">
      <dgm:prSet presAssocID="{10630715-4764-4774-829E-5025786748AF}" presName="aNode" presStyleLbl="fgAcc1" presStyleIdx="0" presStyleCnt="4" custScaleX="117308" custScaleY="139996" custLinFactY="69535" custLinFactNeighborY="100000">
        <dgm:presLayoutVars>
          <dgm:bulletEnabled val="1"/>
        </dgm:presLayoutVars>
      </dgm:prSet>
      <dgm:spPr/>
      <dgm:t>
        <a:bodyPr/>
        <a:lstStyle/>
        <a:p>
          <a:endParaRPr lang="en-US"/>
        </a:p>
      </dgm:t>
    </dgm:pt>
    <dgm:pt modelId="{C354E044-6CEE-4F4B-B67A-75D411B409A9}" type="pres">
      <dgm:prSet presAssocID="{10630715-4764-4774-829E-5025786748AF}" presName="aSpace" presStyleCnt="0"/>
      <dgm:spPr/>
    </dgm:pt>
    <dgm:pt modelId="{48E0A8DA-9FE0-4D12-84A4-C93C6E4C1041}" type="pres">
      <dgm:prSet presAssocID="{2B1F9B54-8571-41F0-AC72-4A0304BACB77}" presName="aNode" presStyleLbl="fgAcc1" presStyleIdx="1" presStyleCnt="4" custScaleX="119231" custScaleY="461967" custLinFactY="69535" custLinFactNeighborY="100000">
        <dgm:presLayoutVars>
          <dgm:bulletEnabled val="1"/>
        </dgm:presLayoutVars>
      </dgm:prSet>
      <dgm:spPr/>
      <dgm:t>
        <a:bodyPr/>
        <a:lstStyle/>
        <a:p>
          <a:endParaRPr lang="en-US"/>
        </a:p>
      </dgm:t>
    </dgm:pt>
    <dgm:pt modelId="{290CB835-3D5C-43CA-BA62-C978A13178F0}" type="pres">
      <dgm:prSet presAssocID="{2B1F9B54-8571-41F0-AC72-4A0304BACB77}" presName="aSpace" presStyleCnt="0"/>
      <dgm:spPr/>
    </dgm:pt>
    <dgm:pt modelId="{6CB41E71-BC9B-4C03-933A-57AAAE707241}" type="pres">
      <dgm:prSet presAssocID="{007DD2A9-6A0D-4023-9B9F-E5F7FF807C52}" presName="aNode" presStyleLbl="fgAcc1" presStyleIdx="2" presStyleCnt="4" custScaleX="117308" custScaleY="65306" custLinFactY="69535" custLinFactNeighborY="100000">
        <dgm:presLayoutVars>
          <dgm:bulletEnabled val="1"/>
        </dgm:presLayoutVars>
      </dgm:prSet>
      <dgm:spPr/>
      <dgm:t>
        <a:bodyPr/>
        <a:lstStyle/>
        <a:p>
          <a:endParaRPr lang="en-US"/>
        </a:p>
      </dgm:t>
    </dgm:pt>
    <dgm:pt modelId="{084614B4-5665-4A1A-B1BD-D7E26EF247EB}" type="pres">
      <dgm:prSet presAssocID="{007DD2A9-6A0D-4023-9B9F-E5F7FF807C52}" presName="aSpace" presStyleCnt="0"/>
      <dgm:spPr/>
    </dgm:pt>
    <dgm:pt modelId="{9CC788DF-9734-49F7-9F0B-A6E7380EA526}" type="pres">
      <dgm:prSet presAssocID="{0D78688C-2B7F-4A08-A389-4FADEDBFDCA0}" presName="aNode" presStyleLbl="fgAcc1" presStyleIdx="3" presStyleCnt="4" custScaleX="117308" custScaleY="61157" custLinFactY="69535" custLinFactNeighborY="100000">
        <dgm:presLayoutVars>
          <dgm:bulletEnabled val="1"/>
        </dgm:presLayoutVars>
      </dgm:prSet>
      <dgm:spPr/>
      <dgm:t>
        <a:bodyPr/>
        <a:lstStyle/>
        <a:p>
          <a:endParaRPr lang="en-US"/>
        </a:p>
      </dgm:t>
    </dgm:pt>
    <dgm:pt modelId="{BCB36950-5566-4A8F-9FBF-9A7778160B3B}" type="pres">
      <dgm:prSet presAssocID="{0D78688C-2B7F-4A08-A389-4FADEDBFDCA0}" presName="aSpace" presStyleCnt="0"/>
      <dgm:spPr/>
    </dgm:pt>
  </dgm:ptLst>
  <dgm:cxnLst>
    <dgm:cxn modelId="{702F48CB-4CCF-485F-B3C0-F9540CF2A445}" type="presOf" srcId="{2B1F9B54-8571-41F0-AC72-4A0304BACB77}" destId="{48E0A8DA-9FE0-4D12-84A4-C93C6E4C1041}" srcOrd="0" destOrd="0" presId="urn:microsoft.com/office/officeart/2005/8/layout/pyramid2"/>
    <dgm:cxn modelId="{C5B12AA7-697B-4A30-B87D-7C3B90041B9E}" type="presOf" srcId="{0D78688C-2B7F-4A08-A389-4FADEDBFDCA0}" destId="{9CC788DF-9734-49F7-9F0B-A6E7380EA526}" srcOrd="0" destOrd="0" presId="urn:microsoft.com/office/officeart/2005/8/layout/pyramid2"/>
    <dgm:cxn modelId="{B6C94209-1451-4CC1-B10A-F9FAEA80A0B8}" type="presOf" srcId="{007DD2A9-6A0D-4023-9B9F-E5F7FF807C52}" destId="{6CB41E71-BC9B-4C03-933A-57AAAE707241}" srcOrd="0" destOrd="0" presId="urn:microsoft.com/office/officeart/2005/8/layout/pyramid2"/>
    <dgm:cxn modelId="{781C0238-FDDB-4D1E-ABF1-3CD4E9CCEE62}" srcId="{EB6A3131-0E02-4136-8E6F-56B9F929E494}" destId="{10630715-4764-4774-829E-5025786748AF}" srcOrd="0" destOrd="0" parTransId="{509500FA-BB05-4574-AE93-03BB99746121}" sibTransId="{1DA295DD-38E9-4D1E-8E91-D3DA85CDA67E}"/>
    <dgm:cxn modelId="{5C6DC435-C284-4CAA-AF66-C11A74B53C1B}" srcId="{EB6A3131-0E02-4136-8E6F-56B9F929E494}" destId="{2B1F9B54-8571-41F0-AC72-4A0304BACB77}" srcOrd="1" destOrd="0" parTransId="{AC57AF22-EB5E-45AD-B084-4CCB5B5BA453}" sibTransId="{B8AFED4A-E6F6-4B45-AD60-7F82BC25B08B}"/>
    <dgm:cxn modelId="{B6CB24B7-A0DD-49CF-8659-D56AD24CE61A}" srcId="{EB6A3131-0E02-4136-8E6F-56B9F929E494}" destId="{0D78688C-2B7F-4A08-A389-4FADEDBFDCA0}" srcOrd="3" destOrd="0" parTransId="{91EBE864-2B33-44ED-8CEE-18D5803C230E}" sibTransId="{6A36717E-3DB4-43AA-9FE5-6B22B3F325B1}"/>
    <dgm:cxn modelId="{152E24C3-85F3-48E8-9879-D1561B37212E}" type="presOf" srcId="{10630715-4764-4774-829E-5025786748AF}" destId="{5D5DDCB0-B2C2-407C-B560-19B94FE2EFB5}" srcOrd="0" destOrd="0" presId="urn:microsoft.com/office/officeart/2005/8/layout/pyramid2"/>
    <dgm:cxn modelId="{F638D4C4-4FC1-417B-BAE6-06ECC7887A6D}" type="presOf" srcId="{EB6A3131-0E02-4136-8E6F-56B9F929E494}" destId="{3E0E9D48-0A41-4252-BFE3-0BA0132A7E84}" srcOrd="0" destOrd="0" presId="urn:microsoft.com/office/officeart/2005/8/layout/pyramid2"/>
    <dgm:cxn modelId="{3BA71665-E411-4585-9D01-3A6FBBC7CE53}" srcId="{EB6A3131-0E02-4136-8E6F-56B9F929E494}" destId="{007DD2A9-6A0D-4023-9B9F-E5F7FF807C52}" srcOrd="2" destOrd="0" parTransId="{5D2660F4-460C-4729-9DA2-E92746F761EC}" sibTransId="{8A1BE4F1-F372-46DC-978A-A2A99C8E6F68}"/>
    <dgm:cxn modelId="{EE7A41C8-AEFD-4F6C-BAE3-9D551DCB9DFF}" type="presParOf" srcId="{3E0E9D48-0A41-4252-BFE3-0BA0132A7E84}" destId="{DBDE1886-1B1C-4D7A-A665-491A076CC3CB}" srcOrd="0" destOrd="0" presId="urn:microsoft.com/office/officeart/2005/8/layout/pyramid2"/>
    <dgm:cxn modelId="{C559574C-190F-44EA-988D-2699B097B745}" type="presParOf" srcId="{3E0E9D48-0A41-4252-BFE3-0BA0132A7E84}" destId="{F5B2937C-FE5A-4143-8A04-E7E5256E4AE2}" srcOrd="1" destOrd="0" presId="urn:microsoft.com/office/officeart/2005/8/layout/pyramid2"/>
    <dgm:cxn modelId="{76B8D6AB-B509-481A-BF45-3C1CAC21F16C}" type="presParOf" srcId="{F5B2937C-FE5A-4143-8A04-E7E5256E4AE2}" destId="{5D5DDCB0-B2C2-407C-B560-19B94FE2EFB5}" srcOrd="0" destOrd="0" presId="urn:microsoft.com/office/officeart/2005/8/layout/pyramid2"/>
    <dgm:cxn modelId="{A70697D9-D527-4A39-928E-9B62A0D791EB}" type="presParOf" srcId="{F5B2937C-FE5A-4143-8A04-E7E5256E4AE2}" destId="{C354E044-6CEE-4F4B-B67A-75D411B409A9}" srcOrd="1" destOrd="0" presId="urn:microsoft.com/office/officeart/2005/8/layout/pyramid2"/>
    <dgm:cxn modelId="{05043C93-7E3E-4A2C-B366-5DC7E4B0D82B}" type="presParOf" srcId="{F5B2937C-FE5A-4143-8A04-E7E5256E4AE2}" destId="{48E0A8DA-9FE0-4D12-84A4-C93C6E4C1041}" srcOrd="2" destOrd="0" presId="urn:microsoft.com/office/officeart/2005/8/layout/pyramid2"/>
    <dgm:cxn modelId="{02DC748F-EFB6-4E99-BBFE-11190A172DF5}" type="presParOf" srcId="{F5B2937C-FE5A-4143-8A04-E7E5256E4AE2}" destId="{290CB835-3D5C-43CA-BA62-C978A13178F0}" srcOrd="3" destOrd="0" presId="urn:microsoft.com/office/officeart/2005/8/layout/pyramid2"/>
    <dgm:cxn modelId="{63053E95-DD73-48FF-BD82-C17DC40C10E8}" type="presParOf" srcId="{F5B2937C-FE5A-4143-8A04-E7E5256E4AE2}" destId="{6CB41E71-BC9B-4C03-933A-57AAAE707241}" srcOrd="4" destOrd="0" presId="urn:microsoft.com/office/officeart/2005/8/layout/pyramid2"/>
    <dgm:cxn modelId="{A10427B7-CCAC-4D01-AFD1-88237D728876}" type="presParOf" srcId="{F5B2937C-FE5A-4143-8A04-E7E5256E4AE2}" destId="{084614B4-5665-4A1A-B1BD-D7E26EF247EB}" srcOrd="5" destOrd="0" presId="urn:microsoft.com/office/officeart/2005/8/layout/pyramid2"/>
    <dgm:cxn modelId="{0EF35573-67F5-4C64-82AD-D1A33DB5F0DA}" type="presParOf" srcId="{F5B2937C-FE5A-4143-8A04-E7E5256E4AE2}" destId="{9CC788DF-9734-49F7-9F0B-A6E7380EA526}" srcOrd="6" destOrd="0" presId="urn:microsoft.com/office/officeart/2005/8/layout/pyramid2"/>
    <dgm:cxn modelId="{ACA45135-ECF8-497F-844D-4C25AF21B8F4}" type="presParOf" srcId="{F5B2937C-FE5A-4143-8A04-E7E5256E4AE2}" destId="{BCB36950-5566-4A8F-9FBF-9A7778160B3B}" srcOrd="7" destOrd="0" presId="urn:microsoft.com/office/officeart/2005/8/layout/pyramid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DE1886-1B1C-4D7A-A665-491A076CC3CB}">
      <dsp:nvSpPr>
        <dsp:cNvPr id="0" name=""/>
        <dsp:cNvSpPr/>
      </dsp:nvSpPr>
      <dsp:spPr>
        <a:xfrm>
          <a:off x="363059" y="0"/>
          <a:ext cx="5308600" cy="5308600"/>
        </a:xfrm>
        <a:prstGeom prst="triangl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5DDCB0-B2C2-407C-B560-19B94FE2EFB5}">
      <dsp:nvSpPr>
        <dsp:cNvPr id="0" name=""/>
        <dsp:cNvSpPr/>
      </dsp:nvSpPr>
      <dsp:spPr>
        <a:xfrm>
          <a:off x="2718745" y="979025"/>
          <a:ext cx="4047818" cy="763504"/>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err="1" smtClean="0"/>
            <a:t>Pradikatswein</a:t>
          </a:r>
          <a:r>
            <a:rPr lang="en-US" sz="1800" kern="1200" dirty="0" smtClean="0"/>
            <a:t>, </a:t>
          </a:r>
          <a:r>
            <a:rPr lang="en-US" sz="1800" kern="1200" dirty="0" err="1" smtClean="0"/>
            <a:t>gU</a:t>
          </a:r>
          <a:r>
            <a:rPr lang="en-US" sz="1800" kern="1200" dirty="0" smtClean="0"/>
            <a:t> (PDO)</a:t>
          </a:r>
          <a:endParaRPr lang="en-US" sz="1800" kern="1200" dirty="0"/>
        </a:p>
      </dsp:txBody>
      <dsp:txXfrm>
        <a:off x="2718745" y="979025"/>
        <a:ext cx="4047818" cy="763504"/>
      </dsp:txXfrm>
    </dsp:sp>
    <dsp:sp modelId="{48E0A8DA-9FE0-4D12-84A4-C93C6E4C1041}">
      <dsp:nvSpPr>
        <dsp:cNvPr id="0" name=""/>
        <dsp:cNvSpPr/>
      </dsp:nvSpPr>
      <dsp:spPr>
        <a:xfrm>
          <a:off x="2685567" y="1810701"/>
          <a:ext cx="4114172" cy="2519455"/>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err="1" smtClean="0"/>
            <a:t>Geschutzte</a:t>
          </a:r>
          <a:r>
            <a:rPr lang="en-US" sz="1800" kern="1200" dirty="0" smtClean="0"/>
            <a:t> </a:t>
          </a:r>
          <a:r>
            <a:rPr lang="en-US" sz="1800" kern="1200" dirty="0" err="1" smtClean="0"/>
            <a:t>Ursprungs-bezeichnung</a:t>
          </a:r>
          <a:r>
            <a:rPr lang="en-US" sz="1800" kern="1200" dirty="0" smtClean="0"/>
            <a:t>, </a:t>
          </a:r>
          <a:r>
            <a:rPr lang="en-US" sz="1800" kern="1200" dirty="0" err="1" smtClean="0"/>
            <a:t>gU</a:t>
          </a:r>
          <a:r>
            <a:rPr lang="en-US" sz="1800" kern="1200" dirty="0" smtClean="0"/>
            <a:t> </a:t>
          </a:r>
        </a:p>
        <a:p>
          <a:pPr lvl="0" algn="ctr" defTabSz="800100">
            <a:lnSpc>
              <a:spcPct val="90000"/>
            </a:lnSpc>
            <a:spcBef>
              <a:spcPct val="0"/>
            </a:spcBef>
            <a:spcAft>
              <a:spcPct val="35000"/>
            </a:spcAft>
          </a:pPr>
          <a:r>
            <a:rPr lang="en-US" sz="1800" kern="1200" dirty="0" smtClean="0"/>
            <a:t>(PDO)</a:t>
          </a:r>
          <a:endParaRPr lang="en-US" sz="1800" kern="1200" dirty="0"/>
        </a:p>
      </dsp:txBody>
      <dsp:txXfrm>
        <a:off x="2685567" y="1810701"/>
        <a:ext cx="4114172" cy="2519455"/>
      </dsp:txXfrm>
    </dsp:sp>
    <dsp:sp modelId="{6CB41E71-BC9B-4C03-933A-57AAAE707241}">
      <dsp:nvSpPr>
        <dsp:cNvPr id="0" name=""/>
        <dsp:cNvSpPr/>
      </dsp:nvSpPr>
      <dsp:spPr>
        <a:xfrm>
          <a:off x="2718745" y="4398329"/>
          <a:ext cx="4047818" cy="356163"/>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err="1" smtClean="0"/>
            <a:t>Landwein</a:t>
          </a:r>
          <a:r>
            <a:rPr lang="en-US" sz="1800" kern="1200" dirty="0" smtClean="0"/>
            <a:t>, </a:t>
          </a:r>
          <a:r>
            <a:rPr lang="en-US" sz="1800" kern="1200" dirty="0" err="1" smtClean="0"/>
            <a:t>gga</a:t>
          </a:r>
          <a:r>
            <a:rPr lang="en-US" sz="1800" kern="1200" dirty="0" smtClean="0"/>
            <a:t> (PGI Category)</a:t>
          </a:r>
          <a:endParaRPr lang="en-US" sz="1800" kern="1200" dirty="0"/>
        </a:p>
      </dsp:txBody>
      <dsp:txXfrm>
        <a:off x="2718745" y="4398329"/>
        <a:ext cx="4047818" cy="356163"/>
      </dsp:txXfrm>
    </dsp:sp>
    <dsp:sp modelId="{9CC788DF-9734-49F7-9F0B-A6E7380EA526}">
      <dsp:nvSpPr>
        <dsp:cNvPr id="0" name=""/>
        <dsp:cNvSpPr/>
      </dsp:nvSpPr>
      <dsp:spPr>
        <a:xfrm>
          <a:off x="2718745" y="4822664"/>
          <a:ext cx="4047818" cy="333535"/>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err="1" smtClean="0"/>
            <a:t>Wein</a:t>
          </a:r>
          <a:r>
            <a:rPr lang="en-US" sz="1800" kern="1200" dirty="0" smtClean="0"/>
            <a:t> (PGI Category)</a:t>
          </a:r>
          <a:endParaRPr lang="en-US" sz="1800" kern="1200" dirty="0"/>
        </a:p>
      </dsp:txBody>
      <dsp:txXfrm>
        <a:off x="2718745" y="4822664"/>
        <a:ext cx="4047818" cy="333535"/>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p>
        </p:txBody>
      </p:sp>
      <p:sp>
        <p:nvSpPr>
          <p:cNvPr id="296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97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p>
        </p:txBody>
      </p:sp>
      <p:sp>
        <p:nvSpPr>
          <p:cNvPr id="297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190D382C-7D95-40C1-BC39-90F79208ED2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p:spPr>
        <p:txBody>
          <a:bodyPr/>
          <a:lstStyle/>
          <a:p>
            <a:pPr eaLnBrk="1" hangingPunct="1"/>
            <a:endParaRPr lang="en-US" smtClean="0"/>
          </a:p>
        </p:txBody>
      </p:sp>
      <p:sp>
        <p:nvSpPr>
          <p:cNvPr id="14340" name="Slide Number Placeholder 3"/>
          <p:cNvSpPr>
            <a:spLocks noGrp="1"/>
          </p:cNvSpPr>
          <p:nvPr>
            <p:ph type="sldNum" sz="quarter" idx="5"/>
          </p:nvPr>
        </p:nvSpPr>
        <p:spPr>
          <a:noFill/>
        </p:spPr>
        <p:txBody>
          <a:bodyPr/>
          <a:lstStyle/>
          <a:p>
            <a:fld id="{EC30EB41-ADD7-42D0-89E0-D25535CB4D5E}" type="slidenum">
              <a:rPr lang="en-US"/>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A0FB4165-BEEB-4918-94E5-7E2553ECDD87}" type="slidenum">
              <a:rPr lang="en-US"/>
              <a:pPr/>
              <a:t>2</a:t>
            </a:fld>
            <a:endParaRPr lang="en-US"/>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r>
              <a:rPr lang="en-US" smtClean="0"/>
              <a:t>Long growing season, sometimes until Novemeber for dry wines = high acidity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2C804ED6-B10A-49CE-889A-EB0871F32C52}" type="slidenum">
              <a:rPr lang="en-US"/>
              <a:pPr/>
              <a:t>3</a:t>
            </a:fld>
            <a:endParaRPr 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r>
              <a:rPr lang="en-US" smtClean="0"/>
              <a:t>Sweet wines are made due to botrytis helped by cool misty conditions at the end of the growing season</a:t>
            </a:r>
          </a:p>
          <a:p>
            <a:pPr eaLnBrk="1" hangingPunct="1"/>
            <a:r>
              <a:rPr lang="en-US" u="sng" smtClean="0"/>
              <a:t>Sekt</a:t>
            </a:r>
            <a:r>
              <a:rPr lang="en-US" smtClean="0"/>
              <a:t> = Charmat Method</a:t>
            </a:r>
          </a:p>
          <a:p>
            <a:pPr eaLnBrk="1" hangingPunct="1"/>
            <a:r>
              <a:rPr lang="en-US" smtClean="0"/>
              <a:t>Fresh lively wines with low alc.</a:t>
            </a:r>
          </a:p>
          <a:p>
            <a:pPr eaLnBrk="1" hangingPunct="1"/>
            <a:r>
              <a:rPr lang="en-US" u="sng" smtClean="0"/>
              <a:t>Riesling</a:t>
            </a:r>
            <a:r>
              <a:rPr lang="en-US" smtClean="0"/>
              <a:t>: Noble grape, 22% of total acreage, wonderfully fresh when young but very expressive when aged</a:t>
            </a:r>
          </a:p>
          <a:p>
            <a:pPr eaLnBrk="1" hangingPunct="1"/>
            <a:r>
              <a:rPr lang="en-US" u="sng" smtClean="0"/>
              <a:t>Muller-Thurgau</a:t>
            </a:r>
            <a:r>
              <a:rPr lang="en-US" smtClean="0"/>
              <a:t>: 20% of acreage, cross between riesling and gutedel developed in 1893 designed to shorten the growing season, floral character, fresh fruit make is and every day drinking wine,</a:t>
            </a:r>
          </a:p>
          <a:p>
            <a:pPr eaLnBrk="1" hangingPunct="1"/>
            <a:r>
              <a:rPr lang="en-US" u="sng" smtClean="0"/>
              <a:t>Pinot Noir</a:t>
            </a:r>
            <a:r>
              <a:rPr lang="en-US" smtClean="0"/>
              <a:t>: 8%, called Spatburgunder, high yields, light wine</a:t>
            </a:r>
          </a:p>
          <a:p>
            <a:pPr eaLnBrk="1" hangingPunct="1"/>
            <a:r>
              <a:rPr lang="en-US" u="sng" smtClean="0"/>
              <a:t>Silvaner</a:t>
            </a:r>
            <a:r>
              <a:rPr lang="en-US" smtClean="0"/>
              <a:t>: 7% of production, late budding and early ripening, </a:t>
            </a:r>
          </a:p>
          <a:p>
            <a:pPr eaLnBrk="1" hangingPunct="1"/>
            <a:endParaRPr lang="en-US" smtClean="0"/>
          </a:p>
          <a:p>
            <a:pPr eaLnBrk="1" hangingPunct="1"/>
            <a:r>
              <a:rPr lang="en-US" smtClean="0"/>
              <a:t>Stainless steel fermentation, some very large oak casks</a:t>
            </a:r>
          </a:p>
          <a:p>
            <a:pPr eaLnBrk="1" hangingPunct="1"/>
            <a:r>
              <a:rPr lang="en-US" smtClean="0"/>
              <a:t>Technology allows wine makers to stop fermentation to achieve desired level of sugar</a:t>
            </a:r>
            <a:endParaRPr lang="en-US" u="sng"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1D0DC7BB-44A1-4A7C-B840-04C9D6B4AEC0}" type="slidenum">
              <a:rPr lang="en-US"/>
              <a:pPr/>
              <a:t>4</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r>
              <a:rPr lang="en-US" smtClean="0"/>
              <a:t>Laws changed significantly in 1971 and have been altered only slightly since.</a:t>
            </a:r>
          </a:p>
          <a:p>
            <a:pPr eaLnBrk="1" hangingPunct="1"/>
            <a:r>
              <a:rPr lang="en-US" smtClean="0"/>
              <a:t>Grape sugar is measured and recorded then categorized</a:t>
            </a:r>
          </a:p>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66F7D690-5364-48DD-B172-A034B06D006E}" type="slidenum">
              <a:rPr lang="en-US"/>
              <a:pPr/>
              <a:t>5</a:t>
            </a:fld>
            <a:endParaRPr lang="en-U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r>
              <a:rPr lang="en-US" dirty="0" smtClean="0"/>
              <a:t>Unlike other regions in Europe most of the wine in German is of high quality. This is partly due to the understanding that the leading alc. Beverage produced and consumed in Germany is beer.</a:t>
            </a:r>
          </a:p>
          <a:p>
            <a:pPr eaLnBrk="1" hangingPunct="1"/>
            <a:endParaRPr lang="en-US" dirty="0" smtClean="0"/>
          </a:p>
          <a:p>
            <a:pPr eaLnBrk="1" hangingPunct="1"/>
            <a:r>
              <a:rPr lang="en-US" dirty="0" err="1" smtClean="0"/>
              <a:t>Deautscher</a:t>
            </a:r>
            <a:r>
              <a:rPr lang="en-US" dirty="0" smtClean="0"/>
              <a:t> </a:t>
            </a:r>
            <a:r>
              <a:rPr lang="en-US" dirty="0" err="1" smtClean="0"/>
              <a:t>Tafelwein</a:t>
            </a:r>
            <a:r>
              <a:rPr lang="en-US" dirty="0" smtClean="0"/>
              <a:t>: only general region name on label </a:t>
            </a:r>
            <a:r>
              <a:rPr lang="en-US" dirty="0" err="1" smtClean="0"/>
              <a:t>Rhein</a:t>
            </a:r>
            <a:r>
              <a:rPr lang="en-US" dirty="0" smtClean="0"/>
              <a:t> and Mosel, Bayern</a:t>
            </a:r>
          </a:p>
          <a:p>
            <a:pPr eaLnBrk="1" hangingPunct="1"/>
            <a:r>
              <a:rPr lang="en-US" dirty="0" err="1" smtClean="0"/>
              <a:t>Nechar</a:t>
            </a:r>
            <a:r>
              <a:rPr lang="en-US" dirty="0" smtClean="0"/>
              <a:t>, </a:t>
            </a:r>
            <a:r>
              <a:rPr lang="en-US" dirty="0" err="1" smtClean="0"/>
              <a:t>OberrheinLaws</a:t>
            </a:r>
            <a:r>
              <a:rPr lang="en-US" dirty="0" smtClean="0"/>
              <a:t> are not strict, </a:t>
            </a:r>
            <a:r>
              <a:rPr lang="en-US" dirty="0" err="1" smtClean="0"/>
              <a:t>vitification</a:t>
            </a:r>
            <a:r>
              <a:rPr lang="en-US" dirty="0" smtClean="0"/>
              <a:t> and </a:t>
            </a:r>
            <a:r>
              <a:rPr lang="en-US" dirty="0" err="1" smtClean="0"/>
              <a:t>vinification</a:t>
            </a:r>
            <a:r>
              <a:rPr lang="en-US" dirty="0" smtClean="0"/>
              <a:t> has a lot of freedoms, </a:t>
            </a:r>
            <a:r>
              <a:rPr lang="en-US" dirty="0" err="1" smtClean="0"/>
              <a:t>Likr</a:t>
            </a:r>
            <a:r>
              <a:rPr lang="en-US" dirty="0" smtClean="0"/>
              <a:t> Frances </a:t>
            </a:r>
            <a:r>
              <a:rPr lang="en-US" dirty="0" err="1" smtClean="0"/>
              <a:t>vin</a:t>
            </a:r>
            <a:r>
              <a:rPr lang="en-US" dirty="0" smtClean="0"/>
              <a:t> </a:t>
            </a:r>
            <a:r>
              <a:rPr lang="en-US" dirty="0" err="1" smtClean="0"/>
              <a:t>d’pay</a:t>
            </a:r>
            <a:r>
              <a:rPr lang="en-US" dirty="0" smtClean="0"/>
              <a:t>   </a:t>
            </a:r>
            <a:r>
              <a:rPr lang="en-US" dirty="0" smtClean="0">
                <a:solidFill>
                  <a:srgbClr val="C00000"/>
                </a:solidFill>
              </a:rPr>
              <a:t>~4% of production</a:t>
            </a:r>
          </a:p>
          <a:p>
            <a:pPr eaLnBrk="1" hangingPunct="1"/>
            <a:endParaRPr lang="en-US" dirty="0" smtClean="0"/>
          </a:p>
          <a:p>
            <a:pPr marL="0" marR="0" lvl="0" indent="0" algn="l" defTabSz="914400" rtl="0" eaLnBrk="1" fontAlgn="base" latinLnBrk="0" hangingPunct="1">
              <a:lnSpc>
                <a:spcPct val="100000"/>
              </a:lnSpc>
              <a:spcBef>
                <a:spcPct val="30000"/>
              </a:spcBef>
              <a:spcAft>
                <a:spcPct val="0"/>
              </a:spcAft>
              <a:buClrTx/>
              <a:buSzTx/>
              <a:buFontTx/>
              <a:buNone/>
              <a:tabLst/>
              <a:defRPr/>
            </a:pPr>
            <a:r>
              <a:rPr lang="en-US" b="1" i="1" dirty="0" err="1" smtClean="0"/>
              <a:t>Geschutzle</a:t>
            </a:r>
            <a:r>
              <a:rPr lang="en-US" b="1" i="1" dirty="0" smtClean="0"/>
              <a:t> </a:t>
            </a:r>
            <a:r>
              <a:rPr lang="en-US" b="1" i="1" dirty="0" err="1" smtClean="0"/>
              <a:t>Geographische</a:t>
            </a:r>
            <a:r>
              <a:rPr lang="en-US" b="1" i="1" dirty="0" smtClean="0"/>
              <a:t> </a:t>
            </a:r>
            <a:r>
              <a:rPr lang="en-US" b="1" i="1" dirty="0" err="1" smtClean="0"/>
              <a:t>Angabe</a:t>
            </a:r>
            <a:r>
              <a:rPr lang="en-US" b="1" i="1" dirty="0" smtClean="0"/>
              <a:t>(</a:t>
            </a:r>
            <a:r>
              <a:rPr lang="en-US" b="1" i="1" dirty="0" err="1" smtClean="0"/>
              <a:t>gga</a:t>
            </a:r>
            <a:endParaRPr lang="en-US" dirty="0" smtClean="0"/>
          </a:p>
          <a:p>
            <a:pPr eaLnBrk="1" hangingPunct="1"/>
            <a:r>
              <a:rPr lang="en-US" dirty="0" err="1" smtClean="0"/>
              <a:t>Landwein</a:t>
            </a:r>
            <a:r>
              <a:rPr lang="en-US" dirty="0" smtClean="0"/>
              <a:t>: higher yields of sugar, 20 designated wine regions.</a:t>
            </a:r>
          </a:p>
          <a:p>
            <a:pPr eaLnBrk="1" hangingPunct="1"/>
            <a:endParaRPr lang="en-US" dirty="0" smtClean="0"/>
          </a:p>
          <a:p>
            <a:pPr eaLnBrk="1" hangingPunct="1"/>
            <a:r>
              <a:rPr lang="en-US" dirty="0" err="1" smtClean="0"/>
              <a:t>QbA</a:t>
            </a:r>
            <a:r>
              <a:rPr lang="en-US" dirty="0" smtClean="0"/>
              <a:t>:  largest amount of German wine grown in specified regions called </a:t>
            </a:r>
            <a:r>
              <a:rPr lang="en-US" b="1" i="1" u="sng" dirty="0" err="1" smtClean="0"/>
              <a:t>Anbaugebiete</a:t>
            </a:r>
            <a:r>
              <a:rPr lang="en-US" dirty="0" smtClean="0"/>
              <a:t> (13)</a:t>
            </a:r>
          </a:p>
          <a:p>
            <a:pPr eaLnBrk="1" hangingPunct="1"/>
            <a:endParaRPr lang="en-US" dirty="0" smtClean="0"/>
          </a:p>
          <a:p>
            <a:pPr eaLnBrk="1" hangingPunct="1"/>
            <a:r>
              <a:rPr lang="en-US" dirty="0" err="1" smtClean="0"/>
              <a:t>QmP</a:t>
            </a:r>
            <a:r>
              <a:rPr lang="en-US" dirty="0" smtClean="0"/>
              <a:t>: any vineyard (</a:t>
            </a:r>
            <a:r>
              <a:rPr lang="en-US" i="1" dirty="0" err="1" smtClean="0"/>
              <a:t>Anbaugebiete</a:t>
            </a:r>
            <a:r>
              <a:rPr lang="en-US" dirty="0" smtClean="0"/>
              <a:t>) with the right growing conditions can qualify, grapes from the same vineyard will be hand picked at various times</a:t>
            </a:r>
          </a:p>
          <a:p>
            <a:pPr eaLnBrk="1" hangingPunct="1"/>
            <a:r>
              <a:rPr lang="en-US" dirty="0" smtClean="0"/>
              <a:t>Lists</a:t>
            </a:r>
            <a:r>
              <a:rPr lang="en-US" baseline="0" dirty="0" smtClean="0"/>
              <a:t> region where grapes were grown and grape variety.</a:t>
            </a:r>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p:spPr>
        <p:txBody>
          <a:bodyPr/>
          <a:lstStyle/>
          <a:p>
            <a:pPr eaLnBrk="1" hangingPunct="1"/>
            <a:r>
              <a:rPr lang="en-US" dirty="0" err="1" smtClean="0"/>
              <a:t>Kabinett</a:t>
            </a:r>
            <a:r>
              <a:rPr lang="en-US" dirty="0" smtClean="0"/>
              <a:t>: ripe, not over ripe</a:t>
            </a:r>
          </a:p>
          <a:p>
            <a:pPr eaLnBrk="1" hangingPunct="1"/>
            <a:r>
              <a:rPr lang="en-US" dirty="0" err="1" smtClean="0"/>
              <a:t>Spatlese</a:t>
            </a:r>
            <a:r>
              <a:rPr lang="en-US" dirty="0" smtClean="0"/>
              <a:t>:</a:t>
            </a:r>
            <a:r>
              <a:rPr lang="en-US" baseline="0" dirty="0" smtClean="0"/>
              <a:t> fuller bodied</a:t>
            </a:r>
            <a:endParaRPr lang="en-US" dirty="0" smtClean="0"/>
          </a:p>
          <a:p>
            <a:pPr eaLnBrk="1" hangingPunct="1"/>
            <a:r>
              <a:rPr lang="en-US" dirty="0" err="1" smtClean="0"/>
              <a:t>Auslese</a:t>
            </a:r>
            <a:r>
              <a:rPr lang="en-US" dirty="0" smtClean="0"/>
              <a:t>: very sweet </a:t>
            </a:r>
          </a:p>
          <a:p>
            <a:pPr eaLnBrk="1" hangingPunct="1"/>
            <a:r>
              <a:rPr lang="en-US" dirty="0" err="1" smtClean="0"/>
              <a:t>Beerenauslese</a:t>
            </a:r>
            <a:r>
              <a:rPr lang="en-US" dirty="0" smtClean="0"/>
              <a:t>: wine has finesse and elegance </a:t>
            </a:r>
          </a:p>
          <a:p>
            <a:pPr eaLnBrk="1" hangingPunct="1"/>
            <a:r>
              <a:rPr lang="en-US" dirty="0" err="1" smtClean="0"/>
              <a:t>Eiswein</a:t>
            </a:r>
            <a:r>
              <a:rPr lang="en-US" dirty="0" smtClean="0"/>
              <a:t>: pressed frozen, ice floats and is skimmed off top</a:t>
            </a:r>
          </a:p>
        </p:txBody>
      </p:sp>
      <p:sp>
        <p:nvSpPr>
          <p:cNvPr id="19460" name="Slide Number Placeholder 3"/>
          <p:cNvSpPr>
            <a:spLocks noGrp="1"/>
          </p:cNvSpPr>
          <p:nvPr>
            <p:ph type="sldNum" sz="quarter" idx="5"/>
          </p:nvPr>
        </p:nvSpPr>
        <p:spPr>
          <a:noFill/>
        </p:spPr>
        <p:txBody>
          <a:bodyPr/>
          <a:lstStyle/>
          <a:p>
            <a:fld id="{C62083B9-BF14-470A-AD58-0CD5F7FA70F4}" type="slidenum">
              <a:rPr lang="en-US"/>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p:spPr>
        <p:txBody>
          <a:bodyPr/>
          <a:lstStyle/>
          <a:p>
            <a:pPr eaLnBrk="1" hangingPunct="1"/>
            <a:endParaRPr lang="en-US" smtClean="0"/>
          </a:p>
        </p:txBody>
      </p:sp>
      <p:sp>
        <p:nvSpPr>
          <p:cNvPr id="20484" name="Slide Number Placeholder 3"/>
          <p:cNvSpPr>
            <a:spLocks noGrp="1"/>
          </p:cNvSpPr>
          <p:nvPr>
            <p:ph type="sldNum" sz="quarter" idx="5"/>
          </p:nvPr>
        </p:nvSpPr>
        <p:spPr>
          <a:noFill/>
        </p:spPr>
        <p:txBody>
          <a:bodyPr/>
          <a:lstStyle/>
          <a:p>
            <a:fld id="{B5E7A0CE-9355-41D6-A49F-EBA9E18A1B9B}" type="slidenum">
              <a:rPr lang="en-US"/>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8B983162-6DA8-4B60-BD2D-018FDCA8E3D3}" type="slidenum">
              <a:rPr lang="en-US"/>
              <a:pPr/>
              <a:t>10</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r>
              <a:rPr lang="en-US" dirty="0" smtClean="0"/>
              <a:t>Labels can be a poor marketing tool for German wines</a:t>
            </a:r>
          </a:p>
          <a:p>
            <a:pPr eaLnBrk="1" hangingPunct="1"/>
            <a:r>
              <a:rPr lang="en-US" i="1" dirty="0" err="1" smtClean="0"/>
              <a:t>Anbaugebiet</a:t>
            </a:r>
            <a:r>
              <a:rPr lang="en-US" i="1" dirty="0" smtClean="0"/>
              <a:t>: Wine Region, required on all labels </a:t>
            </a:r>
          </a:p>
          <a:p>
            <a:pPr eaLnBrk="1" hangingPunct="1"/>
            <a:r>
              <a:rPr lang="en-US" i="1" dirty="0" err="1" smtClean="0"/>
              <a:t>Bereich</a:t>
            </a:r>
            <a:r>
              <a:rPr lang="en-US" dirty="0" smtClean="0"/>
              <a:t>: District</a:t>
            </a:r>
          </a:p>
          <a:p>
            <a:pPr eaLnBrk="1" hangingPunct="1"/>
            <a:r>
              <a:rPr lang="en-US" i="1" dirty="0" err="1" smtClean="0"/>
              <a:t>Grosslage</a:t>
            </a:r>
            <a:r>
              <a:rPr lang="en-US" dirty="0" smtClean="0"/>
              <a:t>: “collective site” bulk blended wine</a:t>
            </a:r>
          </a:p>
          <a:p>
            <a:pPr eaLnBrk="1" hangingPunct="1"/>
            <a:r>
              <a:rPr lang="en-US" i="1" dirty="0" err="1" smtClean="0"/>
              <a:t>Einzellage</a:t>
            </a:r>
            <a:r>
              <a:rPr lang="en-US" i="1" dirty="0" smtClean="0"/>
              <a:t>: Single Vineyard, smallest geographical area allowed by law</a:t>
            </a:r>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pPr eaLnBrk="1" hangingPunct="1"/>
            <a:r>
              <a:rPr lang="en-US" dirty="0" smtClean="0"/>
              <a:t>Consistently produces the highest quality of all German wines.</a:t>
            </a:r>
          </a:p>
          <a:p>
            <a:pPr eaLnBrk="1" hangingPunct="1"/>
            <a:r>
              <a:rPr lang="en-US" dirty="0" smtClean="0"/>
              <a:t>Elegant fruit delicate,</a:t>
            </a:r>
            <a:r>
              <a:rPr lang="en-US" baseline="0" dirty="0" smtClean="0"/>
              <a:t> </a:t>
            </a:r>
            <a:r>
              <a:rPr lang="en-US" baseline="0" dirty="0" err="1" smtClean="0"/>
              <a:t>minerality</a:t>
            </a:r>
            <a:endParaRPr lang="en-US" dirty="0" smtClean="0"/>
          </a:p>
        </p:txBody>
      </p:sp>
      <p:sp>
        <p:nvSpPr>
          <p:cNvPr id="24580" name="Slide Number Placeholder 3"/>
          <p:cNvSpPr>
            <a:spLocks noGrp="1"/>
          </p:cNvSpPr>
          <p:nvPr>
            <p:ph type="sldNum" sz="quarter" idx="5"/>
          </p:nvPr>
        </p:nvSpPr>
        <p:spPr>
          <a:noFill/>
        </p:spPr>
        <p:txBody>
          <a:bodyPr/>
          <a:lstStyle/>
          <a:p>
            <a:fld id="{05310637-F7AF-4F2C-B740-6AAB9D1D9FBE}" type="slidenum">
              <a:rPr lang="en-US"/>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p:txBody>
          <a:bodyPr/>
          <a:lstStyle/>
          <a:p>
            <a:pPr>
              <a:defRPr/>
            </a:pPr>
            <a:endParaRPr lang="en-US"/>
          </a:p>
        </p:txBody>
      </p:sp>
      <p:sp>
        <p:nvSpPr>
          <p:cNvPr id="27" name="Slide Number Placeholder 26"/>
          <p:cNvSpPr>
            <a:spLocks noGrp="1"/>
          </p:cNvSpPr>
          <p:nvPr>
            <p:ph type="sldNum" sz="quarter" idx="12"/>
          </p:nvPr>
        </p:nvSpPr>
        <p:spPr/>
        <p:txBody>
          <a:bodyPr/>
          <a:lstStyle/>
          <a:p>
            <a:pPr>
              <a:defRPr/>
            </a:pPr>
            <a:fld id="{E6B2B572-5779-41B3-8EB1-23DD0B52F5E0}"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981A611-88F4-4F44-9DB9-6F05D68F16DA}"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448AB72-B8DD-4C46-8B2B-F0AAF96C304E}"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41B1B47-FF0F-4652-8E5D-844792EF10D1}"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3B4248C-86B6-4B44-9581-1D03CEAC7106}"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D84B1B28-7F5E-4D7B-9662-EDB2DAA8B060}"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E69A492B-2460-4367-B466-9AEB8A116CFF}"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Slide Number Placeholder 7"/>
          <p:cNvSpPr>
            <a:spLocks noGrp="1"/>
          </p:cNvSpPr>
          <p:nvPr>
            <p:ph type="sldNum" sz="quarter" idx="11"/>
          </p:nvPr>
        </p:nvSpPr>
        <p:spPr/>
        <p:txBody>
          <a:bodyPr/>
          <a:lstStyle/>
          <a:p>
            <a:pPr>
              <a:defRPr/>
            </a:pPr>
            <a:fld id="{205C654C-E893-4683-BDEA-284AA54701F7}" type="slidenum">
              <a:rPr lang="en-US" smtClean="0"/>
              <a:pPr>
                <a:defRPr/>
              </a:pPr>
              <a:t>‹#›</a:t>
            </a:fld>
            <a:endParaRPr lang="en-US"/>
          </a:p>
        </p:txBody>
      </p:sp>
      <p:sp>
        <p:nvSpPr>
          <p:cNvPr id="9" name="Footer Placeholder 8"/>
          <p:cNvSpPr>
            <a:spLocks noGrp="1"/>
          </p:cNvSpPr>
          <p:nvPr>
            <p:ph type="ftr" sz="quarter" idx="12"/>
          </p:nvPr>
        </p:nvSpPr>
        <p:spPr/>
        <p:txBody>
          <a:body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6C3B7520-8D28-4021-AF22-E72A355FA8B7}"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156448" y="6422064"/>
            <a:ext cx="762000" cy="365125"/>
          </a:xfrm>
        </p:spPr>
        <p:txBody>
          <a:bodyPr/>
          <a:lstStyle/>
          <a:p>
            <a:pPr>
              <a:defRPr/>
            </a:pPr>
            <a:fld id="{3C75ED96-7530-496B-AD0D-AF5A0954CC85}"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7A37DEB-2865-49FB-BC90-7E144166560E}"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pPr>
              <a:defRPr/>
            </a:pPr>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defRPr/>
            </a:pPr>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pPr>
              <a:defRPr/>
            </a:pPr>
            <a:fld id="{7163A57B-ECD0-4DBA-BAD0-C904541F097E}"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a:bodyPr>
          <a:lstStyle/>
          <a:p>
            <a:pPr eaLnBrk="1" hangingPunct="1">
              <a:defRPr/>
            </a:pPr>
            <a:r>
              <a:rPr lang="en-US" sz="4800" dirty="0" smtClean="0"/>
              <a:t>Wines of Germany</a:t>
            </a:r>
          </a:p>
        </p:txBody>
      </p:sp>
      <p:sp>
        <p:nvSpPr>
          <p:cNvPr id="2051" name="Rectangle 3"/>
          <p:cNvSpPr>
            <a:spLocks noGrp="1" noChangeArrowheads="1"/>
          </p:cNvSpPr>
          <p:nvPr>
            <p:ph type="subTitle" idx="1"/>
          </p:nvPr>
        </p:nvSpPr>
        <p:spPr/>
        <p:txBody>
          <a:bodyPr>
            <a:normAutofit/>
          </a:bodyPr>
          <a:lstStyle/>
          <a:p>
            <a:pPr eaLnBrk="1" hangingPunct="1">
              <a:defRPr/>
            </a:pPr>
            <a:r>
              <a:rPr lang="en-US" sz="3200" dirty="0" smtClean="0"/>
              <a:t>Prof. Karen Goodlad</a:t>
            </a:r>
          </a:p>
          <a:p>
            <a:pPr eaLnBrk="1" hangingPunct="1">
              <a:defRPr/>
            </a:pPr>
            <a:r>
              <a:rPr lang="en-US" sz="3200" dirty="0" smtClean="0"/>
              <a:t>HMGT 2402</a:t>
            </a:r>
          </a:p>
          <a:p>
            <a:pPr eaLnBrk="1" hangingPunct="1">
              <a:defRPr/>
            </a:pPr>
            <a:r>
              <a:rPr lang="en-US" sz="3200" dirty="0" smtClean="0"/>
              <a:t>Fall 2011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dirty="0" smtClean="0"/>
              <a:t>Wine Laws: Labels</a:t>
            </a:r>
          </a:p>
        </p:txBody>
      </p:sp>
      <p:sp>
        <p:nvSpPr>
          <p:cNvPr id="45059" name="Rectangle 3"/>
          <p:cNvSpPr>
            <a:spLocks noGrp="1" noChangeArrowheads="1"/>
          </p:cNvSpPr>
          <p:nvPr>
            <p:ph idx="1"/>
          </p:nvPr>
        </p:nvSpPr>
        <p:spPr/>
        <p:txBody>
          <a:bodyPr/>
          <a:lstStyle/>
          <a:p>
            <a:pPr eaLnBrk="1" hangingPunct="1">
              <a:defRPr/>
            </a:pPr>
            <a:r>
              <a:rPr lang="en-US" i="1" dirty="0" err="1" smtClean="0"/>
              <a:t>Anbaugebiet</a:t>
            </a:r>
            <a:r>
              <a:rPr lang="en-US" i="1" dirty="0" smtClean="0"/>
              <a:t>: Wine Region</a:t>
            </a:r>
          </a:p>
          <a:p>
            <a:pPr eaLnBrk="1" hangingPunct="1">
              <a:defRPr/>
            </a:pPr>
            <a:r>
              <a:rPr lang="en-US" i="1" dirty="0" err="1" smtClean="0"/>
              <a:t>Bereich</a:t>
            </a:r>
            <a:r>
              <a:rPr lang="en-US" dirty="0" smtClean="0"/>
              <a:t>: District</a:t>
            </a:r>
          </a:p>
          <a:p>
            <a:pPr eaLnBrk="1" hangingPunct="1">
              <a:defRPr/>
            </a:pPr>
            <a:r>
              <a:rPr lang="en-US" i="1" dirty="0" err="1" smtClean="0"/>
              <a:t>Grosslage</a:t>
            </a:r>
            <a:r>
              <a:rPr lang="en-US" i="1" dirty="0" smtClean="0"/>
              <a:t>: </a:t>
            </a:r>
          </a:p>
          <a:p>
            <a:pPr lvl="1">
              <a:defRPr/>
            </a:pPr>
            <a:r>
              <a:rPr lang="en-US" i="1" dirty="0" smtClean="0"/>
              <a:t>collective vineyard sites</a:t>
            </a:r>
            <a:endParaRPr lang="en-US" dirty="0" smtClean="0"/>
          </a:p>
          <a:p>
            <a:pPr eaLnBrk="1" hangingPunct="1">
              <a:defRPr/>
            </a:pPr>
            <a:r>
              <a:rPr lang="en-US" i="1" dirty="0" err="1" smtClean="0"/>
              <a:t>Einzellage</a:t>
            </a:r>
            <a:endParaRPr lang="en-US" i="1" dirty="0" smtClean="0"/>
          </a:p>
          <a:p>
            <a:pPr eaLnBrk="1" hangingPunct="1">
              <a:defRPr/>
            </a:pPr>
            <a:endParaRPr lang="en-US" i="1" dirty="0" smtClean="0"/>
          </a:p>
          <a:p>
            <a:pPr eaLnBrk="1" hangingPunct="1">
              <a:defRPr/>
            </a:pPr>
            <a:r>
              <a:rPr lang="en-US" i="1" dirty="0" err="1" smtClean="0"/>
              <a:t>Weingut</a:t>
            </a:r>
            <a:r>
              <a:rPr lang="en-US" dirty="0" smtClean="0"/>
              <a:t>: winery</a:t>
            </a:r>
            <a:endParaRPr lang="en-US" i="1" dirty="0" smtClean="0"/>
          </a:p>
          <a:p>
            <a:pPr eaLnBrk="1" hangingPunct="1">
              <a:buNone/>
              <a:defRPr/>
            </a:pPr>
            <a:endParaRPr lang="en-US" i="1" dirty="0" smtClean="0"/>
          </a:p>
        </p:txBody>
      </p:sp>
      <p:sp>
        <p:nvSpPr>
          <p:cNvPr id="6" name="Oval 5"/>
          <p:cNvSpPr/>
          <p:nvPr/>
        </p:nvSpPr>
        <p:spPr bwMode="auto">
          <a:xfrm>
            <a:off x="4114800" y="2133600"/>
            <a:ext cx="4876800" cy="4495800"/>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9525" cap="flat" cmpd="sng" algn="ctr">
            <a:solidFill>
              <a:schemeClr val="tx1"/>
            </a:solidFill>
            <a:prstDash val="solid"/>
            <a:round/>
            <a:headEnd type="none" w="med" len="med"/>
            <a:tailEnd type="none" w="med" len="med"/>
          </a:ln>
          <a:effectLst>
            <a:glow rad="228600">
              <a:schemeClr val="accent1">
                <a:satMod val="175000"/>
                <a:alpha val="40000"/>
              </a:schemeClr>
            </a:glow>
            <a:softEdge rad="317500"/>
          </a:effectLst>
        </p:spPr>
        <p:txBody>
          <a:bodyPr/>
          <a:lstStyle/>
          <a:p>
            <a:pPr>
              <a:defRPr/>
            </a:pPr>
            <a:endParaRPr lang="en-US"/>
          </a:p>
        </p:txBody>
      </p:sp>
      <p:sp>
        <p:nvSpPr>
          <p:cNvPr id="11271" name="Oval 6"/>
          <p:cNvSpPr>
            <a:spLocks noChangeArrowheads="1"/>
          </p:cNvSpPr>
          <p:nvPr/>
        </p:nvSpPr>
        <p:spPr bwMode="auto">
          <a:xfrm>
            <a:off x="4343400" y="2895600"/>
            <a:ext cx="3657600" cy="3429000"/>
          </a:xfrm>
          <a:prstGeom prst="ellipse">
            <a:avLst/>
          </a:prstGeom>
          <a:noFill/>
          <a:ln w="9525" algn="ctr">
            <a:solidFill>
              <a:schemeClr val="tx1"/>
            </a:solidFill>
            <a:round/>
            <a:headEnd/>
            <a:tailEnd/>
          </a:ln>
        </p:spPr>
        <p:txBody>
          <a:bodyPr/>
          <a:lstStyle/>
          <a:p>
            <a:endParaRPr lang="en-US"/>
          </a:p>
        </p:txBody>
      </p:sp>
      <p:sp>
        <p:nvSpPr>
          <p:cNvPr id="11272" name="Oval 7"/>
          <p:cNvSpPr>
            <a:spLocks noChangeArrowheads="1"/>
          </p:cNvSpPr>
          <p:nvPr/>
        </p:nvSpPr>
        <p:spPr bwMode="auto">
          <a:xfrm>
            <a:off x="4648200" y="3886200"/>
            <a:ext cx="2362200" cy="2133600"/>
          </a:xfrm>
          <a:prstGeom prst="ellipse">
            <a:avLst/>
          </a:prstGeom>
          <a:noFill/>
          <a:ln w="9525" algn="ctr">
            <a:solidFill>
              <a:schemeClr val="tx1"/>
            </a:solidFill>
            <a:round/>
            <a:headEnd/>
            <a:tailEnd/>
          </a:ln>
        </p:spPr>
        <p:txBody>
          <a:bodyPr/>
          <a:lstStyle/>
          <a:p>
            <a:endParaRPr lang="en-US"/>
          </a:p>
        </p:txBody>
      </p:sp>
      <p:sp>
        <p:nvSpPr>
          <p:cNvPr id="8" name="Oval 7"/>
          <p:cNvSpPr>
            <a:spLocks noChangeArrowheads="1"/>
          </p:cNvSpPr>
          <p:nvPr/>
        </p:nvSpPr>
        <p:spPr bwMode="auto">
          <a:xfrm>
            <a:off x="4724400" y="4800600"/>
            <a:ext cx="1143000" cy="967450"/>
          </a:xfrm>
          <a:prstGeom prst="ellipse">
            <a:avLst/>
          </a:prstGeom>
          <a:noFill/>
          <a:ln w="9525" algn="ctr">
            <a:solidFill>
              <a:schemeClr val="tx1"/>
            </a:solidFill>
            <a:round/>
            <a:headEnd/>
            <a:tailEnd/>
          </a:ln>
        </p:spPr>
        <p:txBody>
          <a:bodyPr/>
          <a:lstStyle/>
          <a:p>
            <a:endParaRPr lang="en-US"/>
          </a:p>
        </p:txBody>
      </p:sp>
      <p:sp>
        <p:nvSpPr>
          <p:cNvPr id="9" name="Oval 8"/>
          <p:cNvSpPr>
            <a:spLocks noChangeArrowheads="1"/>
          </p:cNvSpPr>
          <p:nvPr/>
        </p:nvSpPr>
        <p:spPr bwMode="auto">
          <a:xfrm>
            <a:off x="5943600" y="5181600"/>
            <a:ext cx="685800" cy="738850"/>
          </a:xfrm>
          <a:prstGeom prst="ellipse">
            <a:avLst/>
          </a:prstGeom>
          <a:noFill/>
          <a:ln w="9525" algn="ctr">
            <a:solidFill>
              <a:schemeClr val="tx1"/>
            </a:solidFill>
            <a:round/>
            <a:headEnd/>
            <a:tailEnd/>
          </a:ln>
        </p:spPr>
        <p:txBody>
          <a:bodyPr/>
          <a:lstStyle/>
          <a:p>
            <a:endParaRPr lang="en-US"/>
          </a:p>
        </p:txBody>
      </p:sp>
      <p:sp>
        <p:nvSpPr>
          <p:cNvPr id="10" name="Oval 9"/>
          <p:cNvSpPr>
            <a:spLocks noChangeArrowheads="1"/>
          </p:cNvSpPr>
          <p:nvPr/>
        </p:nvSpPr>
        <p:spPr bwMode="auto">
          <a:xfrm>
            <a:off x="6248400" y="4495800"/>
            <a:ext cx="685800" cy="738850"/>
          </a:xfrm>
          <a:prstGeom prst="ellipse">
            <a:avLst/>
          </a:prstGeom>
          <a:noFill/>
          <a:ln w="9525" algn="ctr">
            <a:solidFill>
              <a:schemeClr val="tx1"/>
            </a:solidFill>
            <a:round/>
            <a:headEnd/>
            <a:tailEnd/>
          </a:ln>
        </p:spPr>
        <p:txBody>
          <a:bodyPr/>
          <a:lstStyle/>
          <a:p>
            <a:endParaRPr lang="en-US"/>
          </a:p>
        </p:txBody>
      </p:sp>
      <p:sp>
        <p:nvSpPr>
          <p:cNvPr id="11" name="Oval 10"/>
          <p:cNvSpPr>
            <a:spLocks noChangeArrowheads="1"/>
          </p:cNvSpPr>
          <p:nvPr/>
        </p:nvSpPr>
        <p:spPr bwMode="auto">
          <a:xfrm>
            <a:off x="5562600" y="4191000"/>
            <a:ext cx="533400" cy="586450"/>
          </a:xfrm>
          <a:prstGeom prst="ellipse">
            <a:avLst/>
          </a:prstGeom>
          <a:noFill/>
          <a:ln w="9525" algn="ctr">
            <a:solidFill>
              <a:schemeClr val="tx1"/>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274638"/>
            <a:ext cx="8458200" cy="1143000"/>
          </a:xfrm>
        </p:spPr>
        <p:txBody>
          <a:bodyPr>
            <a:normAutofit fontScale="90000"/>
          </a:bodyPr>
          <a:lstStyle/>
          <a:p>
            <a:pPr eaLnBrk="1" hangingPunct="1">
              <a:defRPr/>
            </a:pPr>
            <a:r>
              <a:rPr lang="en-US" dirty="0" smtClean="0"/>
              <a:t>Wine Laws: Quality Control Process</a:t>
            </a:r>
            <a:br>
              <a:rPr lang="en-US" dirty="0" smtClean="0"/>
            </a:br>
            <a:r>
              <a:rPr lang="en-US" dirty="0" err="1" smtClean="0"/>
              <a:t>A.P.No</a:t>
            </a:r>
            <a:r>
              <a:rPr lang="en-US" dirty="0" smtClean="0"/>
              <a:t>.</a:t>
            </a:r>
          </a:p>
        </p:txBody>
      </p:sp>
      <p:sp>
        <p:nvSpPr>
          <p:cNvPr id="39939" name="Rectangle 3"/>
          <p:cNvSpPr>
            <a:spLocks noGrp="1" noChangeArrowheads="1"/>
          </p:cNvSpPr>
          <p:nvPr>
            <p:ph idx="1"/>
          </p:nvPr>
        </p:nvSpPr>
        <p:spPr/>
        <p:txBody>
          <a:bodyPr/>
          <a:lstStyle/>
          <a:p>
            <a:pPr eaLnBrk="1" hangingPunct="1">
              <a:defRPr/>
            </a:pPr>
            <a:r>
              <a:rPr lang="en-US" dirty="0" smtClean="0"/>
              <a:t>Stipulate grape varieties in an area</a:t>
            </a:r>
          </a:p>
          <a:p>
            <a:pPr eaLnBrk="1" hangingPunct="1">
              <a:defRPr/>
            </a:pPr>
            <a:r>
              <a:rPr lang="en-US" dirty="0" smtClean="0"/>
              <a:t>Define growing regions</a:t>
            </a:r>
          </a:p>
          <a:p>
            <a:pPr eaLnBrk="1" hangingPunct="1">
              <a:defRPr/>
            </a:pPr>
            <a:r>
              <a:rPr lang="en-US" dirty="0" smtClean="0"/>
              <a:t>Define minimum sugar levels for all grapes at harvest</a:t>
            </a:r>
          </a:p>
          <a:p>
            <a:pPr eaLnBrk="1" hangingPunct="1">
              <a:defRPr/>
            </a:pPr>
            <a:r>
              <a:rPr lang="en-US" dirty="0" smtClean="0"/>
              <a:t>Pass a taste panel</a:t>
            </a:r>
          </a:p>
          <a:p>
            <a:pPr lvl="1" eaLnBrk="1" hangingPunct="1">
              <a:defRPr/>
            </a:pPr>
            <a:r>
              <a:rPr lang="en-US" dirty="0" smtClean="0"/>
              <a:t>Reduce category if the wine does not pass or winemaker can blend it into other wines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German Wine Labels</a:t>
            </a:r>
            <a:endParaRPr lang="en-US" dirty="0"/>
          </a:p>
        </p:txBody>
      </p:sp>
      <p:sp>
        <p:nvSpPr>
          <p:cNvPr id="3" name="Content Placeholder 2"/>
          <p:cNvSpPr>
            <a:spLocks noGrp="1"/>
          </p:cNvSpPr>
          <p:nvPr>
            <p:ph idx="1"/>
          </p:nvPr>
        </p:nvSpPr>
        <p:spPr/>
        <p:txBody>
          <a:bodyPr/>
          <a:lstStyle/>
          <a:p>
            <a:pPr lvl="0"/>
            <a:r>
              <a:rPr lang="en-US" dirty="0" smtClean="0"/>
              <a:t> </a:t>
            </a:r>
            <a:endParaRPr lang="en-US" dirty="0"/>
          </a:p>
        </p:txBody>
      </p:sp>
      <p:pic>
        <p:nvPicPr>
          <p:cNvPr id="44034" name="Picture 2" descr="http://winecellarva.files.wordpress.com/2010/02/germanwinelabel.jpg"/>
          <p:cNvPicPr>
            <a:picLocks noChangeAspect="1" noChangeArrowheads="1"/>
          </p:cNvPicPr>
          <p:nvPr/>
        </p:nvPicPr>
        <p:blipFill>
          <a:blip r:embed="rId2" cstate="print"/>
          <a:srcRect/>
          <a:stretch>
            <a:fillRect/>
          </a:stretch>
        </p:blipFill>
        <p:spPr bwMode="auto">
          <a:xfrm>
            <a:off x="228600" y="114300"/>
            <a:ext cx="8686800" cy="65151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German Wine Labels</a:t>
            </a:r>
            <a:endParaRPr lang="en-US" dirty="0"/>
          </a:p>
        </p:txBody>
      </p:sp>
      <p:sp>
        <p:nvSpPr>
          <p:cNvPr id="3" name="Content Placeholder 2"/>
          <p:cNvSpPr>
            <a:spLocks noGrp="1"/>
          </p:cNvSpPr>
          <p:nvPr>
            <p:ph idx="1"/>
          </p:nvPr>
        </p:nvSpPr>
        <p:spPr/>
        <p:txBody>
          <a:bodyPr/>
          <a:lstStyle/>
          <a:p>
            <a:endParaRPr lang="en-US"/>
          </a:p>
        </p:txBody>
      </p:sp>
      <p:pic>
        <p:nvPicPr>
          <p:cNvPr id="1026" name="Picture 2" descr="http://www.grapevinecottage.com/Images/labellg.jpg"/>
          <p:cNvPicPr>
            <a:picLocks noChangeAspect="1" noChangeArrowheads="1"/>
          </p:cNvPicPr>
          <p:nvPr/>
        </p:nvPicPr>
        <p:blipFill>
          <a:blip r:embed="rId2" cstate="print"/>
          <a:srcRect/>
          <a:stretch>
            <a:fillRect/>
          </a:stretch>
        </p:blipFill>
        <p:spPr bwMode="auto">
          <a:xfrm>
            <a:off x="89940" y="49087"/>
            <a:ext cx="8991600" cy="6778933"/>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n-US" dirty="0" smtClean="0"/>
              <a:t>Mosel</a:t>
            </a:r>
          </a:p>
        </p:txBody>
      </p:sp>
      <p:sp>
        <p:nvSpPr>
          <p:cNvPr id="44035" name="Rectangle 3"/>
          <p:cNvSpPr>
            <a:spLocks noGrp="1" noChangeArrowheads="1"/>
          </p:cNvSpPr>
          <p:nvPr>
            <p:ph idx="1"/>
          </p:nvPr>
        </p:nvSpPr>
        <p:spPr>
          <a:xfrm>
            <a:off x="457200" y="1600200"/>
            <a:ext cx="8229600" cy="4953000"/>
          </a:xfrm>
        </p:spPr>
        <p:txBody>
          <a:bodyPr>
            <a:normAutofit fontScale="92500" lnSpcReduction="10000"/>
          </a:bodyPr>
          <a:lstStyle/>
          <a:p>
            <a:pPr eaLnBrk="1" hangingPunct="1">
              <a:defRPr/>
            </a:pPr>
            <a:r>
              <a:rPr lang="en-US" dirty="0" smtClean="0"/>
              <a:t>Six </a:t>
            </a:r>
            <a:r>
              <a:rPr lang="en-US" i="1" dirty="0" err="1" smtClean="0"/>
              <a:t>Bereiche</a:t>
            </a:r>
            <a:endParaRPr lang="en-US" i="1" dirty="0" smtClean="0"/>
          </a:p>
          <a:p>
            <a:pPr eaLnBrk="1" hangingPunct="1">
              <a:defRPr/>
            </a:pPr>
            <a:r>
              <a:rPr lang="en-US" dirty="0" smtClean="0"/>
              <a:t>Elegant Wines</a:t>
            </a:r>
          </a:p>
          <a:p>
            <a:pPr lvl="1">
              <a:defRPr/>
            </a:pPr>
            <a:r>
              <a:rPr lang="en-US" dirty="0" smtClean="0"/>
              <a:t>92% White Wine</a:t>
            </a:r>
          </a:p>
          <a:p>
            <a:pPr lvl="1">
              <a:defRPr/>
            </a:pPr>
            <a:r>
              <a:rPr lang="en-US" dirty="0" smtClean="0"/>
              <a:t>56% Riesling</a:t>
            </a:r>
          </a:p>
          <a:p>
            <a:pPr eaLnBrk="1" hangingPunct="1">
              <a:defRPr/>
            </a:pPr>
            <a:r>
              <a:rPr lang="en-US" dirty="0" smtClean="0"/>
              <a:t>Mosel River flows from south to north to meet Rhine River</a:t>
            </a:r>
          </a:p>
          <a:p>
            <a:pPr lvl="1" eaLnBrk="1" hangingPunct="1">
              <a:defRPr/>
            </a:pPr>
            <a:r>
              <a:rPr lang="en-US" dirty="0" smtClean="0"/>
              <a:t>Slate Soil</a:t>
            </a:r>
          </a:p>
          <a:p>
            <a:pPr lvl="1" eaLnBrk="1" hangingPunct="1">
              <a:defRPr/>
            </a:pPr>
            <a:r>
              <a:rPr lang="en-US" dirty="0" smtClean="0"/>
              <a:t>Steep Slopes</a:t>
            </a:r>
          </a:p>
          <a:p>
            <a:pPr lvl="1" eaLnBrk="1" hangingPunct="1">
              <a:defRPr/>
            </a:pPr>
            <a:r>
              <a:rPr lang="en-US" dirty="0" smtClean="0"/>
              <a:t>Nothing else will grow</a:t>
            </a:r>
          </a:p>
          <a:p>
            <a:pPr lvl="1" eaLnBrk="1" hangingPunct="1">
              <a:defRPr/>
            </a:pPr>
            <a:r>
              <a:rPr lang="en-US" dirty="0" smtClean="0"/>
              <a:t>Riesling 55%</a:t>
            </a:r>
          </a:p>
          <a:p>
            <a:pPr lvl="1" eaLnBrk="1" hangingPunct="1">
              <a:defRPr/>
            </a:pPr>
            <a:r>
              <a:rPr lang="en-US" dirty="0" smtClean="0"/>
              <a:t>Muller-Thurgau</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defRPr/>
            </a:pPr>
            <a:r>
              <a:rPr lang="en-US" dirty="0" err="1" smtClean="0"/>
              <a:t>Rheingau</a:t>
            </a:r>
            <a:endParaRPr lang="en-US" dirty="0" smtClean="0"/>
          </a:p>
        </p:txBody>
      </p:sp>
      <p:sp>
        <p:nvSpPr>
          <p:cNvPr id="51203" name="Rectangle 3"/>
          <p:cNvSpPr>
            <a:spLocks noGrp="1" noChangeArrowheads="1"/>
          </p:cNvSpPr>
          <p:nvPr>
            <p:ph idx="1"/>
          </p:nvPr>
        </p:nvSpPr>
        <p:spPr/>
        <p:txBody>
          <a:bodyPr/>
          <a:lstStyle/>
          <a:p>
            <a:pPr eaLnBrk="1" hangingPunct="1">
              <a:defRPr/>
            </a:pPr>
            <a:r>
              <a:rPr lang="en-US" dirty="0" smtClean="0"/>
              <a:t>World Class White Wines</a:t>
            </a:r>
          </a:p>
          <a:p>
            <a:pPr lvl="1" eaLnBrk="1" hangingPunct="1">
              <a:defRPr/>
            </a:pPr>
            <a:r>
              <a:rPr lang="en-US" dirty="0" smtClean="0"/>
              <a:t>Fuller in body than Mosel</a:t>
            </a:r>
          </a:p>
          <a:p>
            <a:pPr lvl="1" eaLnBrk="1" hangingPunct="1">
              <a:defRPr/>
            </a:pPr>
            <a:r>
              <a:rPr lang="en-US" dirty="0" smtClean="0"/>
              <a:t>Slopes create lovely acidity</a:t>
            </a:r>
          </a:p>
          <a:p>
            <a:pPr lvl="1" eaLnBrk="1" hangingPunct="1">
              <a:defRPr/>
            </a:pPr>
            <a:r>
              <a:rPr lang="en-US" dirty="0" smtClean="0"/>
              <a:t>Flat areas more full bodied</a:t>
            </a:r>
          </a:p>
          <a:p>
            <a:pPr eaLnBrk="1" hangingPunct="1">
              <a:defRPr/>
            </a:pPr>
            <a:r>
              <a:rPr lang="en-US" dirty="0" err="1" smtClean="0"/>
              <a:t>Johannisberg</a:t>
            </a:r>
            <a:r>
              <a:rPr lang="en-US" dirty="0" smtClean="0"/>
              <a:t>, Famous and only </a:t>
            </a:r>
            <a:r>
              <a:rPr lang="en-US" i="1" dirty="0" err="1" smtClean="0"/>
              <a:t>Bereich</a:t>
            </a:r>
            <a:endParaRPr lang="en-US" i="1" dirty="0" smtClean="0"/>
          </a:p>
          <a:p>
            <a:pPr eaLnBrk="1" hangingPunct="1">
              <a:defRPr/>
            </a:pPr>
            <a:r>
              <a:rPr lang="en-US" dirty="0" smtClean="0"/>
              <a:t>80% Riesling</a:t>
            </a:r>
          </a:p>
          <a:p>
            <a:pPr eaLnBrk="1" hangingPunct="1">
              <a:defRPr/>
            </a:pPr>
            <a:r>
              <a:rPr lang="en-US" dirty="0" smtClean="0"/>
              <a:t>Rhine River runs through it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defRPr/>
            </a:pPr>
            <a:r>
              <a:rPr lang="en-US" dirty="0" err="1" smtClean="0"/>
              <a:t>Pfalz</a:t>
            </a:r>
            <a:endParaRPr lang="en-US" dirty="0" smtClean="0"/>
          </a:p>
        </p:txBody>
      </p:sp>
      <p:sp>
        <p:nvSpPr>
          <p:cNvPr id="53251" name="Rectangle 3"/>
          <p:cNvSpPr>
            <a:spLocks noGrp="1" noChangeArrowheads="1"/>
          </p:cNvSpPr>
          <p:nvPr>
            <p:ph idx="1"/>
          </p:nvPr>
        </p:nvSpPr>
        <p:spPr>
          <a:xfrm>
            <a:off x="457200" y="1600200"/>
            <a:ext cx="8382000" cy="4525963"/>
          </a:xfrm>
        </p:spPr>
        <p:txBody>
          <a:bodyPr/>
          <a:lstStyle/>
          <a:p>
            <a:pPr eaLnBrk="1" hangingPunct="1">
              <a:defRPr/>
            </a:pPr>
            <a:r>
              <a:rPr lang="en-US" dirty="0" smtClean="0"/>
              <a:t>2</a:t>
            </a:r>
            <a:r>
              <a:rPr lang="en-US" baseline="30000" dirty="0" smtClean="0"/>
              <a:t>nd</a:t>
            </a:r>
            <a:r>
              <a:rPr lang="en-US" dirty="0" smtClean="0"/>
              <a:t> largest region</a:t>
            </a:r>
          </a:p>
          <a:p>
            <a:pPr eaLnBrk="1" hangingPunct="1">
              <a:defRPr/>
            </a:pPr>
            <a:r>
              <a:rPr lang="en-US" dirty="0" smtClean="0"/>
              <a:t>62% white wine</a:t>
            </a:r>
          </a:p>
          <a:p>
            <a:pPr lvl="1" eaLnBrk="1" hangingPunct="1">
              <a:defRPr/>
            </a:pPr>
            <a:r>
              <a:rPr lang="en-US" dirty="0" smtClean="0"/>
              <a:t>20% Riesling and </a:t>
            </a:r>
            <a:r>
              <a:rPr lang="en-US" dirty="0" err="1" smtClean="0"/>
              <a:t>Müller</a:t>
            </a:r>
            <a:r>
              <a:rPr lang="en-US" dirty="0" smtClean="0"/>
              <a:t>-Thurgau and others make up the reminder</a:t>
            </a:r>
          </a:p>
          <a:p>
            <a:pPr eaLnBrk="1" hangingPunct="1">
              <a:defRPr/>
            </a:pPr>
            <a:r>
              <a:rPr lang="en-US" dirty="0" smtClean="0"/>
              <a:t>“sturdy wines”, higher in alcohol than other German Wines</a:t>
            </a:r>
          </a:p>
          <a:p>
            <a:pPr eaLnBrk="1" hangingPunct="1">
              <a:defRPr/>
            </a:pPr>
            <a:r>
              <a:rPr lang="en-US" dirty="0" smtClean="0"/>
              <a:t>Soil: sandstone, gravel and granite</a:t>
            </a:r>
          </a:p>
          <a:p>
            <a:pPr lvl="1" eaLnBrk="1" hangingPunct="1">
              <a:defRPr/>
            </a:pPr>
            <a:r>
              <a:rPr lang="en-US" dirty="0" smtClean="0"/>
              <a:t>Forest protects it from cold and rain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defRPr/>
            </a:pPr>
            <a:r>
              <a:rPr lang="en-US" dirty="0" err="1" smtClean="0"/>
              <a:t>Rheinhessen</a:t>
            </a:r>
            <a:endParaRPr lang="en-US" dirty="0" smtClean="0"/>
          </a:p>
        </p:txBody>
      </p:sp>
      <p:sp>
        <p:nvSpPr>
          <p:cNvPr id="55299" name="Rectangle 3"/>
          <p:cNvSpPr>
            <a:spLocks noGrp="1" noChangeArrowheads="1"/>
          </p:cNvSpPr>
          <p:nvPr>
            <p:ph idx="1"/>
          </p:nvPr>
        </p:nvSpPr>
        <p:spPr/>
        <p:txBody>
          <a:bodyPr/>
          <a:lstStyle/>
          <a:p>
            <a:pPr eaLnBrk="1" hangingPunct="1">
              <a:lnSpc>
                <a:spcPct val="90000"/>
              </a:lnSpc>
              <a:defRPr/>
            </a:pPr>
            <a:r>
              <a:rPr lang="en-US" dirty="0" smtClean="0"/>
              <a:t>Largest Region and largest producer of wine</a:t>
            </a:r>
          </a:p>
          <a:p>
            <a:pPr eaLnBrk="1" hangingPunct="1">
              <a:lnSpc>
                <a:spcPct val="90000"/>
              </a:lnSpc>
              <a:defRPr/>
            </a:pPr>
            <a:r>
              <a:rPr lang="en-US" dirty="0" smtClean="0"/>
              <a:t>Mostly fertile, flat plains, some clay, with the Rhine River flowing through</a:t>
            </a:r>
          </a:p>
          <a:p>
            <a:pPr lvl="1" eaLnBrk="1" hangingPunct="1">
              <a:lnSpc>
                <a:spcPct val="90000"/>
              </a:lnSpc>
              <a:defRPr/>
            </a:pPr>
            <a:r>
              <a:rPr lang="en-US" dirty="0" smtClean="0"/>
              <a:t>Muller-Thurgau, 21.5%</a:t>
            </a:r>
          </a:p>
          <a:p>
            <a:pPr lvl="1" eaLnBrk="1" hangingPunct="1">
              <a:lnSpc>
                <a:spcPct val="90000"/>
              </a:lnSpc>
              <a:defRPr/>
            </a:pPr>
            <a:r>
              <a:rPr lang="en-US" dirty="0" err="1" smtClean="0"/>
              <a:t>Silvaner</a:t>
            </a:r>
            <a:r>
              <a:rPr lang="en-US" dirty="0" smtClean="0"/>
              <a:t> 12%</a:t>
            </a:r>
          </a:p>
          <a:p>
            <a:pPr lvl="1" eaLnBrk="1" hangingPunct="1">
              <a:lnSpc>
                <a:spcPct val="90000"/>
              </a:lnSpc>
              <a:defRPr/>
            </a:pPr>
            <a:r>
              <a:rPr lang="en-US" dirty="0" smtClean="0"/>
              <a:t>Riesling10%</a:t>
            </a:r>
          </a:p>
          <a:p>
            <a:pPr eaLnBrk="1" hangingPunct="1">
              <a:lnSpc>
                <a:spcPct val="90000"/>
              </a:lnSpc>
              <a:defRPr/>
            </a:pPr>
            <a:r>
              <a:rPr lang="en-US" dirty="0" smtClean="0"/>
              <a:t>Popular Villages: </a:t>
            </a:r>
            <a:r>
              <a:rPr lang="en-US" dirty="0" err="1" smtClean="0"/>
              <a:t>Nierstein</a:t>
            </a:r>
            <a:r>
              <a:rPr lang="en-US" dirty="0" smtClean="0"/>
              <a:t> &amp; </a:t>
            </a:r>
            <a:r>
              <a:rPr lang="en-US" dirty="0" err="1" smtClean="0"/>
              <a:t>Nackenheim</a:t>
            </a:r>
            <a:endParaRPr lang="en-US" dirty="0" smtClean="0"/>
          </a:p>
          <a:p>
            <a:pPr lvl="1" eaLnBrk="1" hangingPunct="1">
              <a:lnSpc>
                <a:spcPct val="90000"/>
              </a:lnSpc>
              <a:defRPr/>
            </a:pPr>
            <a:r>
              <a:rPr lang="en-US" dirty="0" smtClean="0"/>
              <a:t>Eastern facing slopes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Terms To Know</a:t>
            </a:r>
            <a:endParaRPr lang="en-US" dirty="0"/>
          </a:p>
        </p:txBody>
      </p:sp>
      <p:sp>
        <p:nvSpPr>
          <p:cNvPr id="3" name="Content Placeholder 2"/>
          <p:cNvSpPr>
            <a:spLocks noGrp="1"/>
          </p:cNvSpPr>
          <p:nvPr>
            <p:ph sz="half" idx="1"/>
          </p:nvPr>
        </p:nvSpPr>
        <p:spPr/>
        <p:txBody>
          <a:bodyPr>
            <a:normAutofit lnSpcReduction="10000"/>
          </a:bodyPr>
          <a:lstStyle/>
          <a:p>
            <a:r>
              <a:rPr lang="en-US" sz="3200" dirty="0" err="1" smtClean="0"/>
              <a:t>Bereich</a:t>
            </a:r>
            <a:endParaRPr lang="en-US" sz="3200" dirty="0" smtClean="0"/>
          </a:p>
          <a:p>
            <a:r>
              <a:rPr lang="en-US" sz="3200" dirty="0" err="1" smtClean="0"/>
              <a:t>Einzellage</a:t>
            </a:r>
            <a:endParaRPr lang="en-US" sz="3200" dirty="0" smtClean="0"/>
          </a:p>
          <a:p>
            <a:r>
              <a:rPr lang="en-US" sz="3200" dirty="0" err="1" smtClean="0"/>
              <a:t>Eiswein</a:t>
            </a:r>
            <a:endParaRPr lang="en-US" sz="3200" dirty="0" smtClean="0"/>
          </a:p>
          <a:p>
            <a:r>
              <a:rPr lang="en-US" sz="3200" smtClean="0"/>
              <a:t>Grosslage</a:t>
            </a:r>
            <a:endParaRPr lang="en-US" sz="3200" dirty="0" smtClean="0"/>
          </a:p>
          <a:p>
            <a:r>
              <a:rPr lang="en-US" sz="3200" dirty="0" err="1" smtClean="0"/>
              <a:t>Halbtrocken</a:t>
            </a:r>
            <a:endParaRPr lang="en-US" sz="3200" dirty="0" smtClean="0"/>
          </a:p>
          <a:p>
            <a:r>
              <a:rPr lang="en-US" sz="3200" dirty="0" err="1" smtClean="0"/>
              <a:t>Trocken</a:t>
            </a:r>
            <a:endParaRPr lang="en-US" sz="3200" dirty="0" smtClean="0"/>
          </a:p>
          <a:p>
            <a:r>
              <a:rPr lang="en-US" sz="3200" dirty="0" err="1" smtClean="0"/>
              <a:t>Landwein</a:t>
            </a:r>
            <a:endParaRPr lang="en-US" sz="3200" dirty="0" smtClean="0"/>
          </a:p>
        </p:txBody>
      </p:sp>
      <p:sp>
        <p:nvSpPr>
          <p:cNvPr id="4" name="Content Placeholder 3"/>
          <p:cNvSpPr>
            <a:spLocks noGrp="1"/>
          </p:cNvSpPr>
          <p:nvPr>
            <p:ph sz="half" idx="2"/>
          </p:nvPr>
        </p:nvSpPr>
        <p:spPr>
          <a:xfrm>
            <a:off x="3962400" y="1600200"/>
            <a:ext cx="4724400" cy="4525963"/>
          </a:xfrm>
        </p:spPr>
        <p:txBody>
          <a:bodyPr>
            <a:normAutofit lnSpcReduction="10000"/>
          </a:bodyPr>
          <a:lstStyle/>
          <a:p>
            <a:r>
              <a:rPr lang="en-US" sz="3200" dirty="0" err="1" smtClean="0"/>
              <a:t>Auslese</a:t>
            </a:r>
            <a:endParaRPr lang="en-US" sz="3200" dirty="0" smtClean="0"/>
          </a:p>
          <a:p>
            <a:r>
              <a:rPr lang="en-US" sz="3200" dirty="0" err="1" smtClean="0"/>
              <a:t>Beerenauslese</a:t>
            </a:r>
            <a:endParaRPr lang="en-US" sz="3200" dirty="0" smtClean="0"/>
          </a:p>
          <a:p>
            <a:r>
              <a:rPr lang="en-US" sz="3200" dirty="0" err="1" smtClean="0"/>
              <a:t>Trockenbeerenauslese</a:t>
            </a:r>
            <a:endParaRPr lang="en-US" sz="3200" dirty="0" smtClean="0"/>
          </a:p>
          <a:p>
            <a:r>
              <a:rPr lang="en-US" sz="3200" dirty="0" err="1" smtClean="0"/>
              <a:t>Kabinett</a:t>
            </a:r>
            <a:endParaRPr lang="en-US" sz="3200" dirty="0" smtClean="0"/>
          </a:p>
          <a:p>
            <a:r>
              <a:rPr lang="en-US" sz="3200" dirty="0" err="1" smtClean="0"/>
              <a:t>Spatlese</a:t>
            </a:r>
            <a:endParaRPr lang="en-US" sz="3200" dirty="0" smtClean="0"/>
          </a:p>
          <a:p>
            <a:r>
              <a:rPr lang="en-US" sz="3200" dirty="0" err="1" smtClean="0"/>
              <a:t>Tafelwein</a:t>
            </a:r>
            <a:endParaRPr lang="en-US" sz="3200" dirty="0" smtClean="0"/>
          </a:p>
          <a:p>
            <a:r>
              <a:rPr lang="en-US" sz="3200" dirty="0" err="1" smtClean="0"/>
              <a:t>QbA</a:t>
            </a:r>
            <a:endParaRPr lang="en-US" sz="3200" dirty="0" smtClean="0"/>
          </a:p>
          <a:p>
            <a:r>
              <a:rPr lang="en-US" sz="3200" dirty="0" err="1" smtClean="0"/>
              <a:t>QmP</a:t>
            </a:r>
            <a:endParaRPr lang="en-US" sz="3200"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dirty="0" smtClean="0"/>
              <a:t>Climate</a:t>
            </a:r>
          </a:p>
        </p:txBody>
      </p:sp>
      <p:sp>
        <p:nvSpPr>
          <p:cNvPr id="27651" name="Rectangle 3"/>
          <p:cNvSpPr>
            <a:spLocks noGrp="1" noChangeArrowheads="1"/>
          </p:cNvSpPr>
          <p:nvPr>
            <p:ph idx="1"/>
          </p:nvPr>
        </p:nvSpPr>
        <p:spPr>
          <a:xfrm>
            <a:off x="457200" y="1600200"/>
            <a:ext cx="8153400" cy="4525963"/>
          </a:xfrm>
        </p:spPr>
        <p:txBody>
          <a:bodyPr/>
          <a:lstStyle/>
          <a:p>
            <a:pPr eaLnBrk="1" hangingPunct="1">
              <a:lnSpc>
                <a:spcPct val="90000"/>
              </a:lnSpc>
              <a:defRPr/>
            </a:pPr>
            <a:r>
              <a:rPr lang="en-US" dirty="0" smtClean="0"/>
              <a:t>One of the coolest wine producing regions in the world</a:t>
            </a:r>
          </a:p>
          <a:p>
            <a:pPr eaLnBrk="1" hangingPunct="1">
              <a:lnSpc>
                <a:spcPct val="90000"/>
              </a:lnSpc>
              <a:defRPr/>
            </a:pPr>
            <a:r>
              <a:rPr lang="en-US" dirty="0" smtClean="0"/>
              <a:t>High latitudes</a:t>
            </a:r>
          </a:p>
          <a:p>
            <a:pPr lvl="1">
              <a:lnSpc>
                <a:spcPct val="90000"/>
              </a:lnSpc>
              <a:defRPr/>
            </a:pPr>
            <a:r>
              <a:rPr lang="en-US" dirty="0" smtClean="0"/>
              <a:t>long daylight hours in summer</a:t>
            </a:r>
          </a:p>
          <a:p>
            <a:pPr eaLnBrk="1" hangingPunct="1">
              <a:lnSpc>
                <a:spcPct val="90000"/>
              </a:lnSpc>
              <a:defRPr/>
            </a:pPr>
            <a:r>
              <a:rPr lang="en-US" dirty="0" smtClean="0"/>
              <a:t>Selective vineyard sites:</a:t>
            </a:r>
          </a:p>
          <a:p>
            <a:pPr lvl="1" eaLnBrk="1" hangingPunct="1">
              <a:lnSpc>
                <a:spcPct val="90000"/>
              </a:lnSpc>
              <a:defRPr/>
            </a:pPr>
            <a:r>
              <a:rPr lang="en-US" dirty="0" smtClean="0"/>
              <a:t>Near rivers, reflect sun, moderate temperatures</a:t>
            </a:r>
          </a:p>
          <a:p>
            <a:pPr lvl="1" eaLnBrk="1" hangingPunct="1">
              <a:lnSpc>
                <a:spcPct val="90000"/>
              </a:lnSpc>
              <a:defRPr/>
            </a:pPr>
            <a:r>
              <a:rPr lang="en-US" dirty="0" smtClean="0"/>
              <a:t>Steep riverbanks offer elevated growing areas to capture more sun light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fade">
                                      <p:cBhvr>
                                        <p:cTn id="7" dur="1000"/>
                                        <p:tgtEl>
                                          <p:spTgt spid="276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651">
                                            <p:txEl>
                                              <p:pRg st="1" end="1"/>
                                            </p:txEl>
                                          </p:spTgt>
                                        </p:tgtEl>
                                        <p:attrNameLst>
                                          <p:attrName>style.visibility</p:attrName>
                                        </p:attrNameLst>
                                      </p:cBhvr>
                                      <p:to>
                                        <p:strVal val="visible"/>
                                      </p:to>
                                    </p:set>
                                    <p:animEffect transition="in" filter="fade">
                                      <p:cBhvr>
                                        <p:cTn id="12" dur="1000"/>
                                        <p:tgtEl>
                                          <p:spTgt spid="276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Effect transition="in" filter="fade">
                                      <p:cBhvr>
                                        <p:cTn id="17" dur="1000"/>
                                        <p:tgtEl>
                                          <p:spTgt spid="27651">
                                            <p:txEl>
                                              <p:pRg st="2" end="2"/>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3" name="arrow.wav"/>
                                        </p:tgtEl>
                                      </p:cMediaNode>
                                    </p:audio>
                                  </p:subTnLst>
                                </p:cTn>
                              </p:par>
                              <p:par>
                                <p:cTn id="18" presetID="10" presetClass="entr" presetSubtype="0" fill="hold" grpId="0" nodeType="withEffect">
                                  <p:stCondLst>
                                    <p:cond delay="0"/>
                                  </p:stCondLst>
                                  <p:childTnLst>
                                    <p:set>
                                      <p:cBhvr>
                                        <p:cTn id="19" dur="1" fill="hold">
                                          <p:stCondLst>
                                            <p:cond delay="0"/>
                                          </p:stCondLst>
                                        </p:cTn>
                                        <p:tgtEl>
                                          <p:spTgt spid="27651">
                                            <p:txEl>
                                              <p:pRg st="3" end="3"/>
                                            </p:txEl>
                                          </p:spTgt>
                                        </p:tgtEl>
                                        <p:attrNameLst>
                                          <p:attrName>style.visibility</p:attrName>
                                        </p:attrNameLst>
                                      </p:cBhvr>
                                      <p:to>
                                        <p:strVal val="visible"/>
                                      </p:to>
                                    </p:set>
                                    <p:animEffect transition="in" filter="fade">
                                      <p:cBhvr>
                                        <p:cTn id="20" dur="1000"/>
                                        <p:tgtEl>
                                          <p:spTgt spid="27651">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7651">
                                            <p:txEl>
                                              <p:pRg st="4" end="4"/>
                                            </p:txEl>
                                          </p:spTgt>
                                        </p:tgtEl>
                                        <p:attrNameLst>
                                          <p:attrName>style.visibility</p:attrName>
                                        </p:attrNameLst>
                                      </p:cBhvr>
                                      <p:to>
                                        <p:strVal val="visible"/>
                                      </p:to>
                                    </p:set>
                                    <p:animEffect transition="in" filter="fade">
                                      <p:cBhvr>
                                        <p:cTn id="25" dur="1000"/>
                                        <p:tgtEl>
                                          <p:spTgt spid="27651">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7651">
                                            <p:txEl>
                                              <p:pRg st="5" end="5"/>
                                            </p:txEl>
                                          </p:spTgt>
                                        </p:tgtEl>
                                        <p:attrNameLst>
                                          <p:attrName>style.visibility</p:attrName>
                                        </p:attrNameLst>
                                      </p:cBhvr>
                                      <p:to>
                                        <p:strVal val="visible"/>
                                      </p:to>
                                    </p:set>
                                    <p:animEffect transition="in" filter="fade">
                                      <p:cBhvr>
                                        <p:cTn id="28" dur="1000"/>
                                        <p:tgtEl>
                                          <p:spTgt spid="2765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dirty="0" smtClean="0"/>
              <a:t>Wine Styles</a:t>
            </a:r>
          </a:p>
        </p:txBody>
      </p:sp>
      <p:sp>
        <p:nvSpPr>
          <p:cNvPr id="31747" name="Rectangle 3"/>
          <p:cNvSpPr>
            <a:spLocks noGrp="1" noChangeArrowheads="1"/>
          </p:cNvSpPr>
          <p:nvPr>
            <p:ph idx="1"/>
          </p:nvPr>
        </p:nvSpPr>
        <p:spPr>
          <a:xfrm>
            <a:off x="457200" y="1600200"/>
            <a:ext cx="7467600" cy="4876800"/>
          </a:xfrm>
        </p:spPr>
        <p:txBody>
          <a:bodyPr>
            <a:normAutofit/>
          </a:bodyPr>
          <a:lstStyle/>
          <a:p>
            <a:pPr eaLnBrk="1" hangingPunct="1">
              <a:defRPr/>
            </a:pPr>
            <a:r>
              <a:rPr lang="en-US" dirty="0" smtClean="0"/>
              <a:t>Dry Still, Sweet Still and Sparkling (</a:t>
            </a:r>
            <a:r>
              <a:rPr lang="en-US" dirty="0" err="1" smtClean="0"/>
              <a:t>Sekt</a:t>
            </a:r>
            <a:r>
              <a:rPr lang="en-US" dirty="0" smtClean="0"/>
              <a:t>)</a:t>
            </a:r>
          </a:p>
          <a:p>
            <a:pPr eaLnBrk="1" hangingPunct="1">
              <a:defRPr/>
            </a:pPr>
            <a:r>
              <a:rPr lang="en-US" dirty="0" smtClean="0"/>
              <a:t>75% of German wines are white</a:t>
            </a:r>
          </a:p>
          <a:p>
            <a:pPr lvl="1" eaLnBrk="1" hangingPunct="1">
              <a:defRPr/>
            </a:pPr>
            <a:r>
              <a:rPr lang="en-US" dirty="0" smtClean="0"/>
              <a:t>Riesling</a:t>
            </a:r>
          </a:p>
          <a:p>
            <a:pPr lvl="1" eaLnBrk="1" hangingPunct="1">
              <a:defRPr/>
            </a:pPr>
            <a:r>
              <a:rPr lang="en-US" dirty="0" err="1" smtClean="0"/>
              <a:t>Müller</a:t>
            </a:r>
            <a:r>
              <a:rPr lang="en-US" dirty="0" smtClean="0"/>
              <a:t>-Thurgau</a:t>
            </a:r>
          </a:p>
          <a:p>
            <a:pPr lvl="1" eaLnBrk="1" hangingPunct="1">
              <a:defRPr/>
            </a:pPr>
            <a:r>
              <a:rPr lang="en-US" dirty="0" err="1" smtClean="0"/>
              <a:t>Silvaner</a:t>
            </a:r>
            <a:endParaRPr lang="en-US" dirty="0" smtClean="0"/>
          </a:p>
          <a:p>
            <a:pPr lvl="1" eaLnBrk="1" hangingPunct="1">
              <a:defRPr/>
            </a:pPr>
            <a:r>
              <a:rPr lang="en-US" dirty="0" err="1" smtClean="0"/>
              <a:t>Grauburgunder</a:t>
            </a:r>
            <a:r>
              <a:rPr lang="en-US" dirty="0" smtClean="0"/>
              <a:t> (Pinot Gris)</a:t>
            </a:r>
          </a:p>
          <a:p>
            <a:pPr lvl="1" eaLnBrk="1" hangingPunct="1">
              <a:defRPr/>
            </a:pPr>
            <a:r>
              <a:rPr lang="en-US" dirty="0" err="1" smtClean="0"/>
              <a:t>Weissburgunder</a:t>
            </a:r>
            <a:r>
              <a:rPr lang="en-US" dirty="0" smtClean="0"/>
              <a:t> (Pinot Blanc)</a:t>
            </a:r>
          </a:p>
          <a:p>
            <a:pPr eaLnBrk="1" hangingPunct="1">
              <a:defRPr/>
            </a:pPr>
            <a:r>
              <a:rPr lang="en-US" dirty="0" smtClean="0"/>
              <a:t>Red wine </a:t>
            </a:r>
          </a:p>
          <a:p>
            <a:pPr lvl="1">
              <a:defRPr/>
            </a:pPr>
            <a:r>
              <a:rPr lang="en-US" dirty="0" smtClean="0"/>
              <a:t>predominately </a:t>
            </a:r>
            <a:r>
              <a:rPr lang="en-US" dirty="0" err="1" smtClean="0"/>
              <a:t>Spätburgunder</a:t>
            </a:r>
            <a:r>
              <a:rPr lang="en-US" dirty="0" smtClean="0"/>
              <a:t> (Pinot Noir)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smtClean="0"/>
              <a:t>Wine Laws</a:t>
            </a:r>
          </a:p>
        </p:txBody>
      </p:sp>
      <p:sp>
        <p:nvSpPr>
          <p:cNvPr id="36867" name="Rectangle 3"/>
          <p:cNvSpPr>
            <a:spLocks noGrp="1" noChangeArrowheads="1"/>
          </p:cNvSpPr>
          <p:nvPr>
            <p:ph idx="1"/>
          </p:nvPr>
        </p:nvSpPr>
        <p:spPr/>
        <p:txBody>
          <a:bodyPr/>
          <a:lstStyle/>
          <a:p>
            <a:pPr eaLnBrk="1" hangingPunct="1">
              <a:defRPr/>
            </a:pPr>
            <a:r>
              <a:rPr lang="en-US" dirty="0" smtClean="0"/>
              <a:t>Laws are governed solely by sugar contend at harvest</a:t>
            </a:r>
          </a:p>
          <a:p>
            <a:pPr lvl="1" eaLnBrk="1" hangingPunct="1">
              <a:defRPr/>
            </a:pPr>
            <a:r>
              <a:rPr lang="en-US" dirty="0" smtClean="0"/>
              <a:t>NOT vineyard site</a:t>
            </a:r>
          </a:p>
          <a:p>
            <a:pPr lvl="1" eaLnBrk="1" hangingPunct="1">
              <a:defRPr/>
            </a:pPr>
            <a:r>
              <a:rPr lang="en-US" dirty="0" smtClean="0"/>
              <a:t>NOT historical preferences</a:t>
            </a:r>
          </a:p>
          <a:p>
            <a:pPr lvl="1" eaLnBrk="1" hangingPunct="1">
              <a:defRPr/>
            </a:pPr>
            <a:r>
              <a:rPr lang="en-US" dirty="0" smtClean="0"/>
              <a:t>NOT classifications</a:t>
            </a:r>
          </a:p>
          <a:p>
            <a:pPr lvl="1" eaLnBrk="1" hangingPunct="1">
              <a:defRPr/>
            </a:pPr>
            <a:r>
              <a:rPr lang="en-US" dirty="0" smtClean="0"/>
              <a:t>NOT sugar levels after fermentation</a:t>
            </a:r>
          </a:p>
          <a:p>
            <a:pPr eaLnBrk="1" hangingPunct="1">
              <a:defRPr/>
            </a:pPr>
            <a:r>
              <a:rPr lang="en-US" dirty="0" smtClean="0"/>
              <a:t>Labels identify origin, style and taste characteristics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dirty="0" smtClean="0"/>
              <a:t>Wine Laws: Categories</a:t>
            </a:r>
          </a:p>
        </p:txBody>
      </p:sp>
      <p:graphicFrame>
        <p:nvGraphicFramePr>
          <p:cNvPr id="5" name="Diagram 4"/>
          <p:cNvGraphicFramePr/>
          <p:nvPr/>
        </p:nvGraphicFramePr>
        <p:xfrm>
          <a:off x="1143000" y="1397000"/>
          <a:ext cx="7162800" cy="5308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Wine Laws: </a:t>
            </a:r>
            <a:r>
              <a:rPr lang="en-US" dirty="0" err="1" smtClean="0"/>
              <a:t>Qualitätswein</a:t>
            </a:r>
            <a:endParaRPr lang="en-US" dirty="0"/>
          </a:p>
        </p:txBody>
      </p:sp>
      <p:sp>
        <p:nvSpPr>
          <p:cNvPr id="3" name="Content Placeholder 2"/>
          <p:cNvSpPr>
            <a:spLocks noGrp="1"/>
          </p:cNvSpPr>
          <p:nvPr>
            <p:ph idx="1"/>
          </p:nvPr>
        </p:nvSpPr>
        <p:spPr/>
        <p:txBody>
          <a:bodyPr/>
          <a:lstStyle/>
          <a:p>
            <a:r>
              <a:rPr lang="en-US" dirty="0" smtClean="0"/>
              <a:t>Approved Grape Varieties</a:t>
            </a:r>
          </a:p>
          <a:p>
            <a:r>
              <a:rPr lang="en-US" dirty="0" smtClean="0"/>
              <a:t>Reflect natural flavor characteristics of grape and region</a:t>
            </a:r>
          </a:p>
          <a:p>
            <a:r>
              <a:rPr lang="en-US" dirty="0" smtClean="0"/>
              <a:t>Grown in one of 13 </a:t>
            </a:r>
            <a:r>
              <a:rPr lang="en-US" i="1" dirty="0" err="1" smtClean="0"/>
              <a:t>Anbaugebiete</a:t>
            </a:r>
            <a:endParaRPr lang="en-US" i="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274638"/>
            <a:ext cx="8153400" cy="1143000"/>
          </a:xfrm>
        </p:spPr>
        <p:txBody>
          <a:bodyPr>
            <a:normAutofit fontScale="90000"/>
          </a:bodyPr>
          <a:lstStyle/>
          <a:p>
            <a:pPr>
              <a:defRPr/>
            </a:pPr>
            <a:r>
              <a:rPr lang="en-US" dirty="0" smtClean="0"/>
              <a:t>Wine Laws:  </a:t>
            </a:r>
            <a:br>
              <a:rPr lang="en-US" dirty="0" smtClean="0"/>
            </a:br>
            <a:r>
              <a:rPr lang="en-US" dirty="0" err="1" smtClean="0"/>
              <a:t>Prädiskatswein</a:t>
            </a:r>
            <a:r>
              <a:rPr lang="en-US" dirty="0" smtClean="0"/>
              <a:t> or </a:t>
            </a:r>
            <a:r>
              <a:rPr lang="en-US" dirty="0" err="1" smtClean="0"/>
              <a:t>QmP</a:t>
            </a:r>
            <a:r>
              <a:rPr lang="en-US" dirty="0" smtClean="0"/>
              <a:t> Categories</a:t>
            </a:r>
          </a:p>
        </p:txBody>
      </p:sp>
      <p:sp>
        <p:nvSpPr>
          <p:cNvPr id="38915" name="Rectangle 3"/>
          <p:cNvSpPr>
            <a:spLocks noGrp="1" noChangeArrowheads="1"/>
          </p:cNvSpPr>
          <p:nvPr>
            <p:ph idx="1"/>
          </p:nvPr>
        </p:nvSpPr>
        <p:spPr>
          <a:xfrm>
            <a:off x="304800" y="1600200"/>
            <a:ext cx="8534400" cy="4953000"/>
          </a:xfrm>
        </p:spPr>
        <p:txBody>
          <a:bodyPr/>
          <a:lstStyle/>
          <a:p>
            <a:pPr eaLnBrk="1" hangingPunct="1">
              <a:lnSpc>
                <a:spcPct val="90000"/>
              </a:lnSpc>
              <a:defRPr/>
            </a:pPr>
            <a:r>
              <a:rPr lang="en-US" sz="2800" i="1" u="sng" dirty="0" err="1" smtClean="0"/>
              <a:t>Kabinett</a:t>
            </a:r>
            <a:r>
              <a:rPr lang="en-US" sz="2800" dirty="0" smtClean="0"/>
              <a:t>: fine light wines, high acidity</a:t>
            </a:r>
          </a:p>
          <a:p>
            <a:pPr eaLnBrk="1" hangingPunct="1">
              <a:lnSpc>
                <a:spcPct val="90000"/>
              </a:lnSpc>
              <a:defRPr/>
            </a:pPr>
            <a:r>
              <a:rPr lang="en-US" sz="2800" i="1" u="sng" dirty="0" err="1" smtClean="0"/>
              <a:t>Spatlese</a:t>
            </a:r>
            <a:r>
              <a:rPr lang="en-US" sz="2800" dirty="0" smtClean="0"/>
              <a:t>: “late picked”, fuller flavors than </a:t>
            </a:r>
            <a:r>
              <a:rPr lang="en-US" sz="2800" i="1" dirty="0" err="1" smtClean="0"/>
              <a:t>kabinett</a:t>
            </a:r>
            <a:r>
              <a:rPr lang="en-US" sz="2800" dirty="0" smtClean="0"/>
              <a:t>, higher sugar levels</a:t>
            </a:r>
          </a:p>
          <a:p>
            <a:pPr eaLnBrk="1" hangingPunct="1">
              <a:lnSpc>
                <a:spcPct val="90000"/>
              </a:lnSpc>
              <a:defRPr/>
            </a:pPr>
            <a:r>
              <a:rPr lang="en-US" sz="2800" i="1" u="sng" dirty="0" err="1" smtClean="0"/>
              <a:t>Auslese</a:t>
            </a:r>
            <a:r>
              <a:rPr lang="en-US" sz="2800" dirty="0" smtClean="0"/>
              <a:t>: “selected” harvested in clusters with signs of botrytis</a:t>
            </a:r>
          </a:p>
          <a:p>
            <a:pPr eaLnBrk="1" hangingPunct="1">
              <a:lnSpc>
                <a:spcPct val="90000"/>
              </a:lnSpc>
              <a:defRPr/>
            </a:pPr>
            <a:r>
              <a:rPr lang="en-US" sz="2800" i="1" u="sng" dirty="0" err="1" smtClean="0"/>
              <a:t>Beerenauslese</a:t>
            </a:r>
            <a:r>
              <a:rPr lang="en-US" sz="2800" dirty="0" smtClean="0"/>
              <a:t>: “berries out picked” wines are rich and luscious, $$$</a:t>
            </a:r>
          </a:p>
          <a:p>
            <a:pPr eaLnBrk="1" hangingPunct="1">
              <a:lnSpc>
                <a:spcPct val="90000"/>
              </a:lnSpc>
              <a:defRPr/>
            </a:pPr>
            <a:r>
              <a:rPr lang="en-US" sz="2800" i="1" u="sng" dirty="0" err="1" smtClean="0"/>
              <a:t>Trockenbeerenauslese</a:t>
            </a:r>
            <a:r>
              <a:rPr lang="en-US" sz="2800" dirty="0" smtClean="0"/>
              <a:t>: selected raisins, very rare $$$$$</a:t>
            </a:r>
          </a:p>
          <a:p>
            <a:pPr eaLnBrk="1" hangingPunct="1">
              <a:lnSpc>
                <a:spcPct val="90000"/>
              </a:lnSpc>
              <a:defRPr/>
            </a:pPr>
            <a:r>
              <a:rPr lang="en-US" sz="2800" i="1" u="sng" dirty="0" err="1" smtClean="0"/>
              <a:t>Eiswein</a:t>
            </a:r>
            <a:r>
              <a:rPr lang="en-US" sz="2800" dirty="0" smtClean="0"/>
              <a:t>: “</a:t>
            </a:r>
            <a:r>
              <a:rPr lang="en-US" sz="2800" dirty="0" err="1" smtClean="0"/>
              <a:t>icewine</a:t>
            </a:r>
            <a:r>
              <a:rPr lang="en-US" sz="2800" dirty="0" smtClean="0"/>
              <a:t>” rare, pressed frozen to concentrate grape characteristics $$$$</a:t>
            </a:r>
          </a:p>
        </p:txBody>
      </p:sp>
      <p:sp>
        <p:nvSpPr>
          <p:cNvPr id="4" name="Text Box 6"/>
          <p:cNvSpPr txBox="1">
            <a:spLocks noChangeArrowheads="1"/>
          </p:cNvSpPr>
          <p:nvPr/>
        </p:nvSpPr>
        <p:spPr bwMode="auto">
          <a:xfrm>
            <a:off x="228600" y="6336268"/>
            <a:ext cx="8686800" cy="369332"/>
          </a:xfrm>
          <a:prstGeom prst="rect">
            <a:avLst/>
          </a:prstGeom>
          <a:gradFill rotWithShape="1">
            <a:gsLst>
              <a:gs pos="0">
                <a:srgbClr val="FFFF99">
                  <a:alpha val="50000"/>
                </a:srgbClr>
              </a:gs>
              <a:gs pos="100000">
                <a:srgbClr val="767647"/>
              </a:gs>
            </a:gsLst>
            <a:lin ang="0" scaled="1"/>
          </a:gradFill>
          <a:ln w="9525">
            <a:noFill/>
            <a:miter lim="800000"/>
            <a:headEnd/>
            <a:tailEnd/>
          </a:ln>
        </p:spPr>
        <p:txBody>
          <a:bodyPr wrap="square">
            <a:spAutoFit/>
          </a:bodyPr>
          <a:lstStyle/>
          <a:p>
            <a:pPr>
              <a:spcBef>
                <a:spcPct val="50000"/>
              </a:spcBef>
            </a:pPr>
            <a:r>
              <a:rPr lang="en-US" dirty="0">
                <a:solidFill>
                  <a:srgbClr val="3333CC"/>
                </a:solidFill>
              </a:rPr>
              <a:t>For more information about German wine categories visit: http://www.winepage.de/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normAutofit fontScale="90000"/>
          </a:bodyPr>
          <a:lstStyle/>
          <a:p>
            <a:pPr eaLnBrk="1" hangingPunct="1">
              <a:defRPr/>
            </a:pPr>
            <a:r>
              <a:rPr lang="en-US" dirty="0" smtClean="0"/>
              <a:t>Sweetness After Fermentation</a:t>
            </a:r>
          </a:p>
        </p:txBody>
      </p:sp>
      <p:sp>
        <p:nvSpPr>
          <p:cNvPr id="48131" name="Rectangle 3"/>
          <p:cNvSpPr>
            <a:spLocks noGrp="1" noChangeArrowheads="1"/>
          </p:cNvSpPr>
          <p:nvPr>
            <p:ph idx="1"/>
          </p:nvPr>
        </p:nvSpPr>
        <p:spPr/>
        <p:txBody>
          <a:bodyPr/>
          <a:lstStyle/>
          <a:p>
            <a:pPr eaLnBrk="1" hangingPunct="1">
              <a:defRPr/>
            </a:pPr>
            <a:r>
              <a:rPr lang="en-US" i="1" dirty="0" err="1" smtClean="0"/>
              <a:t>Trocken</a:t>
            </a:r>
            <a:r>
              <a:rPr lang="en-US" dirty="0" smtClean="0"/>
              <a:t> Dry</a:t>
            </a:r>
          </a:p>
          <a:p>
            <a:pPr eaLnBrk="1" hangingPunct="1">
              <a:defRPr/>
            </a:pPr>
            <a:r>
              <a:rPr lang="en-US" i="1" dirty="0" err="1" smtClean="0"/>
              <a:t>Halbtrocken</a:t>
            </a:r>
            <a:r>
              <a:rPr lang="en-US" dirty="0" smtClean="0"/>
              <a:t> Half-Dry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Rectangle 5"/>
          <p:cNvSpPr>
            <a:spLocks noGrp="1" noChangeArrowheads="1"/>
          </p:cNvSpPr>
          <p:nvPr>
            <p:ph type="title"/>
          </p:nvPr>
        </p:nvSpPr>
        <p:spPr/>
        <p:txBody>
          <a:bodyPr/>
          <a:lstStyle/>
          <a:p>
            <a:pPr eaLnBrk="1" hangingPunct="1">
              <a:defRPr/>
            </a:pPr>
            <a:r>
              <a:rPr lang="en-US" dirty="0" err="1" smtClean="0"/>
              <a:t>Eiswein</a:t>
            </a:r>
            <a:endParaRPr lang="en-US" dirty="0" smtClean="0"/>
          </a:p>
        </p:txBody>
      </p:sp>
      <p:pic>
        <p:nvPicPr>
          <p:cNvPr id="9219" name="Picture 4" descr="icegrapes"/>
          <p:cNvPicPr>
            <a:picLocks noGrp="1" noChangeAspect="1" noChangeArrowheads="1"/>
          </p:cNvPicPr>
          <p:nvPr>
            <p:ph idx="1"/>
          </p:nvPr>
        </p:nvPicPr>
        <p:blipFill>
          <a:blip r:embed="rId3" cstate="print"/>
          <a:srcRect l="9005" t="3448"/>
          <a:stretch>
            <a:fillRect/>
          </a:stretch>
        </p:blipFill>
        <p:spPr>
          <a:xfrm>
            <a:off x="3048000" y="381000"/>
            <a:ext cx="4876800" cy="6400800"/>
          </a:xfr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636</TotalTime>
  <Words>921</Words>
  <Application>Microsoft Office PowerPoint</Application>
  <PresentationFormat>On-screen Show (4:3)</PresentationFormat>
  <Paragraphs>164</Paragraphs>
  <Slides>18</Slides>
  <Notes>9</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Technic</vt:lpstr>
      <vt:lpstr>Wines of Germany</vt:lpstr>
      <vt:lpstr>Climate</vt:lpstr>
      <vt:lpstr>Wine Styles</vt:lpstr>
      <vt:lpstr>Wine Laws</vt:lpstr>
      <vt:lpstr>Wine Laws: Categories</vt:lpstr>
      <vt:lpstr>Wine Laws: Qualitätswein</vt:lpstr>
      <vt:lpstr>Wine Laws:   Prädiskatswein or QmP Categories</vt:lpstr>
      <vt:lpstr>Sweetness After Fermentation</vt:lpstr>
      <vt:lpstr>Eiswein</vt:lpstr>
      <vt:lpstr>Wine Laws: Labels</vt:lpstr>
      <vt:lpstr>Wine Laws: Quality Control Process A.P.No.</vt:lpstr>
      <vt:lpstr>German Wine Labels</vt:lpstr>
      <vt:lpstr>German Wine Labels</vt:lpstr>
      <vt:lpstr>Mosel</vt:lpstr>
      <vt:lpstr>Rheingau</vt:lpstr>
      <vt:lpstr>Pfalz</vt:lpstr>
      <vt:lpstr>Rheinhessen</vt:lpstr>
      <vt:lpstr>Terms To Know</vt:lpstr>
    </vt:vector>
  </TitlesOfParts>
  <Company>Southern Wine &amp; Spirits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Wine of Germany</dc:title>
  <dc:creator>agoodlad</dc:creator>
  <cp:lastModifiedBy>goodvino</cp:lastModifiedBy>
  <cp:revision>39</cp:revision>
  <dcterms:created xsi:type="dcterms:W3CDTF">2006-11-08T02:48:04Z</dcterms:created>
  <dcterms:modified xsi:type="dcterms:W3CDTF">2012-03-21T02:22:49Z</dcterms:modified>
</cp:coreProperties>
</file>