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54" r:id="rId3"/>
    <p:sldId id="346" r:id="rId4"/>
    <p:sldId id="355" r:id="rId5"/>
    <p:sldId id="356"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1EC24D-FBAE-429B-BDC8-1C7A6C33AEB5}" v="298" dt="2022-09-17T15:22:34.72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B61EC24D-FBAE-429B-BDC8-1C7A6C33AEB5}"/>
    <pc:docChg chg="undo redo custSel addSld delSld modSld">
      <pc:chgData name="Tom Smith" userId="eac52e5223bf4258" providerId="LiveId" clId="{B61EC24D-FBAE-429B-BDC8-1C7A6C33AEB5}" dt="2022-09-17T15:22:34.729" v="943" actId="1038"/>
      <pc:docMkLst>
        <pc:docMk/>
      </pc:docMkLst>
      <pc:sldChg chg="modSp mod">
        <pc:chgData name="Tom Smith" userId="eac52e5223bf4258" providerId="LiveId" clId="{B61EC24D-FBAE-429B-BDC8-1C7A6C33AEB5}" dt="2022-09-17T14:56:21.622" v="60" actId="20577"/>
        <pc:sldMkLst>
          <pc:docMk/>
          <pc:sldMk cId="3355501316" sldId="259"/>
        </pc:sldMkLst>
        <pc:spChg chg="mod">
          <ac:chgData name="Tom Smith" userId="eac52e5223bf4258" providerId="LiveId" clId="{B61EC24D-FBAE-429B-BDC8-1C7A6C33AEB5}" dt="2022-09-17T14:56:21.622" v="60" actId="20577"/>
          <ac:spMkLst>
            <pc:docMk/>
            <pc:sldMk cId="3355501316" sldId="259"/>
            <ac:spMk id="3" creationId="{00000000-0000-0000-0000-000000000000}"/>
          </ac:spMkLst>
        </pc:spChg>
      </pc:sldChg>
      <pc:sldChg chg="modSp mod">
        <pc:chgData name="Tom Smith" userId="eac52e5223bf4258" providerId="LiveId" clId="{B61EC24D-FBAE-429B-BDC8-1C7A6C33AEB5}" dt="2022-09-17T15:22:34.729" v="943" actId="1038"/>
        <pc:sldMkLst>
          <pc:docMk/>
          <pc:sldMk cId="1552480648" sldId="272"/>
        </pc:sldMkLst>
        <pc:spChg chg="mod">
          <ac:chgData name="Tom Smith" userId="eac52e5223bf4258" providerId="LiveId" clId="{B61EC24D-FBAE-429B-BDC8-1C7A6C33AEB5}" dt="2022-09-17T15:21:33.372" v="938" actId="20577"/>
          <ac:spMkLst>
            <pc:docMk/>
            <pc:sldMk cId="1552480648" sldId="272"/>
            <ac:spMk id="3" creationId="{00000000-0000-0000-0000-000000000000}"/>
          </ac:spMkLst>
        </pc:spChg>
        <pc:picChg chg="mod">
          <ac:chgData name="Tom Smith" userId="eac52e5223bf4258" providerId="LiveId" clId="{B61EC24D-FBAE-429B-BDC8-1C7A6C33AEB5}" dt="2022-09-17T15:22:34.729" v="943" actId="1038"/>
          <ac:picMkLst>
            <pc:docMk/>
            <pc:sldMk cId="1552480648" sldId="272"/>
            <ac:picMk id="5122" creationId="{00000000-0000-0000-0000-000000000000}"/>
          </ac:picMkLst>
        </pc:picChg>
      </pc:sldChg>
      <pc:sldChg chg="modSp mod modAnim">
        <pc:chgData name="Tom Smith" userId="eac52e5223bf4258" providerId="LiveId" clId="{B61EC24D-FBAE-429B-BDC8-1C7A6C33AEB5}" dt="2022-09-17T15:13:07.087" v="358"/>
        <pc:sldMkLst>
          <pc:docMk/>
          <pc:sldMk cId="704546863" sldId="346"/>
        </pc:sldMkLst>
        <pc:spChg chg="mod">
          <ac:chgData name="Tom Smith" userId="eac52e5223bf4258" providerId="LiveId" clId="{B61EC24D-FBAE-429B-BDC8-1C7A6C33AEB5}" dt="2022-09-17T15:11:09.037" v="334" actId="313"/>
          <ac:spMkLst>
            <pc:docMk/>
            <pc:sldMk cId="704546863" sldId="346"/>
            <ac:spMk id="2" creationId="{069F1EC9-2DEC-2389-FCC7-DA4D4B15F3CD}"/>
          </ac:spMkLst>
        </pc:spChg>
        <pc:spChg chg="mod">
          <ac:chgData name="Tom Smith" userId="eac52e5223bf4258" providerId="LiveId" clId="{B61EC24D-FBAE-429B-BDC8-1C7A6C33AEB5}" dt="2022-09-17T15:12:45.658" v="354" actId="113"/>
          <ac:spMkLst>
            <pc:docMk/>
            <pc:sldMk cId="704546863" sldId="346"/>
            <ac:spMk id="6" creationId="{0525FD89-2F0A-54E4-6D22-F14CFBAECC65}"/>
          </ac:spMkLst>
        </pc:spChg>
      </pc:sldChg>
      <pc:sldChg chg="del">
        <pc:chgData name="Tom Smith" userId="eac52e5223bf4258" providerId="LiveId" clId="{B61EC24D-FBAE-429B-BDC8-1C7A6C33AEB5}" dt="2022-09-17T15:06:36.972" v="181" actId="47"/>
        <pc:sldMkLst>
          <pc:docMk/>
          <pc:sldMk cId="4291857687" sldId="347"/>
        </pc:sldMkLst>
      </pc:sldChg>
      <pc:sldChg chg="del">
        <pc:chgData name="Tom Smith" userId="eac52e5223bf4258" providerId="LiveId" clId="{B61EC24D-FBAE-429B-BDC8-1C7A6C33AEB5}" dt="2022-09-17T15:06:40.315" v="182" actId="47"/>
        <pc:sldMkLst>
          <pc:docMk/>
          <pc:sldMk cId="594333553" sldId="350"/>
        </pc:sldMkLst>
      </pc:sldChg>
      <pc:sldChg chg="del">
        <pc:chgData name="Tom Smith" userId="eac52e5223bf4258" providerId="LiveId" clId="{B61EC24D-FBAE-429B-BDC8-1C7A6C33AEB5}" dt="2022-09-17T15:06:31.543" v="178" actId="47"/>
        <pc:sldMkLst>
          <pc:docMk/>
          <pc:sldMk cId="2957367518" sldId="351"/>
        </pc:sldMkLst>
      </pc:sldChg>
      <pc:sldChg chg="del">
        <pc:chgData name="Tom Smith" userId="eac52e5223bf4258" providerId="LiveId" clId="{B61EC24D-FBAE-429B-BDC8-1C7A6C33AEB5}" dt="2022-09-17T15:06:32.293" v="179" actId="47"/>
        <pc:sldMkLst>
          <pc:docMk/>
          <pc:sldMk cId="703688435" sldId="352"/>
        </pc:sldMkLst>
      </pc:sldChg>
      <pc:sldChg chg="del">
        <pc:chgData name="Tom Smith" userId="eac52e5223bf4258" providerId="LiveId" clId="{B61EC24D-FBAE-429B-BDC8-1C7A6C33AEB5}" dt="2022-09-17T15:06:33.877" v="180" actId="47"/>
        <pc:sldMkLst>
          <pc:docMk/>
          <pc:sldMk cId="2623847352" sldId="353"/>
        </pc:sldMkLst>
      </pc:sldChg>
      <pc:sldChg chg="addSp delSp modSp new mod setBg modClrScheme modAnim chgLayout modNotesTx">
        <pc:chgData name="Tom Smith" userId="eac52e5223bf4258" providerId="LiveId" clId="{B61EC24D-FBAE-429B-BDC8-1C7A6C33AEB5}" dt="2022-09-17T15:10:15.861" v="299" actId="14100"/>
        <pc:sldMkLst>
          <pc:docMk/>
          <pc:sldMk cId="3492268697" sldId="354"/>
        </pc:sldMkLst>
        <pc:spChg chg="del">
          <ac:chgData name="Tom Smith" userId="eac52e5223bf4258" providerId="LiveId" clId="{B61EC24D-FBAE-429B-BDC8-1C7A6C33AEB5}" dt="2022-09-17T14:58:56.543" v="143" actId="700"/>
          <ac:spMkLst>
            <pc:docMk/>
            <pc:sldMk cId="3492268697" sldId="354"/>
            <ac:spMk id="2" creationId="{D409CF1B-5ACE-BC53-1426-F8E05B659772}"/>
          </ac:spMkLst>
        </pc:spChg>
        <pc:spChg chg="mod ord">
          <ac:chgData name="Tom Smith" userId="eac52e5223bf4258" providerId="LiveId" clId="{B61EC24D-FBAE-429B-BDC8-1C7A6C33AEB5}" dt="2022-09-17T15:10:15.861" v="299" actId="14100"/>
          <ac:spMkLst>
            <pc:docMk/>
            <pc:sldMk cId="3492268697" sldId="354"/>
            <ac:spMk id="3" creationId="{D033A7C6-19B0-C948-402C-A1E1DE7274A4}"/>
          </ac:spMkLst>
        </pc:spChg>
        <pc:spChg chg="add">
          <ac:chgData name="Tom Smith" userId="eac52e5223bf4258" providerId="LiveId" clId="{B61EC24D-FBAE-429B-BDC8-1C7A6C33AEB5}" dt="2022-09-17T15:07:40.488" v="183" actId="26606"/>
          <ac:spMkLst>
            <pc:docMk/>
            <pc:sldMk cId="3492268697" sldId="354"/>
            <ac:spMk id="1031" creationId="{86C7B4A1-154A-4DF0-AC46-F88D75A2E0FD}"/>
          </ac:spMkLst>
        </pc:spChg>
        <pc:picChg chg="add mod">
          <ac:chgData name="Tom Smith" userId="eac52e5223bf4258" providerId="LiveId" clId="{B61EC24D-FBAE-429B-BDC8-1C7A6C33AEB5}" dt="2022-09-17T15:07:40.488" v="183" actId="26606"/>
          <ac:picMkLst>
            <pc:docMk/>
            <pc:sldMk cId="3492268697" sldId="354"/>
            <ac:picMk id="1026" creationId="{54664627-34F9-FE26-8E69-630D880BF534}"/>
          </ac:picMkLst>
        </pc:picChg>
      </pc:sldChg>
      <pc:sldChg chg="addSp delSp modSp new mod setBg modClrScheme modAnim chgLayout">
        <pc:chgData name="Tom Smith" userId="eac52e5223bf4258" providerId="LiveId" clId="{B61EC24D-FBAE-429B-BDC8-1C7A6C33AEB5}" dt="2022-09-17T15:15:49.793" v="498" actId="26606"/>
        <pc:sldMkLst>
          <pc:docMk/>
          <pc:sldMk cId="2988343072" sldId="355"/>
        </pc:sldMkLst>
        <pc:spChg chg="del mod ord">
          <ac:chgData name="Tom Smith" userId="eac52e5223bf4258" providerId="LiveId" clId="{B61EC24D-FBAE-429B-BDC8-1C7A6C33AEB5}" dt="2022-09-17T15:13:18.249" v="360" actId="700"/>
          <ac:spMkLst>
            <pc:docMk/>
            <pc:sldMk cId="2988343072" sldId="355"/>
            <ac:spMk id="2" creationId="{A4515225-19AC-FDC4-9BA2-7088ADD3EB78}"/>
          </ac:spMkLst>
        </pc:spChg>
        <pc:spChg chg="del mod ord">
          <ac:chgData name="Tom Smith" userId="eac52e5223bf4258" providerId="LiveId" clId="{B61EC24D-FBAE-429B-BDC8-1C7A6C33AEB5}" dt="2022-09-17T15:13:18.249" v="360" actId="700"/>
          <ac:spMkLst>
            <pc:docMk/>
            <pc:sldMk cId="2988343072" sldId="355"/>
            <ac:spMk id="3" creationId="{5E86C554-B2FF-DFE2-ABDD-8C0147323F1D}"/>
          </ac:spMkLst>
        </pc:spChg>
        <pc:spChg chg="del">
          <ac:chgData name="Tom Smith" userId="eac52e5223bf4258" providerId="LiveId" clId="{B61EC24D-FBAE-429B-BDC8-1C7A6C33AEB5}" dt="2022-09-17T15:13:18.249" v="360" actId="700"/>
          <ac:spMkLst>
            <pc:docMk/>
            <pc:sldMk cId="2988343072" sldId="355"/>
            <ac:spMk id="4" creationId="{F2F755EB-1686-D184-577E-9F739C8E51D4}"/>
          </ac:spMkLst>
        </pc:spChg>
        <pc:spChg chg="add mod ord">
          <ac:chgData name="Tom Smith" userId="eac52e5223bf4258" providerId="LiveId" clId="{B61EC24D-FBAE-429B-BDC8-1C7A6C33AEB5}" dt="2022-09-17T15:15:49.793" v="498" actId="26606"/>
          <ac:spMkLst>
            <pc:docMk/>
            <pc:sldMk cId="2988343072" sldId="355"/>
            <ac:spMk id="5" creationId="{969C9BC6-DE93-9298-A4EE-072861C5E706}"/>
          </ac:spMkLst>
        </pc:spChg>
        <pc:spChg chg="add mod ord">
          <ac:chgData name="Tom Smith" userId="eac52e5223bf4258" providerId="LiveId" clId="{B61EC24D-FBAE-429B-BDC8-1C7A6C33AEB5}" dt="2022-09-17T15:15:49.793" v="498" actId="26606"/>
          <ac:spMkLst>
            <pc:docMk/>
            <pc:sldMk cId="2988343072" sldId="355"/>
            <ac:spMk id="6" creationId="{BA50F764-E1B5-115A-6AE6-D6C0317CE6EF}"/>
          </ac:spMkLst>
        </pc:spChg>
        <pc:spChg chg="add">
          <ac:chgData name="Tom Smith" userId="eac52e5223bf4258" providerId="LiveId" clId="{B61EC24D-FBAE-429B-BDC8-1C7A6C33AEB5}" dt="2022-09-17T15:15:49.793" v="498" actId="26606"/>
          <ac:spMkLst>
            <pc:docMk/>
            <pc:sldMk cId="2988343072" sldId="355"/>
            <ac:spMk id="11" creationId="{777A147A-9ED8-46B4-8660-1B3C2AA880B5}"/>
          </ac:spMkLst>
        </pc:spChg>
        <pc:spChg chg="add">
          <ac:chgData name="Tom Smith" userId="eac52e5223bf4258" providerId="LiveId" clId="{B61EC24D-FBAE-429B-BDC8-1C7A6C33AEB5}" dt="2022-09-17T15:15:49.793" v="498" actId="26606"/>
          <ac:spMkLst>
            <pc:docMk/>
            <pc:sldMk cId="2988343072" sldId="355"/>
            <ac:spMk id="13" creationId="{5D6C15A0-C087-4593-8414-2B4EC1CDC3DE}"/>
          </ac:spMkLst>
        </pc:spChg>
      </pc:sldChg>
      <pc:sldChg chg="addSp delSp modSp add mod modAnim">
        <pc:chgData name="Tom Smith" userId="eac52e5223bf4258" providerId="LiveId" clId="{B61EC24D-FBAE-429B-BDC8-1C7A6C33AEB5}" dt="2022-09-17T15:19:17.349" v="730"/>
        <pc:sldMkLst>
          <pc:docMk/>
          <pc:sldMk cId="1452384701" sldId="356"/>
        </pc:sldMkLst>
        <pc:spChg chg="mod">
          <ac:chgData name="Tom Smith" userId="eac52e5223bf4258" providerId="LiveId" clId="{B61EC24D-FBAE-429B-BDC8-1C7A6C33AEB5}" dt="2022-09-17T15:16:19.065" v="509" actId="20577"/>
          <ac:spMkLst>
            <pc:docMk/>
            <pc:sldMk cId="1452384701" sldId="356"/>
            <ac:spMk id="5" creationId="{969C9BC6-DE93-9298-A4EE-072861C5E706}"/>
          </ac:spMkLst>
        </pc:spChg>
        <pc:spChg chg="mod">
          <ac:chgData name="Tom Smith" userId="eac52e5223bf4258" providerId="LiveId" clId="{B61EC24D-FBAE-429B-BDC8-1C7A6C33AEB5}" dt="2022-09-17T15:18:38.682" v="724" actId="20577"/>
          <ac:spMkLst>
            <pc:docMk/>
            <pc:sldMk cId="1452384701" sldId="356"/>
            <ac:spMk id="6" creationId="{BA50F764-E1B5-115A-6AE6-D6C0317CE6EF}"/>
          </ac:spMkLst>
        </pc:spChg>
        <pc:spChg chg="del">
          <ac:chgData name="Tom Smith" userId="eac52e5223bf4258" providerId="LiveId" clId="{B61EC24D-FBAE-429B-BDC8-1C7A6C33AEB5}" dt="2022-09-17T15:16:10.579" v="500" actId="26606"/>
          <ac:spMkLst>
            <pc:docMk/>
            <pc:sldMk cId="1452384701" sldId="356"/>
            <ac:spMk id="11" creationId="{777A147A-9ED8-46B4-8660-1B3C2AA880B5}"/>
          </ac:spMkLst>
        </pc:spChg>
        <pc:spChg chg="del">
          <ac:chgData name="Tom Smith" userId="eac52e5223bf4258" providerId="LiveId" clId="{B61EC24D-FBAE-429B-BDC8-1C7A6C33AEB5}" dt="2022-09-17T15:16:10.579" v="500" actId="26606"/>
          <ac:spMkLst>
            <pc:docMk/>
            <pc:sldMk cId="1452384701" sldId="356"/>
            <ac:spMk id="13" creationId="{5D6C15A0-C087-4593-8414-2B4EC1CDC3DE}"/>
          </ac:spMkLst>
        </pc:spChg>
        <pc:spChg chg="add">
          <ac:chgData name="Tom Smith" userId="eac52e5223bf4258" providerId="LiveId" clId="{B61EC24D-FBAE-429B-BDC8-1C7A6C33AEB5}" dt="2022-09-17T15:16:10.579" v="500" actId="26606"/>
          <ac:spMkLst>
            <pc:docMk/>
            <pc:sldMk cId="1452384701" sldId="356"/>
            <ac:spMk id="18" creationId="{100EDD19-6802-4EC3-95CE-CFFAB042CFD6}"/>
          </ac:spMkLst>
        </pc:spChg>
        <pc:spChg chg="add">
          <ac:chgData name="Tom Smith" userId="eac52e5223bf4258" providerId="LiveId" clId="{B61EC24D-FBAE-429B-BDC8-1C7A6C33AEB5}" dt="2022-09-17T15:16:10.579" v="500" actId="26606"/>
          <ac:spMkLst>
            <pc:docMk/>
            <pc:sldMk cId="1452384701" sldId="356"/>
            <ac:spMk id="20" creationId="{DB17E863-922E-4C26-BD64-E8FD41D2866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Modern Allegory of the Cave, by Janji009 </a:t>
            </a:r>
          </a:p>
          <a:p>
            <a:endParaRPr lang="en-US" dirty="0"/>
          </a:p>
          <a:p>
            <a:r>
              <a:rPr lang="en-US" dirty="0"/>
              <a:t>https://www.deviantart.com/janji009/art/Modern-Allegory-of-the-Cave-488546404</a:t>
            </a:r>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50932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9/17/2022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lnSpcReduction="10000"/>
          </a:bodyPr>
          <a:lstStyle/>
          <a:p>
            <a:r>
              <a:rPr lang="en-US" sz="5400" i="1" dirty="0">
                <a:cs typeface="Times New Roman" panose="02020603050405020304" pitchFamily="18" charset="0"/>
              </a:rPr>
              <a:t>Objectives</a:t>
            </a:r>
          </a:p>
          <a:p>
            <a:r>
              <a:rPr lang="en-US" sz="3400" i="1" dirty="0">
                <a:cs typeface="Times New Roman" panose="02020603050405020304" pitchFamily="18" charset="0"/>
              </a:rPr>
              <a:t>Reread &amp; Analyze Plato</a:t>
            </a:r>
          </a:p>
          <a:p>
            <a:r>
              <a:rPr lang="en-US" sz="3400" i="1" dirty="0">
                <a:cs typeface="Times New Roman" panose="02020603050405020304" pitchFamily="18" charset="0"/>
              </a:rPr>
              <a:t>Freewrite for Education Narrative</a:t>
            </a:r>
          </a:p>
          <a:p>
            <a:endParaRPr lang="en-US" sz="5400" i="1"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dern Allegory of the Cave by Janji009 on DeviantArt">
            <a:extLst>
              <a:ext uri="{FF2B5EF4-FFF2-40B4-BE49-F238E27FC236}">
                <a16:creationId xmlns:a16="http://schemas.microsoft.com/office/drawing/2014/main" id="{54664627-34F9-FE26-8E69-630D880BF53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125" r="9091" b="18538"/>
          <a:stretch/>
        </p:blipFill>
        <p:spPr bwMode="auto">
          <a:xfrm>
            <a:off x="20" y="10"/>
            <a:ext cx="12191980" cy="6857990"/>
          </a:xfrm>
          <a:prstGeom prst="rect">
            <a:avLst/>
          </a:prstGeom>
          <a:extLst>
            <a:ext uri="{909E8E84-426E-40DD-AFC4-6F175D3DCCD1}">
              <a14:hiddenFill xmlns:a14="http://schemas.microsoft.com/office/drawing/2010/main">
                <a:solidFill>
                  <a:srgbClr val="FFFFFF"/>
                </a:solidFill>
              </a14:hiddenFill>
            </a:ext>
          </a:extLst>
        </p:spPr>
      </p:pic>
      <p:sp>
        <p:nvSpPr>
          <p:cNvPr id="1031" name="Rectangle 1030">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033A7C6-19B0-C948-402C-A1E1DE7274A4}"/>
              </a:ext>
            </a:extLst>
          </p:cNvPr>
          <p:cNvSpPr>
            <a:spLocks noGrp="1"/>
          </p:cNvSpPr>
          <p:nvPr>
            <p:ph idx="4294967295"/>
          </p:nvPr>
        </p:nvSpPr>
        <p:spPr>
          <a:xfrm>
            <a:off x="625517" y="727587"/>
            <a:ext cx="6620505" cy="5112773"/>
          </a:xfrm>
        </p:spPr>
        <p:txBody>
          <a:bodyPr vert="horz" lIns="91440" tIns="45720" rIns="91440" bIns="45720" rtlCol="0">
            <a:normAutofit/>
          </a:bodyPr>
          <a:lstStyle/>
          <a:p>
            <a:pPr marL="0" indent="0">
              <a:buNone/>
            </a:pPr>
            <a:r>
              <a:rPr lang="en-US" sz="2000" dirty="0"/>
              <a:t>“[I]t isn't the law's concern to make any one class in the city outstandingly happy but to contrive to spread happiness throughout the city by bringing the citizens into harmony with each other through persuasion or compulsion and by making them share with each other the benefits that each class can confer on the community. The law produces such people in the city, not in order to allow them to turn in whatever direction they want, but to make use of them to bind the city together.”</a:t>
            </a:r>
          </a:p>
          <a:p>
            <a:pPr marL="0" indent="0">
              <a:buNone/>
            </a:pPr>
            <a:r>
              <a:rPr lang="en-US" sz="2000" dirty="0"/>
              <a:t>- from “The Allegory of the Cave” </a:t>
            </a:r>
          </a:p>
          <a:p>
            <a:endParaRPr lang="en-US" sz="2000" dirty="0"/>
          </a:p>
          <a:p>
            <a:pPr marL="0" indent="0">
              <a:buNone/>
            </a:pPr>
            <a:r>
              <a:rPr lang="en-US" sz="2000" b="1" dirty="0"/>
              <a:t>What is Plato saying?</a:t>
            </a:r>
          </a:p>
          <a:p>
            <a:pPr marL="0" indent="0">
              <a:buNone/>
            </a:pPr>
            <a:r>
              <a:rPr lang="en-US" sz="2000" b="1" dirty="0"/>
              <a:t>Do you agree or disagree with this idea? Why or why not?</a:t>
            </a:r>
          </a:p>
        </p:txBody>
      </p:sp>
    </p:spTree>
    <p:extLst>
      <p:ext uri="{BB962C8B-B14F-4D97-AF65-F5344CB8AC3E}">
        <p14:creationId xmlns:p14="http://schemas.microsoft.com/office/powerpoint/2010/main" val="349226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5400" dirty="0"/>
              <a:t>Reread “Allegory of the Cave”</a:t>
            </a:r>
            <a:endParaRPr lang="en-US" sz="5400" kern="1200" dirty="0">
              <a:solidFill>
                <a:schemeClr val="tx1"/>
              </a:solidFill>
              <a:latin typeface="+mj-lt"/>
              <a:ea typeface="+mj-ea"/>
              <a:cs typeface="+mj-cs"/>
            </a:endParaRPr>
          </a:p>
        </p:txBody>
      </p:sp>
      <p:sp>
        <p:nvSpPr>
          <p:cNvPr id="29"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5126418" y="552091"/>
            <a:ext cx="6224335" cy="5431536"/>
          </a:xfrm>
        </p:spPr>
        <p:txBody>
          <a:bodyPr vert="horz" lIns="91440" tIns="45720" rIns="91440" bIns="45720" rtlCol="0" anchor="ctr">
            <a:normAutofit/>
          </a:bodyPr>
          <a:lstStyle/>
          <a:p>
            <a:r>
              <a:rPr lang="en-US" sz="2400" dirty="0"/>
              <a:t>Read Plato’s “Allegory of the Cave” again. </a:t>
            </a:r>
          </a:p>
          <a:p>
            <a:r>
              <a:rPr lang="en-US" sz="2400" dirty="0"/>
              <a:t>Look for moments where Plato emphasizes </a:t>
            </a:r>
            <a:r>
              <a:rPr lang="en-US" sz="2400" b="1" dirty="0"/>
              <a:t>physical</a:t>
            </a:r>
            <a:r>
              <a:rPr lang="en-US" sz="2400" dirty="0"/>
              <a:t> and </a:t>
            </a:r>
            <a:r>
              <a:rPr lang="en-US" sz="2400" b="1" dirty="0"/>
              <a:t>concrete</a:t>
            </a:r>
            <a:r>
              <a:rPr lang="en-US" sz="2400" dirty="0"/>
              <a:t> details the prisoners experience; for example, pay attention to anything they </a:t>
            </a:r>
            <a:r>
              <a:rPr lang="en-US" sz="2400" b="1" dirty="0"/>
              <a:t>see</a:t>
            </a:r>
            <a:r>
              <a:rPr lang="en-US" sz="2400" dirty="0"/>
              <a:t>, </a:t>
            </a:r>
            <a:r>
              <a:rPr lang="en-US" sz="2400" b="1" dirty="0"/>
              <a:t>hear</a:t>
            </a:r>
            <a:r>
              <a:rPr lang="en-US" sz="2400" dirty="0"/>
              <a:t>, and physically </a:t>
            </a:r>
            <a:r>
              <a:rPr lang="en-US" sz="2400" b="1" dirty="0"/>
              <a:t>feel</a:t>
            </a:r>
            <a:r>
              <a:rPr lang="en-US" sz="2400" dirty="0"/>
              <a:t> (along with what causes it). </a:t>
            </a:r>
          </a:p>
          <a:p>
            <a:r>
              <a:rPr lang="en-US" sz="2400" dirty="0"/>
              <a:t>Find </a:t>
            </a:r>
            <a:r>
              <a:rPr lang="en-US" sz="2400" b="1" dirty="0"/>
              <a:t>three</a:t>
            </a:r>
            <a:r>
              <a:rPr lang="en-US" sz="2400" dirty="0"/>
              <a:t> of these details and think about what they might </a:t>
            </a:r>
            <a:r>
              <a:rPr lang="en-US" sz="2400" b="1" dirty="0"/>
              <a:t>symbolize</a:t>
            </a:r>
            <a:r>
              <a:rPr lang="en-US" sz="2400" dirty="0"/>
              <a:t>. </a:t>
            </a:r>
          </a:p>
          <a:p>
            <a:r>
              <a:rPr lang="en-US" sz="2400" dirty="0"/>
              <a:t>For each detail, </a:t>
            </a:r>
            <a:r>
              <a:rPr lang="en-US" sz="2400" b="1" dirty="0"/>
              <a:t>write</a:t>
            </a:r>
            <a:r>
              <a:rPr lang="en-US" sz="2400" dirty="0"/>
              <a:t> a few sentences explaining the point/s Plato makes through his </a:t>
            </a:r>
            <a:r>
              <a:rPr lang="en-US" sz="2400" b="1" dirty="0"/>
              <a:t>imagery</a:t>
            </a:r>
            <a:r>
              <a:rPr lang="en-US" sz="2400" dirty="0"/>
              <a:t>.</a:t>
            </a:r>
          </a:p>
        </p:txBody>
      </p:sp>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454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969C9BC6-DE93-9298-A4EE-072861C5E706}"/>
              </a:ext>
            </a:extLst>
          </p:cNvPr>
          <p:cNvSpPr>
            <a:spLocks noGrp="1"/>
          </p:cNvSpPr>
          <p:nvPr>
            <p:ph type="title"/>
          </p:nvPr>
        </p:nvSpPr>
        <p:spPr>
          <a:xfrm>
            <a:off x="841248" y="548640"/>
            <a:ext cx="3600860" cy="5431536"/>
          </a:xfrm>
        </p:spPr>
        <p:txBody>
          <a:bodyPr>
            <a:normAutofit/>
          </a:bodyPr>
          <a:lstStyle/>
          <a:p>
            <a:r>
              <a:rPr lang="en-US" sz="5400"/>
              <a:t>Discuss</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BA50F764-E1B5-115A-6AE6-D6C0317CE6EF}"/>
              </a:ext>
            </a:extLst>
          </p:cNvPr>
          <p:cNvSpPr>
            <a:spLocks noGrp="1"/>
          </p:cNvSpPr>
          <p:nvPr>
            <p:ph idx="1"/>
          </p:nvPr>
        </p:nvSpPr>
        <p:spPr>
          <a:xfrm>
            <a:off x="5126418" y="552091"/>
            <a:ext cx="6224335" cy="5431536"/>
          </a:xfrm>
        </p:spPr>
        <p:txBody>
          <a:bodyPr anchor="ctr">
            <a:normAutofit/>
          </a:bodyPr>
          <a:lstStyle/>
          <a:p>
            <a:r>
              <a:rPr lang="en-US" sz="2200"/>
              <a:t>In your assigned group, share the moments you wrote about earlier.</a:t>
            </a:r>
          </a:p>
          <a:p>
            <a:r>
              <a:rPr lang="en-US" sz="2200"/>
              <a:t>Next, talk about the following questions:</a:t>
            </a:r>
          </a:p>
          <a:p>
            <a:pPr lvl="1"/>
            <a:r>
              <a:rPr lang="en-US" sz="2200"/>
              <a:t>Why are we spending so much time talking about metaphors and symbolism when the writing assignment is about education narratives?</a:t>
            </a:r>
          </a:p>
          <a:p>
            <a:pPr lvl="1"/>
            <a:r>
              <a:rPr lang="en-US" sz="2200"/>
              <a:t>How can we use symbolism in our own writing about our experiences?</a:t>
            </a:r>
          </a:p>
        </p:txBody>
      </p:sp>
    </p:spTree>
    <p:extLst>
      <p:ext uri="{BB962C8B-B14F-4D97-AF65-F5344CB8AC3E}">
        <p14:creationId xmlns:p14="http://schemas.microsoft.com/office/powerpoint/2010/main" val="29883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969C9BC6-DE93-9298-A4EE-072861C5E706}"/>
              </a:ext>
            </a:extLst>
          </p:cNvPr>
          <p:cNvSpPr>
            <a:spLocks noGrp="1"/>
          </p:cNvSpPr>
          <p:nvPr>
            <p:ph type="title"/>
          </p:nvPr>
        </p:nvSpPr>
        <p:spPr>
          <a:xfrm>
            <a:off x="838200" y="365125"/>
            <a:ext cx="10515600" cy="1325563"/>
          </a:xfrm>
        </p:spPr>
        <p:txBody>
          <a:bodyPr>
            <a:normAutofit/>
          </a:bodyPr>
          <a:lstStyle/>
          <a:p>
            <a:r>
              <a:rPr lang="en-US" sz="5400" dirty="0"/>
              <a:t>Freewrite</a:t>
            </a:r>
          </a:p>
        </p:txBody>
      </p:sp>
      <p:sp>
        <p:nvSpPr>
          <p:cNvPr id="2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BA50F764-E1B5-115A-6AE6-D6C0317CE6EF}"/>
              </a:ext>
            </a:extLst>
          </p:cNvPr>
          <p:cNvSpPr>
            <a:spLocks noGrp="1"/>
          </p:cNvSpPr>
          <p:nvPr>
            <p:ph idx="1"/>
          </p:nvPr>
        </p:nvSpPr>
        <p:spPr>
          <a:xfrm>
            <a:off x="838200" y="1929384"/>
            <a:ext cx="10515600" cy="4251960"/>
          </a:xfrm>
        </p:spPr>
        <p:txBody>
          <a:bodyPr>
            <a:normAutofit fontScale="92500" lnSpcReduction="20000"/>
          </a:bodyPr>
          <a:lstStyle/>
          <a:p>
            <a:pPr marL="0" indent="0">
              <a:buNone/>
            </a:pPr>
            <a:r>
              <a:rPr lang="en-US" dirty="0"/>
              <a:t>Get out your device and respond to the following prompts (I’ll give you a specific amount of time to write about each):</a:t>
            </a:r>
          </a:p>
          <a:p>
            <a:r>
              <a:rPr lang="en-US" dirty="0"/>
              <a:t>Write about all of the times you can think of that changed how you approached the learning process or shifted how you felt about education</a:t>
            </a:r>
          </a:p>
          <a:p>
            <a:r>
              <a:rPr lang="en-US" dirty="0"/>
              <a:t>Write about your chosen major or career goals and all the valuable moments that shaped your interest in your chosen field </a:t>
            </a:r>
          </a:p>
          <a:p>
            <a:r>
              <a:rPr lang="en-US" dirty="0"/>
              <a:t>Write about all of the moments when you “woke up” in some way and changed a central belief, value, or idea that your felt certain about for a long time</a:t>
            </a:r>
          </a:p>
          <a:p>
            <a:r>
              <a:rPr lang="en-US" dirty="0"/>
              <a:t>Remember when we did the double-entry journal exercise last week? Go back to that exercise and write more about the experiences you mentioned in your double-entry journal for Jiang, Douglass, and/or Malcolm X. Include as many details as possible. </a:t>
            </a:r>
          </a:p>
        </p:txBody>
      </p:sp>
    </p:spTree>
    <p:extLst>
      <p:ext uri="{BB962C8B-B14F-4D97-AF65-F5344CB8AC3E}">
        <p14:creationId xmlns:p14="http://schemas.microsoft.com/office/powerpoint/2010/main" val="145238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t>
            </a:r>
          </a:p>
        </p:txBody>
      </p:sp>
      <p:sp>
        <p:nvSpPr>
          <p:cNvPr id="3" name="Content Placeholder 2"/>
          <p:cNvSpPr>
            <a:spLocks noGrp="1"/>
          </p:cNvSpPr>
          <p:nvPr>
            <p:ph idx="1"/>
          </p:nvPr>
        </p:nvSpPr>
        <p:spPr>
          <a:xfrm>
            <a:off x="838200" y="1431236"/>
            <a:ext cx="9729657" cy="5303672"/>
          </a:xfrm>
        </p:spPr>
        <p:txBody>
          <a:bodyPr>
            <a:normAutofit/>
          </a:bodyPr>
          <a:lstStyle/>
          <a:p>
            <a:r>
              <a:rPr lang="en-US" dirty="0"/>
              <a:t>Read “The Fourth of July” by Audre Lorde.</a:t>
            </a:r>
          </a:p>
          <a:p>
            <a:r>
              <a:rPr lang="en-US" dirty="0"/>
              <a:t>Review “Narrative Basic Features” PowerPoint by Laura Westengard.</a:t>
            </a:r>
          </a:p>
          <a:p>
            <a:r>
              <a:rPr lang="en-US" dirty="0"/>
              <a:t>Use the freewriting exercise to assist you in crafting your Education Narrative—use whatever writing you’ve already done in this class for this Major Writing Assignment.</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51381" y="3731342"/>
            <a:ext cx="2211897" cy="3126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3973</TotalTime>
  <Words>505</Words>
  <Application>Microsoft Office PowerPoint</Application>
  <PresentationFormat>Widescreen</PresentationFormat>
  <Paragraphs>38</Paragraphs>
  <Slides>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ENG 1101  English Composition 1 </vt:lpstr>
      <vt:lpstr>PowerPoint Presentation</vt:lpstr>
      <vt:lpstr>Reread “Allegory of the Cave”</vt:lpstr>
      <vt:lpstr>Discuss</vt:lpstr>
      <vt:lpstr>Freewrite</vt:lpstr>
      <vt:lpstr>Homework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31</cp:revision>
  <dcterms:created xsi:type="dcterms:W3CDTF">2020-01-25T02:18:25Z</dcterms:created>
  <dcterms:modified xsi:type="dcterms:W3CDTF">2022-09-17T15:22:40Z</dcterms:modified>
</cp:coreProperties>
</file>