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9"/>
  </p:notesMasterIdLst>
  <p:handoutMasterIdLst>
    <p:handoutMasterId r:id="rId30"/>
  </p:handoutMasterIdLst>
  <p:sldIdLst>
    <p:sldId id="256" r:id="rId2"/>
    <p:sldId id="257" r:id="rId3"/>
    <p:sldId id="265" r:id="rId4"/>
    <p:sldId id="302" r:id="rId5"/>
    <p:sldId id="305" r:id="rId6"/>
    <p:sldId id="306" r:id="rId7"/>
    <p:sldId id="307" r:id="rId8"/>
    <p:sldId id="281" r:id="rId9"/>
    <p:sldId id="291" r:id="rId10"/>
    <p:sldId id="303" r:id="rId11"/>
    <p:sldId id="301" r:id="rId12"/>
    <p:sldId id="285" r:id="rId13"/>
    <p:sldId id="300" r:id="rId14"/>
    <p:sldId id="308" r:id="rId15"/>
    <p:sldId id="309" r:id="rId16"/>
    <p:sldId id="312" r:id="rId17"/>
    <p:sldId id="313" r:id="rId18"/>
    <p:sldId id="314" r:id="rId19"/>
    <p:sldId id="310" r:id="rId20"/>
    <p:sldId id="296" r:id="rId21"/>
    <p:sldId id="311" r:id="rId22"/>
    <p:sldId id="316" r:id="rId23"/>
    <p:sldId id="315" r:id="rId24"/>
    <p:sldId id="278" r:id="rId25"/>
    <p:sldId id="297" r:id="rId26"/>
    <p:sldId id="267" r:id="rId27"/>
    <p:sldId id="279" r:id="rId28"/>
  </p:sldIdLst>
  <p:sldSz cx="9144000" cy="6858000" type="screen4x3"/>
  <p:notesSz cx="6858000" cy="908367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432">
          <p15:clr>
            <a:srgbClr val="A4A3A4"/>
          </p15:clr>
        </p15:guide>
      </p15:sldGuideLst>
    </p:ext>
    <p:ext uri="{2D200454-40CA-4A62-9FC3-DE9A4176ACB9}">
      <p15:notesGuideLst xmlns:p15="http://schemas.microsoft.com/office/powerpoint/2012/main">
        <p15:guide id="1" orient="horz" pos="286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37" autoAdjust="0"/>
    <p:restoredTop sz="77957" autoAdjust="0"/>
  </p:normalViewPr>
  <p:slideViewPr>
    <p:cSldViewPr>
      <p:cViewPr varScale="1">
        <p:scale>
          <a:sx n="67" d="100"/>
          <a:sy n="67" d="100"/>
        </p:scale>
        <p:origin x="1458" y="72"/>
      </p:cViewPr>
      <p:guideLst>
        <p:guide orient="horz" pos="2160"/>
        <p:guide pos="432"/>
      </p:guideLst>
    </p:cSldViewPr>
  </p:slideViewPr>
  <p:outlineViewPr>
    <p:cViewPr>
      <p:scale>
        <a:sx n="25" d="100"/>
        <a:sy n="25" d="100"/>
      </p:scale>
      <p:origin x="0" y="211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42"/>
      </p:cViewPr>
      <p:guideLst>
        <p:guide orient="horz" pos="2861"/>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defTabSz="910989" eaLnBrk="0" hangingPunct="0">
              <a:defRPr sz="1200"/>
            </a:lvl1pPr>
          </a:lstStyle>
          <a:p>
            <a:pPr>
              <a:defRPr/>
            </a:pPr>
            <a:endParaRPr lang="en-US"/>
          </a:p>
        </p:txBody>
      </p:sp>
      <p:sp>
        <p:nvSpPr>
          <p:cNvPr id="20483" name="Rectangle 3"/>
          <p:cNvSpPr>
            <a:spLocks noGrp="1" noChangeArrowheads="1"/>
          </p:cNvSpPr>
          <p:nvPr>
            <p:ph type="dt" sz="quarter" idx="1"/>
          </p:nvPr>
        </p:nvSpPr>
        <p:spPr bwMode="auto">
          <a:xfrm>
            <a:off x="388620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algn="r" defTabSz="910989" eaLnBrk="0" hangingPunct="0">
              <a:defRPr sz="1200"/>
            </a:lvl1pPr>
          </a:lstStyle>
          <a:p>
            <a:pPr>
              <a:defRPr/>
            </a:pPr>
            <a:endParaRPr lang="en-US"/>
          </a:p>
        </p:txBody>
      </p:sp>
      <p:sp>
        <p:nvSpPr>
          <p:cNvPr id="20484" name="Rectangle 4"/>
          <p:cNvSpPr>
            <a:spLocks noGrp="1" noChangeArrowheads="1"/>
          </p:cNvSpPr>
          <p:nvPr>
            <p:ph type="ftr" sz="quarter" idx="2"/>
          </p:nvPr>
        </p:nvSpPr>
        <p:spPr bwMode="auto">
          <a:xfrm>
            <a:off x="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defTabSz="910989" eaLnBrk="0" hangingPunct="0">
              <a:defRPr sz="1200"/>
            </a:lvl1pPr>
          </a:lstStyle>
          <a:p>
            <a:pPr>
              <a:defRPr/>
            </a:pPr>
            <a:endParaRPr lang="en-US"/>
          </a:p>
        </p:txBody>
      </p:sp>
      <p:sp>
        <p:nvSpPr>
          <p:cNvPr id="20485" name="Rectangle 5"/>
          <p:cNvSpPr>
            <a:spLocks noGrp="1" noChangeArrowheads="1"/>
          </p:cNvSpPr>
          <p:nvPr>
            <p:ph type="sldNum" sz="quarter" idx="3"/>
          </p:nvPr>
        </p:nvSpPr>
        <p:spPr bwMode="auto">
          <a:xfrm>
            <a:off x="388620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algn="r" defTabSz="910989" eaLnBrk="0" hangingPunct="0">
              <a:defRPr sz="1200"/>
            </a:lvl1pPr>
          </a:lstStyle>
          <a:p>
            <a:pPr>
              <a:defRPr/>
            </a:pPr>
            <a:fld id="{E6888EAC-532F-4B94-9D41-62B840BD0DF8}" type="slidenum">
              <a:rPr lang="en-US"/>
              <a:pPr>
                <a:defRPr/>
              </a:pPr>
              <a:t>‹#›</a:t>
            </a:fld>
            <a:endParaRPr lang="en-US"/>
          </a:p>
        </p:txBody>
      </p:sp>
    </p:spTree>
    <p:extLst>
      <p:ext uri="{BB962C8B-B14F-4D97-AF65-F5344CB8AC3E}">
        <p14:creationId xmlns:p14="http://schemas.microsoft.com/office/powerpoint/2010/main" val="1524950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defTabSz="910989" eaLnBrk="0" hangingPunct="0">
              <a:defRPr sz="1200"/>
            </a:lvl1pPr>
          </a:lstStyle>
          <a:p>
            <a:pPr>
              <a:defRPr/>
            </a:pPr>
            <a:endParaRPr lang="en-US"/>
          </a:p>
        </p:txBody>
      </p:sp>
      <p:sp>
        <p:nvSpPr>
          <p:cNvPr id="30723" name="Rectangle 3"/>
          <p:cNvSpPr>
            <a:spLocks noGrp="1" noRot="1" noChangeAspect="1" noChangeArrowheads="1"/>
          </p:cNvSpPr>
          <p:nvPr>
            <p:ph type="sldImg" idx="2"/>
          </p:nvPr>
        </p:nvSpPr>
        <p:spPr bwMode="auto">
          <a:xfrm>
            <a:off x="1157288" y="681038"/>
            <a:ext cx="4543425" cy="3406775"/>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4400" y="4314825"/>
            <a:ext cx="5029200" cy="4087813"/>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3" name="Rectangle 5"/>
          <p:cNvSpPr>
            <a:spLocks noGrp="1" noChangeArrowheads="1"/>
          </p:cNvSpPr>
          <p:nvPr>
            <p:ph type="dt" idx="1"/>
          </p:nvPr>
        </p:nvSpPr>
        <p:spPr bwMode="auto">
          <a:xfrm>
            <a:off x="3886200" y="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t" anchorCtr="0" compatLnSpc="1">
            <a:prstTxWarp prst="textNoShape">
              <a:avLst/>
            </a:prstTxWarp>
          </a:bodyPr>
          <a:lstStyle>
            <a:lvl1pPr algn="r" defTabSz="910989" eaLnBrk="0" hangingPunct="0">
              <a:defRPr sz="1200"/>
            </a:lvl1pPr>
          </a:lstStyle>
          <a:p>
            <a:pPr>
              <a:defRPr/>
            </a:pPr>
            <a:endParaRPr lang="en-US"/>
          </a:p>
        </p:txBody>
      </p:sp>
      <p:sp>
        <p:nvSpPr>
          <p:cNvPr id="2054" name="Rectangle 6"/>
          <p:cNvSpPr>
            <a:spLocks noGrp="1" noChangeArrowheads="1"/>
          </p:cNvSpPr>
          <p:nvPr>
            <p:ph type="ftr" sz="quarter" idx="4"/>
          </p:nvPr>
        </p:nvSpPr>
        <p:spPr bwMode="auto">
          <a:xfrm>
            <a:off x="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defTabSz="910989" eaLnBrk="0" hangingPunct="0">
              <a:defRPr sz="1200"/>
            </a:lvl1pPr>
          </a:lstStyle>
          <a:p>
            <a:pPr>
              <a:defRPr/>
            </a:pPr>
            <a:endParaRPr lang="en-US"/>
          </a:p>
        </p:txBody>
      </p:sp>
      <p:sp>
        <p:nvSpPr>
          <p:cNvPr id="2055" name="Rectangle 7"/>
          <p:cNvSpPr>
            <a:spLocks noGrp="1" noChangeArrowheads="1"/>
          </p:cNvSpPr>
          <p:nvPr>
            <p:ph type="sldNum" sz="quarter" idx="5"/>
          </p:nvPr>
        </p:nvSpPr>
        <p:spPr bwMode="auto">
          <a:xfrm>
            <a:off x="3886200" y="8629650"/>
            <a:ext cx="2971800" cy="454025"/>
          </a:xfrm>
          <a:prstGeom prst="rect">
            <a:avLst/>
          </a:prstGeom>
          <a:noFill/>
          <a:ln w="12700" cap="sq">
            <a:noFill/>
            <a:miter lim="800000"/>
            <a:headEnd type="none" w="sm" len="sm"/>
            <a:tailEnd type="none" w="sm" len="sm"/>
          </a:ln>
          <a:effectLst/>
        </p:spPr>
        <p:txBody>
          <a:bodyPr vert="horz" wrap="square" lIns="91090" tIns="45545" rIns="91090" bIns="45545" numCol="1" anchor="b" anchorCtr="0" compatLnSpc="1">
            <a:prstTxWarp prst="textNoShape">
              <a:avLst/>
            </a:prstTxWarp>
          </a:bodyPr>
          <a:lstStyle>
            <a:lvl1pPr algn="r" defTabSz="910989" eaLnBrk="0" hangingPunct="0">
              <a:defRPr sz="1200"/>
            </a:lvl1pPr>
          </a:lstStyle>
          <a:p>
            <a:pPr>
              <a:defRPr/>
            </a:pPr>
            <a:fld id="{E9F43603-A566-47FA-AD74-EAE34FF53508}" type="slidenum">
              <a:rPr lang="en-US"/>
              <a:pPr>
                <a:defRPr/>
              </a:pPr>
              <a:t>‹#›</a:t>
            </a:fld>
            <a:endParaRPr lang="en-US"/>
          </a:p>
        </p:txBody>
      </p:sp>
    </p:spTree>
    <p:extLst>
      <p:ext uri="{BB962C8B-B14F-4D97-AF65-F5344CB8AC3E}">
        <p14:creationId xmlns:p14="http://schemas.microsoft.com/office/powerpoint/2010/main" val="2433259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p:spPr>
        <p:txBody>
          <a:bodyPr/>
          <a:lstStyle/>
          <a:p>
            <a:endParaRPr lang="en-US"/>
          </a:p>
        </p:txBody>
      </p:sp>
      <p:sp>
        <p:nvSpPr>
          <p:cNvPr id="31748" name="Slide Number Placeholder 3"/>
          <p:cNvSpPr>
            <a:spLocks noGrp="1"/>
          </p:cNvSpPr>
          <p:nvPr>
            <p:ph type="sldNum" sz="quarter" idx="5"/>
          </p:nvPr>
        </p:nvSpPr>
        <p:spPr>
          <a:noFill/>
        </p:spPr>
        <p:txBody>
          <a:bodyPr/>
          <a:lstStyle/>
          <a:p>
            <a:pPr defTabSz="909638"/>
            <a:fld id="{8860B8BD-8DB4-4CDE-84B1-6AD7D267B207}" type="slidenum">
              <a:rPr lang="en-US" smtClean="0"/>
              <a:pPr defTabSz="909638"/>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p:spPr>
        <p:txBody>
          <a:bodyPr/>
          <a:lstStyle/>
          <a:p>
            <a:endParaRPr lang="en-US"/>
          </a:p>
        </p:txBody>
      </p:sp>
      <p:sp>
        <p:nvSpPr>
          <p:cNvPr id="52228" name="Slide Number Placeholder 3"/>
          <p:cNvSpPr>
            <a:spLocks noGrp="1"/>
          </p:cNvSpPr>
          <p:nvPr>
            <p:ph type="sldNum" sz="quarter" idx="5"/>
          </p:nvPr>
        </p:nvSpPr>
        <p:spPr>
          <a:noFill/>
        </p:spPr>
        <p:txBody>
          <a:bodyPr/>
          <a:lstStyle/>
          <a:p>
            <a:pPr defTabSz="909638"/>
            <a:fld id="{C93E81B1-6C9B-4916-BD63-EF02D9674437}" type="slidenum">
              <a:rPr lang="en-US" smtClean="0"/>
              <a:pPr defTabSz="909638"/>
              <a:t>26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pPr defTabSz="909638"/>
            <a:fld id="{BC5DCAD0-2E17-4051-992F-91E078A3DFA7}" type="slidenum">
              <a:rPr lang="en-US" smtClean="0"/>
              <a:pPr defTabSz="909638"/>
              <a:t>27</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w="9525"/>
        </p:spPr>
        <p:txBody>
          <a:bodyPr/>
          <a:lstStyle/>
          <a:p>
            <a:r>
              <a:rPr lang="en-US"/>
              <a:t>Botrytis Cinerea: Noble rot, mold growth that punctures the skin, water drains out</a:t>
            </a:r>
          </a:p>
          <a:p>
            <a:r>
              <a:rPr lang="en-US"/>
              <a:t>Must: the juice and liquidy pulp produced by crushing or pressing grapes </a:t>
            </a:r>
            <a:r>
              <a:rPr lang="en-US" i="1"/>
              <a:t>before</a:t>
            </a:r>
            <a:r>
              <a:rPr lang="en-US"/>
              <a:t> fermentation</a:t>
            </a:r>
          </a:p>
          <a:p>
            <a:r>
              <a:rPr lang="en-US"/>
              <a:t>Chaptalization: adding cane or beet sugar to wine must </a:t>
            </a:r>
            <a:r>
              <a:rPr lang="en-US" i="1"/>
              <a:t>before or during</a:t>
            </a:r>
            <a:r>
              <a:rPr lang="en-US"/>
              <a:t> fermentation in the effort to increase the sugar and hence alc.</a:t>
            </a:r>
          </a:p>
          <a:p>
            <a:r>
              <a:rPr lang="en-US"/>
              <a:t>Brix: a way to measure sugar</a:t>
            </a:r>
          </a:p>
          <a:p>
            <a:r>
              <a:rPr lang="en-US"/>
              <a:t>Carbonic Maceration: uncrushed grapes placed in a closed tank weight crushes grapes, heat from Fermentation creates fermentation in uncrushed grapes, light “juicy” wine</a:t>
            </a:r>
          </a:p>
          <a:p>
            <a:endParaRPr lang="en-US"/>
          </a:p>
          <a:p>
            <a:r>
              <a:rPr lang="en-US"/>
              <a:t>Barrique = 60 Gallons, 9 liters just over 6 cases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p:spPr>
        <p:txBody>
          <a:bodyPr/>
          <a:lstStyle/>
          <a:p>
            <a:pPr eaLnBrk="1" hangingPunct="1">
              <a:spcBef>
                <a:spcPct val="0"/>
              </a:spcBef>
            </a:pPr>
            <a:r>
              <a:rPr lang="en-US" b="1"/>
              <a:t>Syllabus Speed Dating –</a:t>
            </a:r>
            <a:r>
              <a:rPr lang="en-US"/>
              <a:t> Karen Eifler, an education professor at the University of Portland, designed this activity. Two rows of chairs face each other (multiple rows of two can be used in larger classes). </a:t>
            </a:r>
          </a:p>
          <a:p>
            <a:pPr eaLnBrk="1" hangingPunct="1">
              <a:spcBef>
                <a:spcPct val="0"/>
              </a:spcBef>
            </a:pPr>
            <a:r>
              <a:rPr lang="en-US"/>
              <a:t>Students sit across from each other, each with a copy of the syllabus that they’ve briefly reviewed. Eifler asks two questions: one about something in the syllabus and one of a more personal nature. The pair has a short period of time to answer both questions. Eifler checks to make sure the syllabus question has been answered correctly. </a:t>
            </a:r>
          </a:p>
          <a:p>
            <a:pPr eaLnBrk="1" hangingPunct="1">
              <a:spcBef>
                <a:spcPct val="0"/>
              </a:spcBef>
            </a:pPr>
            <a:r>
              <a:rPr lang="en-US"/>
              <a:t>Then students in one of the rows move down one seat and Eifler asks the new pair two different questions. Not only does this activity get students acquainted with each other, it’s a great way to get them reading the syllabus and finding out for themselves what they need to know about the course. - See more at: http://www.facultyfocus.com/articles/teaching-professor-blog/first-day-of-class-activities-that-create-a-climate-for-learning/#sthash.R0MHLnQw.dpuf</a:t>
            </a:r>
          </a:p>
        </p:txBody>
      </p:sp>
      <p:sp>
        <p:nvSpPr>
          <p:cNvPr id="32772" name="Slide Number Placeholder 3"/>
          <p:cNvSpPr>
            <a:spLocks noGrp="1"/>
          </p:cNvSpPr>
          <p:nvPr>
            <p:ph type="sldNum" sz="quarter" idx="5"/>
          </p:nvPr>
        </p:nvSpPr>
        <p:spPr>
          <a:noFill/>
        </p:spPr>
        <p:txBody>
          <a:bodyPr/>
          <a:lstStyle/>
          <a:p>
            <a:pPr defTabSz="909638"/>
            <a:fld id="{ED837535-4E3C-43F1-8D47-590FAB5688D6}" type="slidenum">
              <a:rPr lang="en-US" smtClean="0"/>
              <a:pPr defTabSz="909638"/>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pPr defTabSz="909638"/>
            <a:fld id="{4354BB14-C3E4-4C27-BB2B-AC6F2D293413}" type="slidenum">
              <a:rPr lang="en-US" smtClean="0"/>
              <a:pPr defTabSz="909638"/>
              <a:t>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w="9525"/>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p:spPr>
        <p:txBody>
          <a:bodyPr/>
          <a:lstStyle/>
          <a:p>
            <a:endParaRPr lang="en-US"/>
          </a:p>
        </p:txBody>
      </p:sp>
      <p:sp>
        <p:nvSpPr>
          <p:cNvPr id="41988" name="Slide Number Placeholder 3"/>
          <p:cNvSpPr>
            <a:spLocks noGrp="1"/>
          </p:cNvSpPr>
          <p:nvPr>
            <p:ph type="sldNum" sz="quarter" idx="5"/>
          </p:nvPr>
        </p:nvSpPr>
        <p:spPr>
          <a:noFill/>
        </p:spPr>
        <p:txBody>
          <a:bodyPr/>
          <a:lstStyle/>
          <a:p>
            <a:pPr defTabSz="909638"/>
            <a:fld id="{B831E39A-E8AA-44F2-990A-98307E51A269}" type="slidenum">
              <a:rPr lang="en-US" smtClean="0"/>
              <a:pPr defTabSz="909638"/>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p:spPr>
        <p:txBody>
          <a:bodyPr/>
          <a:lstStyle/>
          <a:p>
            <a:endParaRPr lang="en-US" dirty="0"/>
          </a:p>
        </p:txBody>
      </p:sp>
      <p:sp>
        <p:nvSpPr>
          <p:cNvPr id="35844" name="Slide Number Placeholder 3"/>
          <p:cNvSpPr>
            <a:spLocks noGrp="1"/>
          </p:cNvSpPr>
          <p:nvPr>
            <p:ph type="sldNum" sz="quarter" idx="5"/>
          </p:nvPr>
        </p:nvSpPr>
        <p:spPr>
          <a:noFill/>
        </p:spPr>
        <p:txBody>
          <a:bodyPr/>
          <a:lstStyle/>
          <a:p>
            <a:pPr defTabSz="909638"/>
            <a:fld id="{608A206F-532E-4895-AE5F-932BF050CCD4}" type="slidenum">
              <a:rPr lang="en-US" smtClean="0"/>
              <a:pPr defTabSz="909638"/>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p:spPr>
        <p:txBody>
          <a:bodyPr/>
          <a:lstStyle/>
          <a:p>
            <a:endParaRPr lang="en-US"/>
          </a:p>
        </p:txBody>
      </p:sp>
      <p:sp>
        <p:nvSpPr>
          <p:cNvPr id="44036" name="Slide Number Placeholder 3"/>
          <p:cNvSpPr>
            <a:spLocks noGrp="1"/>
          </p:cNvSpPr>
          <p:nvPr>
            <p:ph type="sldNum" sz="quarter" idx="5"/>
          </p:nvPr>
        </p:nvSpPr>
        <p:spPr>
          <a:noFill/>
        </p:spPr>
        <p:txBody>
          <a:bodyPr/>
          <a:lstStyle/>
          <a:p>
            <a:pPr defTabSz="909638"/>
            <a:fld id="{906F1E6A-3EDE-4D61-AD6B-C3439B608F5D}" type="slidenum">
              <a:rPr lang="en-US" smtClean="0"/>
              <a:pPr defTabSz="909638"/>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eaLnBrk="1" fontAlgn="auto" hangingPunct="1">
              <a:spcAft>
                <a:spcPts val="0"/>
              </a:spcAft>
              <a:defRPr/>
            </a:pPr>
            <a:r>
              <a:rPr lang="en-US" sz="3100" dirty="0"/>
              <a:t>Temperate Zones</a:t>
            </a:r>
            <a:br>
              <a:rPr lang="en-US" sz="3100" dirty="0"/>
            </a:br>
            <a:r>
              <a:rPr lang="en-US" sz="3100" dirty="0"/>
              <a:t>(both maritime and continental)</a:t>
            </a:r>
          </a:p>
          <a:p>
            <a:pPr lvl="1" eaLnBrk="1" fontAlgn="auto" hangingPunct="1">
              <a:spcAft>
                <a:spcPts val="0"/>
              </a:spcAft>
              <a:defRPr/>
            </a:pPr>
            <a:r>
              <a:rPr lang="en-US" sz="2300" dirty="0"/>
              <a:t> </a:t>
            </a:r>
            <a:r>
              <a:rPr lang="en-US" sz="2700" dirty="0"/>
              <a:t>OLD WORLD:</a:t>
            </a:r>
            <a:br>
              <a:rPr lang="en-US" sz="2700" dirty="0"/>
            </a:br>
            <a:r>
              <a:rPr lang="en-US" sz="2700" dirty="0"/>
              <a:t>France,  Italy,  Spain,  Germany,  Portugal, Switzerland,  Austria,  Hungary,  Greece</a:t>
            </a:r>
          </a:p>
          <a:p>
            <a:pPr lvl="1" eaLnBrk="1" fontAlgn="auto" hangingPunct="1">
              <a:spcAft>
                <a:spcPts val="0"/>
              </a:spcAft>
              <a:defRPr/>
            </a:pPr>
            <a:r>
              <a:rPr lang="en-US" sz="2700" dirty="0"/>
              <a:t>NEW WORLD:</a:t>
            </a:r>
            <a:br>
              <a:rPr lang="en-US" sz="2700" dirty="0"/>
            </a:br>
            <a:r>
              <a:rPr lang="en-US" sz="2700" dirty="0"/>
              <a:t>US,  California,  Chile,  Argentina,  Uruguay,  South Africa,  Australia,  New Zealand</a:t>
            </a:r>
          </a:p>
          <a:p>
            <a:pPr>
              <a:defRPr/>
            </a:pPr>
            <a:endParaRPr lang="en-US" dirty="0"/>
          </a:p>
        </p:txBody>
      </p:sp>
      <p:sp>
        <p:nvSpPr>
          <p:cNvPr id="49156" name="Slide Number Placeholder 3"/>
          <p:cNvSpPr>
            <a:spLocks noGrp="1"/>
          </p:cNvSpPr>
          <p:nvPr>
            <p:ph type="sldNum" sz="quarter" idx="5"/>
          </p:nvPr>
        </p:nvSpPr>
        <p:spPr>
          <a:noFill/>
        </p:spPr>
        <p:txBody>
          <a:bodyPr/>
          <a:lstStyle/>
          <a:p>
            <a:pPr defTabSz="909638"/>
            <a:fld id="{410A8D6F-574F-4AE4-9E1F-583295312990}" type="slidenum">
              <a:rPr lang="en-US" smtClean="0"/>
              <a:pPr defTabSz="909638"/>
              <a:t>20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pPr defTabSz="909638"/>
            <a:fld id="{664A3F36-BD71-44B9-876A-1C3AAFCCD4F3}" type="slidenum">
              <a:rPr lang="en-US" smtClean="0"/>
              <a:pPr defTabSz="909638"/>
              <a:t>24</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p:spPr>
        <p:txBody>
          <a:bodyPr/>
          <a:lstStyle/>
          <a:p>
            <a:r>
              <a:rPr lang="en-US"/>
              <a:t>Appellations: regions: zones: states: </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p:spPr>
        <p:txBody>
          <a:bodyPr/>
          <a:lstStyle/>
          <a:p>
            <a:endParaRPr lang="en-US"/>
          </a:p>
        </p:txBody>
      </p:sp>
      <p:sp>
        <p:nvSpPr>
          <p:cNvPr id="51204" name="Slide Number Placeholder 3"/>
          <p:cNvSpPr>
            <a:spLocks noGrp="1"/>
          </p:cNvSpPr>
          <p:nvPr>
            <p:ph type="sldNum" sz="quarter" idx="5"/>
          </p:nvPr>
        </p:nvSpPr>
        <p:spPr>
          <a:noFill/>
        </p:spPr>
        <p:txBody>
          <a:bodyPr/>
          <a:lstStyle/>
          <a:p>
            <a:pPr defTabSz="909638"/>
            <a:fld id="{10B66CAC-8FF0-42EA-A132-F7B00680674F}" type="slidenum">
              <a:rPr lang="en-US" smtClean="0"/>
              <a:pPr defTabSz="909638"/>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Firelight title.png"/>
          <p:cNvPicPr>
            <a:picLocks noChangeAspect="1"/>
          </p:cNvPicPr>
          <p:nvPr/>
        </p:nvPicPr>
        <p:blipFill>
          <a:blip r:embed="rId2" cstate="print"/>
          <a:srcRect l="43431" t="21353" b="20413"/>
          <a:stretch>
            <a:fillRect/>
          </a:stretch>
        </p:blipFill>
        <p:spPr bwMode="auto">
          <a:xfrm>
            <a:off x="0" y="0"/>
            <a:ext cx="3671888" cy="6858000"/>
          </a:xfrm>
          <a:prstGeom prst="rect">
            <a:avLst/>
          </a:prstGeom>
          <a:noFill/>
          <a:ln w="9525">
            <a:noFill/>
            <a:miter lim="800000"/>
            <a:headEnd/>
            <a:tailEnd/>
          </a:ln>
        </p:spPr>
      </p:pic>
      <p:sp>
        <p:nvSpPr>
          <p:cNvPr id="2" name="Title 1"/>
          <p:cNvSpPr>
            <a:spLocks noGrp="1"/>
          </p:cNvSpPr>
          <p:nvPr>
            <p:ph type="ctrTitle"/>
          </p:nvPr>
        </p:nvSpPr>
        <p:spPr>
          <a:xfrm>
            <a:off x="1752600" y="1219200"/>
            <a:ext cx="6400800" cy="1600200"/>
          </a:xfrm>
        </p:spPr>
        <p:txBody>
          <a:bodyPr/>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en-US"/>
              <a:t>Click to edit Master title style</a:t>
            </a:r>
            <a:endParaRPr/>
          </a:p>
        </p:txBody>
      </p:sp>
      <p:sp>
        <p:nvSpPr>
          <p:cNvPr id="3" name="Subtitle 2"/>
          <p:cNvSpPr>
            <a:spLocks noGrp="1"/>
          </p:cNvSpPr>
          <p:nvPr>
            <p:ph type="subTitle" idx="1"/>
          </p:nvPr>
        </p:nvSpPr>
        <p:spPr>
          <a:xfrm>
            <a:off x="2438400" y="2971800"/>
            <a:ext cx="5715000" cy="1295400"/>
          </a:xfrm>
        </p:spPr>
        <p:txBody>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Date Placeholder 3"/>
          <p:cNvSpPr>
            <a:spLocks noGrp="1"/>
          </p:cNvSpPr>
          <p:nvPr>
            <p:ph type="dt" sz="half" idx="10"/>
          </p:nvPr>
        </p:nvSpPr>
        <p:spPr>
          <a:xfrm>
            <a:off x="228600" y="5943600"/>
            <a:ext cx="2133600" cy="228600"/>
          </a:xfrm>
        </p:spPr>
        <p:txBody>
          <a:bodyPr/>
          <a:lstStyle>
            <a:lvl1pPr algn="l">
              <a:defRPr/>
            </a:lvl1pPr>
          </a:lstStyle>
          <a:p>
            <a:pPr>
              <a:defRPr/>
            </a:pPr>
            <a:endParaRPr lang="en-US"/>
          </a:p>
        </p:txBody>
      </p:sp>
      <p:sp>
        <p:nvSpPr>
          <p:cNvPr id="6" name="Footer Placeholder 4"/>
          <p:cNvSpPr>
            <a:spLocks noGrp="1"/>
          </p:cNvSpPr>
          <p:nvPr>
            <p:ph type="ftr" sz="quarter" idx="11"/>
          </p:nvPr>
        </p:nvSpPr>
        <p:spPr>
          <a:xfrm>
            <a:off x="228600" y="5715000"/>
            <a:ext cx="2667000" cy="228600"/>
          </a:xfr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228600" y="6248400"/>
            <a:ext cx="533400" cy="228600"/>
          </a:xfrm>
        </p:spPr>
        <p:txBody>
          <a:bodyPr/>
          <a:lstStyle>
            <a:lvl1pPr algn="l">
              <a:defRPr/>
            </a:lvl1pPr>
          </a:lstStyle>
          <a:p>
            <a:pPr>
              <a:defRPr/>
            </a:pPr>
            <a:fld id="{B968C636-47DA-4EE2-80D0-84F4CF02BE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a:t>Click to edit Master title style</a:t>
            </a:r>
            <a:endParaRPr/>
          </a:p>
        </p:txBody>
      </p:sp>
      <p:sp>
        <p:nvSpPr>
          <p:cNvPr id="3" name="Vertical Text Placeholder 2"/>
          <p:cNvSpPr>
            <a:spLocks noGrp="1"/>
          </p:cNvSpPr>
          <p:nvPr>
            <p:ph type="body" orient="vert" idx="1"/>
          </p:nvPr>
        </p:nvSpPr>
        <p:spPr>
          <a:xfrm>
            <a:off x="1734209" y="2057400"/>
            <a:ext cx="5678424" cy="3886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F0B856-8C5C-4403-81E4-2CE3C4D440D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1752600" cy="4343399"/>
          </a:xfrm>
        </p:spPr>
        <p:txBody>
          <a:bodyPr vert="eaVert"/>
          <a:lstStyle>
            <a:lvl1pPr algn="l">
              <a:defRPr/>
            </a:lvl1pPr>
          </a:lstStyle>
          <a:p>
            <a:r>
              <a:rPr lang="en-US"/>
              <a:t>Click to edit Master title style</a:t>
            </a:r>
            <a:endParaRPr/>
          </a:p>
        </p:txBody>
      </p:sp>
      <p:sp>
        <p:nvSpPr>
          <p:cNvPr id="3" name="Vertical Text Placeholder 2"/>
          <p:cNvSpPr>
            <a:spLocks noGrp="1"/>
          </p:cNvSpPr>
          <p:nvPr>
            <p:ph type="body" orient="vert" idx="1"/>
          </p:nvPr>
        </p:nvSpPr>
        <p:spPr>
          <a:xfrm>
            <a:off x="1447800" y="533401"/>
            <a:ext cx="5029200" cy="5422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F867DD-633D-41BD-AD54-12BD3E8045C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F58AC6-C714-41B3-906F-170C560C6D2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descr="Firelight section.png"/>
          <p:cNvPicPr>
            <a:picLocks noChangeAspect="1"/>
          </p:cNvPicPr>
          <p:nvPr/>
        </p:nvPicPr>
        <p:blipFill>
          <a:blip r:embed="rId2" cstate="print"/>
          <a:srcRect l="7678" r="8563" b="31688"/>
          <a:stretch>
            <a:fillRect/>
          </a:stretch>
        </p:blipFill>
        <p:spPr bwMode="auto">
          <a:xfrm>
            <a:off x="0" y="3048000"/>
            <a:ext cx="9144000" cy="3810000"/>
          </a:xfrm>
          <a:prstGeom prst="rect">
            <a:avLst/>
          </a:prstGeom>
          <a:noFill/>
          <a:ln w="9525">
            <a:noFill/>
            <a:miter lim="800000"/>
            <a:headEnd/>
            <a:tailEnd/>
          </a:ln>
        </p:spPr>
      </p:pic>
      <p:sp>
        <p:nvSpPr>
          <p:cNvPr id="2" name="Title 1"/>
          <p:cNvSpPr>
            <a:spLocks noGrp="1"/>
          </p:cNvSpPr>
          <p:nvPr>
            <p:ph type="title"/>
          </p:nvPr>
        </p:nvSpPr>
        <p:spPr>
          <a:xfrm>
            <a:off x="876300" y="2057400"/>
            <a:ext cx="7391400" cy="1590675"/>
          </a:xfrm>
        </p:spPr>
        <p:txBody>
          <a:bodyPr/>
          <a:lstStyle>
            <a:lvl1pPr algn="ctr">
              <a:defRPr sz="4400" b="0" i="0" cap="none" baseline="0"/>
            </a:lvl1pPr>
          </a:lstStyle>
          <a:p>
            <a:r>
              <a:rPr lang="en-US"/>
              <a:t>Click to edit Master title style</a:t>
            </a:r>
            <a:endParaRPr/>
          </a:p>
        </p:txBody>
      </p:sp>
      <p:sp>
        <p:nvSpPr>
          <p:cNvPr id="3" name="Text Placeholder 2"/>
          <p:cNvSpPr>
            <a:spLocks noGrp="1"/>
          </p:cNvSpPr>
          <p:nvPr>
            <p:ph type="body" idx="1"/>
          </p:nvPr>
        </p:nvSpPr>
        <p:spPr>
          <a:xfrm>
            <a:off x="1877546" y="3810000"/>
            <a:ext cx="5388909" cy="1423987"/>
          </a:xfrm>
        </p:spPr>
        <p:txBody>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50BB18-5526-4BB2-99E8-EB412160825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a:t>Click to edit Master title style</a:t>
            </a:r>
            <a:endParaRPr/>
          </a:p>
        </p:txBody>
      </p:sp>
      <p:sp>
        <p:nvSpPr>
          <p:cNvPr id="3" name="Content Placeholder 2"/>
          <p:cNvSpPr>
            <a:spLocks noGrp="1"/>
          </p:cNvSpPr>
          <p:nvPr>
            <p:ph sz="half" idx="1"/>
          </p:nvPr>
        </p:nvSpPr>
        <p:spPr>
          <a:xfrm>
            <a:off x="1371600" y="2057401"/>
            <a:ext cx="2743200" cy="38989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5029200" y="2057401"/>
            <a:ext cx="2743200" cy="389890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56D71DF-47F5-4AA3-BBC6-D5842133D6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3716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2819400"/>
            <a:ext cx="2743200" cy="31369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50292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29200" y="2819400"/>
            <a:ext cx="2743200" cy="31369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3422FCE-A0AD-43B2-8718-756A5BC88E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E28541E-CFE8-4CBE-8C0F-2C78ADBA257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121AEDC-DB4B-4137-8345-0F6A89595C2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7" descr="Content caption.png"/>
          <p:cNvPicPr>
            <a:picLocks noChangeAspect="1"/>
          </p:cNvPicPr>
          <p:nvPr/>
        </p:nvPicPr>
        <p:blipFill>
          <a:blip r:embed="rId2" cstate="print"/>
          <a:srcRect l="11342" t="23079" r="13046"/>
          <a:stretch>
            <a:fillRect/>
          </a:stretch>
        </p:blipFill>
        <p:spPr bwMode="auto">
          <a:xfrm>
            <a:off x="0" y="0"/>
            <a:ext cx="9144000" cy="6096000"/>
          </a:xfrm>
          <a:prstGeom prst="rect">
            <a:avLst/>
          </a:prstGeom>
          <a:noFill/>
          <a:ln w="9525">
            <a:noFill/>
            <a:miter lim="800000"/>
            <a:headEnd/>
            <a:tailEnd/>
          </a:ln>
        </p:spPr>
      </p:pic>
      <p:sp>
        <p:nvSpPr>
          <p:cNvPr id="2" name="Title 1"/>
          <p:cNvSpPr>
            <a:spLocks noGrp="1"/>
          </p:cNvSpPr>
          <p:nvPr>
            <p:ph type="title"/>
          </p:nvPr>
        </p:nvSpPr>
        <p:spPr>
          <a:xfrm>
            <a:off x="835025" y="438150"/>
            <a:ext cx="2743200" cy="1618488"/>
          </a:xfrm>
        </p:spPr>
        <p:txBody>
          <a:bodyPr anchor="ct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3886200" y="438150"/>
            <a:ext cx="4419600" cy="5118100"/>
          </a:xfrm>
        </p:spPr>
        <p:txBody>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833439" y="2514600"/>
            <a:ext cx="1985962" cy="2362200"/>
          </a:xfrm>
        </p:spPr>
        <p:txBody>
          <a:bodyPr anchor="t" anchorCtr="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B3FF3EE6-EA8D-4BF0-8FA1-27F83A102F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5" name="Picture 7" descr="Content caption.png"/>
          <p:cNvPicPr>
            <a:picLocks noChangeAspect="1"/>
          </p:cNvPicPr>
          <p:nvPr/>
        </p:nvPicPr>
        <p:blipFill>
          <a:blip r:embed="rId2" cstate="print"/>
          <a:srcRect l="11342" t="23079" r="13046"/>
          <a:stretch>
            <a:fillRect/>
          </a:stretch>
        </p:blipFill>
        <p:spPr bwMode="auto">
          <a:xfrm>
            <a:off x="0" y="0"/>
            <a:ext cx="9144000" cy="6096000"/>
          </a:xfrm>
          <a:prstGeom prst="rect">
            <a:avLst/>
          </a:prstGeom>
          <a:noFill/>
          <a:ln w="9525">
            <a:noFill/>
            <a:miter lim="800000"/>
            <a:headEnd/>
            <a:tailEnd/>
          </a:ln>
        </p:spPr>
      </p:pic>
      <p:sp>
        <p:nvSpPr>
          <p:cNvPr id="2" name="Title 1"/>
          <p:cNvSpPr>
            <a:spLocks noGrp="1"/>
          </p:cNvSpPr>
          <p:nvPr>
            <p:ph type="title"/>
          </p:nvPr>
        </p:nvSpPr>
        <p:spPr>
          <a:xfrm>
            <a:off x="835025" y="438150"/>
            <a:ext cx="2743200" cy="1619250"/>
          </a:xfrm>
        </p:spPr>
        <p:txBody>
          <a:bodyPr anchor="ct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3575050" y="685800"/>
            <a:ext cx="5264150" cy="4648200"/>
          </a:xfrm>
          <a:prstGeom prst="ellipse">
            <a:avLst/>
          </a:prstGeom>
          <a:ln w="127000">
            <a:solidFill>
              <a:schemeClr val="tx1">
                <a:alpha val="10000"/>
              </a:schemeClr>
            </a:solidFill>
          </a:ln>
          <a:effectLst>
            <a:innerShdw blurRad="190500">
              <a:prstClr val="black">
                <a:alpha val="75000"/>
              </a:prstClr>
            </a:innerShdw>
          </a:effectLst>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832104" y="2514600"/>
            <a:ext cx="1984248" cy="2359152"/>
          </a:xfrm>
        </p:spPr>
        <p:txBody>
          <a:bodyPr anchor="t" anchorCtr="0"/>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CC42CE0-60D7-4734-BDF4-BDC66A74EFE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75C00"/>
            </a:gs>
            <a:gs pos="100000">
              <a:srgbClr val="880800"/>
            </a:gs>
          </a:gsLst>
          <a:lin ang="0"/>
        </a:gradFill>
        <a:effectLst/>
      </p:bgPr>
    </p:bg>
    <p:spTree>
      <p:nvGrpSpPr>
        <p:cNvPr id="1" name=""/>
        <p:cNvGrpSpPr/>
        <p:nvPr/>
      </p:nvGrpSpPr>
      <p:grpSpPr>
        <a:xfrm>
          <a:off x="0" y="0"/>
          <a:ext cx="0" cy="0"/>
          <a:chOff x="0" y="0"/>
          <a:chExt cx="0" cy="0"/>
        </a:xfrm>
      </p:grpSpPr>
      <p:pic>
        <p:nvPicPr>
          <p:cNvPr id="1026" name="Picture 11" descr="Firelight content.png"/>
          <p:cNvPicPr>
            <a:picLocks noChangeAspect="1"/>
          </p:cNvPicPr>
          <p:nvPr/>
        </p:nvPicPr>
        <p:blipFill>
          <a:blip r:embed="rId13" cstate="print"/>
          <a:srcRect l="10260" t="11517" r="6261" b="8745"/>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731963" y="274638"/>
            <a:ext cx="5680075" cy="1477962"/>
          </a:xfrm>
          <a:prstGeom prst="rect">
            <a:avLst/>
          </a:prstGeom>
        </p:spPr>
        <p:txBody>
          <a:bodyPr vert="horz" lIns="91440" tIns="45720" rIns="91440" bIns="45720" rtlCol="0" anchor="b" anchorCtr="0">
            <a:normAutofit/>
          </a:bodyPr>
          <a:lstStyle/>
          <a:p>
            <a:r>
              <a:rPr lang="en-US"/>
              <a:t>Click to edit Master title style</a:t>
            </a:r>
            <a:endParaRPr/>
          </a:p>
        </p:txBody>
      </p:sp>
      <p:sp>
        <p:nvSpPr>
          <p:cNvPr id="3" name="Text Placeholder 2"/>
          <p:cNvSpPr>
            <a:spLocks noGrp="1"/>
          </p:cNvSpPr>
          <p:nvPr>
            <p:ph type="body" idx="1"/>
          </p:nvPr>
        </p:nvSpPr>
        <p:spPr>
          <a:xfrm>
            <a:off x="2057400" y="2057400"/>
            <a:ext cx="50292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858000" y="6477000"/>
            <a:ext cx="21336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endParaRPr lang="en-US"/>
          </a:p>
        </p:txBody>
      </p:sp>
      <p:sp>
        <p:nvSpPr>
          <p:cNvPr id="5" name="Footer Placeholder 4"/>
          <p:cNvSpPr>
            <a:spLocks noGrp="1"/>
          </p:cNvSpPr>
          <p:nvPr>
            <p:ph type="ftr" sz="quarter" idx="3"/>
          </p:nvPr>
        </p:nvSpPr>
        <p:spPr>
          <a:xfrm>
            <a:off x="228600" y="6477000"/>
            <a:ext cx="2895600" cy="228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endParaRPr lang="en-US"/>
          </a:p>
        </p:txBody>
      </p:sp>
      <p:sp>
        <p:nvSpPr>
          <p:cNvPr id="6" name="Slide Number Placeholder 5"/>
          <p:cNvSpPr>
            <a:spLocks noGrp="1"/>
          </p:cNvSpPr>
          <p:nvPr>
            <p:ph type="sldNum" sz="quarter" idx="4"/>
          </p:nvPr>
        </p:nvSpPr>
        <p:spPr>
          <a:xfrm>
            <a:off x="8458200" y="6248400"/>
            <a:ext cx="5334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pPr>
              <a:defRPr/>
            </a:pPr>
            <a:fld id="{93D24673-B735-4BF0-931E-B514FFEA33B6}"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33" r:id="rId1"/>
    <p:sldLayoutId id="2147483826" r:id="rId2"/>
    <p:sldLayoutId id="2147483834" r:id="rId3"/>
    <p:sldLayoutId id="2147483827" r:id="rId4"/>
    <p:sldLayoutId id="2147483828" r:id="rId5"/>
    <p:sldLayoutId id="2147483829" r:id="rId6"/>
    <p:sldLayoutId id="2147483830" r:id="rId7"/>
    <p:sldLayoutId id="2147483835" r:id="rId8"/>
    <p:sldLayoutId id="2147483836" r:id="rId9"/>
    <p:sldLayoutId id="2147483831" r:id="rId10"/>
    <p:sldLayoutId id="2147483832" r:id="rId11"/>
  </p:sldLayoutIdLst>
  <p:txStyles>
    <p:title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p:titleStyle>
    <p:bodyStyle>
      <a:lvl1pPr marL="342900" indent="-342900" algn="l" rtl="0" eaLnBrk="0" fontAlgn="base" hangingPunct="0">
        <a:spcBef>
          <a:spcPts val="1500"/>
        </a:spcBef>
        <a:spcAft>
          <a:spcPct val="0"/>
        </a:spcAft>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inefolly.com/tutorial/pinot-noir-regions/"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A0B9LeDY0K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http://www.thelittlewinecompany.com.au/site/images/viticulture_img.jpg"/>
          <p:cNvPicPr>
            <a:picLocks noChangeAspect="1" noChangeArrowheads="1"/>
          </p:cNvPicPr>
          <p:nvPr/>
        </p:nvPicPr>
        <p:blipFill>
          <a:blip r:embed="rId3" cstate="print">
            <a:lum bright="40000" contrast="-70000"/>
          </a:blip>
          <a:srcRect/>
          <a:stretch>
            <a:fillRect/>
          </a:stretch>
        </p:blipFill>
        <p:spPr bwMode="auto">
          <a:xfrm>
            <a:off x="685799" y="112683"/>
            <a:ext cx="7909467" cy="6592917"/>
          </a:xfrm>
          <a:prstGeom prst="rect">
            <a:avLst/>
          </a:prstGeom>
          <a:noFill/>
          <a:effectLst>
            <a:glow rad="228600">
              <a:schemeClr val="accent6">
                <a:satMod val="175000"/>
                <a:alpha val="40000"/>
              </a:schemeClr>
            </a:glow>
          </a:effectLst>
        </p:spPr>
      </p:pic>
      <p:sp>
        <p:nvSpPr>
          <p:cNvPr id="4100" name="Rectangle 4"/>
          <p:cNvSpPr>
            <a:spLocks noGrp="1" noChangeArrowheads="1"/>
          </p:cNvSpPr>
          <p:nvPr>
            <p:ph type="ctrTitle"/>
          </p:nvPr>
        </p:nvSpPr>
        <p:spPr>
          <a:xfrm>
            <a:off x="876300" y="3448050"/>
            <a:ext cx="7315200" cy="1143000"/>
          </a:xfrm>
        </p:spPr>
        <p:txBody>
          <a:bodyPr>
            <a:noAutofit/>
          </a:bodyPr>
          <a:lstStyle/>
          <a:p>
            <a:pPr algn="r" eaLnBrk="1" fontAlgn="auto" hangingPunct="1">
              <a:spcAft>
                <a:spcPts val="0"/>
              </a:spcAft>
              <a:defRPr/>
            </a:pPr>
            <a:r>
              <a:rPr lang="en-US" sz="3600" dirty="0">
                <a:solidFill>
                  <a:schemeClr val="accent4">
                    <a:lumMod val="25000"/>
                  </a:schemeClr>
                </a:solidFill>
                <a:cs typeface="Times New Roman" pitchFamily="18" charset="0"/>
              </a:rPr>
              <a:t>Prof. Karen </a:t>
            </a:r>
            <a:r>
              <a:rPr lang="en-US" sz="3600" dirty="0" err="1">
                <a:solidFill>
                  <a:schemeClr val="accent4">
                    <a:lumMod val="25000"/>
                  </a:schemeClr>
                </a:solidFill>
                <a:cs typeface="Times New Roman" pitchFamily="18" charset="0"/>
              </a:rPr>
              <a:t>Goodlad</a:t>
            </a:r>
            <a:r>
              <a:rPr lang="en-US" sz="3600" dirty="0">
                <a:solidFill>
                  <a:schemeClr val="accent4">
                    <a:lumMod val="25000"/>
                  </a:schemeClr>
                </a:solidFill>
                <a:cs typeface="Times New Roman" pitchFamily="18" charset="0"/>
              </a:rPr>
              <a:t>, CSW </a:t>
            </a:r>
            <a:br>
              <a:rPr lang="en-US" sz="3600" dirty="0">
                <a:solidFill>
                  <a:schemeClr val="accent4">
                    <a:lumMod val="25000"/>
                  </a:schemeClr>
                </a:solidFill>
                <a:cs typeface="Times New Roman" pitchFamily="18" charset="0"/>
              </a:rPr>
            </a:br>
            <a:r>
              <a:rPr lang="en-US" sz="3600" dirty="0">
                <a:solidFill>
                  <a:schemeClr val="accent4">
                    <a:lumMod val="25000"/>
                  </a:schemeClr>
                </a:solidFill>
              </a:rPr>
              <a:t>Wine &amp; Beverage Management</a:t>
            </a:r>
            <a:br>
              <a:rPr lang="en-US" sz="3600" dirty="0">
                <a:solidFill>
                  <a:schemeClr val="accent4">
                    <a:lumMod val="25000"/>
                  </a:schemeClr>
                </a:solidFill>
              </a:rPr>
            </a:br>
            <a:r>
              <a:rPr lang="en-US" sz="3600" dirty="0">
                <a:solidFill>
                  <a:schemeClr val="accent4">
                    <a:lumMod val="25000"/>
                  </a:schemeClr>
                </a:solidFill>
              </a:rPr>
              <a:t>HMGT 2402</a:t>
            </a:r>
          </a:p>
        </p:txBody>
      </p:sp>
      <p:sp>
        <p:nvSpPr>
          <p:cNvPr id="3075" name="Rectangle 5"/>
          <p:cNvSpPr>
            <a:spLocks noGrp="1" noChangeArrowheads="1"/>
          </p:cNvSpPr>
          <p:nvPr>
            <p:ph type="subTitle" idx="1"/>
          </p:nvPr>
        </p:nvSpPr>
        <p:spPr>
          <a:xfrm>
            <a:off x="1790700" y="4495800"/>
            <a:ext cx="6400800" cy="1752600"/>
          </a:xfrm>
        </p:spPr>
        <p:txBody>
          <a:bodyPr>
            <a:noAutofit/>
          </a:bodyPr>
          <a:lstStyle/>
          <a:p>
            <a:pPr algn="r" eaLnBrk="1" fontAlgn="auto" hangingPunct="1">
              <a:spcBef>
                <a:spcPts val="600"/>
              </a:spcBef>
              <a:spcAft>
                <a:spcPts val="0"/>
              </a:spcAft>
              <a:defRPr/>
            </a:pPr>
            <a:r>
              <a:rPr lang="en-US" sz="3200" dirty="0" smtClean="0">
                <a:solidFill>
                  <a:schemeClr val="accent4">
                    <a:lumMod val="25000"/>
                  </a:schemeClr>
                </a:solidFill>
                <a:latin typeface="+mj-lt"/>
              </a:rPr>
              <a:t>Spring 2019</a:t>
            </a:r>
            <a:endParaRPr lang="en-US" sz="3200" dirty="0">
              <a:solidFill>
                <a:schemeClr val="accent4">
                  <a:lumMod val="25000"/>
                </a:schemeClr>
              </a:solidFill>
              <a:latin typeface="+mj-lt"/>
            </a:endParaRPr>
          </a:p>
          <a:p>
            <a:pPr algn="r" eaLnBrk="1" fontAlgn="auto" hangingPunct="1">
              <a:spcBef>
                <a:spcPts val="600"/>
              </a:spcBef>
              <a:spcAft>
                <a:spcPts val="0"/>
              </a:spcAft>
              <a:defRPr/>
            </a:pPr>
            <a:r>
              <a:rPr lang="en-US" sz="3200" dirty="0">
                <a:solidFill>
                  <a:schemeClr val="accent4">
                    <a:lumMod val="25000"/>
                  </a:schemeClr>
                </a:solidFill>
                <a:latin typeface="+mj-lt"/>
                <a:cs typeface="Times New Roman" pitchFamily="18" charset="0"/>
              </a:rPr>
              <a:t>Viticulture &amp; </a:t>
            </a:r>
            <a:r>
              <a:rPr lang="en-US" sz="3200" dirty="0" err="1">
                <a:solidFill>
                  <a:schemeClr val="accent4">
                    <a:lumMod val="25000"/>
                  </a:schemeClr>
                </a:solidFill>
                <a:latin typeface="+mj-lt"/>
                <a:cs typeface="Times New Roman" pitchFamily="18" charset="0"/>
              </a:rPr>
              <a:t>Vinification</a:t>
            </a:r>
            <a:endParaRPr lang="en-US" sz="3200" dirty="0">
              <a:solidFill>
                <a:schemeClr val="accent4">
                  <a:lumMod val="25000"/>
                </a:schemeClr>
              </a:solidFill>
              <a:latin typeface="+mj-lt"/>
              <a:cs typeface="Times New Roman" pitchFamily="18" charset="0"/>
            </a:endParaRPr>
          </a:p>
        </p:txBody>
      </p:sp>
      <p:pic>
        <p:nvPicPr>
          <p:cNvPr id="5" name="Picture 4" descr="C:\Users\kGoodlad\AppData\Local\Temp\Temp1_citytech_fullpackage.zip\Non Designer\citytechLogo\B&amp;W\citytechlogotype_3linesblack.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7172" y="5715000"/>
            <a:ext cx="2624328" cy="7863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90098-C4AC-41B9-9C92-BB9586107AC2}"/>
              </a:ext>
            </a:extLst>
          </p:cNvPr>
          <p:cNvSpPr>
            <a:spLocks noGrp="1"/>
          </p:cNvSpPr>
          <p:nvPr>
            <p:ph type="title"/>
          </p:nvPr>
        </p:nvSpPr>
        <p:spPr/>
        <p:txBody>
          <a:bodyPr/>
          <a:lstStyle/>
          <a:p>
            <a:r>
              <a:rPr lang="en-US"/>
              <a:t>Respiration </a:t>
            </a:r>
          </a:p>
        </p:txBody>
      </p:sp>
      <p:sp>
        <p:nvSpPr>
          <p:cNvPr id="3" name="Content Placeholder 2">
            <a:extLst>
              <a:ext uri="{FF2B5EF4-FFF2-40B4-BE49-F238E27FC236}">
                <a16:creationId xmlns:a16="http://schemas.microsoft.com/office/drawing/2014/main" id="{9416EC39-C4E9-428B-8A90-B14C3706027F}"/>
              </a:ext>
            </a:extLst>
          </p:cNvPr>
          <p:cNvSpPr>
            <a:spLocks noGrp="1"/>
          </p:cNvSpPr>
          <p:nvPr>
            <p:ph idx="1"/>
          </p:nvPr>
        </p:nvSpPr>
        <p:spPr/>
        <p:txBody>
          <a:bodyPr/>
          <a:lstStyle/>
          <a:p>
            <a:r>
              <a:rPr lang="en-US" dirty="0"/>
              <a:t>http://www.viti.com.au/pdf/MVWGG%20Fact%20Sheet%20-%20Grapevine%20Biology.pdf</a:t>
            </a:r>
          </a:p>
        </p:txBody>
      </p:sp>
    </p:spTree>
    <p:extLst>
      <p:ext uri="{BB962C8B-B14F-4D97-AF65-F5344CB8AC3E}">
        <p14:creationId xmlns:p14="http://schemas.microsoft.com/office/powerpoint/2010/main" val="4086353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txBody>
          <a:bodyPr>
            <a:normAutofit fontScale="90000"/>
          </a:bodyPr>
          <a:lstStyle/>
          <a:p>
            <a:r>
              <a:rPr lang="en-US" sz="5400" dirty="0"/>
              <a:t>Vineyard Management</a:t>
            </a:r>
          </a:p>
        </p:txBody>
      </p:sp>
      <p:sp>
        <p:nvSpPr>
          <p:cNvPr id="3" name="Content Placeholder 2"/>
          <p:cNvSpPr>
            <a:spLocks noGrp="1"/>
          </p:cNvSpPr>
          <p:nvPr>
            <p:ph sz="half" idx="1"/>
          </p:nvPr>
        </p:nvSpPr>
        <p:spPr>
          <a:xfrm>
            <a:off x="0" y="990600"/>
            <a:ext cx="9144000" cy="3594100"/>
          </a:xfrm>
        </p:spPr>
        <p:txBody>
          <a:bodyPr>
            <a:noAutofit/>
          </a:bodyPr>
          <a:lstStyle/>
          <a:p>
            <a:pPr marL="0" indent="0" algn="ctr">
              <a:buNone/>
            </a:pPr>
            <a:r>
              <a:rPr lang="en-US" sz="3600" dirty="0"/>
              <a:t>Conventional, Organic, </a:t>
            </a:r>
          </a:p>
          <a:p>
            <a:pPr marL="0" indent="0" algn="ctr">
              <a:buNone/>
            </a:pPr>
            <a:r>
              <a:rPr lang="en-US" sz="3600" dirty="0"/>
              <a:t>Biodynamic, Sustainable</a:t>
            </a:r>
          </a:p>
        </p:txBody>
      </p:sp>
      <p:pic>
        <p:nvPicPr>
          <p:cNvPr id="1026" name="Picture 2" descr="Image result for vineyard long island"/>
          <p:cNvPicPr>
            <a:picLocks noChangeAspect="1" noChangeArrowheads="1"/>
          </p:cNvPicPr>
          <p:nvPr/>
        </p:nvPicPr>
        <p:blipFill rotWithShape="1">
          <a:blip r:embed="rId2">
            <a:extLst>
              <a:ext uri="{28A0092B-C50C-407E-A947-70E740481C1C}">
                <a14:useLocalDpi xmlns:a14="http://schemas.microsoft.com/office/drawing/2010/main" val="0"/>
              </a:ext>
            </a:extLst>
          </a:blip>
          <a:srcRect t="11684" b="10015"/>
          <a:stretch/>
        </p:blipFill>
        <p:spPr bwMode="auto">
          <a:xfrm>
            <a:off x="533400" y="2415225"/>
            <a:ext cx="8229600" cy="429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326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38150"/>
            <a:ext cx="3581400" cy="1619250"/>
          </a:xfrm>
        </p:spPr>
        <p:txBody>
          <a:bodyPr>
            <a:noAutofit/>
          </a:bodyPr>
          <a:lstStyle/>
          <a:p>
            <a:pPr eaLnBrk="1" fontAlgn="auto" hangingPunct="1">
              <a:spcAft>
                <a:spcPts val="0"/>
              </a:spcAft>
              <a:defRPr/>
            </a:pPr>
            <a:r>
              <a:rPr lang="en-US" sz="4800" dirty="0"/>
              <a:t>Harvest: Mechanical</a:t>
            </a:r>
          </a:p>
        </p:txBody>
      </p:sp>
      <p:sp>
        <p:nvSpPr>
          <p:cNvPr id="4" name="Picture Placeholder 3"/>
          <p:cNvSpPr>
            <a:spLocks noGrp="1"/>
          </p:cNvSpPr>
          <p:nvPr>
            <p:ph type="pic" idx="1"/>
          </p:nvPr>
        </p:nvSpPr>
        <p:spPr/>
      </p:sp>
      <p:sp>
        <p:nvSpPr>
          <p:cNvPr id="5" name="Text Placeholder 4"/>
          <p:cNvSpPr>
            <a:spLocks noGrp="1"/>
          </p:cNvSpPr>
          <p:nvPr>
            <p:ph type="body" sz="half" idx="2"/>
          </p:nvPr>
        </p:nvSpPr>
        <p:spPr/>
        <p:txBody>
          <a:bodyPr/>
          <a:lstStyle/>
          <a:p>
            <a:endParaRPr lang="en-US"/>
          </a:p>
        </p:txBody>
      </p:sp>
      <p:pic>
        <p:nvPicPr>
          <p:cNvPr id="19459" name="Picture 2" descr="http://www.wineanorak.com/blog/uploaded_images/mechanical_harvester_me-719424.jpg"/>
          <p:cNvPicPr>
            <a:picLocks noChangeAspect="1" noChangeArrowheads="1"/>
          </p:cNvPicPr>
          <p:nvPr/>
        </p:nvPicPr>
        <p:blipFill>
          <a:blip r:embed="rId3" cstate="print"/>
          <a:srcRect/>
          <a:stretch>
            <a:fillRect/>
          </a:stretch>
        </p:blipFill>
        <p:spPr bwMode="auto">
          <a:xfrm>
            <a:off x="3886200" y="0"/>
            <a:ext cx="5057775" cy="68484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3999" cy="838200"/>
          </a:xfrm>
        </p:spPr>
        <p:txBody>
          <a:bodyPr>
            <a:noAutofit/>
          </a:bodyPr>
          <a:lstStyle/>
          <a:p>
            <a:pPr algn="ctr"/>
            <a:r>
              <a:rPr lang="en-US" sz="5400" dirty="0"/>
              <a:t>Harvest: Manual</a:t>
            </a:r>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endParaRPr lang="en-US"/>
          </a:p>
        </p:txBody>
      </p:sp>
      <p:pic>
        <p:nvPicPr>
          <p:cNvPr id="1026" name="Picture 2" descr="Image result for manual grape harvest california"/>
          <p:cNvPicPr>
            <a:picLocks noChangeAspect="1" noChangeArrowheads="1"/>
          </p:cNvPicPr>
          <p:nvPr/>
        </p:nvPicPr>
        <p:blipFill>
          <a:blip r:embed="rId2" cstate="print"/>
          <a:srcRect/>
          <a:stretch>
            <a:fillRect/>
          </a:stretch>
        </p:blipFill>
        <p:spPr bwMode="auto">
          <a:xfrm>
            <a:off x="0" y="838200"/>
            <a:ext cx="9205270" cy="6324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8474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4400" b="1" i="1" dirty="0">
                <a:solidFill>
                  <a:schemeClr val="tx1"/>
                </a:solidFill>
                <a:effectLst>
                  <a:outerShdw blurRad="38100" dist="38100" dir="2700000" algn="tl">
                    <a:srgbClr val="000000">
                      <a:alpha val="43137"/>
                    </a:srgbClr>
                  </a:outerShdw>
                </a:effectLst>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38640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5" name="Picture 4"/>
          <p:cNvPicPr/>
          <p:nvPr/>
        </p:nvPicPr>
        <p:blipFill>
          <a:blip r:embed="rId2" cstate="print"/>
          <a:srcRect l="9135" t="18803" r="50160" b="28205"/>
          <a:stretch>
            <a:fillRect/>
          </a:stretch>
        </p:blipFill>
        <p:spPr bwMode="auto">
          <a:xfrm>
            <a:off x="0" y="0"/>
            <a:ext cx="9144000" cy="6858000"/>
          </a:xfrm>
          <a:prstGeom prst="rect">
            <a:avLst/>
          </a:prstGeom>
          <a:noFill/>
          <a:ln w="9525">
            <a:noFill/>
            <a:miter lim="800000"/>
            <a:headEnd/>
            <a:tailEnd/>
          </a:ln>
        </p:spPr>
      </p:pic>
      <p:sp>
        <p:nvSpPr>
          <p:cNvPr id="7" name="TextBox 6"/>
          <p:cNvSpPr txBox="1"/>
          <p:nvPr/>
        </p:nvSpPr>
        <p:spPr>
          <a:xfrm>
            <a:off x="76200" y="838200"/>
            <a:ext cx="6553200" cy="584775"/>
          </a:xfrm>
          <a:prstGeom prst="rect">
            <a:avLst/>
          </a:prstGeom>
          <a:solidFill>
            <a:schemeClr val="bg1">
              <a:lumMod val="95000"/>
              <a:lumOff val="5000"/>
            </a:schemeClr>
          </a:solidFill>
        </p:spPr>
        <p:txBody>
          <a:bodyPr wrap="square" rtlCol="0">
            <a:spAutoFit/>
          </a:bodyPr>
          <a:lstStyle/>
          <a:p>
            <a:r>
              <a:rPr lang="en-US" sz="3200" dirty="0" smtClean="0"/>
              <a:t>What is important to know about Soil?</a:t>
            </a:r>
            <a:endParaRPr lang="en-US" sz="3200" dirty="0"/>
          </a:p>
        </p:txBody>
      </p:sp>
    </p:spTree>
    <p:extLst>
      <p:ext uri="{BB962C8B-B14F-4D97-AF65-F5344CB8AC3E}">
        <p14:creationId xmlns:p14="http://schemas.microsoft.com/office/powerpoint/2010/main" val="37740774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22688"/>
            <a:ext cx="6541319" cy="6835312"/>
          </a:xfrm>
        </p:spPr>
      </p:pic>
    </p:spTree>
    <p:extLst>
      <p:ext uri="{BB962C8B-B14F-4D97-AF65-F5344CB8AC3E}">
        <p14:creationId xmlns:p14="http://schemas.microsoft.com/office/powerpoint/2010/main" val="3201309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0"/>
            <a:ext cx="6819900" cy="6819900"/>
          </a:xfrm>
        </p:spPr>
      </p:pic>
    </p:spTree>
    <p:extLst>
      <p:ext uri="{BB962C8B-B14F-4D97-AF65-F5344CB8AC3E}">
        <p14:creationId xmlns:p14="http://schemas.microsoft.com/office/powerpoint/2010/main" val="2658045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93" y="274638"/>
            <a:ext cx="9163893" cy="6278562"/>
          </a:xfrm>
        </p:spPr>
      </p:pic>
    </p:spTree>
    <p:extLst>
      <p:ext uri="{BB962C8B-B14F-4D97-AF65-F5344CB8AC3E}">
        <p14:creationId xmlns:p14="http://schemas.microsoft.com/office/powerpoint/2010/main" val="2846893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8474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4400" b="1" i="1" dirty="0">
                <a:solidFill>
                  <a:schemeClr val="tx1"/>
                </a:solidFill>
                <a:effectLst>
                  <a:outerShdw blurRad="38100" dist="38100" dir="2700000" algn="tl">
                    <a:srgbClr val="000000">
                      <a:alpha val="43137"/>
                    </a:srgbClr>
                  </a:outerShdw>
                </a:effectLst>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167796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1731368" y="0"/>
            <a:ext cx="5681265" cy="1295400"/>
          </a:xfrm>
        </p:spPr>
        <p:txBody>
          <a:bodyPr/>
          <a:lstStyle/>
          <a:p>
            <a:pPr eaLnBrk="1" fontAlgn="auto" hangingPunct="1">
              <a:spcAft>
                <a:spcPts val="0"/>
              </a:spcAft>
              <a:defRPr/>
            </a:pPr>
            <a:r>
              <a:rPr lang="en-US" sz="6600" dirty="0">
                <a:solidFill>
                  <a:schemeClr val="tx1"/>
                </a:solidFill>
              </a:rPr>
              <a:t>Overview</a:t>
            </a:r>
          </a:p>
        </p:txBody>
      </p:sp>
      <p:sp>
        <p:nvSpPr>
          <p:cNvPr id="4099" name="Rectangle 7"/>
          <p:cNvSpPr>
            <a:spLocks noGrp="1" noChangeArrowheads="1"/>
          </p:cNvSpPr>
          <p:nvPr>
            <p:ph idx="1"/>
          </p:nvPr>
        </p:nvSpPr>
        <p:spPr>
          <a:xfrm>
            <a:off x="685800" y="1447800"/>
            <a:ext cx="8229600" cy="4114800"/>
          </a:xfrm>
        </p:spPr>
        <p:txBody>
          <a:bodyPr>
            <a:noAutofit/>
          </a:bodyPr>
          <a:lstStyle/>
          <a:p>
            <a:pPr>
              <a:defRPr/>
            </a:pPr>
            <a:r>
              <a:rPr lang="en-US" sz="4000" dirty="0">
                <a:solidFill>
                  <a:schemeClr val="tx1"/>
                </a:solidFill>
              </a:rPr>
              <a:t>Attendance</a:t>
            </a:r>
          </a:p>
          <a:p>
            <a:pPr>
              <a:defRPr/>
            </a:pPr>
            <a:r>
              <a:rPr lang="en-US" sz="4000" dirty="0" smtClean="0">
                <a:solidFill>
                  <a:schemeClr val="tx1"/>
                </a:solidFill>
              </a:rPr>
              <a:t>Review of Syllabus </a:t>
            </a:r>
            <a:endParaRPr lang="en-US" sz="4000" dirty="0">
              <a:solidFill>
                <a:schemeClr val="tx1"/>
              </a:solidFill>
            </a:endParaRPr>
          </a:p>
          <a:p>
            <a:pPr>
              <a:defRPr/>
            </a:pPr>
            <a:r>
              <a:rPr lang="en-US" sz="4000" dirty="0" smtClean="0">
                <a:solidFill>
                  <a:schemeClr val="tx1"/>
                </a:solidFill>
              </a:rPr>
              <a:t>OpenLab</a:t>
            </a:r>
            <a:endParaRPr lang="en-US" sz="4000" dirty="0">
              <a:solidFill>
                <a:schemeClr val="tx1"/>
              </a:solidFill>
            </a:endParaRPr>
          </a:p>
          <a:p>
            <a:pPr eaLnBrk="1" fontAlgn="auto" hangingPunct="1">
              <a:spcAft>
                <a:spcPts val="0"/>
              </a:spcAft>
              <a:defRPr/>
            </a:pPr>
            <a:r>
              <a:rPr lang="en-US" sz="4000" dirty="0" smtClean="0">
                <a:solidFill>
                  <a:schemeClr val="tx1"/>
                </a:solidFill>
              </a:rPr>
              <a:t>Viticulture</a:t>
            </a:r>
            <a:endParaRPr lang="en-US" sz="4000"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 y="657225"/>
            <a:ext cx="9233648" cy="4905375"/>
          </a:xfrm>
        </p:spPr>
      </p:pic>
      <p:sp>
        <p:nvSpPr>
          <p:cNvPr id="24581" name="TextBox 4"/>
          <p:cNvSpPr txBox="1">
            <a:spLocks noChangeArrowheads="1"/>
          </p:cNvSpPr>
          <p:nvPr/>
        </p:nvSpPr>
        <p:spPr bwMode="auto">
          <a:xfrm>
            <a:off x="0" y="6515100"/>
            <a:ext cx="5562600" cy="276225"/>
          </a:xfrm>
          <a:prstGeom prst="rect">
            <a:avLst/>
          </a:prstGeom>
          <a:noFill/>
          <a:ln w="9525">
            <a:noFill/>
            <a:miter lim="800000"/>
            <a:headEnd/>
            <a:tailEnd/>
          </a:ln>
        </p:spPr>
        <p:txBody>
          <a:bodyPr>
            <a:spAutoFit/>
          </a:bodyPr>
          <a:lstStyle/>
          <a:p>
            <a:r>
              <a:rPr lang="en-US" sz="1200" dirty="0"/>
              <a:t>Image credit: </a:t>
            </a:r>
            <a:r>
              <a:rPr lang="en-US" sz="1200" dirty="0">
                <a:hlinkClick r:id="rId4"/>
              </a:rPr>
              <a:t>https://winefolly.com/tutorial/pinot-noir-regions</a:t>
            </a:r>
            <a:r>
              <a:rPr lang="en-US" sz="1200" dirty="0" smtClean="0">
                <a:hlinkClick r:id="rId4"/>
              </a:rPr>
              <a:t>/</a:t>
            </a:r>
            <a:r>
              <a:rPr lang="en-US" sz="1200" dirty="0" smtClean="0"/>
              <a:t> </a:t>
            </a:r>
            <a:endParaRPr lang="en-US"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455" y="1447800"/>
            <a:ext cx="8975090" cy="2819399"/>
          </a:xfrm>
        </p:spPr>
      </p:pic>
    </p:spTree>
    <p:extLst>
      <p:ext uri="{BB962C8B-B14F-4D97-AF65-F5344CB8AC3E}">
        <p14:creationId xmlns:p14="http://schemas.microsoft.com/office/powerpoint/2010/main" val="4003399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7366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b="1" i="1" dirty="0">
                <a:solidFill>
                  <a:schemeClr val="tx1"/>
                </a:solidFill>
                <a:effectLst>
                  <a:outerShdw blurRad="38100" dist="38100" dir="2700000" algn="tl">
                    <a:srgbClr val="000000">
                      <a:alpha val="43137"/>
                    </a:srgbClr>
                  </a:outerShdw>
                </a:effectLst>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11737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6096000"/>
          </a:xfrm>
        </p:spPr>
        <p:txBody>
          <a:bodyPr>
            <a:noAutofit/>
          </a:bodyPr>
          <a:lstStyle/>
          <a:p>
            <a:r>
              <a:rPr lang="en-US" sz="8800" dirty="0" smtClean="0">
                <a:solidFill>
                  <a:schemeClr val="tx1"/>
                </a:solidFill>
              </a:rPr>
              <a:t>Maritime</a:t>
            </a:r>
            <a:br>
              <a:rPr lang="en-US" sz="8800" dirty="0" smtClean="0">
                <a:solidFill>
                  <a:schemeClr val="tx1"/>
                </a:solidFill>
              </a:rPr>
            </a:br>
            <a:r>
              <a:rPr lang="en-US" sz="4800" dirty="0" smtClean="0">
                <a:solidFill>
                  <a:schemeClr val="tx1"/>
                </a:solidFill>
              </a:rPr>
              <a:t/>
            </a:r>
            <a:br>
              <a:rPr lang="en-US" sz="4800" dirty="0" smtClean="0">
                <a:solidFill>
                  <a:schemeClr val="tx1"/>
                </a:solidFill>
              </a:rPr>
            </a:br>
            <a:r>
              <a:rPr lang="en-US" sz="8800" dirty="0" smtClean="0">
                <a:solidFill>
                  <a:schemeClr val="tx1"/>
                </a:solidFill>
              </a:rPr>
              <a:t>Continental</a:t>
            </a:r>
            <a:br>
              <a:rPr lang="en-US" sz="8800" dirty="0" smtClean="0">
                <a:solidFill>
                  <a:schemeClr val="tx1"/>
                </a:solidFill>
              </a:rPr>
            </a:br>
            <a:r>
              <a:rPr lang="en-US" dirty="0" smtClean="0">
                <a:solidFill>
                  <a:schemeClr val="tx1"/>
                </a:solidFill>
              </a:rPr>
              <a:t/>
            </a:r>
            <a:br>
              <a:rPr lang="en-US" dirty="0" smtClean="0">
                <a:solidFill>
                  <a:schemeClr val="tx1"/>
                </a:solidFill>
              </a:rPr>
            </a:br>
            <a:r>
              <a:rPr lang="en-US" sz="8800" dirty="0" smtClean="0">
                <a:solidFill>
                  <a:schemeClr val="tx1"/>
                </a:solidFill>
              </a:rPr>
              <a:t>Mediterranean</a:t>
            </a:r>
            <a:endParaRPr lang="en-US" sz="8800" dirty="0">
              <a:solidFill>
                <a:schemeClr val="tx1"/>
              </a:solidFill>
            </a:endParaRPr>
          </a:p>
        </p:txBody>
      </p:sp>
    </p:spTree>
    <p:extLst>
      <p:ext uri="{BB962C8B-B14F-4D97-AF65-F5344CB8AC3E}">
        <p14:creationId xmlns:p14="http://schemas.microsoft.com/office/powerpoint/2010/main" val="2050318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28600" y="274638"/>
            <a:ext cx="8534400" cy="715962"/>
          </a:xfrm>
        </p:spPr>
        <p:txBody>
          <a:bodyPr>
            <a:normAutofit fontScale="90000"/>
          </a:bodyPr>
          <a:lstStyle/>
          <a:p>
            <a:pPr eaLnBrk="1" fontAlgn="auto" hangingPunct="1">
              <a:spcAft>
                <a:spcPts val="0"/>
              </a:spcAft>
              <a:defRPr/>
            </a:pPr>
            <a:r>
              <a:rPr lang="en-US" dirty="0">
                <a:solidFill>
                  <a:schemeClr val="tx1"/>
                </a:solidFill>
              </a:rPr>
              <a:t>Common Regulations &amp; Laws</a:t>
            </a:r>
          </a:p>
        </p:txBody>
      </p:sp>
      <p:sp>
        <p:nvSpPr>
          <p:cNvPr id="14339" name="Rectangle 3"/>
          <p:cNvSpPr>
            <a:spLocks noGrp="1" noChangeArrowheads="1"/>
          </p:cNvSpPr>
          <p:nvPr>
            <p:ph idx="1"/>
          </p:nvPr>
        </p:nvSpPr>
        <p:spPr>
          <a:xfrm>
            <a:off x="1752600" y="1219200"/>
            <a:ext cx="6172200" cy="4953000"/>
          </a:xfrm>
        </p:spPr>
        <p:txBody>
          <a:bodyPr>
            <a:noAutofit/>
          </a:bodyPr>
          <a:lstStyle/>
          <a:p>
            <a:pPr eaLnBrk="1" fontAlgn="auto" hangingPunct="1">
              <a:spcAft>
                <a:spcPts val="0"/>
              </a:spcAft>
              <a:defRPr/>
            </a:pPr>
            <a:r>
              <a:rPr lang="en-US" sz="4000" dirty="0">
                <a:solidFill>
                  <a:schemeClr val="tx1"/>
                </a:solidFill>
              </a:rPr>
              <a:t>Appellations</a:t>
            </a:r>
          </a:p>
          <a:p>
            <a:pPr eaLnBrk="1" fontAlgn="auto" hangingPunct="1">
              <a:spcAft>
                <a:spcPts val="0"/>
              </a:spcAft>
              <a:defRPr/>
            </a:pPr>
            <a:r>
              <a:rPr lang="en-US" sz="4000" dirty="0">
                <a:solidFill>
                  <a:schemeClr val="tx1"/>
                </a:solidFill>
              </a:rPr>
              <a:t>Grape Variety</a:t>
            </a:r>
          </a:p>
          <a:p>
            <a:pPr eaLnBrk="1" fontAlgn="auto" hangingPunct="1">
              <a:spcAft>
                <a:spcPts val="0"/>
              </a:spcAft>
              <a:defRPr/>
            </a:pPr>
            <a:r>
              <a:rPr lang="en-US" sz="4000" dirty="0">
                <a:solidFill>
                  <a:schemeClr val="tx1"/>
                </a:solidFill>
              </a:rPr>
              <a:t>Minimum Alcohol</a:t>
            </a:r>
          </a:p>
          <a:p>
            <a:pPr eaLnBrk="1" fontAlgn="auto" hangingPunct="1">
              <a:spcAft>
                <a:spcPts val="0"/>
              </a:spcAft>
              <a:defRPr/>
            </a:pPr>
            <a:r>
              <a:rPr lang="en-US" sz="4000" dirty="0">
                <a:solidFill>
                  <a:schemeClr val="tx1"/>
                </a:solidFill>
              </a:rPr>
              <a:t>Maximum Yield</a:t>
            </a:r>
          </a:p>
          <a:p>
            <a:pPr eaLnBrk="1" fontAlgn="auto" hangingPunct="1">
              <a:spcAft>
                <a:spcPts val="0"/>
              </a:spcAft>
              <a:defRPr/>
            </a:pPr>
            <a:r>
              <a:rPr lang="en-US" sz="4000" dirty="0">
                <a:solidFill>
                  <a:schemeClr val="tx1"/>
                </a:solidFill>
              </a:rPr>
              <a:t>Methods of Viticulture</a:t>
            </a:r>
          </a:p>
          <a:p>
            <a:pPr eaLnBrk="1" fontAlgn="auto" hangingPunct="1">
              <a:spcAft>
                <a:spcPts val="0"/>
              </a:spcAft>
              <a:defRPr/>
            </a:pPr>
            <a:r>
              <a:rPr lang="en-US" sz="4000" dirty="0">
                <a:solidFill>
                  <a:schemeClr val="tx1"/>
                </a:solidFill>
              </a:rPr>
              <a:t>Methods of </a:t>
            </a:r>
            <a:r>
              <a:rPr lang="en-US" sz="4000" dirty="0" err="1">
                <a:solidFill>
                  <a:schemeClr val="tx1"/>
                </a:solidFill>
              </a:rPr>
              <a:t>Vinification</a:t>
            </a:r>
            <a:endParaRPr lang="en-US" sz="4000"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1477962"/>
          </a:xfrm>
        </p:spPr>
        <p:txBody>
          <a:bodyPr/>
          <a:lstStyle/>
          <a:p>
            <a:pPr>
              <a:defRPr/>
            </a:pPr>
            <a:r>
              <a:rPr lang="en-US" dirty="0"/>
              <a:t>Short List of Problems </a:t>
            </a:r>
            <a:br>
              <a:rPr lang="en-US" dirty="0"/>
            </a:br>
            <a:r>
              <a:rPr lang="en-US" dirty="0"/>
              <a:t>Grape Vines Face</a:t>
            </a:r>
          </a:p>
        </p:txBody>
      </p:sp>
      <p:sp>
        <p:nvSpPr>
          <p:cNvPr id="3" name="Content Placeholder 2"/>
          <p:cNvSpPr>
            <a:spLocks noGrp="1"/>
          </p:cNvSpPr>
          <p:nvPr>
            <p:ph idx="1"/>
          </p:nvPr>
        </p:nvSpPr>
        <p:spPr/>
        <p:txBody>
          <a:bodyPr/>
          <a:lstStyle/>
          <a:p>
            <a:pPr>
              <a:defRPr/>
            </a:pPr>
            <a:r>
              <a:rPr lang="en-US" dirty="0" err="1"/>
              <a:t>Phylloxera</a:t>
            </a:r>
            <a:endParaRPr lang="en-US" dirty="0"/>
          </a:p>
          <a:p>
            <a:pPr>
              <a:defRPr/>
            </a:pPr>
            <a:r>
              <a:rPr lang="en-US" dirty="0"/>
              <a:t>Glassy Winged Sharpshooter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609600"/>
            <a:ext cx="7772400" cy="1143000"/>
          </a:xfrm>
        </p:spPr>
        <p:txBody>
          <a:bodyPr/>
          <a:lstStyle/>
          <a:p>
            <a:pPr algn="l" eaLnBrk="1" fontAlgn="auto" hangingPunct="1">
              <a:spcAft>
                <a:spcPts val="0"/>
              </a:spcAft>
              <a:defRPr/>
            </a:pPr>
            <a:r>
              <a:rPr lang="en-US" dirty="0"/>
              <a:t>What is </a:t>
            </a:r>
            <a:r>
              <a:rPr lang="en-US" dirty="0" err="1"/>
              <a:t>Phylloxera</a:t>
            </a:r>
            <a:r>
              <a:rPr lang="en-US" dirty="0"/>
              <a:t>?</a:t>
            </a:r>
          </a:p>
        </p:txBody>
      </p:sp>
      <p:sp>
        <p:nvSpPr>
          <p:cNvPr id="15363" name="Rectangle 3"/>
          <p:cNvSpPr>
            <a:spLocks noGrp="1" noChangeArrowheads="1"/>
          </p:cNvSpPr>
          <p:nvPr>
            <p:ph idx="1"/>
          </p:nvPr>
        </p:nvSpPr>
        <p:spPr>
          <a:xfrm>
            <a:off x="533400" y="2362200"/>
            <a:ext cx="8382000" cy="4495800"/>
          </a:xfrm>
        </p:spPr>
        <p:txBody>
          <a:bodyPr>
            <a:normAutofit fontScale="92500" lnSpcReduction="10000"/>
          </a:bodyPr>
          <a:lstStyle/>
          <a:p>
            <a:pPr eaLnBrk="1" fontAlgn="auto" hangingPunct="1">
              <a:spcAft>
                <a:spcPts val="0"/>
              </a:spcAft>
              <a:defRPr/>
            </a:pPr>
            <a:r>
              <a:rPr lang="en-US" sz="2800" dirty="0"/>
              <a:t>Grape Louse that feeds on the roots of </a:t>
            </a:r>
            <a:r>
              <a:rPr lang="en-US" sz="2800" i="1" dirty="0" err="1"/>
              <a:t>vitis</a:t>
            </a:r>
            <a:r>
              <a:rPr lang="en-US" sz="2800" i="1" dirty="0"/>
              <a:t> </a:t>
            </a:r>
            <a:r>
              <a:rPr lang="en-US" sz="2800" i="1" dirty="0" err="1"/>
              <a:t>vinifera</a:t>
            </a:r>
            <a:r>
              <a:rPr lang="en-US" sz="2800" dirty="0"/>
              <a:t> and injects its waste into the roots</a:t>
            </a:r>
            <a:endParaRPr lang="en-US" sz="2800" i="1" dirty="0"/>
          </a:p>
          <a:p>
            <a:pPr eaLnBrk="1" fontAlgn="auto" hangingPunct="1">
              <a:spcAft>
                <a:spcPts val="0"/>
              </a:spcAft>
              <a:defRPr/>
            </a:pPr>
            <a:r>
              <a:rPr lang="en-US" sz="2800" dirty="0"/>
              <a:t>Thought to be Resistant to Rootstock AxR1</a:t>
            </a:r>
          </a:p>
          <a:p>
            <a:pPr eaLnBrk="1" fontAlgn="auto" hangingPunct="1">
              <a:spcAft>
                <a:spcPts val="0"/>
              </a:spcAft>
              <a:defRPr/>
            </a:pPr>
            <a:r>
              <a:rPr lang="en-US" sz="2800" dirty="0"/>
              <a:t>Did it Destroyed Wine Industry????</a:t>
            </a:r>
          </a:p>
          <a:p>
            <a:pPr lvl="1" eaLnBrk="1" fontAlgn="auto" hangingPunct="1">
              <a:spcAft>
                <a:spcPts val="0"/>
              </a:spcAft>
              <a:defRPr/>
            </a:pPr>
            <a:r>
              <a:rPr lang="en-US" sz="2400" dirty="0"/>
              <a:t>70% of French Vineyards in 1860’s-1870’s</a:t>
            </a:r>
          </a:p>
          <a:p>
            <a:pPr lvl="1" eaLnBrk="1" fontAlgn="auto" hangingPunct="1">
              <a:spcAft>
                <a:spcPts val="0"/>
              </a:spcAft>
              <a:defRPr/>
            </a:pPr>
            <a:r>
              <a:rPr lang="en-US" sz="2400" dirty="0"/>
              <a:t>New Zealand in 1970’s</a:t>
            </a:r>
          </a:p>
          <a:p>
            <a:pPr lvl="1" eaLnBrk="1" fontAlgn="auto" hangingPunct="1">
              <a:spcAft>
                <a:spcPts val="0"/>
              </a:spcAft>
              <a:defRPr/>
            </a:pPr>
            <a:r>
              <a:rPr lang="en-US" sz="2400" dirty="0"/>
              <a:t>Napa Valley in 1983</a:t>
            </a:r>
          </a:p>
          <a:p>
            <a:pPr lvl="1" eaLnBrk="1" fontAlgn="auto" hangingPunct="1">
              <a:spcAft>
                <a:spcPts val="0"/>
              </a:spcAft>
              <a:defRPr/>
            </a:pPr>
            <a:r>
              <a:rPr lang="en-US" sz="2400" dirty="0"/>
              <a:t>West Coast of US by 1995 </a:t>
            </a:r>
          </a:p>
          <a:p>
            <a:pPr eaLnBrk="1" fontAlgn="auto" hangingPunct="1">
              <a:spcAft>
                <a:spcPts val="0"/>
              </a:spcAft>
              <a:defRPr/>
            </a:pPr>
            <a:r>
              <a:rPr lang="en-US" sz="2800" dirty="0"/>
              <a:t>Various </a:t>
            </a:r>
            <a:r>
              <a:rPr lang="en-US" sz="2800" i="1" dirty="0" err="1"/>
              <a:t>vitis</a:t>
            </a:r>
            <a:r>
              <a:rPr lang="en-US" sz="2800" i="1" dirty="0"/>
              <a:t> </a:t>
            </a:r>
            <a:r>
              <a:rPr lang="en-US" sz="2800" i="1" dirty="0" err="1"/>
              <a:t>labrusca</a:t>
            </a:r>
            <a:r>
              <a:rPr lang="en-US" sz="2800" dirty="0"/>
              <a:t> root stocks now used</a:t>
            </a:r>
          </a:p>
        </p:txBody>
      </p:sp>
      <p:pic>
        <p:nvPicPr>
          <p:cNvPr id="27652" name="Picture 5" descr="http://www.dpi.nsw.gov.au/__data/assets/image/0018/116433/phylloxera-crawlers.jpg"/>
          <p:cNvPicPr>
            <a:picLocks noChangeAspect="1" noChangeArrowheads="1"/>
          </p:cNvPicPr>
          <p:nvPr/>
        </p:nvPicPr>
        <p:blipFill>
          <a:blip r:embed="rId3" cstate="print"/>
          <a:srcRect/>
          <a:stretch>
            <a:fillRect/>
          </a:stretch>
        </p:blipFill>
        <p:spPr bwMode="auto">
          <a:xfrm>
            <a:off x="5257800" y="0"/>
            <a:ext cx="3886200" cy="24034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52600" y="0"/>
            <a:ext cx="5681265" cy="762000"/>
          </a:xfrm>
        </p:spPr>
        <p:txBody>
          <a:bodyPr/>
          <a:lstStyle/>
          <a:p>
            <a:pPr eaLnBrk="1" fontAlgn="auto" hangingPunct="1">
              <a:spcAft>
                <a:spcPts val="0"/>
              </a:spcAft>
              <a:defRPr/>
            </a:pPr>
            <a:r>
              <a:rPr lang="en-US" dirty="0"/>
              <a:t>Terms to Know</a:t>
            </a:r>
          </a:p>
        </p:txBody>
      </p:sp>
      <p:sp>
        <p:nvSpPr>
          <p:cNvPr id="22531" name="Rectangle 3"/>
          <p:cNvSpPr>
            <a:spLocks noGrp="1" noChangeArrowheads="1"/>
          </p:cNvSpPr>
          <p:nvPr>
            <p:ph idx="1"/>
          </p:nvPr>
        </p:nvSpPr>
        <p:spPr>
          <a:xfrm>
            <a:off x="304800" y="914400"/>
            <a:ext cx="4267200" cy="5943600"/>
          </a:xfrm>
        </p:spPr>
        <p:txBody>
          <a:bodyPr>
            <a:noAutofit/>
          </a:bodyPr>
          <a:lstStyle/>
          <a:p>
            <a:pPr eaLnBrk="1" fontAlgn="auto" hangingPunct="1">
              <a:lnSpc>
                <a:spcPct val="80000"/>
              </a:lnSpc>
              <a:spcAft>
                <a:spcPts val="0"/>
              </a:spcAft>
              <a:defRPr/>
            </a:pPr>
            <a:r>
              <a:rPr lang="en-US" sz="2400" dirty="0">
                <a:solidFill>
                  <a:schemeClr val="tx1">
                    <a:lumMod val="95000"/>
                  </a:schemeClr>
                </a:solidFill>
              </a:rPr>
              <a:t>Viticulture </a:t>
            </a:r>
          </a:p>
          <a:p>
            <a:pPr eaLnBrk="1" fontAlgn="auto" hangingPunct="1">
              <a:lnSpc>
                <a:spcPct val="80000"/>
              </a:lnSpc>
              <a:spcAft>
                <a:spcPts val="0"/>
              </a:spcAft>
              <a:defRPr/>
            </a:pPr>
            <a:r>
              <a:rPr lang="en-US" sz="2400" dirty="0">
                <a:solidFill>
                  <a:schemeClr val="tx1">
                    <a:lumMod val="95000"/>
                  </a:schemeClr>
                </a:solidFill>
              </a:rPr>
              <a:t>Oenology (alt. spelling Enology)</a:t>
            </a:r>
          </a:p>
          <a:p>
            <a:pPr eaLnBrk="1" fontAlgn="auto" hangingPunct="1">
              <a:lnSpc>
                <a:spcPct val="80000"/>
              </a:lnSpc>
              <a:spcAft>
                <a:spcPts val="0"/>
              </a:spcAft>
              <a:defRPr/>
            </a:pPr>
            <a:r>
              <a:rPr lang="en-US" sz="2400" dirty="0">
                <a:solidFill>
                  <a:schemeClr val="tx1">
                    <a:lumMod val="95000"/>
                  </a:schemeClr>
                </a:solidFill>
              </a:rPr>
              <a:t>Wine Maker, </a:t>
            </a:r>
            <a:r>
              <a:rPr lang="en-US" sz="2400" dirty="0" err="1">
                <a:solidFill>
                  <a:schemeClr val="tx1">
                    <a:lumMod val="95000"/>
                  </a:schemeClr>
                </a:solidFill>
              </a:rPr>
              <a:t>Vitner</a:t>
            </a:r>
            <a:r>
              <a:rPr lang="en-US" sz="2400" dirty="0">
                <a:solidFill>
                  <a:schemeClr val="tx1">
                    <a:lumMod val="95000"/>
                  </a:schemeClr>
                </a:solidFill>
              </a:rPr>
              <a:t>, Vineyard Manager, Grape Grower</a:t>
            </a:r>
          </a:p>
          <a:p>
            <a:pPr eaLnBrk="1" fontAlgn="auto" hangingPunct="1">
              <a:lnSpc>
                <a:spcPct val="80000"/>
              </a:lnSpc>
              <a:spcAft>
                <a:spcPts val="0"/>
              </a:spcAft>
              <a:defRPr/>
            </a:pPr>
            <a:r>
              <a:rPr lang="en-US" sz="2400" dirty="0">
                <a:solidFill>
                  <a:schemeClr val="tx1">
                    <a:lumMod val="95000"/>
                  </a:schemeClr>
                </a:solidFill>
              </a:rPr>
              <a:t>Botrytis </a:t>
            </a:r>
            <a:r>
              <a:rPr lang="en-US" sz="2400" dirty="0" err="1">
                <a:solidFill>
                  <a:schemeClr val="tx1">
                    <a:lumMod val="95000"/>
                  </a:schemeClr>
                </a:solidFill>
              </a:rPr>
              <a:t>Cinerea</a:t>
            </a:r>
            <a:r>
              <a:rPr lang="en-US" sz="2400" dirty="0">
                <a:solidFill>
                  <a:schemeClr val="tx1">
                    <a:lumMod val="95000"/>
                  </a:schemeClr>
                </a:solidFill>
              </a:rPr>
              <a:t> (Noble Rot)</a:t>
            </a:r>
          </a:p>
          <a:p>
            <a:pPr eaLnBrk="1" fontAlgn="auto" hangingPunct="1">
              <a:lnSpc>
                <a:spcPct val="80000"/>
              </a:lnSpc>
              <a:spcAft>
                <a:spcPts val="0"/>
              </a:spcAft>
              <a:defRPr/>
            </a:pPr>
            <a:r>
              <a:rPr lang="en-US" sz="2400" dirty="0">
                <a:solidFill>
                  <a:schemeClr val="tx1">
                    <a:lumMod val="95000"/>
                  </a:schemeClr>
                </a:solidFill>
              </a:rPr>
              <a:t>Must</a:t>
            </a:r>
          </a:p>
          <a:p>
            <a:pPr eaLnBrk="1" fontAlgn="auto" hangingPunct="1">
              <a:lnSpc>
                <a:spcPct val="80000"/>
              </a:lnSpc>
              <a:spcAft>
                <a:spcPts val="0"/>
              </a:spcAft>
              <a:defRPr/>
            </a:pPr>
            <a:r>
              <a:rPr lang="en-US" sz="2400" dirty="0" err="1">
                <a:solidFill>
                  <a:schemeClr val="tx1">
                    <a:lumMod val="95000"/>
                  </a:schemeClr>
                </a:solidFill>
              </a:rPr>
              <a:t>Chaptalization</a:t>
            </a:r>
            <a:endParaRPr lang="en-US" sz="2400" dirty="0">
              <a:solidFill>
                <a:schemeClr val="tx1">
                  <a:lumMod val="95000"/>
                </a:schemeClr>
              </a:solidFill>
            </a:endParaRPr>
          </a:p>
          <a:p>
            <a:pPr eaLnBrk="1" fontAlgn="auto" hangingPunct="1">
              <a:lnSpc>
                <a:spcPct val="80000"/>
              </a:lnSpc>
              <a:spcAft>
                <a:spcPts val="0"/>
              </a:spcAft>
              <a:defRPr/>
            </a:pPr>
            <a:r>
              <a:rPr lang="en-US" sz="2400" dirty="0">
                <a:solidFill>
                  <a:schemeClr val="tx1">
                    <a:lumMod val="95000"/>
                  </a:schemeClr>
                </a:solidFill>
              </a:rPr>
              <a:t>Acidification</a:t>
            </a:r>
          </a:p>
          <a:p>
            <a:pPr eaLnBrk="1" fontAlgn="auto" hangingPunct="1">
              <a:lnSpc>
                <a:spcPct val="80000"/>
              </a:lnSpc>
              <a:spcAft>
                <a:spcPts val="0"/>
              </a:spcAft>
              <a:defRPr/>
            </a:pPr>
            <a:r>
              <a:rPr lang="en-US" sz="2400" dirty="0" err="1">
                <a:solidFill>
                  <a:schemeClr val="tx1">
                    <a:lumMod val="95000"/>
                  </a:schemeClr>
                </a:solidFill>
              </a:rPr>
              <a:t>Brix</a:t>
            </a:r>
            <a:r>
              <a:rPr lang="en-US" sz="2400" dirty="0">
                <a:solidFill>
                  <a:schemeClr val="tx1">
                    <a:lumMod val="95000"/>
                  </a:schemeClr>
                </a:solidFill>
              </a:rPr>
              <a:t> and </a:t>
            </a:r>
            <a:r>
              <a:rPr lang="en-US" sz="2400" i="1" dirty="0" err="1">
                <a:solidFill>
                  <a:schemeClr val="tx1">
                    <a:lumMod val="95000"/>
                  </a:schemeClr>
                </a:solidFill>
              </a:rPr>
              <a:t>Beaume</a:t>
            </a:r>
            <a:endParaRPr lang="en-US" sz="2400" i="1" dirty="0">
              <a:solidFill>
                <a:schemeClr val="tx1">
                  <a:lumMod val="95000"/>
                </a:schemeClr>
              </a:solidFill>
            </a:endParaRPr>
          </a:p>
          <a:p>
            <a:pPr eaLnBrk="1" fontAlgn="auto" hangingPunct="1">
              <a:lnSpc>
                <a:spcPct val="80000"/>
              </a:lnSpc>
              <a:spcAft>
                <a:spcPts val="0"/>
              </a:spcAft>
              <a:defRPr/>
            </a:pPr>
            <a:r>
              <a:rPr lang="en-US" sz="2400" dirty="0">
                <a:solidFill>
                  <a:schemeClr val="tx1">
                    <a:lumMod val="95000"/>
                  </a:schemeClr>
                </a:solidFill>
              </a:rPr>
              <a:t>Carbonic Maceration</a:t>
            </a:r>
          </a:p>
          <a:p>
            <a:pPr eaLnBrk="1" fontAlgn="auto" hangingPunct="1">
              <a:lnSpc>
                <a:spcPct val="80000"/>
              </a:lnSpc>
              <a:spcAft>
                <a:spcPts val="0"/>
              </a:spcAft>
              <a:defRPr/>
            </a:pPr>
            <a:r>
              <a:rPr lang="en-US" sz="2400" dirty="0">
                <a:solidFill>
                  <a:schemeClr val="tx1">
                    <a:lumMod val="95000"/>
                  </a:schemeClr>
                </a:solidFill>
              </a:rPr>
              <a:t>Fining and Filtration</a:t>
            </a:r>
          </a:p>
          <a:p>
            <a:pPr eaLnBrk="1" fontAlgn="auto" hangingPunct="1">
              <a:lnSpc>
                <a:spcPct val="80000"/>
              </a:lnSpc>
              <a:spcAft>
                <a:spcPts val="0"/>
              </a:spcAft>
              <a:defRPr/>
            </a:pPr>
            <a:endParaRPr lang="en-US" sz="2400" dirty="0">
              <a:solidFill>
                <a:schemeClr val="tx1">
                  <a:lumMod val="95000"/>
                </a:schemeClr>
              </a:solidFill>
            </a:endParaRPr>
          </a:p>
        </p:txBody>
      </p:sp>
      <p:sp>
        <p:nvSpPr>
          <p:cNvPr id="4" name="Rectangle 3"/>
          <p:cNvSpPr txBox="1">
            <a:spLocks noChangeArrowheads="1"/>
          </p:cNvSpPr>
          <p:nvPr/>
        </p:nvSpPr>
        <p:spPr>
          <a:xfrm>
            <a:off x="4572000" y="895350"/>
            <a:ext cx="4267200" cy="6248400"/>
          </a:xfrm>
          <a:prstGeom prst="rect">
            <a:avLst/>
          </a:prstGeom>
        </p:spPr>
        <p:txBody>
          <a:bodyPr/>
          <a:lstStyle/>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Racking </a:t>
            </a:r>
          </a:p>
          <a:p>
            <a:pPr marL="342900" indent="-342900" fontAlgn="auto">
              <a:lnSpc>
                <a:spcPct val="80000"/>
              </a:lnSpc>
              <a:spcBef>
                <a:spcPts val="1500"/>
              </a:spcBef>
              <a:spcAft>
                <a:spcPts val="0"/>
              </a:spcAft>
              <a:buFontTx/>
              <a:buBlip>
                <a:blip r:embed="rId3"/>
              </a:buBlip>
              <a:defRPr/>
            </a:pPr>
            <a:r>
              <a:rPr lang="en-US" dirty="0" err="1">
                <a:solidFill>
                  <a:schemeClr val="tx1">
                    <a:lumMod val="95000"/>
                  </a:schemeClr>
                </a:solidFill>
                <a:latin typeface="+mn-lt"/>
              </a:rPr>
              <a:t>Malolactic</a:t>
            </a:r>
            <a:r>
              <a:rPr lang="en-US" dirty="0">
                <a:solidFill>
                  <a:schemeClr val="tx1">
                    <a:lumMod val="95000"/>
                  </a:schemeClr>
                </a:solidFill>
                <a:latin typeface="+mn-lt"/>
              </a:rPr>
              <a:t> Fermentation</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Vintage</a:t>
            </a:r>
          </a:p>
          <a:p>
            <a:pPr marL="342900" indent="-342900" fontAlgn="auto">
              <a:lnSpc>
                <a:spcPct val="80000"/>
              </a:lnSpc>
              <a:spcBef>
                <a:spcPts val="1500"/>
              </a:spcBef>
              <a:spcAft>
                <a:spcPts val="0"/>
              </a:spcAft>
              <a:buFontTx/>
              <a:buBlip>
                <a:blip r:embed="rId3"/>
              </a:buBlip>
              <a:defRPr/>
            </a:pPr>
            <a:r>
              <a:rPr lang="en-US" i="1" dirty="0" err="1">
                <a:solidFill>
                  <a:schemeClr val="tx1">
                    <a:lumMod val="95000"/>
                  </a:schemeClr>
                </a:solidFill>
                <a:latin typeface="+mn-lt"/>
              </a:rPr>
              <a:t>Phylloxera</a:t>
            </a:r>
            <a:endParaRPr lang="en-US" i="1" dirty="0">
              <a:solidFill>
                <a:schemeClr val="tx1">
                  <a:lumMod val="95000"/>
                </a:schemeClr>
              </a:solidFill>
              <a:latin typeface="+mn-lt"/>
            </a:endParaRP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Appellation</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Yield </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Formula for fermentation</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Cap, punching down the cap</a:t>
            </a:r>
          </a:p>
          <a:p>
            <a:pPr marL="342900" indent="-342900" fontAlgn="auto">
              <a:lnSpc>
                <a:spcPct val="80000"/>
              </a:lnSpc>
              <a:spcBef>
                <a:spcPts val="1500"/>
              </a:spcBef>
              <a:spcAft>
                <a:spcPts val="0"/>
              </a:spcAft>
              <a:buFontTx/>
              <a:buBlip>
                <a:blip r:embed="rId3"/>
              </a:buBlip>
              <a:defRPr/>
            </a:pPr>
            <a:r>
              <a:rPr lang="en-US" dirty="0" err="1">
                <a:solidFill>
                  <a:schemeClr val="tx1">
                    <a:lumMod val="95000"/>
                  </a:schemeClr>
                </a:solidFill>
                <a:latin typeface="+mn-lt"/>
              </a:rPr>
              <a:t>Barrique</a:t>
            </a:r>
            <a:endParaRPr lang="en-US" dirty="0">
              <a:solidFill>
                <a:schemeClr val="tx1">
                  <a:lumMod val="95000"/>
                </a:schemeClr>
              </a:solidFill>
              <a:latin typeface="+mn-lt"/>
            </a:endParaRPr>
          </a:p>
          <a:p>
            <a:pPr marL="342900" indent="-342900" fontAlgn="auto">
              <a:lnSpc>
                <a:spcPct val="80000"/>
              </a:lnSpc>
              <a:spcBef>
                <a:spcPts val="1500"/>
              </a:spcBef>
              <a:spcAft>
                <a:spcPts val="0"/>
              </a:spcAft>
              <a:buFontTx/>
              <a:buBlip>
                <a:blip r:embed="rId3"/>
              </a:buBlip>
              <a:defRPr/>
            </a:pPr>
            <a:r>
              <a:rPr lang="en-US" dirty="0" err="1">
                <a:solidFill>
                  <a:schemeClr val="tx1">
                    <a:lumMod val="95000"/>
                  </a:schemeClr>
                </a:solidFill>
                <a:latin typeface="+mn-lt"/>
              </a:rPr>
              <a:t>Vitis</a:t>
            </a:r>
            <a:r>
              <a:rPr lang="en-US" dirty="0">
                <a:solidFill>
                  <a:schemeClr val="tx1">
                    <a:lumMod val="95000"/>
                  </a:schemeClr>
                </a:solidFill>
                <a:latin typeface="+mn-lt"/>
              </a:rPr>
              <a:t> </a:t>
            </a:r>
            <a:r>
              <a:rPr lang="en-US" dirty="0" err="1">
                <a:solidFill>
                  <a:schemeClr val="tx1">
                    <a:lumMod val="95000"/>
                  </a:schemeClr>
                </a:solidFill>
                <a:latin typeface="+mn-lt"/>
              </a:rPr>
              <a:t>vinifera</a:t>
            </a:r>
            <a:r>
              <a:rPr lang="en-US" dirty="0">
                <a:solidFill>
                  <a:schemeClr val="tx1">
                    <a:lumMod val="95000"/>
                  </a:schemeClr>
                </a:solidFill>
                <a:latin typeface="+mn-lt"/>
              </a:rPr>
              <a:t>/</a:t>
            </a:r>
            <a:r>
              <a:rPr lang="en-US" dirty="0" err="1">
                <a:solidFill>
                  <a:schemeClr val="tx1">
                    <a:lumMod val="95000"/>
                  </a:schemeClr>
                </a:solidFill>
                <a:latin typeface="+mn-lt"/>
              </a:rPr>
              <a:t>labrusca</a:t>
            </a:r>
            <a:endParaRPr lang="en-US" dirty="0">
              <a:solidFill>
                <a:schemeClr val="tx1">
                  <a:lumMod val="95000"/>
                </a:schemeClr>
              </a:solidFill>
              <a:latin typeface="+mn-lt"/>
            </a:endParaRP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Grafting</a:t>
            </a:r>
          </a:p>
          <a:p>
            <a:pPr marL="342900" indent="-342900" fontAlgn="auto">
              <a:lnSpc>
                <a:spcPct val="80000"/>
              </a:lnSpc>
              <a:spcBef>
                <a:spcPts val="1500"/>
              </a:spcBef>
              <a:spcAft>
                <a:spcPts val="0"/>
              </a:spcAft>
              <a:buFontTx/>
              <a:buBlip>
                <a:blip r:embed="rId3"/>
              </a:buBlip>
              <a:defRPr/>
            </a:pPr>
            <a:r>
              <a:rPr lang="en-US" dirty="0">
                <a:solidFill>
                  <a:schemeClr val="tx1">
                    <a:lumMod val="95000"/>
                  </a:schemeClr>
                </a:solidFill>
                <a:latin typeface="+mn-lt"/>
              </a:rPr>
              <a:t>Root stock/bud wood</a:t>
            </a:r>
          </a:p>
          <a:p>
            <a:pPr marL="342900" indent="-342900" fontAlgn="auto">
              <a:lnSpc>
                <a:spcPct val="80000"/>
              </a:lnSpc>
              <a:spcBef>
                <a:spcPts val="1500"/>
              </a:spcBef>
              <a:spcAft>
                <a:spcPts val="0"/>
              </a:spcAft>
              <a:defRPr/>
            </a:pPr>
            <a:r>
              <a:rPr lang="en-US" dirty="0">
                <a:solidFill>
                  <a:schemeClr val="tx1">
                    <a:lumMod val="95000"/>
                  </a:schemeClr>
                </a:solidFill>
                <a:latin typeface="+mn-lt"/>
              </a:rPr>
              <a:t/>
            </a:r>
            <a:br>
              <a:rPr lang="en-US" dirty="0">
                <a:solidFill>
                  <a:schemeClr val="tx1">
                    <a:lumMod val="95000"/>
                  </a:schemeClr>
                </a:solidFill>
                <a:latin typeface="+mn-lt"/>
              </a:rPr>
            </a:br>
            <a:endParaRPr lang="en-US" dirty="0">
              <a:solidFill>
                <a:schemeClr val="tx1">
                  <a:lumMod val="95000"/>
                </a:schemeClr>
              </a:solidFill>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a:xfrm>
            <a:off x="0" y="609600"/>
            <a:ext cx="9144000" cy="990600"/>
          </a:xfrm>
        </p:spPr>
        <p:txBody>
          <a:bodyPr>
            <a:noAutofit/>
          </a:bodyPr>
          <a:lstStyle/>
          <a:p>
            <a:pPr eaLnBrk="1" fontAlgn="auto" hangingPunct="1">
              <a:spcAft>
                <a:spcPts val="0"/>
              </a:spcAft>
              <a:defRPr/>
            </a:pPr>
            <a:r>
              <a:rPr lang="en-US" sz="4800" dirty="0"/>
              <a:t>Identify the </a:t>
            </a:r>
            <a:br>
              <a:rPr lang="en-US" sz="4800" dirty="0"/>
            </a:br>
            <a:r>
              <a:rPr lang="en-US" sz="4800" dirty="0"/>
              <a:t>Factors Affecting the Taste of Wine</a:t>
            </a:r>
          </a:p>
        </p:txBody>
      </p:sp>
      <p:sp>
        <p:nvSpPr>
          <p:cNvPr id="3" name="Content Placeholder 2">
            <a:extLst>
              <a:ext uri="{FF2B5EF4-FFF2-40B4-BE49-F238E27FC236}">
                <a16:creationId xmlns:a16="http://schemas.microsoft.com/office/drawing/2014/main" id="{F38C3359-CC2F-E84A-AADA-137900F06E82}"/>
              </a:ext>
            </a:extLst>
          </p:cNvPr>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7366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3600" dirty="0">
                <a:solidFill>
                  <a:schemeClr val="tx1"/>
                </a:solidFill>
              </a:rPr>
              <a:t>Viticulture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357612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DDFCEDA-44CE-4D3C-9D29-0D805945A6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0904"/>
            <a:ext cx="7086600" cy="6114545"/>
          </a:xfrm>
          <a:prstGeom prst="rect">
            <a:avLst/>
          </a:prstGeom>
        </p:spPr>
      </p:pic>
      <p:sp>
        <p:nvSpPr>
          <p:cNvPr id="7" name="Rectangle 6">
            <a:extLst>
              <a:ext uri="{FF2B5EF4-FFF2-40B4-BE49-F238E27FC236}">
                <a16:creationId xmlns:a16="http://schemas.microsoft.com/office/drawing/2014/main" id="{D7BF836F-A954-4AE7-851C-830120995C25}"/>
              </a:ext>
            </a:extLst>
          </p:cNvPr>
          <p:cNvSpPr/>
          <p:nvPr/>
        </p:nvSpPr>
        <p:spPr>
          <a:xfrm>
            <a:off x="457200" y="6231104"/>
            <a:ext cx="8461248" cy="461665"/>
          </a:xfrm>
          <a:prstGeom prst="rect">
            <a:avLst/>
          </a:prstGeom>
        </p:spPr>
        <p:txBody>
          <a:bodyPr wrap="square">
            <a:spAutoFit/>
          </a:bodyPr>
          <a:lstStyle/>
          <a:p>
            <a:r>
              <a:rPr lang="en-US" sz="1200" dirty="0"/>
              <a:t>By Mariana Ruiz Villarreal (</a:t>
            </a:r>
            <a:r>
              <a:rPr lang="en-US" sz="1200" dirty="0" err="1"/>
              <a:t>LadyofHats</a:t>
            </a:r>
            <a:r>
              <a:rPr lang="en-US" sz="1200" dirty="0"/>
              <a:t>) - This image was created as part of the Philip </a:t>
            </a:r>
            <a:r>
              <a:rPr lang="en-US" sz="1200" dirty="0" err="1"/>
              <a:t>Greenspun</a:t>
            </a:r>
            <a:r>
              <a:rPr lang="en-US" sz="1200" dirty="0"/>
              <a:t> illustration project., Public Domain, https://commons.wikimedia.org/w/index.php?curid=4546784</a:t>
            </a:r>
          </a:p>
        </p:txBody>
      </p:sp>
    </p:spTree>
    <p:extLst>
      <p:ext uri="{BB962C8B-B14F-4D97-AF65-F5344CB8AC3E}">
        <p14:creationId xmlns:p14="http://schemas.microsoft.com/office/powerpoint/2010/main" val="37359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38150"/>
            <a:ext cx="8610600" cy="1619250"/>
          </a:xfrm>
        </p:spPr>
        <p:txBody>
          <a:bodyPr>
            <a:normAutofit fontScale="90000"/>
          </a:bodyPr>
          <a:lstStyle/>
          <a:p>
            <a:pPr algn="ctr"/>
            <a:r>
              <a:rPr lang="en-US" sz="4800" dirty="0" smtClean="0">
                <a:solidFill>
                  <a:schemeClr val="tx1"/>
                </a:solidFill>
              </a:rPr>
              <a:t>The Genus and Species of Grapes Commonly used for Wine Making</a:t>
            </a:r>
            <a:br>
              <a:rPr lang="en-US" sz="4800" dirty="0" smtClean="0">
                <a:solidFill>
                  <a:schemeClr val="tx1"/>
                </a:solidFill>
              </a:rPr>
            </a:br>
            <a:endParaRPr lang="en-US" sz="4800" dirty="0">
              <a:solidFill>
                <a:schemeClr val="tx1"/>
              </a:solidFill>
            </a:endParaRPr>
          </a:p>
        </p:txBody>
      </p:sp>
      <p:sp>
        <p:nvSpPr>
          <p:cNvPr id="4" name="Text Placeholder 3"/>
          <p:cNvSpPr>
            <a:spLocks noGrp="1"/>
          </p:cNvSpPr>
          <p:nvPr>
            <p:ph type="body" sz="half" idx="2"/>
          </p:nvPr>
        </p:nvSpPr>
        <p:spPr>
          <a:xfrm>
            <a:off x="228600" y="2514600"/>
            <a:ext cx="3505200" cy="3733800"/>
          </a:xfrm>
        </p:spPr>
        <p:txBody>
          <a:bodyPr>
            <a:normAutofit/>
          </a:bodyPr>
          <a:lstStyle/>
          <a:p>
            <a:r>
              <a:rPr lang="en-US" sz="4000" dirty="0" err="1" smtClean="0">
                <a:solidFill>
                  <a:schemeClr val="tx1"/>
                </a:solidFill>
              </a:rPr>
              <a:t>Vitis</a:t>
            </a:r>
            <a:r>
              <a:rPr lang="en-US" sz="4000" dirty="0" smtClean="0">
                <a:solidFill>
                  <a:schemeClr val="tx1"/>
                </a:solidFill>
              </a:rPr>
              <a:t> </a:t>
            </a:r>
            <a:r>
              <a:rPr lang="en-US" sz="4000" dirty="0" err="1" smtClean="0">
                <a:solidFill>
                  <a:schemeClr val="tx1"/>
                </a:solidFill>
              </a:rPr>
              <a:t>Vinifera</a:t>
            </a:r>
            <a:endParaRPr lang="en-US" sz="4000" dirty="0" smtClean="0">
              <a:solidFill>
                <a:schemeClr val="tx1"/>
              </a:solidFill>
            </a:endParaRPr>
          </a:p>
          <a:p>
            <a:r>
              <a:rPr lang="en-US" sz="4000" dirty="0" err="1" smtClean="0">
                <a:solidFill>
                  <a:schemeClr val="tx1"/>
                </a:solidFill>
              </a:rPr>
              <a:t>Vitis</a:t>
            </a:r>
            <a:r>
              <a:rPr lang="en-US" sz="4000" dirty="0" smtClean="0">
                <a:solidFill>
                  <a:schemeClr val="tx1"/>
                </a:solidFill>
              </a:rPr>
              <a:t> </a:t>
            </a:r>
            <a:r>
              <a:rPr lang="en-US" sz="4000" dirty="0" err="1" smtClean="0">
                <a:solidFill>
                  <a:schemeClr val="tx1"/>
                </a:solidFill>
              </a:rPr>
              <a:t>Labrusca</a:t>
            </a:r>
            <a:endParaRPr lang="en-US" sz="4000" dirty="0">
              <a:solidFill>
                <a:schemeClr val="tx1"/>
              </a:solidFill>
            </a:endParaRPr>
          </a:p>
        </p:txBody>
      </p:sp>
      <p:pic>
        <p:nvPicPr>
          <p:cNvPr id="5" name="Picture 2" descr="File:Hajnos kék grape cluster.jpg"/>
          <p:cNvPicPr>
            <a:picLocks noGrp="1" noChangeAspect="1" noChangeArrowheads="1"/>
          </p:cNvPicPr>
          <p:nvPr>
            <p:ph type="pic" idx="1"/>
          </p:nvPr>
        </p:nvPicPr>
        <p:blipFill>
          <a:blip r:embed="rId2" cstate="print">
            <a:lum bright="20000" contrast="-40000"/>
          </a:blip>
          <a:srcRect t="19390" b="19390"/>
          <a:stretch>
            <a:fillRect/>
          </a:stretch>
        </p:blipFill>
        <p:spPr bwMode="auto">
          <a:xfrm>
            <a:off x="3733800" y="1600200"/>
            <a:ext cx="5264150" cy="4876800"/>
          </a:xfrm>
          <a:prstGeom prst="rect">
            <a:avLst/>
          </a:prstGeom>
          <a:ln>
            <a:noFill/>
          </a:ln>
          <a:effectLst>
            <a:softEdge rad="112500"/>
          </a:effectLst>
        </p:spPr>
      </p:pic>
    </p:spTree>
    <p:extLst>
      <p:ext uri="{BB962C8B-B14F-4D97-AF65-F5344CB8AC3E}">
        <p14:creationId xmlns:p14="http://schemas.microsoft.com/office/powerpoint/2010/main" val="2126631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0C508B9B-A6BC-8845-9D9D-58EE537E495E}"/>
              </a:ext>
            </a:extLst>
          </p:cNvPr>
          <p:cNvSpPr txBox="1">
            <a:spLocks noGrp="1" noChangeArrowheads="1"/>
          </p:cNvSpPr>
          <p:nvPr>
            <p:ph type="title"/>
          </p:nvPr>
        </p:nvSpPr>
        <p:spPr>
          <a:xfrm>
            <a:off x="0" y="0"/>
            <a:ext cx="9144000" cy="1477962"/>
          </a:xfrm>
          <a:prstGeom prst="rect">
            <a:avLst/>
          </a:prstGeom>
        </p:spPr>
        <p:txBody>
          <a:bodyPr vert="horz" lIns="91440" tIns="45720" rIns="91440" bIns="45720" rtlCol="0" anchor="b" anchorCtr="0">
            <a:normAutofit/>
          </a:bodyPr>
          <a:lstStyle>
            <a:lvl1pPr algn="ctr" rtl="0" eaLnBrk="0" fontAlgn="base" hangingPunct="0">
              <a:spcBef>
                <a:spcPct val="0"/>
              </a:spcBef>
              <a:spcAft>
                <a:spcPct val="0"/>
              </a:spcAft>
              <a:defRPr sz="44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vl2pPr algn="ctr" rtl="0" eaLnBrk="0" fontAlgn="base" hangingPunct="0">
              <a:spcBef>
                <a:spcPct val="0"/>
              </a:spcBef>
              <a:spcAft>
                <a:spcPct val="0"/>
              </a:spcAft>
              <a:defRPr sz="4400">
                <a:solidFill>
                  <a:schemeClr val="tx1"/>
                </a:solidFill>
                <a:latin typeface="Corbel" pitchFamily="34" charset="0"/>
              </a:defRPr>
            </a:lvl2pPr>
            <a:lvl3pPr algn="ctr" rtl="0" eaLnBrk="0" fontAlgn="base" hangingPunct="0">
              <a:spcBef>
                <a:spcPct val="0"/>
              </a:spcBef>
              <a:spcAft>
                <a:spcPct val="0"/>
              </a:spcAft>
              <a:defRPr sz="4400">
                <a:solidFill>
                  <a:schemeClr val="tx1"/>
                </a:solidFill>
                <a:latin typeface="Corbel" pitchFamily="34" charset="0"/>
              </a:defRPr>
            </a:lvl3pPr>
            <a:lvl4pPr algn="ctr" rtl="0" eaLnBrk="0" fontAlgn="base" hangingPunct="0">
              <a:spcBef>
                <a:spcPct val="0"/>
              </a:spcBef>
              <a:spcAft>
                <a:spcPct val="0"/>
              </a:spcAft>
              <a:defRPr sz="4400">
                <a:solidFill>
                  <a:schemeClr val="tx1"/>
                </a:solidFill>
                <a:latin typeface="Corbel" pitchFamily="34" charset="0"/>
              </a:defRPr>
            </a:lvl4pPr>
            <a:lvl5pPr algn="ctr" rtl="0" eaLnBrk="0" fontAlgn="base" hangingPunct="0">
              <a:spcBef>
                <a:spcPct val="0"/>
              </a:spcBef>
              <a:spcAft>
                <a:spcPct val="0"/>
              </a:spcAft>
              <a:defRPr sz="4400">
                <a:solidFill>
                  <a:schemeClr val="tx1"/>
                </a:solidFill>
                <a:latin typeface="Corbel" pitchFamily="34" charset="0"/>
              </a:defRPr>
            </a:lvl5pPr>
            <a:lvl6pPr marL="457200" algn="ctr" rtl="0" fontAlgn="base">
              <a:spcBef>
                <a:spcPct val="0"/>
              </a:spcBef>
              <a:spcAft>
                <a:spcPct val="0"/>
              </a:spcAft>
              <a:defRPr sz="4400">
                <a:solidFill>
                  <a:schemeClr val="tx1"/>
                </a:solidFill>
                <a:latin typeface="Corbel" pitchFamily="34" charset="0"/>
              </a:defRPr>
            </a:lvl6pPr>
            <a:lvl7pPr marL="914400" algn="ctr" rtl="0" fontAlgn="base">
              <a:spcBef>
                <a:spcPct val="0"/>
              </a:spcBef>
              <a:spcAft>
                <a:spcPct val="0"/>
              </a:spcAft>
              <a:defRPr sz="4400">
                <a:solidFill>
                  <a:schemeClr val="tx1"/>
                </a:solidFill>
                <a:latin typeface="Corbel" pitchFamily="34" charset="0"/>
              </a:defRPr>
            </a:lvl7pPr>
            <a:lvl8pPr marL="1371600" algn="ctr" rtl="0" fontAlgn="base">
              <a:spcBef>
                <a:spcPct val="0"/>
              </a:spcBef>
              <a:spcAft>
                <a:spcPct val="0"/>
              </a:spcAft>
              <a:defRPr sz="4400">
                <a:solidFill>
                  <a:schemeClr val="tx1"/>
                </a:solidFill>
                <a:latin typeface="Corbel" pitchFamily="34" charset="0"/>
              </a:defRPr>
            </a:lvl8pPr>
            <a:lvl9pPr marL="1828800" algn="ctr" rtl="0" fontAlgn="base">
              <a:spcBef>
                <a:spcPct val="0"/>
              </a:spcBef>
              <a:spcAft>
                <a:spcPct val="0"/>
              </a:spcAft>
              <a:defRPr sz="4400">
                <a:solidFill>
                  <a:schemeClr val="tx1"/>
                </a:solidFill>
                <a:latin typeface="Corbel" pitchFamily="34" charset="0"/>
              </a:defRPr>
            </a:lvl9pPr>
          </a:lstStyle>
          <a:p>
            <a:pPr eaLnBrk="1" fontAlgn="auto" hangingPunct="1">
              <a:spcAft>
                <a:spcPts val="0"/>
              </a:spcAft>
              <a:defRPr/>
            </a:pPr>
            <a:r>
              <a:rPr lang="en-US" sz="4800" dirty="0">
                <a:solidFill>
                  <a:schemeClr val="tx1"/>
                </a:solidFill>
              </a:rPr>
              <a:t>Factors Affecting the Taste of Wine</a:t>
            </a:r>
          </a:p>
        </p:txBody>
      </p:sp>
      <p:sp>
        <p:nvSpPr>
          <p:cNvPr id="7" name="Rectangle 7">
            <a:extLst>
              <a:ext uri="{FF2B5EF4-FFF2-40B4-BE49-F238E27FC236}">
                <a16:creationId xmlns:a16="http://schemas.microsoft.com/office/drawing/2014/main" id="{AA4654C8-19FE-4D4C-9EA7-77057F6413C7}"/>
              </a:ext>
            </a:extLst>
          </p:cNvPr>
          <p:cNvSpPr txBox="1">
            <a:spLocks noGrp="1" noChangeArrowheads="1"/>
          </p:cNvSpPr>
          <p:nvPr>
            <p:ph idx="1"/>
          </p:nvPr>
        </p:nvSpPr>
        <p:spPr>
          <a:xfrm>
            <a:off x="1953490" y="1752600"/>
            <a:ext cx="5029200" cy="4847481"/>
          </a:xfrm>
          <a:prstGeom prst="rect">
            <a:avLst/>
          </a:prstGeom>
        </p:spPr>
        <p:txBody>
          <a:bodyPr vert="horz" wrap="square" lIns="91440" tIns="45720" rIns="91440" bIns="45720" rtlCol="0">
            <a:spAutoFit/>
          </a:bodyPr>
          <a:lstStyle>
            <a:lvl1pPr marL="342900" indent="-342900" algn="l" rtl="0" eaLnBrk="0" fontAlgn="base" hangingPunct="0">
              <a:spcBef>
                <a:spcPts val="1500"/>
              </a:spcBef>
              <a:spcAft>
                <a:spcPct val="0"/>
              </a:spcAft>
              <a:buBlip>
                <a:blip r:embed="rId2"/>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rtl="0" eaLnBrk="0" fontAlgn="base" hangingPunct="0">
              <a:spcBef>
                <a:spcPts val="1500"/>
              </a:spcBef>
              <a:spcAft>
                <a:spcPct val="0"/>
              </a:spcAft>
              <a:buBlip>
                <a:blip r:embed="rId3"/>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rtl="0" eaLnBrk="0" fontAlgn="base" hangingPunct="0">
              <a:spcBef>
                <a:spcPts val="1500"/>
              </a:spcBef>
              <a:spcAft>
                <a:spcPct val="0"/>
              </a:spcAft>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2"/>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a:lstStyle>
          <a:p>
            <a:pPr eaLnBrk="1" fontAlgn="auto" hangingPunct="1">
              <a:lnSpc>
                <a:spcPct val="90000"/>
              </a:lnSpc>
              <a:spcAft>
                <a:spcPts val="0"/>
              </a:spcAft>
              <a:defRPr/>
            </a:pPr>
            <a:r>
              <a:rPr lang="en-US" sz="3600" dirty="0">
                <a:solidFill>
                  <a:schemeClr val="tx1"/>
                </a:solidFill>
              </a:rPr>
              <a:t>Grape Variety</a:t>
            </a:r>
          </a:p>
          <a:p>
            <a:pPr eaLnBrk="1" fontAlgn="auto" hangingPunct="1">
              <a:lnSpc>
                <a:spcPct val="90000"/>
              </a:lnSpc>
              <a:spcAft>
                <a:spcPts val="0"/>
              </a:spcAft>
              <a:defRPr/>
            </a:pPr>
            <a:r>
              <a:rPr lang="en-US" sz="4400" b="1" i="1" dirty="0">
                <a:solidFill>
                  <a:schemeClr val="tx1"/>
                </a:solidFill>
                <a:effectLst>
                  <a:outerShdw blurRad="38100" dist="38100" dir="2700000" algn="tl">
                    <a:srgbClr val="000000">
                      <a:alpha val="43137"/>
                    </a:srgbClr>
                  </a:outerShdw>
                </a:effectLst>
              </a:rPr>
              <a:t>Viticulture</a:t>
            </a:r>
            <a:r>
              <a:rPr lang="en-US" sz="4400" b="1" i="1" dirty="0">
                <a:solidFill>
                  <a:schemeClr val="tx1"/>
                </a:solidFill>
              </a:rPr>
              <a:t> </a:t>
            </a:r>
          </a:p>
          <a:p>
            <a:pPr eaLnBrk="1" fontAlgn="auto" hangingPunct="1">
              <a:lnSpc>
                <a:spcPct val="90000"/>
              </a:lnSpc>
              <a:spcAft>
                <a:spcPts val="0"/>
              </a:spcAft>
              <a:defRPr/>
            </a:pPr>
            <a:r>
              <a:rPr lang="en-US" sz="3600" dirty="0">
                <a:solidFill>
                  <a:schemeClr val="tx1"/>
                </a:solidFill>
              </a:rPr>
              <a:t>Soil</a:t>
            </a:r>
          </a:p>
          <a:p>
            <a:pPr eaLnBrk="1" fontAlgn="auto" hangingPunct="1">
              <a:lnSpc>
                <a:spcPct val="90000"/>
              </a:lnSpc>
              <a:spcAft>
                <a:spcPts val="0"/>
              </a:spcAft>
              <a:defRPr/>
            </a:pPr>
            <a:r>
              <a:rPr lang="en-US" sz="3600" dirty="0">
                <a:solidFill>
                  <a:schemeClr val="tx1"/>
                </a:solidFill>
              </a:rPr>
              <a:t>Physical Location</a:t>
            </a:r>
          </a:p>
          <a:p>
            <a:pPr eaLnBrk="1" fontAlgn="auto" hangingPunct="1">
              <a:lnSpc>
                <a:spcPct val="90000"/>
              </a:lnSpc>
              <a:spcAft>
                <a:spcPts val="0"/>
              </a:spcAft>
              <a:defRPr/>
            </a:pPr>
            <a:r>
              <a:rPr lang="en-US" sz="3600" dirty="0">
                <a:solidFill>
                  <a:schemeClr val="tx1"/>
                </a:solidFill>
              </a:rPr>
              <a:t>Climate</a:t>
            </a:r>
          </a:p>
          <a:p>
            <a:pPr eaLnBrk="1" fontAlgn="auto" hangingPunct="1">
              <a:lnSpc>
                <a:spcPct val="90000"/>
              </a:lnSpc>
              <a:spcAft>
                <a:spcPts val="0"/>
              </a:spcAft>
              <a:defRPr/>
            </a:pPr>
            <a:r>
              <a:rPr lang="en-US" sz="3600" dirty="0" err="1">
                <a:solidFill>
                  <a:schemeClr val="tx1"/>
                </a:solidFill>
              </a:rPr>
              <a:t>Vinification</a:t>
            </a:r>
            <a:r>
              <a:rPr lang="en-US" sz="3600" dirty="0">
                <a:solidFill>
                  <a:schemeClr val="tx1"/>
                </a:solidFill>
              </a:rPr>
              <a:t> </a:t>
            </a:r>
          </a:p>
          <a:p>
            <a:pPr eaLnBrk="1" fontAlgn="auto" hangingPunct="1">
              <a:lnSpc>
                <a:spcPct val="90000"/>
              </a:lnSpc>
              <a:spcAft>
                <a:spcPts val="0"/>
              </a:spcAft>
              <a:defRPr/>
            </a:pPr>
            <a:r>
              <a:rPr lang="en-US" sz="3600" dirty="0">
                <a:solidFill>
                  <a:schemeClr val="tx1"/>
                </a:solidFill>
              </a:rPr>
              <a:t>Luck of the Year</a:t>
            </a:r>
          </a:p>
        </p:txBody>
      </p:sp>
    </p:spTree>
    <p:extLst>
      <p:ext uri="{BB962C8B-B14F-4D97-AF65-F5344CB8AC3E}">
        <p14:creationId xmlns:p14="http://schemas.microsoft.com/office/powerpoint/2010/main" val="3482874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0"/>
            <a:ext cx="9144000" cy="1524000"/>
          </a:xfrm>
        </p:spPr>
        <p:txBody>
          <a:bodyPr>
            <a:normAutofit fontScale="90000"/>
          </a:bodyPr>
          <a:lstStyle/>
          <a:p>
            <a:pPr eaLnBrk="1" fontAlgn="auto" hangingPunct="1">
              <a:spcAft>
                <a:spcPts val="0"/>
              </a:spcAft>
              <a:defRPr/>
            </a:pPr>
            <a:r>
              <a:rPr lang="en-US" sz="6600" dirty="0" smtClean="0">
                <a:solidFill>
                  <a:schemeClr val="tx1"/>
                </a:solidFill>
              </a:rPr>
              <a:t>Viticulture</a:t>
            </a:r>
            <a:br>
              <a:rPr lang="en-US" sz="6600" dirty="0" smtClean="0">
                <a:solidFill>
                  <a:schemeClr val="tx1"/>
                </a:solidFill>
              </a:rPr>
            </a:br>
            <a:r>
              <a:rPr lang="en-US" dirty="0" smtClean="0">
                <a:solidFill>
                  <a:schemeClr val="tx1"/>
                </a:solidFill>
              </a:rPr>
              <a:t>The </a:t>
            </a:r>
            <a:r>
              <a:rPr lang="en-US" dirty="0">
                <a:solidFill>
                  <a:schemeClr val="tx1"/>
                </a:solidFill>
              </a:rPr>
              <a:t>science of growing </a:t>
            </a:r>
            <a:r>
              <a:rPr lang="en-US" dirty="0" smtClean="0">
                <a:solidFill>
                  <a:schemeClr val="tx1"/>
                </a:solidFill>
              </a:rPr>
              <a:t>grapes</a:t>
            </a:r>
            <a:endParaRPr lang="en-US" sz="5300" dirty="0">
              <a:solidFill>
                <a:schemeClr val="tx1"/>
              </a:solidFill>
            </a:endParaRPr>
          </a:p>
        </p:txBody>
      </p:sp>
      <p:sp>
        <p:nvSpPr>
          <p:cNvPr id="6147" name="Rectangle 3"/>
          <p:cNvSpPr>
            <a:spLocks noGrp="1" noChangeArrowheads="1"/>
          </p:cNvSpPr>
          <p:nvPr>
            <p:ph idx="1"/>
          </p:nvPr>
        </p:nvSpPr>
        <p:spPr>
          <a:xfrm>
            <a:off x="0" y="1676400"/>
            <a:ext cx="9144000" cy="4876800"/>
          </a:xfrm>
        </p:spPr>
        <p:txBody>
          <a:bodyPr>
            <a:noAutofit/>
          </a:bodyPr>
          <a:lstStyle/>
          <a:p>
            <a:pPr eaLnBrk="1" fontAlgn="auto" hangingPunct="1">
              <a:lnSpc>
                <a:spcPct val="90000"/>
              </a:lnSpc>
              <a:spcAft>
                <a:spcPts val="0"/>
              </a:spcAft>
              <a:defRPr/>
            </a:pPr>
            <a:r>
              <a:rPr lang="en-US" sz="3600" dirty="0" smtClean="0">
                <a:solidFill>
                  <a:schemeClr val="tx1"/>
                </a:solidFill>
              </a:rPr>
              <a:t>Vineyard </a:t>
            </a:r>
            <a:r>
              <a:rPr lang="en-US" sz="3600" dirty="0">
                <a:solidFill>
                  <a:schemeClr val="tx1"/>
                </a:solidFill>
              </a:rPr>
              <a:t>Management</a:t>
            </a:r>
          </a:p>
          <a:p>
            <a:pPr lvl="1" eaLnBrk="1" fontAlgn="auto" hangingPunct="1">
              <a:lnSpc>
                <a:spcPct val="90000"/>
              </a:lnSpc>
              <a:spcAft>
                <a:spcPts val="0"/>
              </a:spcAft>
              <a:defRPr/>
            </a:pPr>
            <a:r>
              <a:rPr lang="en-US" sz="3200" dirty="0">
                <a:solidFill>
                  <a:schemeClr val="tx1"/>
                </a:solidFill>
              </a:rPr>
              <a:t>Physical Structure of the vine</a:t>
            </a:r>
          </a:p>
          <a:p>
            <a:pPr lvl="1" eaLnBrk="1" fontAlgn="auto" hangingPunct="1">
              <a:lnSpc>
                <a:spcPct val="90000"/>
              </a:lnSpc>
              <a:spcAft>
                <a:spcPts val="0"/>
              </a:spcAft>
              <a:defRPr/>
            </a:pPr>
            <a:r>
              <a:rPr lang="en-US" sz="3200" dirty="0">
                <a:solidFill>
                  <a:schemeClr val="tx1"/>
                </a:solidFill>
              </a:rPr>
              <a:t>Life Cycle of The Vine</a:t>
            </a:r>
          </a:p>
          <a:p>
            <a:pPr lvl="1" eaLnBrk="1" fontAlgn="auto" hangingPunct="1">
              <a:lnSpc>
                <a:spcPct val="90000"/>
              </a:lnSpc>
              <a:spcAft>
                <a:spcPts val="0"/>
              </a:spcAft>
              <a:defRPr/>
            </a:pPr>
            <a:r>
              <a:rPr lang="en-US" sz="3200" dirty="0">
                <a:solidFill>
                  <a:schemeClr val="tx1"/>
                </a:solidFill>
              </a:rPr>
              <a:t>Pruning, Trellising, Canopy, Irrigation, Harvest…</a:t>
            </a:r>
          </a:p>
          <a:p>
            <a:pPr lvl="1" eaLnBrk="1" fontAlgn="auto" hangingPunct="1">
              <a:lnSpc>
                <a:spcPct val="90000"/>
              </a:lnSpc>
              <a:spcAft>
                <a:spcPts val="0"/>
              </a:spcAft>
              <a:defRPr/>
            </a:pPr>
            <a:r>
              <a:rPr lang="en-US" sz="3200" dirty="0">
                <a:solidFill>
                  <a:schemeClr val="tx1"/>
                </a:solidFill>
              </a:rPr>
              <a:t>Decisions of Environmental Stewardship</a:t>
            </a:r>
          </a:p>
          <a:p>
            <a:pPr lvl="2" eaLnBrk="1" fontAlgn="auto" hangingPunct="1">
              <a:lnSpc>
                <a:spcPct val="90000"/>
              </a:lnSpc>
              <a:spcAft>
                <a:spcPts val="0"/>
              </a:spcAft>
              <a:defRPr/>
            </a:pPr>
            <a:r>
              <a:rPr lang="en-US" sz="2800" dirty="0">
                <a:solidFill>
                  <a:schemeClr val="tx1"/>
                </a:solidFill>
              </a:rPr>
              <a:t>Conventional, Sustainable, Organic, Biodynamic</a:t>
            </a:r>
          </a:p>
          <a:p>
            <a:pPr lvl="3" eaLnBrk="1" fontAlgn="auto" hangingPunct="1">
              <a:lnSpc>
                <a:spcPct val="90000"/>
              </a:lnSpc>
              <a:spcAft>
                <a:spcPts val="0"/>
              </a:spcAft>
              <a:defRPr/>
            </a:pPr>
            <a:r>
              <a:rPr lang="en-US" sz="2000" dirty="0">
                <a:solidFill>
                  <a:schemeClr val="tx1"/>
                </a:solidFill>
                <a:hlinkClick r:id="rId3"/>
              </a:rPr>
              <a:t>Mike </a:t>
            </a:r>
            <a:r>
              <a:rPr lang="en-US" sz="2000" dirty="0" err="1">
                <a:solidFill>
                  <a:schemeClr val="tx1"/>
                </a:solidFill>
                <a:hlinkClick r:id="rId3"/>
              </a:rPr>
              <a:t>Benziger</a:t>
            </a:r>
            <a:r>
              <a:rPr lang="en-US" sz="2000" dirty="0">
                <a:solidFill>
                  <a:schemeClr val="tx1"/>
                </a:solidFill>
                <a:hlinkClick r:id="rId3"/>
              </a:rPr>
              <a:t> of </a:t>
            </a:r>
            <a:r>
              <a:rPr lang="en-US" sz="2000" dirty="0" err="1">
                <a:solidFill>
                  <a:schemeClr val="tx1"/>
                </a:solidFill>
                <a:hlinkClick r:id="rId3"/>
              </a:rPr>
              <a:t>Benziger</a:t>
            </a:r>
            <a:r>
              <a:rPr lang="en-US" sz="2000" dirty="0">
                <a:solidFill>
                  <a:schemeClr val="tx1"/>
                </a:solidFill>
                <a:hlinkClick r:id="rId3"/>
              </a:rPr>
              <a:t> Winery Discusses Organic and Biodynamic Viticulture </a:t>
            </a:r>
            <a:endParaRPr lang="en-US" sz="20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31368" y="76200"/>
            <a:ext cx="5681265" cy="868362"/>
          </a:xfrm>
        </p:spPr>
        <p:txBody>
          <a:bodyPr/>
          <a:lstStyle/>
          <a:p>
            <a:pPr eaLnBrk="1" fontAlgn="auto" hangingPunct="1">
              <a:spcAft>
                <a:spcPts val="0"/>
              </a:spcAft>
              <a:defRPr/>
            </a:pPr>
            <a:r>
              <a:rPr lang="en-US" dirty="0"/>
              <a:t>The Grape Vine</a:t>
            </a:r>
          </a:p>
        </p:txBody>
      </p:sp>
      <p:pic>
        <p:nvPicPr>
          <p:cNvPr id="11267" name="Picture 2" descr="http://4.bp.blogspot.com/-g1LJp6mdMqo/Toj8rCHh4jI/AAAAAAAAAE8/msSXeM4w_nY/s400/Basic-Grape-Vine-Diagram.jpg"/>
          <p:cNvPicPr>
            <a:picLocks noChangeAspect="1" noChangeArrowheads="1"/>
          </p:cNvPicPr>
          <p:nvPr/>
        </p:nvPicPr>
        <p:blipFill>
          <a:blip r:embed="rId3" cstate="print"/>
          <a:srcRect/>
          <a:stretch>
            <a:fillRect/>
          </a:stretch>
        </p:blipFill>
        <p:spPr bwMode="auto">
          <a:xfrm>
            <a:off x="200686" y="914400"/>
            <a:ext cx="8790914" cy="5867400"/>
          </a:xfrm>
          <a:prstGeom prst="rect">
            <a:avLst/>
          </a:prstGeom>
          <a:noFill/>
          <a:ln w="9525">
            <a:noFill/>
            <a:miter lim="800000"/>
            <a:headEnd/>
            <a:tailEnd/>
          </a:ln>
        </p:spPr>
      </p:pic>
      <p:sp>
        <p:nvSpPr>
          <p:cNvPr id="7" name="Content Placeholder 6"/>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Firelight">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irelight">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Firelight</Template>
  <TotalTime>4614</TotalTime>
  <Words>677</Words>
  <Application>Microsoft Office PowerPoint</Application>
  <PresentationFormat>On-screen Show (4:3)</PresentationFormat>
  <Paragraphs>140</Paragraphs>
  <Slides>27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Cambria</vt:lpstr>
      <vt:lpstr>Corbel</vt:lpstr>
      <vt:lpstr>Times New Roman</vt:lpstr>
      <vt:lpstr>Firelight</vt:lpstr>
      <vt:lpstr>Prof. Karen Goodlad, CSW  Wine &amp; Beverage Management HMGT 2402</vt:lpstr>
      <vt:lpstr>Overview</vt:lpstr>
      <vt:lpstr>Identify the  Factors Affecting the Taste of Wine</vt:lpstr>
      <vt:lpstr>Factors Affecting the Taste of Wine</vt:lpstr>
      <vt:lpstr>PowerPoint Presentation</vt:lpstr>
      <vt:lpstr>The Genus and Species of Grapes Commonly used for Wine Making </vt:lpstr>
      <vt:lpstr>Factors Affecting the Taste of Wine</vt:lpstr>
      <vt:lpstr>Viticulture The science of growing grapes</vt:lpstr>
      <vt:lpstr>The Grape Vine</vt:lpstr>
      <vt:lpstr>Respiration </vt:lpstr>
      <vt:lpstr>Vineyard Management</vt:lpstr>
      <vt:lpstr>Harvest: Mechanical</vt:lpstr>
      <vt:lpstr>Harvest: Manual</vt:lpstr>
      <vt:lpstr>Factors Affecting the Taste of Wine</vt:lpstr>
      <vt:lpstr>PowerPoint Presentation</vt:lpstr>
      <vt:lpstr>PowerPoint Presentation</vt:lpstr>
      <vt:lpstr>PowerPoint Presentation</vt:lpstr>
      <vt:lpstr>PowerPoint Presentation</vt:lpstr>
      <vt:lpstr>Factors Affecting the Taste of Wine</vt:lpstr>
      <vt:lpstr>PowerPoint Presentation</vt:lpstr>
      <vt:lpstr>PowerPoint Presentation</vt:lpstr>
      <vt:lpstr>Factors Affecting the Taste of Wine</vt:lpstr>
      <vt:lpstr>Maritime  Continental  Mediterranean</vt:lpstr>
      <vt:lpstr>Common Regulations &amp; Laws</vt:lpstr>
      <vt:lpstr>Short List of Problems  Grape Vines Face</vt:lpstr>
      <vt:lpstr>What is Phylloxera?</vt:lpstr>
      <vt:lpstr>Terms to Know</vt:lpstr>
    </vt:vector>
  </TitlesOfParts>
  <Company>CUNY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HM 402, Wine &amp; Beverage Management</dc:title>
  <dc:creator>kgoodlad</dc:creator>
  <cp:lastModifiedBy>Karen Goodlad</cp:lastModifiedBy>
  <cp:revision>166</cp:revision>
  <cp:lastPrinted>1601-01-01T00:00:00Z</cp:lastPrinted>
  <dcterms:created xsi:type="dcterms:W3CDTF">2006-08-28T22:35:00Z</dcterms:created>
  <dcterms:modified xsi:type="dcterms:W3CDTF">2019-01-30T19:11:53Z</dcterms:modified>
</cp:coreProperties>
</file>