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2" r:id="rId3"/>
    <p:sldId id="279" r:id="rId4"/>
    <p:sldId id="266" r:id="rId5"/>
    <p:sldId id="257" r:id="rId6"/>
    <p:sldId id="259" r:id="rId7"/>
    <p:sldId id="258" r:id="rId8"/>
    <p:sldId id="262" r:id="rId9"/>
    <p:sldId id="280" r:id="rId10"/>
    <p:sldId id="260" r:id="rId11"/>
    <p:sldId id="264" r:id="rId12"/>
    <p:sldId id="265" r:id="rId13"/>
    <p:sldId id="263" r:id="rId14"/>
    <p:sldId id="267" r:id="rId15"/>
    <p:sldId id="268" r:id="rId16"/>
    <p:sldId id="269" r:id="rId17"/>
    <p:sldId id="274" r:id="rId18"/>
    <p:sldId id="275" r:id="rId19"/>
    <p:sldId id="270" r:id="rId20"/>
    <p:sldId id="271" r:id="rId21"/>
    <p:sldId id="273" r:id="rId22"/>
    <p:sldId id="276" r:id="rId23"/>
    <p:sldId id="278"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614" y="-7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0E7E84C-0CD0-4EE7-8E02-B35B86E3C789}" type="datetimeFigureOut">
              <a:rPr lang="en-US" smtClean="0"/>
              <a:t>1/13/2017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8DF160-B0D9-4A44-9B46-5EA4ADFA301F}" type="slidenum">
              <a:rPr lang="en-US" smtClean="0"/>
              <a:t>‹#›</a:t>
            </a:fld>
            <a:endParaRPr lang="en-US"/>
          </a:p>
        </p:txBody>
      </p:sp>
    </p:spTree>
    <p:extLst>
      <p:ext uri="{BB962C8B-B14F-4D97-AF65-F5344CB8AC3E}">
        <p14:creationId xmlns:p14="http://schemas.microsoft.com/office/powerpoint/2010/main" val="37521119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0E7E84C-0CD0-4EE7-8E02-B35B86E3C789}" type="datetimeFigureOut">
              <a:rPr lang="en-US" smtClean="0"/>
              <a:t>1/13/2017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8DF160-B0D9-4A44-9B46-5EA4ADFA301F}" type="slidenum">
              <a:rPr lang="en-US" smtClean="0"/>
              <a:t>‹#›</a:t>
            </a:fld>
            <a:endParaRPr lang="en-US"/>
          </a:p>
        </p:txBody>
      </p:sp>
    </p:spTree>
    <p:extLst>
      <p:ext uri="{BB962C8B-B14F-4D97-AF65-F5344CB8AC3E}">
        <p14:creationId xmlns:p14="http://schemas.microsoft.com/office/powerpoint/2010/main" val="19773698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0E7E84C-0CD0-4EE7-8E02-B35B86E3C789}" type="datetimeFigureOut">
              <a:rPr lang="en-US" smtClean="0"/>
              <a:t>1/13/2017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8DF160-B0D9-4A44-9B46-5EA4ADFA301F}" type="slidenum">
              <a:rPr lang="en-US" smtClean="0"/>
              <a:t>‹#›</a:t>
            </a:fld>
            <a:endParaRPr lang="en-US"/>
          </a:p>
        </p:txBody>
      </p:sp>
    </p:spTree>
    <p:extLst>
      <p:ext uri="{BB962C8B-B14F-4D97-AF65-F5344CB8AC3E}">
        <p14:creationId xmlns:p14="http://schemas.microsoft.com/office/powerpoint/2010/main" val="37384423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0E7E84C-0CD0-4EE7-8E02-B35B86E3C789}" type="datetimeFigureOut">
              <a:rPr lang="en-US" smtClean="0"/>
              <a:t>1/13/2017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8DF160-B0D9-4A44-9B46-5EA4ADFA301F}" type="slidenum">
              <a:rPr lang="en-US" smtClean="0"/>
              <a:t>‹#›</a:t>
            </a:fld>
            <a:endParaRPr lang="en-US"/>
          </a:p>
        </p:txBody>
      </p:sp>
    </p:spTree>
    <p:extLst>
      <p:ext uri="{BB962C8B-B14F-4D97-AF65-F5344CB8AC3E}">
        <p14:creationId xmlns:p14="http://schemas.microsoft.com/office/powerpoint/2010/main" val="25696598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0E7E84C-0CD0-4EE7-8E02-B35B86E3C789}" type="datetimeFigureOut">
              <a:rPr lang="en-US" smtClean="0"/>
              <a:t>1/13/2017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8DF160-B0D9-4A44-9B46-5EA4ADFA301F}" type="slidenum">
              <a:rPr lang="en-US" smtClean="0"/>
              <a:t>‹#›</a:t>
            </a:fld>
            <a:endParaRPr lang="en-US"/>
          </a:p>
        </p:txBody>
      </p:sp>
    </p:spTree>
    <p:extLst>
      <p:ext uri="{BB962C8B-B14F-4D97-AF65-F5344CB8AC3E}">
        <p14:creationId xmlns:p14="http://schemas.microsoft.com/office/powerpoint/2010/main" val="1291183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0E7E84C-0CD0-4EE7-8E02-B35B86E3C789}" type="datetimeFigureOut">
              <a:rPr lang="en-US" smtClean="0"/>
              <a:t>1/13/2017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8DF160-B0D9-4A44-9B46-5EA4ADFA301F}" type="slidenum">
              <a:rPr lang="en-US" smtClean="0"/>
              <a:t>‹#›</a:t>
            </a:fld>
            <a:endParaRPr lang="en-US"/>
          </a:p>
        </p:txBody>
      </p:sp>
    </p:spTree>
    <p:extLst>
      <p:ext uri="{BB962C8B-B14F-4D97-AF65-F5344CB8AC3E}">
        <p14:creationId xmlns:p14="http://schemas.microsoft.com/office/powerpoint/2010/main" val="1608315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0E7E84C-0CD0-4EE7-8E02-B35B86E3C789}" type="datetimeFigureOut">
              <a:rPr lang="en-US" smtClean="0"/>
              <a:t>1/13/2017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E8DF160-B0D9-4A44-9B46-5EA4ADFA301F}" type="slidenum">
              <a:rPr lang="en-US" smtClean="0"/>
              <a:t>‹#›</a:t>
            </a:fld>
            <a:endParaRPr lang="en-US"/>
          </a:p>
        </p:txBody>
      </p:sp>
    </p:spTree>
    <p:extLst>
      <p:ext uri="{BB962C8B-B14F-4D97-AF65-F5344CB8AC3E}">
        <p14:creationId xmlns:p14="http://schemas.microsoft.com/office/powerpoint/2010/main" val="28270382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0E7E84C-0CD0-4EE7-8E02-B35B86E3C789}" type="datetimeFigureOut">
              <a:rPr lang="en-US" smtClean="0"/>
              <a:t>1/13/2017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E8DF160-B0D9-4A44-9B46-5EA4ADFA301F}" type="slidenum">
              <a:rPr lang="en-US" smtClean="0"/>
              <a:t>‹#›</a:t>
            </a:fld>
            <a:endParaRPr lang="en-US"/>
          </a:p>
        </p:txBody>
      </p:sp>
    </p:spTree>
    <p:extLst>
      <p:ext uri="{BB962C8B-B14F-4D97-AF65-F5344CB8AC3E}">
        <p14:creationId xmlns:p14="http://schemas.microsoft.com/office/powerpoint/2010/main" val="5612274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E7E84C-0CD0-4EE7-8E02-B35B86E3C789}" type="datetimeFigureOut">
              <a:rPr lang="en-US" smtClean="0"/>
              <a:t>1/13/2017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E8DF160-B0D9-4A44-9B46-5EA4ADFA301F}" type="slidenum">
              <a:rPr lang="en-US" smtClean="0"/>
              <a:t>‹#›</a:t>
            </a:fld>
            <a:endParaRPr lang="en-US"/>
          </a:p>
        </p:txBody>
      </p:sp>
    </p:spTree>
    <p:extLst>
      <p:ext uri="{BB962C8B-B14F-4D97-AF65-F5344CB8AC3E}">
        <p14:creationId xmlns:p14="http://schemas.microsoft.com/office/powerpoint/2010/main" val="13986776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E7E84C-0CD0-4EE7-8E02-B35B86E3C789}" type="datetimeFigureOut">
              <a:rPr lang="en-US" smtClean="0"/>
              <a:t>1/13/2017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8DF160-B0D9-4A44-9B46-5EA4ADFA301F}" type="slidenum">
              <a:rPr lang="en-US" smtClean="0"/>
              <a:t>‹#›</a:t>
            </a:fld>
            <a:endParaRPr lang="en-US"/>
          </a:p>
        </p:txBody>
      </p:sp>
    </p:spTree>
    <p:extLst>
      <p:ext uri="{BB962C8B-B14F-4D97-AF65-F5344CB8AC3E}">
        <p14:creationId xmlns:p14="http://schemas.microsoft.com/office/powerpoint/2010/main" val="37601545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E7E84C-0CD0-4EE7-8E02-B35B86E3C789}" type="datetimeFigureOut">
              <a:rPr lang="en-US" smtClean="0"/>
              <a:t>1/13/2017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8DF160-B0D9-4A44-9B46-5EA4ADFA301F}" type="slidenum">
              <a:rPr lang="en-US" smtClean="0"/>
              <a:t>‹#›</a:t>
            </a:fld>
            <a:endParaRPr lang="en-US"/>
          </a:p>
        </p:txBody>
      </p:sp>
    </p:spTree>
    <p:extLst>
      <p:ext uri="{BB962C8B-B14F-4D97-AF65-F5344CB8AC3E}">
        <p14:creationId xmlns:p14="http://schemas.microsoft.com/office/powerpoint/2010/main" val="6036656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E7E84C-0CD0-4EE7-8E02-B35B86E3C789}" type="datetimeFigureOut">
              <a:rPr lang="en-US" smtClean="0"/>
              <a:t>1/13/2017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8DF160-B0D9-4A44-9B46-5EA4ADFA301F}" type="slidenum">
              <a:rPr lang="en-US" smtClean="0"/>
              <a:t>‹#›</a:t>
            </a:fld>
            <a:endParaRPr lang="en-US"/>
          </a:p>
        </p:txBody>
      </p:sp>
    </p:spTree>
    <p:extLst>
      <p:ext uri="{BB962C8B-B14F-4D97-AF65-F5344CB8AC3E}">
        <p14:creationId xmlns:p14="http://schemas.microsoft.com/office/powerpoint/2010/main" val="13506155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mailto:BIT@citytech.cuny.edu"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143000"/>
            <a:ext cx="7772400" cy="1470025"/>
          </a:xfrm>
          <a:solidFill>
            <a:schemeClr val="accent6">
              <a:lumMod val="60000"/>
              <a:lumOff val="40000"/>
            </a:schemeClr>
          </a:solidFill>
        </p:spPr>
        <p:txBody>
          <a:bodyPr/>
          <a:lstStyle/>
          <a:p>
            <a:r>
              <a:rPr lang="en-US" b="1" dirty="0" smtClean="0">
                <a:solidFill>
                  <a:schemeClr val="bg1"/>
                </a:solidFill>
              </a:rPr>
              <a:t>Academic Policy</a:t>
            </a:r>
            <a:br>
              <a:rPr lang="en-US" b="1" dirty="0" smtClean="0">
                <a:solidFill>
                  <a:schemeClr val="bg1"/>
                </a:solidFill>
              </a:rPr>
            </a:br>
            <a:r>
              <a:rPr lang="en-US" b="1" dirty="0" smtClean="0">
                <a:solidFill>
                  <a:schemeClr val="bg1"/>
                </a:solidFill>
              </a:rPr>
              <a:t>Highlights</a:t>
            </a:r>
            <a:endParaRPr lang="en-US" b="1" dirty="0">
              <a:solidFill>
                <a:schemeClr val="bg1"/>
              </a:solidFill>
            </a:endParaRPr>
          </a:p>
        </p:txBody>
      </p:sp>
      <p:sp>
        <p:nvSpPr>
          <p:cNvPr id="3" name="Subtitle 2"/>
          <p:cNvSpPr>
            <a:spLocks noGrp="1"/>
          </p:cNvSpPr>
          <p:nvPr>
            <p:ph type="subTitle" idx="1"/>
          </p:nvPr>
        </p:nvSpPr>
        <p:spPr>
          <a:xfrm>
            <a:off x="1143000" y="3886200"/>
            <a:ext cx="7010400" cy="1752600"/>
          </a:xfrm>
          <a:solidFill>
            <a:schemeClr val="accent5">
              <a:lumMod val="20000"/>
              <a:lumOff val="80000"/>
            </a:schemeClr>
          </a:solidFill>
        </p:spPr>
        <p:txBody>
          <a:bodyPr>
            <a:normAutofit/>
          </a:bodyPr>
          <a:lstStyle/>
          <a:p>
            <a:r>
              <a:rPr lang="en-US" sz="2800" dirty="0" smtClean="0"/>
              <a:t>Opening Gateways Faculty Workshop</a:t>
            </a:r>
          </a:p>
          <a:p>
            <a:r>
              <a:rPr lang="en-US" sz="2800" dirty="0"/>
              <a:t>November 18, 2016</a:t>
            </a:r>
          </a:p>
          <a:p>
            <a:r>
              <a:rPr lang="en-US" sz="2800" dirty="0" smtClean="0"/>
              <a:t>Sandie Han</a:t>
            </a:r>
            <a:endParaRPr lang="en-US" sz="2800" dirty="0"/>
          </a:p>
        </p:txBody>
      </p:sp>
    </p:spTree>
    <p:extLst>
      <p:ext uri="{BB962C8B-B14F-4D97-AF65-F5344CB8AC3E}">
        <p14:creationId xmlns:p14="http://schemas.microsoft.com/office/powerpoint/2010/main" val="20446039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Procedure for appealing a letter grade</a:t>
            </a:r>
            <a:br>
              <a:rPr lang="en-US" dirty="0" smtClean="0"/>
            </a:br>
            <a:r>
              <a:rPr lang="en-US" dirty="0" smtClean="0"/>
              <a:t>A,B,C,D,F</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Catalog page 30</a:t>
            </a:r>
          </a:p>
          <a:p>
            <a:pPr marL="514350" indent="-514350">
              <a:buFont typeface="+mj-lt"/>
              <a:buAutoNum type="arabicPeriod"/>
            </a:pPr>
            <a:r>
              <a:rPr lang="en-US" dirty="0" smtClean="0"/>
              <a:t>Student must attempt to resolve with the instructor.</a:t>
            </a:r>
          </a:p>
          <a:p>
            <a:pPr marL="514350" indent="-514350">
              <a:buFont typeface="+mj-lt"/>
              <a:buAutoNum type="arabicPeriod"/>
            </a:pPr>
            <a:r>
              <a:rPr lang="en-US" dirty="0" smtClean="0"/>
              <a:t>Student must attempt to resolve with chair of the department.</a:t>
            </a:r>
          </a:p>
          <a:p>
            <a:pPr marL="514350" indent="-514350">
              <a:buFont typeface="+mj-lt"/>
              <a:buAutoNum type="arabicPeriod"/>
            </a:pPr>
            <a:r>
              <a:rPr lang="en-US" dirty="0" smtClean="0"/>
              <a:t>Student fills out an appeal and submit to the Registrar.</a:t>
            </a:r>
          </a:p>
          <a:p>
            <a:pPr marL="514350" indent="-514350">
              <a:buFont typeface="+mj-lt"/>
              <a:buAutoNum type="arabicPeriod"/>
            </a:pPr>
            <a:r>
              <a:rPr lang="en-US" dirty="0" smtClean="0"/>
              <a:t>The appeal is reviewed by the department’s appeal’s committee.</a:t>
            </a:r>
          </a:p>
          <a:p>
            <a:pPr marL="514350" indent="-514350">
              <a:buFont typeface="+mj-lt"/>
              <a:buAutoNum type="arabicPeriod"/>
            </a:pPr>
            <a:r>
              <a:rPr lang="en-US" dirty="0" smtClean="0"/>
              <a:t>The committee’s decision is final.</a:t>
            </a:r>
          </a:p>
          <a:p>
            <a:pPr marL="0" indent="0">
              <a:buNone/>
            </a:pPr>
            <a:endParaRPr lang="en-US" dirty="0"/>
          </a:p>
        </p:txBody>
      </p:sp>
    </p:spTree>
    <p:extLst>
      <p:ext uri="{BB962C8B-B14F-4D97-AF65-F5344CB8AC3E}">
        <p14:creationId xmlns:p14="http://schemas.microsoft.com/office/powerpoint/2010/main" val="38483135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527632806"/>
              </p:ext>
            </p:extLst>
          </p:nvPr>
        </p:nvGraphicFramePr>
        <p:xfrm>
          <a:off x="533400" y="533400"/>
          <a:ext cx="8229600" cy="6035040"/>
        </p:xfrm>
        <a:graphic>
          <a:graphicData uri="http://schemas.openxmlformats.org/drawingml/2006/table">
            <a:tbl>
              <a:tblPr firstRow="1" bandRow="1">
                <a:tableStyleId>{5C22544A-7EE6-4342-B048-85BDC9FD1C3A}</a:tableStyleId>
              </a:tblPr>
              <a:tblGrid>
                <a:gridCol w="1447800"/>
                <a:gridCol w="3305124"/>
                <a:gridCol w="3476676"/>
              </a:tblGrid>
              <a:tr h="370840">
                <a:tc>
                  <a:txBody>
                    <a:bodyPr/>
                    <a:lstStyle/>
                    <a:p>
                      <a:pPr algn="ctr"/>
                      <a:r>
                        <a:rPr lang="en-US" sz="2000" dirty="0" smtClean="0"/>
                        <a:t>Types</a:t>
                      </a:r>
                      <a:r>
                        <a:rPr lang="en-US" sz="2000" baseline="0" dirty="0" smtClean="0"/>
                        <a:t> of Withdrawal</a:t>
                      </a:r>
                      <a:endParaRPr lang="en-US" sz="2000" dirty="0"/>
                    </a:p>
                  </a:txBody>
                  <a:tcPr anchor="ctr"/>
                </a:tc>
                <a:tc>
                  <a:txBody>
                    <a:bodyPr/>
                    <a:lstStyle/>
                    <a:p>
                      <a:pPr algn="ctr"/>
                      <a:r>
                        <a:rPr lang="en-US" sz="2000" dirty="0" smtClean="0"/>
                        <a:t>Consequence/Penalty</a:t>
                      </a:r>
                      <a:endParaRPr lang="en-US" sz="2000" dirty="0"/>
                    </a:p>
                  </a:txBody>
                  <a:tcPr anchor="ctr"/>
                </a:tc>
                <a:tc>
                  <a:txBody>
                    <a:bodyPr/>
                    <a:lstStyle/>
                    <a:p>
                      <a:pPr algn="ctr"/>
                      <a:r>
                        <a:rPr lang="en-US" sz="2000" dirty="0" smtClean="0"/>
                        <a:t>Appeal Procedure</a:t>
                      </a:r>
                      <a:endParaRPr lang="en-US" sz="2000" dirty="0"/>
                    </a:p>
                  </a:txBody>
                  <a:tcPr anchor="ctr"/>
                </a:tc>
              </a:tr>
              <a:tr h="370840">
                <a:tc>
                  <a:txBody>
                    <a:bodyPr/>
                    <a:lstStyle/>
                    <a:p>
                      <a:pPr algn="ctr"/>
                      <a:r>
                        <a:rPr lang="en-US" sz="2000" dirty="0" smtClean="0"/>
                        <a:t>WN</a:t>
                      </a:r>
                      <a:endParaRPr lang="en-US" sz="2000" dirty="0"/>
                    </a:p>
                  </a:txBody>
                  <a:tcPr anchor="ctr"/>
                </a:tc>
                <a:tc>
                  <a:txBody>
                    <a:bodyPr/>
                    <a:lstStyle/>
                    <a:p>
                      <a:r>
                        <a:rPr lang="en-US" sz="2000" dirty="0" smtClean="0"/>
                        <a:t>Never attended,</a:t>
                      </a:r>
                      <a:r>
                        <a:rPr lang="en-US" sz="2000" baseline="0" dirty="0" smtClean="0"/>
                        <a:t> given by instructor during COA – not computed in GPA</a:t>
                      </a:r>
                      <a:endParaRPr lang="en-US" sz="2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aseline="0" dirty="0" smtClean="0"/>
                        <a:t>WU to WN</a:t>
                      </a:r>
                    </a:p>
                    <a:p>
                      <a:r>
                        <a:rPr lang="en-US" sz="2000" dirty="0" smtClean="0"/>
                        <a:t>WN</a:t>
                      </a:r>
                      <a:r>
                        <a:rPr lang="en-US" sz="2000" baseline="0" dirty="0" smtClean="0"/>
                        <a:t> to letter grade</a:t>
                      </a:r>
                    </a:p>
                    <a:p>
                      <a:r>
                        <a:rPr lang="en-US" sz="2000" baseline="0" dirty="0" smtClean="0"/>
                        <a:t>E-class folder attendance is used to determine the outcome</a:t>
                      </a:r>
                      <a:endParaRPr lang="en-US" sz="2000" dirty="0"/>
                    </a:p>
                  </a:txBody>
                  <a:tcPr/>
                </a:tc>
              </a:tr>
              <a:tr h="370840">
                <a:tc>
                  <a:txBody>
                    <a:bodyPr/>
                    <a:lstStyle/>
                    <a:p>
                      <a:pPr algn="ctr"/>
                      <a:r>
                        <a:rPr lang="en-US" sz="2000" dirty="0" smtClean="0"/>
                        <a:t>WA</a:t>
                      </a:r>
                      <a:endParaRPr lang="en-US" sz="200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t>Administrative</a:t>
                      </a:r>
                      <a:r>
                        <a:rPr lang="en-US" sz="2000" baseline="0" dirty="0" smtClean="0"/>
                        <a:t> withdrawal – not computed in GPA</a:t>
                      </a:r>
                      <a:endParaRPr lang="en-US" sz="20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2000" dirty="0" smtClean="0"/>
                    </a:p>
                  </a:txBody>
                  <a:tcPr/>
                </a:tc>
              </a:tr>
              <a:tr h="370840">
                <a:tc>
                  <a:txBody>
                    <a:bodyPr/>
                    <a:lstStyle/>
                    <a:p>
                      <a:pPr algn="ctr"/>
                      <a:r>
                        <a:rPr lang="en-US" sz="2000" dirty="0" smtClean="0"/>
                        <a:t>W</a:t>
                      </a:r>
                      <a:endParaRPr lang="en-US" sz="200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t>Withdraw by official withdrawal deadline – </a:t>
                      </a:r>
                      <a:r>
                        <a:rPr lang="en-US" sz="2000" baseline="0" dirty="0" smtClean="0"/>
                        <a:t>not computed in GPA</a:t>
                      </a:r>
                      <a:endParaRPr lang="en-US" sz="20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2000" dirty="0" smtClean="0"/>
                    </a:p>
                  </a:txBody>
                  <a:tcPr/>
                </a:tc>
              </a:tr>
              <a:tr h="370840">
                <a:tc>
                  <a:txBody>
                    <a:bodyPr/>
                    <a:lstStyle/>
                    <a:p>
                      <a:pPr algn="ctr"/>
                      <a:r>
                        <a:rPr lang="en-US" sz="2000" dirty="0" smtClean="0"/>
                        <a:t>WF</a:t>
                      </a:r>
                      <a:endParaRPr lang="en-US" sz="2000" dirty="0"/>
                    </a:p>
                  </a:txBody>
                  <a:tcPr anchor="ctr"/>
                </a:tc>
                <a:tc>
                  <a:txBody>
                    <a:bodyPr/>
                    <a:lstStyle/>
                    <a:p>
                      <a:r>
                        <a:rPr lang="en-US" sz="2000" dirty="0" smtClean="0"/>
                        <a:t>Withdraw after official withdrawal</a:t>
                      </a:r>
                      <a:r>
                        <a:rPr lang="en-US" sz="2000" baseline="0" dirty="0" smtClean="0"/>
                        <a:t> deadline – computed as F in GPA</a:t>
                      </a:r>
                      <a:endParaRPr lang="en-US" sz="2000" dirty="0"/>
                    </a:p>
                  </a:txBody>
                  <a:tcPr/>
                </a:tc>
                <a:tc>
                  <a:txBody>
                    <a:bodyPr/>
                    <a:lstStyle/>
                    <a:p>
                      <a:r>
                        <a:rPr lang="en-US" sz="2000" dirty="0" smtClean="0"/>
                        <a:t>WF to W</a:t>
                      </a:r>
                    </a:p>
                    <a:p>
                      <a:r>
                        <a:rPr lang="en-US" sz="2000" dirty="0" smtClean="0"/>
                        <a:t>Appeal with the Committee on Course and Standards</a:t>
                      </a:r>
                      <a:endParaRPr lang="en-US" sz="2000" dirty="0"/>
                    </a:p>
                  </a:txBody>
                  <a:tcPr/>
                </a:tc>
              </a:tr>
              <a:tr h="370840">
                <a:tc>
                  <a:txBody>
                    <a:bodyPr/>
                    <a:lstStyle/>
                    <a:p>
                      <a:pPr algn="ctr"/>
                      <a:r>
                        <a:rPr lang="en-US" sz="2000" dirty="0" smtClean="0"/>
                        <a:t>WU</a:t>
                      </a:r>
                      <a:endParaRPr lang="en-US" sz="200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t>Unofficial withdraw, excessive absence – </a:t>
                      </a:r>
                      <a:r>
                        <a:rPr lang="en-US" sz="2000" baseline="0" dirty="0" smtClean="0"/>
                        <a:t>computed as F in GPA, has financial aid consequence.</a:t>
                      </a:r>
                      <a:endParaRPr lang="en-US" sz="2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t>WU to W</a:t>
                      </a:r>
                    </a:p>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t>Appeal with the Committee on Course and Standards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2000" dirty="0"/>
                    </a:p>
                  </a:txBody>
                  <a:tcPr/>
                </a:tc>
              </a:tr>
            </a:tbl>
          </a:graphicData>
        </a:graphic>
      </p:graphicFrame>
    </p:spTree>
    <p:extLst>
      <p:ext uri="{BB962C8B-B14F-4D97-AF65-F5344CB8AC3E}">
        <p14:creationId xmlns:p14="http://schemas.microsoft.com/office/powerpoint/2010/main" val="22910793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 WU, I</a:t>
            </a:r>
            <a:endParaRPr lang="en-US" dirty="0"/>
          </a:p>
        </p:txBody>
      </p:sp>
      <p:sp>
        <p:nvSpPr>
          <p:cNvPr id="3" name="Content Placeholder 2"/>
          <p:cNvSpPr>
            <a:spLocks noGrp="1"/>
          </p:cNvSpPr>
          <p:nvPr>
            <p:ph idx="1"/>
          </p:nvPr>
        </p:nvSpPr>
        <p:spPr/>
        <p:txBody>
          <a:bodyPr>
            <a:normAutofit/>
          </a:bodyPr>
          <a:lstStyle/>
          <a:p>
            <a:pPr marL="0" indent="0">
              <a:buNone/>
            </a:pPr>
            <a:r>
              <a:rPr lang="en-US" sz="2800" dirty="0" smtClean="0"/>
              <a:t>F :  Good attendance, failing grade</a:t>
            </a:r>
          </a:p>
          <a:p>
            <a:pPr marL="0" indent="0">
              <a:buNone/>
            </a:pPr>
            <a:r>
              <a:rPr lang="en-US" sz="2800" dirty="0" smtClean="0"/>
              <a:t>WU :  Excessive absence, failing grade</a:t>
            </a:r>
          </a:p>
          <a:p>
            <a:pPr marL="0" indent="0">
              <a:buNone/>
            </a:pPr>
            <a:r>
              <a:rPr lang="en-US" sz="2800" dirty="0" smtClean="0"/>
              <a:t>I (incomplete):  Passing grade, discretion of instructor. </a:t>
            </a:r>
          </a:p>
          <a:p>
            <a:pPr marL="0" indent="0">
              <a:buNone/>
            </a:pPr>
            <a:r>
              <a:rPr lang="en-US" sz="2000" dirty="0" smtClean="0"/>
              <a:t>Incomplete Grades may be given by the instructor only when there is a reasonable expectation that a student can successfully complete the requirements of the course. This grade is a privilege and not a right. An “I” grade must be removed within one month after the beginning of the following semester, or the grade of “F” will be recorded.</a:t>
            </a:r>
            <a:endParaRPr lang="en-US" sz="2000" dirty="0"/>
          </a:p>
        </p:txBody>
      </p:sp>
    </p:spTree>
    <p:extLst>
      <p:ext uri="{BB962C8B-B14F-4D97-AF65-F5344CB8AC3E}">
        <p14:creationId xmlns:p14="http://schemas.microsoft.com/office/powerpoint/2010/main" val="31698672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Excessive absence – WU grade</a:t>
            </a:r>
            <a:endParaRPr lang="en-US" dirty="0"/>
          </a:p>
        </p:txBody>
      </p:sp>
      <p:sp>
        <p:nvSpPr>
          <p:cNvPr id="3" name="Content Placeholder 2"/>
          <p:cNvSpPr>
            <a:spLocks noGrp="1"/>
          </p:cNvSpPr>
          <p:nvPr>
            <p:ph idx="1"/>
          </p:nvPr>
        </p:nvSpPr>
        <p:spPr/>
        <p:txBody>
          <a:bodyPr>
            <a:noAutofit/>
          </a:bodyPr>
          <a:lstStyle/>
          <a:p>
            <a:pPr marL="0" indent="0">
              <a:buNone/>
            </a:pPr>
            <a:r>
              <a:rPr lang="en-US" sz="2800" dirty="0" smtClean="0"/>
              <a:t>Catalog page 31</a:t>
            </a:r>
          </a:p>
          <a:p>
            <a:r>
              <a:rPr lang="en-US" sz="2800" dirty="0" smtClean="0"/>
              <a:t>If a student’s class absences exceed the limit established for a given course or component, the instructor will alert the student that a grade of “WU” may be assigned.</a:t>
            </a:r>
          </a:p>
          <a:p>
            <a:pPr marL="0" indent="0">
              <a:buNone/>
            </a:pPr>
            <a:r>
              <a:rPr lang="en-US" sz="2800" dirty="0" smtClean="0"/>
              <a:t>Catalog page 32</a:t>
            </a:r>
          </a:p>
          <a:p>
            <a:r>
              <a:rPr lang="en-US" sz="2800" dirty="0" smtClean="0"/>
              <a:t>Students who simply stop attending or are absent for more than 10% of the hours the course meets will receive a grade of “WU”(unofficial withdrawal – attended at least once).</a:t>
            </a:r>
            <a:endParaRPr lang="en-US" sz="2800" dirty="0"/>
          </a:p>
        </p:txBody>
      </p:sp>
    </p:spTree>
    <p:extLst>
      <p:ext uri="{BB962C8B-B14F-4D97-AF65-F5344CB8AC3E}">
        <p14:creationId xmlns:p14="http://schemas.microsoft.com/office/powerpoint/2010/main" val="9282258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Procedure for Appealing Academic Dismissal</a:t>
            </a:r>
            <a:endParaRPr lang="en-US" dirty="0"/>
          </a:p>
        </p:txBody>
      </p:sp>
      <p:sp>
        <p:nvSpPr>
          <p:cNvPr id="3" name="Content Placeholder 2"/>
          <p:cNvSpPr>
            <a:spLocks noGrp="1"/>
          </p:cNvSpPr>
          <p:nvPr>
            <p:ph idx="1"/>
          </p:nvPr>
        </p:nvSpPr>
        <p:spPr>
          <a:xfrm>
            <a:off x="457200" y="2057400"/>
            <a:ext cx="8229600" cy="4068763"/>
          </a:xfrm>
        </p:spPr>
        <p:txBody>
          <a:bodyPr/>
          <a:lstStyle/>
          <a:p>
            <a:pPr marL="0" indent="0">
              <a:buNone/>
            </a:pPr>
            <a:r>
              <a:rPr lang="en-US" dirty="0" smtClean="0"/>
              <a:t>Appeals are submitted to the Committee on Course and Standards.</a:t>
            </a:r>
          </a:p>
        </p:txBody>
      </p:sp>
    </p:spTree>
    <p:extLst>
      <p:ext uri="{BB962C8B-B14F-4D97-AF65-F5344CB8AC3E}">
        <p14:creationId xmlns:p14="http://schemas.microsoft.com/office/powerpoint/2010/main" val="348327606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133600"/>
            <a:ext cx="8229600" cy="1143000"/>
          </a:xfrm>
        </p:spPr>
        <p:style>
          <a:lnRef idx="3">
            <a:schemeClr val="lt1"/>
          </a:lnRef>
          <a:fillRef idx="1">
            <a:schemeClr val="accent5"/>
          </a:fillRef>
          <a:effectRef idx="1">
            <a:schemeClr val="accent5"/>
          </a:effectRef>
          <a:fontRef idx="minor">
            <a:schemeClr val="lt1"/>
          </a:fontRef>
        </p:style>
        <p:txBody>
          <a:bodyPr>
            <a:normAutofit/>
          </a:bodyPr>
          <a:lstStyle/>
          <a:p>
            <a:r>
              <a:rPr lang="en-US" sz="3200" dirty="0" smtClean="0"/>
              <a:t>How do you advise the student whether or not to withdraw from your class?</a:t>
            </a:r>
            <a:endParaRPr lang="en-US" sz="3200" dirty="0"/>
          </a:p>
        </p:txBody>
      </p:sp>
    </p:spTree>
    <p:extLst>
      <p:ext uri="{BB962C8B-B14F-4D97-AF65-F5344CB8AC3E}">
        <p14:creationId xmlns:p14="http://schemas.microsoft.com/office/powerpoint/2010/main" val="38224680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How do you advise the student whether or not to withdraw from your class?</a:t>
            </a:r>
            <a:endParaRPr lang="en-US" sz="3200" dirty="0"/>
          </a:p>
        </p:txBody>
      </p:sp>
      <p:sp>
        <p:nvSpPr>
          <p:cNvPr id="3" name="Content Placeholder 2"/>
          <p:cNvSpPr>
            <a:spLocks noGrp="1"/>
          </p:cNvSpPr>
          <p:nvPr>
            <p:ph idx="1"/>
          </p:nvPr>
        </p:nvSpPr>
        <p:spPr>
          <a:xfrm>
            <a:off x="457200" y="1600200"/>
            <a:ext cx="8229600" cy="4800600"/>
          </a:xfrm>
        </p:spPr>
        <p:txBody>
          <a:bodyPr>
            <a:normAutofit fontScale="85000" lnSpcReduction="20000"/>
          </a:bodyPr>
          <a:lstStyle/>
          <a:p>
            <a:r>
              <a:rPr lang="en-US" dirty="0" smtClean="0"/>
              <a:t>Discuss student’s current grade objectively.</a:t>
            </a:r>
          </a:p>
          <a:p>
            <a:r>
              <a:rPr lang="en-US" dirty="0" smtClean="0"/>
              <a:t>Give a </a:t>
            </a:r>
            <a:r>
              <a:rPr lang="en-US" dirty="0"/>
              <a:t>projection based </a:t>
            </a:r>
            <a:r>
              <a:rPr lang="en-US" dirty="0" smtClean="0"/>
              <a:t>on if the student continues in the current learning pattern.</a:t>
            </a:r>
          </a:p>
          <a:p>
            <a:r>
              <a:rPr lang="en-US" dirty="0" smtClean="0"/>
              <a:t>Give a projection based on if the student makes changes in learning pattern.</a:t>
            </a:r>
          </a:p>
          <a:p>
            <a:r>
              <a:rPr lang="en-US" dirty="0" smtClean="0"/>
              <a:t>Recommend that the student speaks to a financial aid advisor.</a:t>
            </a:r>
          </a:p>
          <a:p>
            <a:r>
              <a:rPr lang="en-US" dirty="0" smtClean="0"/>
              <a:t>Recommend that the student speaks to an academic advisor about the implication of dropping the class, e.g. delayed graduation, must also drop co-requisite, out of step with the academic program.</a:t>
            </a:r>
          </a:p>
          <a:p>
            <a:r>
              <a:rPr lang="en-US" dirty="0" smtClean="0"/>
              <a:t>Students may not withdraw from remedial courses.</a:t>
            </a:r>
          </a:p>
        </p:txBody>
      </p:sp>
    </p:spTree>
    <p:extLst>
      <p:ext uri="{BB962C8B-B14F-4D97-AF65-F5344CB8AC3E}">
        <p14:creationId xmlns:p14="http://schemas.microsoft.com/office/powerpoint/2010/main" val="360200796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229600" cy="1143000"/>
          </a:xfrm>
        </p:spPr>
        <p:style>
          <a:lnRef idx="3">
            <a:schemeClr val="lt1"/>
          </a:lnRef>
          <a:fillRef idx="1">
            <a:schemeClr val="accent5"/>
          </a:fillRef>
          <a:effectRef idx="1">
            <a:schemeClr val="accent5"/>
          </a:effectRef>
          <a:fontRef idx="minor">
            <a:schemeClr val="lt1"/>
          </a:fontRef>
        </p:style>
        <p:txBody>
          <a:bodyPr>
            <a:normAutofit fontScale="90000"/>
          </a:bodyPr>
          <a:lstStyle/>
          <a:p>
            <a:r>
              <a:rPr lang="en-US" dirty="0" smtClean="0"/>
              <a:t>How do you advise students on degree/program/career</a:t>
            </a:r>
            <a:endParaRPr lang="en-US" dirty="0"/>
          </a:p>
        </p:txBody>
      </p:sp>
    </p:spTree>
    <p:extLst>
      <p:ext uri="{BB962C8B-B14F-4D97-AF65-F5344CB8AC3E}">
        <p14:creationId xmlns:p14="http://schemas.microsoft.com/office/powerpoint/2010/main" val="64757985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143000"/>
          </a:xfrm>
        </p:spPr>
        <p:txBody>
          <a:bodyPr>
            <a:normAutofit fontScale="90000"/>
          </a:bodyPr>
          <a:lstStyle/>
          <a:p>
            <a:r>
              <a:rPr lang="en-US" dirty="0" smtClean="0"/>
              <a:t>How do you advise students on degree/program/career</a:t>
            </a:r>
            <a:endParaRPr lang="en-US" dirty="0"/>
          </a:p>
        </p:txBody>
      </p:sp>
      <p:sp>
        <p:nvSpPr>
          <p:cNvPr id="3" name="Content Placeholder 2"/>
          <p:cNvSpPr>
            <a:spLocks noGrp="1"/>
          </p:cNvSpPr>
          <p:nvPr>
            <p:ph idx="1"/>
          </p:nvPr>
        </p:nvSpPr>
        <p:spPr>
          <a:xfrm>
            <a:off x="457200" y="2590800"/>
            <a:ext cx="8229600" cy="3535363"/>
          </a:xfrm>
        </p:spPr>
        <p:txBody>
          <a:bodyPr>
            <a:normAutofit/>
          </a:bodyPr>
          <a:lstStyle/>
          <a:p>
            <a:pPr marL="0" indent="0">
              <a:buNone/>
            </a:pPr>
            <a:r>
              <a:rPr lang="en-US" dirty="0" smtClean="0"/>
              <a:t>Refer students to speak to </a:t>
            </a:r>
          </a:p>
          <a:p>
            <a:pPr marL="914400" indent="-452438"/>
            <a:r>
              <a:rPr lang="en-US" dirty="0" smtClean="0"/>
              <a:t>Academic advisors</a:t>
            </a:r>
          </a:p>
          <a:p>
            <a:pPr marL="914400" indent="-452438"/>
            <a:r>
              <a:rPr lang="en-US" dirty="0" smtClean="0"/>
              <a:t>Program coordinators</a:t>
            </a:r>
          </a:p>
          <a:p>
            <a:pPr marL="914400" indent="-452438"/>
            <a:r>
              <a:rPr lang="en-US" dirty="0" smtClean="0"/>
              <a:t>Internship coordinators</a:t>
            </a:r>
          </a:p>
          <a:p>
            <a:pPr marL="914400" indent="-452438"/>
            <a:r>
              <a:rPr lang="en-US" dirty="0" smtClean="0"/>
              <a:t>Career Counselors</a:t>
            </a:r>
          </a:p>
          <a:p>
            <a:pPr marL="914400" indent="-452438"/>
            <a:r>
              <a:rPr lang="en-US" dirty="0" smtClean="0"/>
              <a:t>Other counselors</a:t>
            </a:r>
            <a:endParaRPr lang="en-US" dirty="0"/>
          </a:p>
        </p:txBody>
      </p:sp>
    </p:spTree>
    <p:extLst>
      <p:ext uri="{BB962C8B-B14F-4D97-AF65-F5344CB8AC3E}">
        <p14:creationId xmlns:p14="http://schemas.microsoft.com/office/powerpoint/2010/main" val="201430191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229600" cy="1143000"/>
          </a:xfrm>
        </p:spPr>
        <p:style>
          <a:lnRef idx="3">
            <a:schemeClr val="lt1"/>
          </a:lnRef>
          <a:fillRef idx="1">
            <a:schemeClr val="accent5"/>
          </a:fillRef>
          <a:effectRef idx="1">
            <a:schemeClr val="accent5"/>
          </a:effectRef>
          <a:fontRef idx="minor">
            <a:schemeClr val="lt1"/>
          </a:fontRef>
        </p:style>
        <p:txBody>
          <a:bodyPr>
            <a:normAutofit fontScale="90000"/>
          </a:bodyPr>
          <a:lstStyle/>
          <a:p>
            <a:r>
              <a:rPr lang="en-US" dirty="0" smtClean="0"/>
              <a:t>How do you handle disciplinary issues in your class?</a:t>
            </a:r>
            <a:endParaRPr lang="en-US" dirty="0"/>
          </a:p>
        </p:txBody>
      </p:sp>
    </p:spTree>
    <p:extLst>
      <p:ext uri="{BB962C8B-B14F-4D97-AF65-F5344CB8AC3E}">
        <p14:creationId xmlns:p14="http://schemas.microsoft.com/office/powerpoint/2010/main" val="30934728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647331" y="2286000"/>
            <a:ext cx="8229600" cy="2362200"/>
          </a:xfrm>
          <a:prstGeom prst="rect">
            <a:avLst/>
          </a:prstGeom>
        </p:spPr>
        <p:style>
          <a:lnRef idx="1">
            <a:schemeClr val="accent6"/>
          </a:lnRef>
          <a:fillRef idx="2">
            <a:schemeClr val="accent6"/>
          </a:fillRef>
          <a:effectRef idx="1">
            <a:schemeClr val="accent6"/>
          </a:effectRef>
          <a:fontRef idx="minor">
            <a:schemeClr val="dk1"/>
          </a:fontRef>
        </p:style>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en-US" sz="2800" dirty="0" smtClean="0">
                <a:solidFill>
                  <a:schemeClr val="accent6">
                    <a:lumMod val="75000"/>
                  </a:schemeClr>
                </a:solidFill>
              </a:rPr>
              <a:t>Disclaimer:  </a:t>
            </a:r>
          </a:p>
          <a:p>
            <a:r>
              <a:rPr lang="en-US" sz="2800" dirty="0" smtClean="0">
                <a:solidFill>
                  <a:schemeClr val="accent6">
                    <a:lumMod val="75000"/>
                  </a:schemeClr>
                </a:solidFill>
              </a:rPr>
              <a:t>It is the responsibility of the individual to verify the accuracy of the information presented by referring to the college catalog and college policy and procedure.</a:t>
            </a:r>
            <a:endParaRPr lang="en-US" sz="2800" dirty="0">
              <a:solidFill>
                <a:schemeClr val="accent6">
                  <a:lumMod val="75000"/>
                </a:schemeClr>
              </a:solidFill>
            </a:endParaRPr>
          </a:p>
        </p:txBody>
      </p:sp>
    </p:spTree>
    <p:extLst>
      <p:ext uri="{BB962C8B-B14F-4D97-AF65-F5344CB8AC3E}">
        <p14:creationId xmlns:p14="http://schemas.microsoft.com/office/powerpoint/2010/main" val="34246945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normAutofit fontScale="90000"/>
          </a:bodyPr>
          <a:lstStyle/>
          <a:p>
            <a:r>
              <a:rPr lang="en-US" dirty="0" smtClean="0"/>
              <a:t>How do you handle disciplinary issues in your class?</a:t>
            </a:r>
            <a:endParaRPr lang="en-US" dirty="0"/>
          </a:p>
        </p:txBody>
      </p:sp>
      <p:sp>
        <p:nvSpPr>
          <p:cNvPr id="3" name="Content Placeholder 2"/>
          <p:cNvSpPr>
            <a:spLocks noGrp="1"/>
          </p:cNvSpPr>
          <p:nvPr>
            <p:ph idx="1"/>
          </p:nvPr>
        </p:nvSpPr>
        <p:spPr>
          <a:xfrm>
            <a:off x="381000" y="2133600"/>
            <a:ext cx="8382000" cy="4343400"/>
          </a:xfrm>
        </p:spPr>
        <p:txBody>
          <a:bodyPr>
            <a:normAutofit/>
          </a:bodyPr>
          <a:lstStyle/>
          <a:p>
            <a:r>
              <a:rPr lang="en-US" dirty="0" smtClean="0"/>
              <a:t>Behavioral</a:t>
            </a:r>
          </a:p>
          <a:p>
            <a:pPr lvl="1"/>
            <a:r>
              <a:rPr lang="en-US" dirty="0" smtClean="0"/>
              <a:t>Address the issue with the student privately</a:t>
            </a:r>
          </a:p>
          <a:p>
            <a:pPr lvl="1"/>
            <a:r>
              <a:rPr lang="en-US" dirty="0"/>
              <a:t>D</a:t>
            </a:r>
            <a:r>
              <a:rPr lang="en-US" dirty="0" smtClean="0"/>
              <a:t>epartment chair/course coordinator</a:t>
            </a:r>
          </a:p>
          <a:p>
            <a:pPr lvl="1"/>
            <a:r>
              <a:rPr lang="en-US" dirty="0" smtClean="0"/>
              <a:t>Security Office x5550</a:t>
            </a:r>
          </a:p>
          <a:p>
            <a:pPr lvl="1"/>
            <a:r>
              <a:rPr lang="en-US" dirty="0" smtClean="0"/>
              <a:t>BIT  (Behavioral Intervention Team)</a:t>
            </a:r>
          </a:p>
          <a:p>
            <a:pPr marL="1371600" lvl="3" indent="0">
              <a:buNone/>
            </a:pPr>
            <a:r>
              <a:rPr lang="en-US" sz="2800" dirty="0" smtClean="0">
                <a:hlinkClick r:id="rId2"/>
              </a:rPr>
              <a:t>BIT@citytech.cuny.edu</a:t>
            </a:r>
            <a:endParaRPr lang="en-US" sz="2800" dirty="0" smtClean="0"/>
          </a:p>
          <a:p>
            <a:pPr lvl="1"/>
            <a:r>
              <a:rPr lang="en-US" dirty="0" smtClean="0"/>
              <a:t>Faculty/student disciplinary committee</a:t>
            </a:r>
          </a:p>
          <a:p>
            <a:pPr lvl="1"/>
            <a:r>
              <a:rPr lang="en-US" dirty="0" smtClean="0"/>
              <a:t>Report serious misconduct immediately</a:t>
            </a:r>
          </a:p>
        </p:txBody>
      </p:sp>
    </p:spTree>
    <p:extLst>
      <p:ext uri="{BB962C8B-B14F-4D97-AF65-F5344CB8AC3E}">
        <p14:creationId xmlns:p14="http://schemas.microsoft.com/office/powerpoint/2010/main" val="166725269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normAutofit fontScale="90000"/>
          </a:bodyPr>
          <a:lstStyle/>
          <a:p>
            <a:r>
              <a:rPr lang="en-US" dirty="0" smtClean="0"/>
              <a:t>How do you handle disciplinary issues in your class?</a:t>
            </a:r>
            <a:endParaRPr lang="en-US" dirty="0"/>
          </a:p>
        </p:txBody>
      </p:sp>
      <p:sp>
        <p:nvSpPr>
          <p:cNvPr id="3" name="Content Placeholder 2"/>
          <p:cNvSpPr>
            <a:spLocks noGrp="1"/>
          </p:cNvSpPr>
          <p:nvPr>
            <p:ph idx="1"/>
          </p:nvPr>
        </p:nvSpPr>
        <p:spPr>
          <a:xfrm>
            <a:off x="457200" y="2438400"/>
            <a:ext cx="8229600" cy="3687763"/>
          </a:xfrm>
        </p:spPr>
        <p:txBody>
          <a:bodyPr/>
          <a:lstStyle/>
          <a:p>
            <a:r>
              <a:rPr lang="en-US" dirty="0" smtClean="0"/>
              <a:t>Academic </a:t>
            </a:r>
            <a:r>
              <a:rPr lang="en-US" dirty="0" smtClean="0"/>
              <a:t>integrity (cheating</a:t>
            </a:r>
            <a:r>
              <a:rPr lang="en-US" dirty="0" smtClean="0"/>
              <a:t>, plagiarism)</a:t>
            </a:r>
          </a:p>
          <a:p>
            <a:pPr lvl="1"/>
            <a:r>
              <a:rPr lang="en-US" dirty="0" smtClean="0"/>
              <a:t>Address the issue with the student </a:t>
            </a:r>
          </a:p>
          <a:p>
            <a:pPr lvl="1"/>
            <a:r>
              <a:rPr lang="en-US" dirty="0" smtClean="0"/>
              <a:t>Department chair</a:t>
            </a:r>
          </a:p>
          <a:p>
            <a:pPr lvl="1"/>
            <a:r>
              <a:rPr lang="en-US" dirty="0" smtClean="0"/>
              <a:t>Academic Integrity committee</a:t>
            </a:r>
          </a:p>
          <a:p>
            <a:pPr lvl="1"/>
            <a:r>
              <a:rPr lang="en-US" dirty="0" smtClean="0"/>
              <a:t>Faculty/student disciplinary committee</a:t>
            </a:r>
            <a:endParaRPr lang="en-US" dirty="0"/>
          </a:p>
        </p:txBody>
      </p:sp>
    </p:spTree>
    <p:extLst>
      <p:ext uri="{BB962C8B-B14F-4D97-AF65-F5344CB8AC3E}">
        <p14:creationId xmlns:p14="http://schemas.microsoft.com/office/powerpoint/2010/main" val="394922052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09800"/>
            <a:ext cx="8229600" cy="1143000"/>
          </a:xfrm>
        </p:spPr>
        <p:style>
          <a:lnRef idx="3">
            <a:schemeClr val="lt1"/>
          </a:lnRef>
          <a:fillRef idx="1">
            <a:schemeClr val="accent5"/>
          </a:fillRef>
          <a:effectRef idx="1">
            <a:schemeClr val="accent5"/>
          </a:effectRef>
          <a:fontRef idx="minor">
            <a:schemeClr val="lt1"/>
          </a:fontRef>
        </p:style>
        <p:txBody>
          <a:bodyPr>
            <a:normAutofit fontScale="90000"/>
          </a:bodyPr>
          <a:lstStyle/>
          <a:p>
            <a:r>
              <a:rPr lang="en-US" dirty="0" smtClean="0"/>
              <a:t>How do you handle sensitive confidential information?</a:t>
            </a:r>
            <a:endParaRPr lang="en-US" dirty="0"/>
          </a:p>
        </p:txBody>
      </p:sp>
    </p:spTree>
    <p:extLst>
      <p:ext uri="{BB962C8B-B14F-4D97-AF65-F5344CB8AC3E}">
        <p14:creationId xmlns:p14="http://schemas.microsoft.com/office/powerpoint/2010/main" val="297244912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133600"/>
            <a:ext cx="8229600" cy="3992563"/>
          </a:xfrm>
        </p:spPr>
        <p:txBody>
          <a:bodyPr/>
          <a:lstStyle/>
          <a:p>
            <a:r>
              <a:rPr lang="en-US" dirty="0" smtClean="0"/>
              <a:t>Responsibility to report misconduct under Title IX</a:t>
            </a:r>
          </a:p>
          <a:p>
            <a:r>
              <a:rPr lang="en-US" dirty="0" smtClean="0"/>
              <a:t>Refer students to speak to the counselors N108</a:t>
            </a:r>
          </a:p>
          <a:p>
            <a:r>
              <a:rPr lang="en-US" dirty="0" smtClean="0"/>
              <a:t>Refer students to speak to the </a:t>
            </a:r>
            <a:r>
              <a:rPr lang="en-US" smtClean="0"/>
              <a:t>college Title IX/Diversity Officer</a:t>
            </a:r>
            <a:endParaRPr lang="en-US" dirty="0" smtClean="0"/>
          </a:p>
          <a:p>
            <a:endParaRPr lang="en-US" dirty="0"/>
          </a:p>
        </p:txBody>
      </p:sp>
      <p:sp>
        <p:nvSpPr>
          <p:cNvPr id="4" name="Title 1"/>
          <p:cNvSpPr>
            <a:spLocks noGrp="1"/>
          </p:cNvSpPr>
          <p:nvPr>
            <p:ph type="title"/>
          </p:nvPr>
        </p:nvSpPr>
        <p:spPr/>
        <p:txBody>
          <a:bodyPr>
            <a:normAutofit fontScale="90000"/>
          </a:bodyPr>
          <a:lstStyle/>
          <a:p>
            <a:r>
              <a:rPr lang="en-US" dirty="0" smtClean="0"/>
              <a:t>How do you handle sensitive confidential information?</a:t>
            </a:r>
            <a:endParaRPr lang="en-US" dirty="0"/>
          </a:p>
        </p:txBody>
      </p:sp>
    </p:spTree>
    <p:extLst>
      <p:ext uri="{BB962C8B-B14F-4D97-AF65-F5344CB8AC3E}">
        <p14:creationId xmlns:p14="http://schemas.microsoft.com/office/powerpoint/2010/main" val="21775028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05000"/>
            <a:ext cx="8229600" cy="1143000"/>
          </a:xfrm>
        </p:spPr>
        <p:style>
          <a:lnRef idx="3">
            <a:schemeClr val="lt1"/>
          </a:lnRef>
          <a:fillRef idx="1">
            <a:schemeClr val="accent5"/>
          </a:fillRef>
          <a:effectRef idx="1">
            <a:schemeClr val="accent5"/>
          </a:effectRef>
          <a:fontRef idx="minor">
            <a:schemeClr val="lt1"/>
          </a:fontRef>
        </p:style>
        <p:txBody>
          <a:bodyPr>
            <a:normAutofit fontScale="90000"/>
          </a:bodyPr>
          <a:lstStyle/>
          <a:p>
            <a:r>
              <a:rPr lang="en-US" dirty="0" smtClean="0"/>
              <a:t>Which academic policies are you aware of?</a:t>
            </a:r>
            <a:endParaRPr lang="en-US" dirty="0"/>
          </a:p>
        </p:txBody>
      </p:sp>
    </p:spTree>
    <p:extLst>
      <p:ext uri="{BB962C8B-B14F-4D97-AF65-F5344CB8AC3E}">
        <p14:creationId xmlns:p14="http://schemas.microsoft.com/office/powerpoint/2010/main" val="40646012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Attendance and Lateness Policy</a:t>
            </a:r>
            <a:endParaRPr lang="en-US" dirty="0"/>
          </a:p>
        </p:txBody>
      </p:sp>
      <p:sp>
        <p:nvSpPr>
          <p:cNvPr id="3" name="Content Placeholder 2"/>
          <p:cNvSpPr>
            <a:spLocks noGrp="1"/>
          </p:cNvSpPr>
          <p:nvPr>
            <p:ph idx="1"/>
          </p:nvPr>
        </p:nvSpPr>
        <p:spPr/>
        <p:txBody>
          <a:bodyPr/>
          <a:lstStyle/>
          <a:p>
            <a:pPr marL="0" indent="0">
              <a:buNone/>
            </a:pPr>
            <a:r>
              <a:rPr lang="en-US" dirty="0" smtClean="0"/>
              <a:t>Catalog pages 31-32</a:t>
            </a:r>
          </a:p>
          <a:p>
            <a:pPr marL="514350" indent="-514350">
              <a:buFont typeface="+mj-lt"/>
              <a:buAutoNum type="arabicPeriod"/>
            </a:pPr>
            <a:r>
              <a:rPr lang="en-US" dirty="0" smtClean="0"/>
              <a:t>A student may be absent without penalty for 10% of the number of scheduled class meetings during the semester.</a:t>
            </a:r>
          </a:p>
          <a:p>
            <a:pPr marL="514350" indent="-514350">
              <a:buFont typeface="+mj-lt"/>
              <a:buAutoNum type="arabicPeriod"/>
            </a:pPr>
            <a:r>
              <a:rPr lang="en-US" dirty="0" smtClean="0"/>
              <a:t>Each department will establish a policy regarding student lateness in its courses.</a:t>
            </a:r>
            <a:endParaRPr lang="en-US" dirty="0"/>
          </a:p>
        </p:txBody>
      </p:sp>
    </p:spTree>
    <p:extLst>
      <p:ext uri="{BB962C8B-B14F-4D97-AF65-F5344CB8AC3E}">
        <p14:creationId xmlns:p14="http://schemas.microsoft.com/office/powerpoint/2010/main" val="30009663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F/D Policy</a:t>
            </a:r>
            <a:endParaRPr lang="en-US" dirty="0"/>
          </a:p>
        </p:txBody>
      </p:sp>
      <p:sp>
        <p:nvSpPr>
          <p:cNvPr id="3" name="Content Placeholder 2"/>
          <p:cNvSpPr>
            <a:spLocks noGrp="1"/>
          </p:cNvSpPr>
          <p:nvPr>
            <p:ph idx="1"/>
          </p:nvPr>
        </p:nvSpPr>
        <p:spPr/>
        <p:txBody>
          <a:bodyPr>
            <a:normAutofit fontScale="77500" lnSpcReduction="20000"/>
          </a:bodyPr>
          <a:lstStyle/>
          <a:p>
            <a:pPr marL="0" indent="0">
              <a:buNone/>
            </a:pPr>
            <a:r>
              <a:rPr lang="en-US" dirty="0" smtClean="0"/>
              <a:t>Catalog page 29</a:t>
            </a:r>
          </a:p>
          <a:p>
            <a:r>
              <a:rPr lang="en-US" dirty="0" smtClean="0"/>
              <a:t>when an undergraduate student receives the grade of “D,” “F” or an WU grade and the student subsequently retakes the same course at the same college and receives a grade of “C” or better, the initial grade will no longer be computed into the cumulative grade point average. </a:t>
            </a:r>
          </a:p>
          <a:p>
            <a:r>
              <a:rPr lang="en-US" dirty="0" smtClean="0"/>
              <a:t>The initial grade will remain on the transcript. </a:t>
            </a:r>
          </a:p>
          <a:p>
            <a:r>
              <a:rPr lang="en-US" dirty="0" smtClean="0"/>
              <a:t>The number of credits that can be deleted from the grade point average under this policy shall be limited to 16 for the duration of the student’s undergraduate enrollment in institutions of The City University of New York. </a:t>
            </a:r>
            <a:endParaRPr lang="en-US" dirty="0"/>
          </a:p>
        </p:txBody>
      </p:sp>
    </p:spTree>
    <p:extLst>
      <p:ext uri="{BB962C8B-B14F-4D97-AF65-F5344CB8AC3E}">
        <p14:creationId xmlns:p14="http://schemas.microsoft.com/office/powerpoint/2010/main" val="32617628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Policy on Repeating Courses</a:t>
            </a:r>
            <a:endParaRPr lang="en-US" dirty="0"/>
          </a:p>
        </p:txBody>
      </p:sp>
      <p:sp>
        <p:nvSpPr>
          <p:cNvPr id="3" name="Content Placeholder 2"/>
          <p:cNvSpPr>
            <a:spLocks noGrp="1"/>
          </p:cNvSpPr>
          <p:nvPr>
            <p:ph idx="1"/>
          </p:nvPr>
        </p:nvSpPr>
        <p:spPr/>
        <p:txBody>
          <a:bodyPr>
            <a:normAutofit fontScale="85000" lnSpcReduction="10000"/>
          </a:bodyPr>
          <a:lstStyle/>
          <a:p>
            <a:pPr marL="0" indent="0">
              <a:buNone/>
            </a:pPr>
            <a:r>
              <a:rPr lang="en-US" dirty="0" smtClean="0"/>
              <a:t>Catalog page 30</a:t>
            </a:r>
          </a:p>
          <a:p>
            <a:r>
              <a:rPr lang="en-US" dirty="0" smtClean="0"/>
              <a:t>You may repeat only those courses in which you received a grade of “D,” “F,” “WA,” “WF” or “WU” regardless of the requirements of your curriculum. </a:t>
            </a:r>
          </a:p>
          <a:p>
            <a:r>
              <a:rPr lang="en-US" dirty="0" smtClean="0"/>
              <a:t>You may not repeat a credit bearing course within the major more than once without written permission from the chairperson of your major department or her or his designee.</a:t>
            </a:r>
          </a:p>
          <a:p>
            <a:r>
              <a:rPr lang="en-US" dirty="0" smtClean="0"/>
              <a:t> You may not repeat courses which are a prerequisite to or the equivalent of a prerequisite to more advanced work you have completed </a:t>
            </a:r>
            <a:endParaRPr lang="en-US" dirty="0"/>
          </a:p>
        </p:txBody>
      </p:sp>
    </p:spTree>
    <p:extLst>
      <p:ext uri="{BB962C8B-B14F-4D97-AF65-F5344CB8AC3E}">
        <p14:creationId xmlns:p14="http://schemas.microsoft.com/office/powerpoint/2010/main" val="34277164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12-Credit Remedial Policy</a:t>
            </a:r>
            <a:endParaRPr lang="en-US" dirty="0"/>
          </a:p>
        </p:txBody>
      </p:sp>
      <p:sp>
        <p:nvSpPr>
          <p:cNvPr id="3" name="Content Placeholder 2"/>
          <p:cNvSpPr>
            <a:spLocks noGrp="1"/>
          </p:cNvSpPr>
          <p:nvPr>
            <p:ph idx="1"/>
          </p:nvPr>
        </p:nvSpPr>
        <p:spPr/>
        <p:txBody>
          <a:bodyPr/>
          <a:lstStyle/>
          <a:p>
            <a:pPr marL="0" indent="0">
              <a:buNone/>
            </a:pPr>
            <a:r>
              <a:rPr lang="en-US" dirty="0" smtClean="0"/>
              <a:t>Catalog page 29</a:t>
            </a:r>
          </a:p>
          <a:p>
            <a:r>
              <a:rPr lang="en-US" dirty="0" smtClean="0"/>
              <a:t>Remedial work must take precedence over all other work; therefore, developmental courses must be completed before the student may progress beyond 12 credits. </a:t>
            </a:r>
            <a:endParaRPr lang="en-US" dirty="0"/>
          </a:p>
        </p:txBody>
      </p:sp>
    </p:spTree>
    <p:extLst>
      <p:ext uri="{BB962C8B-B14F-4D97-AF65-F5344CB8AC3E}">
        <p14:creationId xmlns:p14="http://schemas.microsoft.com/office/powerpoint/2010/main" val="12540629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Academic Standards Policy</a:t>
            </a:r>
            <a:endParaRPr lang="en-US" dirty="0"/>
          </a:p>
        </p:txBody>
      </p:sp>
      <p:sp>
        <p:nvSpPr>
          <p:cNvPr id="3" name="Content Placeholder 2"/>
          <p:cNvSpPr>
            <a:spLocks noGrp="1"/>
          </p:cNvSpPr>
          <p:nvPr>
            <p:ph idx="1"/>
          </p:nvPr>
        </p:nvSpPr>
        <p:spPr>
          <a:xfrm>
            <a:off x="457200" y="1295400"/>
            <a:ext cx="8229600" cy="4830763"/>
          </a:xfrm>
        </p:spPr>
        <p:txBody>
          <a:bodyPr>
            <a:normAutofit fontScale="85000" lnSpcReduction="10000"/>
          </a:bodyPr>
          <a:lstStyle/>
          <a:p>
            <a:pPr marL="0" indent="0">
              <a:buNone/>
            </a:pPr>
            <a:r>
              <a:rPr lang="en-US" dirty="0" smtClean="0"/>
              <a:t>Catalog page 38</a:t>
            </a:r>
          </a:p>
          <a:p>
            <a:pPr marL="0" indent="0">
              <a:buNone/>
            </a:pPr>
            <a:endParaRPr lang="en-US" dirty="0"/>
          </a:p>
          <a:p>
            <a:pPr marL="0" indent="0">
              <a:buNone/>
            </a:pPr>
            <a:endParaRPr lang="en-US" dirty="0" smtClean="0"/>
          </a:p>
          <a:p>
            <a:pPr marL="0" indent="0">
              <a:buNone/>
            </a:pPr>
            <a:endParaRPr lang="en-US" dirty="0"/>
          </a:p>
          <a:p>
            <a:r>
              <a:rPr lang="en-US" dirty="0" smtClean="0"/>
              <a:t>GPA standard:  Students who fall below the minimum GPA standard will be placed on the one-time academic alert, then probation, then dismissal.</a:t>
            </a:r>
          </a:p>
          <a:p>
            <a:endParaRPr lang="en-US" dirty="0" smtClean="0"/>
          </a:p>
          <a:p>
            <a:r>
              <a:rPr lang="en-US" dirty="0" smtClean="0"/>
              <a:t>Remedial standard:  Students are permitted a maximum of two attempts to complete remedial reading, writing, or mathematics.</a:t>
            </a:r>
          </a:p>
        </p:txBody>
      </p:sp>
      <p:graphicFrame>
        <p:nvGraphicFramePr>
          <p:cNvPr id="4" name="Table 3"/>
          <p:cNvGraphicFramePr>
            <a:graphicFrameLocks noGrp="1"/>
          </p:cNvGraphicFramePr>
          <p:nvPr>
            <p:extLst>
              <p:ext uri="{D42A27DB-BD31-4B8C-83A1-F6EECF244321}">
                <p14:modId xmlns:p14="http://schemas.microsoft.com/office/powerpoint/2010/main" val="3291924891"/>
              </p:ext>
            </p:extLst>
          </p:nvPr>
        </p:nvGraphicFramePr>
        <p:xfrm>
          <a:off x="3581400" y="1447800"/>
          <a:ext cx="4953000" cy="1600200"/>
        </p:xfrm>
        <a:graphic>
          <a:graphicData uri="http://schemas.openxmlformats.org/drawingml/2006/table">
            <a:tbl>
              <a:tblPr firstRow="1" bandRow="1">
                <a:tableStyleId>{5C22544A-7EE6-4342-B048-85BDC9FD1C3A}</a:tableStyleId>
              </a:tblPr>
              <a:tblGrid>
                <a:gridCol w="2476500"/>
                <a:gridCol w="2476500"/>
              </a:tblGrid>
              <a:tr h="400050">
                <a:tc>
                  <a:txBody>
                    <a:bodyPr/>
                    <a:lstStyle/>
                    <a:p>
                      <a:pPr algn="ctr"/>
                      <a:r>
                        <a:rPr lang="en-US" sz="2000" dirty="0" smtClean="0"/>
                        <a:t>Credits Attempted</a:t>
                      </a:r>
                      <a:endParaRPr lang="en-US" sz="2000" dirty="0"/>
                    </a:p>
                  </a:txBody>
                  <a:tcPr/>
                </a:tc>
                <a:tc>
                  <a:txBody>
                    <a:bodyPr/>
                    <a:lstStyle/>
                    <a:p>
                      <a:pPr algn="ctr"/>
                      <a:r>
                        <a:rPr lang="en-US" sz="2000" dirty="0" smtClean="0"/>
                        <a:t>Minimum GPA</a:t>
                      </a:r>
                      <a:endParaRPr lang="en-US" sz="2000" dirty="0"/>
                    </a:p>
                  </a:txBody>
                  <a:tcPr/>
                </a:tc>
              </a:tr>
              <a:tr h="400050">
                <a:tc>
                  <a:txBody>
                    <a:bodyPr/>
                    <a:lstStyle/>
                    <a:p>
                      <a:pPr algn="ctr"/>
                      <a:r>
                        <a:rPr lang="en-US" sz="2000" dirty="0" smtClean="0"/>
                        <a:t>0 – 12</a:t>
                      </a:r>
                      <a:endParaRPr lang="en-US" sz="2000" dirty="0"/>
                    </a:p>
                  </a:txBody>
                  <a:tcPr/>
                </a:tc>
                <a:tc>
                  <a:txBody>
                    <a:bodyPr/>
                    <a:lstStyle/>
                    <a:p>
                      <a:pPr algn="ctr"/>
                      <a:r>
                        <a:rPr lang="en-US" sz="2000" dirty="0" smtClean="0"/>
                        <a:t>1.50</a:t>
                      </a:r>
                      <a:endParaRPr lang="en-US" sz="2000" dirty="0"/>
                    </a:p>
                  </a:txBody>
                  <a:tcPr/>
                </a:tc>
              </a:tr>
              <a:tr h="400050">
                <a:tc>
                  <a:txBody>
                    <a:bodyPr/>
                    <a:lstStyle/>
                    <a:p>
                      <a:pPr algn="ctr"/>
                      <a:r>
                        <a:rPr lang="en-US" sz="2000" dirty="0" smtClean="0"/>
                        <a:t>12.5 – 24 </a:t>
                      </a:r>
                      <a:endParaRPr lang="en-US" sz="2000" dirty="0"/>
                    </a:p>
                  </a:txBody>
                  <a:tcPr/>
                </a:tc>
                <a:tc>
                  <a:txBody>
                    <a:bodyPr/>
                    <a:lstStyle/>
                    <a:p>
                      <a:pPr algn="ctr"/>
                      <a:r>
                        <a:rPr lang="en-US" sz="2000" dirty="0" smtClean="0"/>
                        <a:t>1.75</a:t>
                      </a:r>
                      <a:endParaRPr lang="en-US" sz="2000" dirty="0"/>
                    </a:p>
                  </a:txBody>
                  <a:tcPr/>
                </a:tc>
              </a:tr>
              <a:tr h="400050">
                <a:tc>
                  <a:txBody>
                    <a:bodyPr/>
                    <a:lstStyle/>
                    <a:p>
                      <a:pPr algn="ctr"/>
                      <a:r>
                        <a:rPr lang="en-US" sz="2000" dirty="0" smtClean="0"/>
                        <a:t>24.5 – upward </a:t>
                      </a:r>
                      <a:endParaRPr lang="en-US" sz="2000" dirty="0"/>
                    </a:p>
                  </a:txBody>
                  <a:tcPr/>
                </a:tc>
                <a:tc>
                  <a:txBody>
                    <a:bodyPr/>
                    <a:lstStyle/>
                    <a:p>
                      <a:pPr algn="ctr"/>
                      <a:r>
                        <a:rPr lang="en-US" sz="2000" dirty="0" smtClean="0"/>
                        <a:t>2.00</a:t>
                      </a:r>
                      <a:endParaRPr lang="en-US" sz="2000" dirty="0"/>
                    </a:p>
                  </a:txBody>
                  <a:tcPr/>
                </a:tc>
              </a:tr>
            </a:tbl>
          </a:graphicData>
        </a:graphic>
      </p:graphicFrame>
    </p:spTree>
    <p:extLst>
      <p:ext uri="{BB962C8B-B14F-4D97-AF65-F5344CB8AC3E}">
        <p14:creationId xmlns:p14="http://schemas.microsoft.com/office/powerpoint/2010/main" val="17158195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0"/>
            <a:ext cx="8229600" cy="1143000"/>
          </a:xfrm>
        </p:spPr>
        <p:style>
          <a:lnRef idx="3">
            <a:schemeClr val="lt1"/>
          </a:lnRef>
          <a:fillRef idx="1">
            <a:schemeClr val="accent5"/>
          </a:fillRef>
          <a:effectRef idx="1">
            <a:schemeClr val="accent5"/>
          </a:effectRef>
          <a:fontRef idx="minor">
            <a:schemeClr val="lt1"/>
          </a:fontRef>
        </p:style>
        <p:txBody>
          <a:bodyPr>
            <a:normAutofit/>
          </a:bodyPr>
          <a:lstStyle/>
          <a:p>
            <a:r>
              <a:rPr lang="en-US" dirty="0" smtClean="0"/>
              <a:t>How do students appeal a grade?</a:t>
            </a:r>
            <a:endParaRPr lang="en-US" dirty="0"/>
          </a:p>
        </p:txBody>
      </p:sp>
    </p:spTree>
    <p:extLst>
      <p:ext uri="{BB962C8B-B14F-4D97-AF65-F5344CB8AC3E}">
        <p14:creationId xmlns:p14="http://schemas.microsoft.com/office/powerpoint/2010/main" val="263404205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317</TotalTime>
  <Words>1028</Words>
  <Application>Microsoft Office PowerPoint</Application>
  <PresentationFormat>On-screen Show (4:3)</PresentationFormat>
  <Paragraphs>117</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Academic Policy Highlights</vt:lpstr>
      <vt:lpstr>PowerPoint Presentation</vt:lpstr>
      <vt:lpstr>Which academic policies are you aware of?</vt:lpstr>
      <vt:lpstr>Attendance and Lateness Policy</vt:lpstr>
      <vt:lpstr>F/D Policy</vt:lpstr>
      <vt:lpstr>Policy on Repeating Courses</vt:lpstr>
      <vt:lpstr>12-Credit Remedial Policy</vt:lpstr>
      <vt:lpstr>Academic Standards Policy</vt:lpstr>
      <vt:lpstr>How do students appeal a grade?</vt:lpstr>
      <vt:lpstr>Procedure for appealing a letter grade A,B,C,D,F</vt:lpstr>
      <vt:lpstr>PowerPoint Presentation</vt:lpstr>
      <vt:lpstr>F, WU, I</vt:lpstr>
      <vt:lpstr>Excessive absence – WU grade</vt:lpstr>
      <vt:lpstr>Procedure for Appealing Academic Dismissal</vt:lpstr>
      <vt:lpstr>How do you advise the student whether or not to withdraw from your class?</vt:lpstr>
      <vt:lpstr>How do you advise the student whether or not to withdraw from your class?</vt:lpstr>
      <vt:lpstr>How do you advise students on degree/program/career</vt:lpstr>
      <vt:lpstr>How do you advise students on degree/program/career</vt:lpstr>
      <vt:lpstr>How do you handle disciplinary issues in your class?</vt:lpstr>
      <vt:lpstr>How do you handle disciplinary issues in your class?</vt:lpstr>
      <vt:lpstr>How do you handle disciplinary issues in your class?</vt:lpstr>
      <vt:lpstr>How do you handle sensitive confidential information?</vt:lpstr>
      <vt:lpstr>How do you handle sensitive confidential information?</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Sandie Han</dc:creator>
  <cp:lastModifiedBy>Sandie Han</cp:lastModifiedBy>
  <cp:revision>41</cp:revision>
  <dcterms:created xsi:type="dcterms:W3CDTF">2016-11-18T03:53:48Z</dcterms:created>
  <dcterms:modified xsi:type="dcterms:W3CDTF">2017-01-13T21:35:50Z</dcterms:modified>
</cp:coreProperties>
</file>