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5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embeddedFontLst>
    <p:embeddedFont>
      <p:font typeface="Roboto" panose="02000000000000000000" pitchFamily="2" charset="0"/>
      <p:regular r:id="rId56"/>
      <p:bold r:id="rId57"/>
      <p:italic r:id="rId58"/>
      <p:boldItalic r:id="rId59"/>
    </p:embeddedFont>
    <p:embeddedFont>
      <p:font typeface="Roboto Slab" pitchFamily="2" charset="0"/>
      <p:regular r:id="rId60"/>
      <p:bold r:id="rId6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font" Target="fonts/font3.fntdata"/><Relationship Id="rId5" Type="http://schemas.openxmlformats.org/officeDocument/2006/relationships/slide" Target="slides/slide3.xml"/><Relationship Id="rId61" Type="http://schemas.openxmlformats.org/officeDocument/2006/relationships/font" Target="fonts/font6.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font" Target="fonts/font1.fntdata"/><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4.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font" Target="fonts/font2.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font" Target="fonts/font5.fntdata"/><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citytech.cuny.edu/academics/academic-departments.aspx"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33e1a7a55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33e1a7a55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Create a JamBoard or other collaborative tool, and ask people to answer this question.As with any Google tool, make sure the people with the link have editing access (not just viewing access).  Encourage creativity and variety in expression. If you’re meeting in person, you can also have students write answers on the board or on slips of paper, etc.</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7" name="Google Shape;17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slide brings in important vocabulary. Initially it is the difference between advisement and registration. Next it will be examples of questions that are related to both registration (the act of enrollment, something students do on their own, PM will guide them through the process), academic advisement is the act of discussing ones path to graduation, which includes advice on which classes to register for, but is more. Students work with an Academic Advisor who is a full time faculty member in their department. Academic Advisors should be able to </a:t>
            </a:r>
            <a:endParaRPr/>
          </a:p>
          <a:p>
            <a:pPr marL="171450" lvl="0" indent="-171450" algn="l" rtl="0">
              <a:lnSpc>
                <a:spcPct val="100000"/>
              </a:lnSpc>
              <a:spcBef>
                <a:spcPts val="0"/>
              </a:spcBef>
              <a:spcAft>
                <a:spcPts val="0"/>
              </a:spcAft>
              <a:buSzPts val="1100"/>
              <a:buChar char="●"/>
            </a:pPr>
            <a:r>
              <a:rPr lang="en"/>
              <a:t>Discuss prerequisites</a:t>
            </a:r>
            <a:endParaRPr/>
          </a:p>
          <a:p>
            <a:pPr marL="171450" lvl="0" indent="-171450" algn="l" rtl="0">
              <a:lnSpc>
                <a:spcPct val="100000"/>
              </a:lnSpc>
              <a:spcBef>
                <a:spcPts val="0"/>
              </a:spcBef>
              <a:spcAft>
                <a:spcPts val="0"/>
              </a:spcAft>
              <a:buSzPts val="1100"/>
              <a:buChar char="●"/>
            </a:pPr>
            <a:r>
              <a:rPr lang="en"/>
              <a:t>Which clubs are available and how to join</a:t>
            </a:r>
            <a:endParaRPr/>
          </a:p>
          <a:p>
            <a:pPr marL="171450" lvl="0" indent="-171450" algn="l" rtl="0">
              <a:lnSpc>
                <a:spcPct val="100000"/>
              </a:lnSpc>
              <a:spcBef>
                <a:spcPts val="0"/>
              </a:spcBef>
              <a:spcAft>
                <a:spcPts val="0"/>
              </a:spcAft>
              <a:buSzPts val="1100"/>
              <a:buChar char="●"/>
            </a:pPr>
            <a:r>
              <a:rPr lang="en"/>
              <a:t>Guide a student who is struggling or who is excelling </a:t>
            </a:r>
            <a:endParaRPr/>
          </a:p>
          <a:p>
            <a:pPr marL="171450" lvl="0" indent="-171450" algn="l" rtl="0">
              <a:lnSpc>
                <a:spcPct val="100000"/>
              </a:lnSpc>
              <a:spcBef>
                <a:spcPts val="0"/>
              </a:spcBef>
              <a:spcAft>
                <a:spcPts val="0"/>
              </a:spcAft>
              <a:buSzPts val="1100"/>
              <a:buChar char="●"/>
            </a:pPr>
            <a:r>
              <a:rPr lang="en"/>
              <a:t>Offer career advice</a:t>
            </a:r>
            <a:endParaRPr/>
          </a:p>
          <a:p>
            <a:pPr marL="171450" lvl="0" indent="-171450" algn="l" rtl="0">
              <a:lnSpc>
                <a:spcPct val="100000"/>
              </a:lnSpc>
              <a:spcBef>
                <a:spcPts val="0"/>
              </a:spcBef>
              <a:spcAft>
                <a:spcPts val="0"/>
              </a:spcAft>
              <a:buSzPts val="1100"/>
              <a:buChar char="●"/>
            </a:pPr>
            <a:r>
              <a:rPr lang="en"/>
              <a:t>Discuss programs available to students.</a:t>
            </a:r>
            <a:endParaRPr/>
          </a:p>
          <a:p>
            <a:pPr marL="171450" lvl="0" indent="-10160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Advisors will NOT talk about financial aid issues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Some students have additional advisors if they are in SEEK or ASAP programs.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e9cbfdc5b1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e9cbfdc5b1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Peer Mentors helped develop this list of questions.</a:t>
            </a:r>
            <a:endParaRPr/>
          </a:p>
          <a:p>
            <a:pPr marL="0" lvl="0" indent="0" algn="l" rtl="0">
              <a:lnSpc>
                <a:spcPct val="100000"/>
              </a:lnSpc>
              <a:spcBef>
                <a:spcPts val="0"/>
              </a:spcBef>
              <a:spcAft>
                <a:spcPts val="0"/>
              </a:spcAft>
              <a:buSzPts val="1100"/>
              <a:buNone/>
            </a:pPr>
            <a:r>
              <a:rPr lang="en"/>
              <a:t>To engage students, ask if they think these questions are more academic advisement or registration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50000"/>
              </a:lnSpc>
              <a:spcBef>
                <a:spcPts val="0"/>
              </a:spcBef>
              <a:spcAft>
                <a:spcPts val="0"/>
              </a:spcAft>
              <a:buClr>
                <a:schemeClr val="dk1"/>
              </a:buClr>
              <a:buSzPts val="1100"/>
              <a:buChar char="●"/>
            </a:pPr>
            <a:r>
              <a:rPr lang="en" sz="1100">
                <a:solidFill>
                  <a:schemeClr val="dk1"/>
                </a:solidFill>
              </a:rPr>
              <a:t>Sample Course of Study on your </a:t>
            </a:r>
            <a:r>
              <a:rPr lang="en" sz="1100" u="sng">
                <a:solidFill>
                  <a:schemeClr val="dk1"/>
                </a:solidFill>
                <a:hlinkClick r:id="rId3">
                  <a:extLst>
                    <a:ext uri="{A12FA001-AC4F-418D-AE19-62706E023703}">
                      <ahyp:hlinkClr xmlns:ahyp="http://schemas.microsoft.com/office/drawing/2018/hyperlinkcolor" val="tx"/>
                    </a:ext>
                  </a:extLst>
                </a:hlinkClick>
              </a:rPr>
              <a:t>Department Site</a:t>
            </a:r>
            <a:endParaRPr sz="1100" u="sng">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Each department offers a sample course of study. This is exactly what it says, a sample. Students should use the sample as a guide but should consider their own specific plan towards graduation</a:t>
            </a:r>
            <a:endParaRPr>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For instance, some students will be enrolled in MAT1272CO but their sample states the first course as  MAT1375. An example: https://www.citytech.cuny.edu/computer-engineering/computer-engineering-btech.aspx </a:t>
            </a:r>
            <a:endParaRPr>
              <a:solidFill>
                <a:schemeClr val="dk1"/>
              </a:solidFill>
            </a:endParaRPr>
          </a:p>
          <a:p>
            <a:pPr marL="171450" lvl="0" indent="-171450" algn="l" rtl="0">
              <a:lnSpc>
                <a:spcPct val="150000"/>
              </a:lnSpc>
              <a:spcBef>
                <a:spcPts val="0"/>
              </a:spcBef>
              <a:spcAft>
                <a:spcPts val="0"/>
              </a:spcAft>
              <a:buClr>
                <a:schemeClr val="dk1"/>
              </a:buClr>
              <a:buSzPts val="1100"/>
              <a:buChar char="●"/>
            </a:pPr>
            <a:r>
              <a:rPr lang="en" sz="1100">
                <a:solidFill>
                  <a:schemeClr val="dk1"/>
                </a:solidFill>
              </a:rPr>
              <a:t>Course Descriptions are found with in the department the course if offered</a:t>
            </a:r>
            <a:endParaRPr sz="1100">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333e1a7a55_0_4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g1333e1a7a55_0_4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1aa11d9e7f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1aa11d9e7f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2eea6a18b0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5" name="Google Shape;205;g2eea6a18b09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e9cbfdc5b1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2" name="Google Shape;212;ge9cbfdc5b1_0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e9cbfdc5b1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8" name="Google Shape;218;ge9cbfdc5b1_0_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1aa11d9e7f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g11aa11d9e7f_0_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333e1a7a55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1333e1a7a55_0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11aa11d9e7f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0" name="Google Shape;230;g11aa11d9e7f_0_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52ae6e0d52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252ae6e0d52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252ae6e0d52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252ae6e0d52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1aa11d9e7f_0_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3" name="Google Shape;253;g11aa11d9e7f_0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2" name="Google Shape;26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11aa11d9e7f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3" name="Google Shape;273;g11aa11d9e7f_0_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11aa11d9e7f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g11aa11d9e7f_0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1333e1a7a55_0_4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g1333e1a7a55_0_4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1aa11d9e7f_0_1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6" name="Google Shape;296;g11aa11d9e7f_0_1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11aa11d9e7f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4" name="Google Shape;304;g11aa11d9e7f_0_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33e1a7a55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33e1a7a55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11aa11d9e7f_0_1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0" name="Google Shape;310;g11aa11d9e7f_0_1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252ae6e0d52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252ae6e0d52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11aa11d9e7f_0_1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5" name="Google Shape;325;g11aa11d9e7f_0_1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11aa11d9e7f_0_1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1" name="Google Shape;331;g11aa11d9e7f_0_1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e9cbfdc5b1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6" name="Google Shape;336;ge9cbfdc5b1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2eea6a18b09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4" name="Google Shape;344;g2eea6a18b09_0_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11aa11d9e7f_0_1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2" name="Google Shape;352;g11aa11d9e7f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11aa11d9e7f_0_1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7" name="Google Shape;357;g11aa11d9e7f_0_1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1333e1a7a55_0_4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5" name="Google Shape;365;g1333e1a7a55_0_4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0" name="Google Shape;37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aabdf9e5cf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g2aabdf9e5cf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7" name="Google Shape;37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11aa11d9e7f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4" name="Google Shape;384;g11aa11d9e7f_0_1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1333e1a7a55_0_4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9" name="Google Shape;389;g1333e1a7a55_0_4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e9cbfdc5b1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4" name="Google Shape;394;ge9cbfdc5b1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r>
              <a:rPr lang="en"/>
              <a:t>Share this link with students: https://www.citytech.cuny.edu/advisement/virtual-advisors.aspx </a:t>
            </a:r>
            <a:endParaRPr/>
          </a:p>
          <a:p>
            <a:pPr marL="0" lvl="0" indent="0" algn="l" rtl="0">
              <a:lnSpc>
                <a:spcPct val="100000"/>
              </a:lnSpc>
              <a:spcBef>
                <a:spcPts val="0"/>
              </a:spcBef>
              <a:spcAft>
                <a:spcPts val="0"/>
              </a:spcAft>
              <a:buSzPts val="1100"/>
              <a:buNone/>
            </a:pPr>
            <a:r>
              <a:rPr lang="en"/>
              <a:t>They will need to know the department/degree</a:t>
            </a:r>
            <a:endParaRPr/>
          </a:p>
          <a:p>
            <a:pPr marL="0" lvl="0" indent="0" algn="l" rtl="0">
              <a:lnSpc>
                <a:spcPct val="100000"/>
              </a:lnSpc>
              <a:spcBef>
                <a:spcPts val="0"/>
              </a:spcBef>
              <a:spcAft>
                <a:spcPts val="0"/>
              </a:spcAft>
              <a:buSzPts val="1100"/>
              <a:buNone/>
            </a:pPr>
            <a:r>
              <a:rPr lang="en"/>
              <a:t>It leads to the Academic Advising page and all departments will have something posted. Note, there is no consistency in the listing of the department’s information.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11aa11d9e7f_0_1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g11aa11d9e7f_0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252ae6e0d52_0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252ae6e0d52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e9cbfdc5b1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2" name="Google Shape;412;ge9cbfdc5b1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I asked the PMs to talk about this slide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Remind students to use the city tech email address.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2eea6a18b09_0_1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9" name="Google Shape;419;g2eea6a18b09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1333e1a7a55_0_4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4" name="Google Shape;424;g1333e1a7a55_0_4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If you have time at the end of your session, you can discuss these registration-related terms.</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9" name="Google Shape;42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2aabdf9e5cf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2aabdf9e5c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section is short but important. Many students do not understand the financial commitment they are making by registering, and many students end up in debt because they are faced with a bill at the end of the semester that they are not expecting. Help lay out the basics here, and encourage students to follow the links on the next page for more information.</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2b193154492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2b193154492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1333e1a7a55_0_2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2" name="Google Shape;442;g1333e1a7a55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1333e1a7a55_0_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8" name="Google Shape;448;g1333e1a7a55_0_2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264c293ab1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264c293ab1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section is short but important. Many students do not understand the financial commitment they are making by registering, and many students end up in debt because they are faced with a bill at the end of the semester that they are not expecting. Help lay out the basics here, and encourage students to follow the links on the next page for more information.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333e1a7a55_0_1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g1333e1a7a55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1" name="Google Shape;16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Explain the foundation of the organizaiton and where each student fits into the organization.  Ask there they fit into the organizaion.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It is exciting to announce that the college now offers New for fall 2021, Minors!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asked this question using polls so that we can use the information in discussion during the session</a:t>
            </a:r>
            <a:endParaRPr/>
          </a:p>
          <a:p>
            <a:pPr marL="0" lvl="0" indent="0" algn="l" rtl="0">
              <a:lnSpc>
                <a:spcPct val="100000"/>
              </a:lnSpc>
              <a:spcBef>
                <a:spcPts val="0"/>
              </a:spcBef>
              <a:spcAft>
                <a:spcPts val="0"/>
              </a:spcAft>
              <a:buSzPts val="1100"/>
              <a:buNone/>
            </a:pPr>
            <a:endParaRPr/>
          </a:p>
          <a:p>
            <a:pPr marL="457200" marR="0" lvl="0" indent="-298450" algn="l" rtl="0">
              <a:lnSpc>
                <a:spcPct val="100000"/>
              </a:lnSpc>
              <a:spcBef>
                <a:spcPts val="0"/>
              </a:spcBef>
              <a:spcAft>
                <a:spcPts val="0"/>
              </a:spcAft>
              <a:buClr>
                <a:srgbClr val="000000"/>
              </a:buClr>
              <a:buSzPts val="1100"/>
              <a:buFont typeface="Arial"/>
              <a:buChar char="●"/>
            </a:pPr>
            <a:r>
              <a:rPr lang="en"/>
              <a:t>1.How confident are you that you chose the right major? (Single Choice)*</a:t>
            </a:r>
            <a:endParaRPr/>
          </a:p>
          <a:p>
            <a:pPr marL="457200" lvl="0" indent="-298450" algn="l" rtl="0">
              <a:lnSpc>
                <a:spcPct val="100000"/>
              </a:lnSpc>
              <a:spcBef>
                <a:spcPts val="0"/>
              </a:spcBef>
              <a:spcAft>
                <a:spcPts val="0"/>
              </a:spcAft>
              <a:buSzPts val="1100"/>
              <a:buFont typeface="Arial"/>
              <a:buChar char="•"/>
            </a:pPr>
            <a:r>
              <a:rPr lang="en"/>
              <a:t>I am Not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Somewhat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Neutral</a:t>
            </a:r>
            <a:endParaRPr/>
          </a:p>
          <a:p>
            <a:pPr marL="457200" marR="0" lvl="0" indent="-298450" algn="l" rtl="0">
              <a:lnSpc>
                <a:spcPct val="100000"/>
              </a:lnSpc>
              <a:spcBef>
                <a:spcPts val="0"/>
              </a:spcBef>
              <a:spcAft>
                <a:spcPts val="0"/>
              </a:spcAft>
              <a:buClr>
                <a:srgbClr val="000000"/>
              </a:buClr>
              <a:buSzPts val="1100"/>
              <a:buFont typeface="Arial"/>
              <a:buChar char="●"/>
            </a:pPr>
            <a:r>
              <a:rPr lang="en"/>
              <a:t>I am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Very Confident</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333e1a7a55_0_2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6" name="Google Shape;166;g1333e1a7a55_0_2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1"/>
        <p:cNvGrpSpPr/>
        <p:nvPr/>
      </p:nvGrpSpPr>
      <p:grpSpPr>
        <a:xfrm>
          <a:off x="0" y="0"/>
          <a:ext cx="0" cy="0"/>
          <a:chOff x="0" y="0"/>
          <a:chExt cx="0" cy="0"/>
        </a:xfrm>
      </p:grpSpPr>
      <p:cxnSp>
        <p:nvCxnSpPr>
          <p:cNvPr id="52" name="Google Shape;52;p1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53" name="Google Shape;53;p11"/>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4" name="Google Shape;54;p11"/>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2"/>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2" name="Google Shape;9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
        <p:cNvGrpSpPr/>
        <p:nvPr/>
      </p:nvGrpSpPr>
      <p:grpSpPr>
        <a:xfrm>
          <a:off x="0" y="0"/>
          <a:ext cx="0" cy="0"/>
          <a:chOff x="0" y="0"/>
          <a:chExt cx="0" cy="0"/>
        </a:xfrm>
      </p:grpSpPr>
      <p:sp>
        <p:nvSpPr>
          <p:cNvPr id="97" name="Google Shape;97;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
        <p:cNvGrpSpPr/>
        <p:nvPr/>
      </p:nvGrpSpPr>
      <p:grpSpPr>
        <a:xfrm>
          <a:off x="0" y="0"/>
          <a:ext cx="0" cy="0"/>
          <a:chOff x="0" y="0"/>
          <a:chExt cx="0" cy="0"/>
        </a:xfrm>
      </p:grpSpPr>
      <p:sp>
        <p:nvSpPr>
          <p:cNvPr id="17" name="Google Shape;17;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
        <p:cNvGrpSpPr/>
        <p:nvPr/>
      </p:nvGrpSpPr>
      <p:grpSpPr>
        <a:xfrm>
          <a:off x="0" y="0"/>
          <a:ext cx="0" cy="0"/>
          <a:chOff x="0" y="0"/>
          <a:chExt cx="0" cy="0"/>
        </a:xfrm>
      </p:grpSpPr>
      <p:sp>
        <p:nvSpPr>
          <p:cNvPr id="104" name="Google Shape;104;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5" name="Google Shape;10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sp>
        <p:nvSpPr>
          <p:cNvPr id="107" name="Google Shape;107;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9" name="Google Shape;109;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0" name="Google Shape;11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1"/>
        <p:cNvGrpSpPr/>
        <p:nvPr/>
      </p:nvGrpSpPr>
      <p:grpSpPr>
        <a:xfrm>
          <a:off x="0" y="0"/>
          <a:ext cx="0" cy="0"/>
          <a:chOff x="0" y="0"/>
          <a:chExt cx="0" cy="0"/>
        </a:xfrm>
      </p:grpSpPr>
      <p:sp>
        <p:nvSpPr>
          <p:cNvPr id="112" name="Google Shape;11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23" name="Google Shape;23;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4"/>
        <p:cNvGrpSpPr/>
        <p:nvPr/>
      </p:nvGrpSpPr>
      <p:grpSpPr>
        <a:xfrm>
          <a:off x="0" y="0"/>
          <a:ext cx="0" cy="0"/>
          <a:chOff x="0" y="0"/>
          <a:chExt cx="0" cy="0"/>
        </a:xfrm>
      </p:grpSpPr>
      <p:sp>
        <p:nvSpPr>
          <p:cNvPr id="25" name="Google Shape;25;p6"/>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6" name="Google Shape;26;p6"/>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27" name="Google Shape;27;p6"/>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8" name="Google Shape;28;p6"/>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9" name="Google Shape;29;p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1"/>
        <p:cNvGrpSpPr/>
        <p:nvPr/>
      </p:nvGrpSpPr>
      <p:grpSpPr>
        <a:xfrm>
          <a:off x="0" y="0"/>
          <a:ext cx="0" cy="0"/>
          <a:chOff x="0" y="0"/>
          <a:chExt cx="0" cy="0"/>
        </a:xfrm>
      </p:grpSpPr>
      <p:sp>
        <p:nvSpPr>
          <p:cNvPr id="32" name="Google Shape;32;p7"/>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7"/>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34" name="Google Shape;34;p7"/>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35" name="Google Shape;35;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6"/>
        <p:cNvGrpSpPr/>
        <p:nvPr/>
      </p:nvGrpSpPr>
      <p:grpSpPr>
        <a:xfrm>
          <a:off x="0" y="0"/>
          <a:ext cx="0" cy="0"/>
          <a:chOff x="0" y="0"/>
          <a:chExt cx="0" cy="0"/>
        </a:xfrm>
      </p:grpSpPr>
      <p:cxnSp>
        <p:nvCxnSpPr>
          <p:cNvPr id="37" name="Google Shape;37;p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8" name="Google Shape;38;p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9" name="Google Shape;39;p8"/>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0" name="Google Shape;40;p8"/>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1" name="Google Shape;41;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2"/>
        <p:cNvGrpSpPr/>
        <p:nvPr/>
      </p:nvGrpSpPr>
      <p:grpSpPr>
        <a:xfrm>
          <a:off x="0" y="0"/>
          <a:ext cx="0" cy="0"/>
          <a:chOff x="0" y="0"/>
          <a:chExt cx="0" cy="0"/>
        </a:xfrm>
      </p:grpSpPr>
      <p:cxnSp>
        <p:nvCxnSpPr>
          <p:cNvPr id="43" name="Google Shape;43;p9"/>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44" name="Google Shape;44;p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5" name="Google Shape;45;p9"/>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6" name="Google Shape;46;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7"/>
        <p:cNvGrpSpPr/>
        <p:nvPr/>
      </p:nvGrpSpPr>
      <p:grpSpPr>
        <a:xfrm>
          <a:off x="0" y="0"/>
          <a:ext cx="0" cy="0"/>
          <a:chOff x="0" y="0"/>
          <a:chExt cx="0" cy="0"/>
        </a:xfrm>
      </p:grpSpPr>
      <p:cxnSp>
        <p:nvCxnSpPr>
          <p:cNvPr id="48" name="Google Shape;48;p10"/>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49" name="Google Shape;49;p1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50" name="Google Shape;5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citytech.cuny.edu/academics/academic-departments.asp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citytech.cuny.edu/advisement/" TargetMode="External"/><Relationship Id="rId5" Type="http://schemas.openxmlformats.org/officeDocument/2006/relationships/hyperlink" Target="http://www.citytech.cuny.edu/advisement/virtual-advisors.aspx" TargetMode="External"/><Relationship Id="rId4" Type="http://schemas.openxmlformats.org/officeDocument/2006/relationships/hyperlink" Target="http://www.citytech.cuny.edu/academics/academic-catalog.aspx"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itytech.cuny.edu/advisement/"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hyperlink" Target="http://www.citytech.cuny.edu/advisement/six-steps.asp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citytech.cuny.edu/registrar/docs/Student_Guides/How_to_Read_your_DegreeWorks_Presentation.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www.citytech.cuny.edu/advisement/gen-ed.asp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hyperlink" Target="https://www.citytech.cuny.edu/registrar/docs/Student_Guides/How_to_Use_Schedule_Builder_Presentation.pdf"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citytech.cuny.edu/advisement/planner.asp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hyperlink" Target="http://www.citytech.cuny.edu/advisement/planner.asp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hyperlink" Target="https://www.citytech.cuny.edu/advisement/virtual-advisors.aspx" TargetMode="External"/><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hyperlink" Target="http://www.citytech.cuny.edu/star/" TargetMode="External"/><Relationship Id="rId7" Type="http://schemas.openxmlformats.org/officeDocument/2006/relationships/hyperlink" Target="http://www.citytech.cuny.edu/registrar/schedule-builder.aspx" TargetMode="External"/><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hyperlink" Target="http://www.citytech.cuny.edu/registrar/faqs.aspx" TargetMode="External"/><Relationship Id="rId5" Type="http://schemas.openxmlformats.org/officeDocument/2006/relationships/hyperlink" Target="https://home.cunyfirst.cuny.edu/oam/Portal_Login1.html" TargetMode="External"/><Relationship Id="rId4" Type="http://schemas.openxmlformats.org/officeDocument/2006/relationships/hyperlink" Target="http://www.citytech.cuny.edu/advisement/virtual-advisors.aspx"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pressbooks.cuny.edu/thecompanion/chapter/1-fpaying-for-college/"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hyperlink" Target="https://www.citytech.cuny.edu/ssc/" TargetMode="External"/><Relationship Id="rId5" Type="http://schemas.openxmlformats.org/officeDocument/2006/relationships/hyperlink" Target="https://www.citytech.cuny.edu/financial-aid/" TargetMode="External"/><Relationship Id="rId4" Type="http://schemas.openxmlformats.org/officeDocument/2006/relationships/hyperlink" Target="https://www.citytech.cuny.edu/bursar/"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824802" y="3439400"/>
            <a:ext cx="5783400" cy="909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sz="2000" dirty="0"/>
              <a:t>Fall 2024</a:t>
            </a:r>
            <a:endParaRPr sz="2000" dirty="0"/>
          </a:p>
          <a:p>
            <a:pPr marL="0" lvl="0" indent="0" algn="r" rtl="0">
              <a:spcBef>
                <a:spcPts val="0"/>
              </a:spcBef>
              <a:spcAft>
                <a:spcPts val="0"/>
              </a:spcAft>
              <a:buNone/>
            </a:pPr>
            <a:r>
              <a:rPr lang="en" sz="2000" dirty="0"/>
              <a:t>Professor Perreira</a:t>
            </a:r>
          </a:p>
          <a:p>
            <a:pPr marL="0" lvl="0" indent="0" algn="r" rtl="0">
              <a:spcBef>
                <a:spcPts val="0"/>
              </a:spcBef>
              <a:spcAft>
                <a:spcPts val="0"/>
              </a:spcAft>
              <a:buNone/>
            </a:pPr>
            <a:r>
              <a:rPr lang="en" sz="2000" dirty="0"/>
              <a:t>Professor Email: gperreira@citytech.cuny.edu</a:t>
            </a:r>
            <a:endParaRPr sz="2000"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4"/>
          <p:cNvSpPr txBox="1">
            <a:spLocks noGrp="1"/>
          </p:cNvSpPr>
          <p:nvPr>
            <p:ph type="ctrTitle"/>
          </p:nvPr>
        </p:nvSpPr>
        <p:spPr>
          <a:xfrm>
            <a:off x="1291050" y="744575"/>
            <a:ext cx="6502800" cy="1827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Clr>
                <a:schemeClr val="dk2"/>
              </a:buClr>
              <a:buSzPts val="990"/>
              <a:buFont typeface="Arial"/>
              <a:buNone/>
            </a:pPr>
            <a:r>
              <a:rPr lang="en" sz="4100" b="1">
                <a:solidFill>
                  <a:schemeClr val="accent6"/>
                </a:solidFill>
              </a:rPr>
              <a:t>Your Major Matters...</a:t>
            </a:r>
            <a:endParaRPr sz="4100" b="1">
              <a:solidFill>
                <a:schemeClr val="accent6"/>
              </a:solidFill>
            </a:endParaRPr>
          </a:p>
          <a:p>
            <a:pPr marL="0" lvl="0" indent="0" algn="ctr" rtl="0">
              <a:lnSpc>
                <a:spcPct val="100000"/>
              </a:lnSpc>
              <a:spcBef>
                <a:spcPts val="0"/>
              </a:spcBef>
              <a:spcAft>
                <a:spcPts val="0"/>
              </a:spcAft>
              <a:buSzPts val="5200"/>
              <a:buNone/>
            </a:pPr>
            <a:endParaRPr b="1">
              <a:solidFill>
                <a:srgbClr val="FF0000"/>
              </a:solidFill>
            </a:endParaRPr>
          </a:p>
        </p:txBody>
      </p:sp>
      <p:sp>
        <p:nvSpPr>
          <p:cNvPr id="174" name="Google Shape;174;p34"/>
          <p:cNvSpPr txBox="1">
            <a:spLocks noGrp="1"/>
          </p:cNvSpPr>
          <p:nvPr>
            <p:ph type="subTitle" idx="1"/>
          </p:nvPr>
        </p:nvSpPr>
        <p:spPr>
          <a:xfrm>
            <a:off x="1545225" y="2877350"/>
            <a:ext cx="5813400" cy="12978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800"/>
              <a:buNone/>
            </a:pPr>
            <a:r>
              <a:rPr lang="en" sz="3000" i="1"/>
              <a:t>What is your major and why did you choose it?</a:t>
            </a:r>
            <a:endParaRPr sz="3000" i="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5"/>
          <p:cNvSpPr txBox="1">
            <a:spLocks noGrp="1"/>
          </p:cNvSpPr>
          <p:nvPr>
            <p:ph type="title"/>
          </p:nvPr>
        </p:nvSpPr>
        <p:spPr>
          <a:xfrm>
            <a:off x="387900" y="2467875"/>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6"/>
          <p:cNvSpPr txBox="1">
            <a:spLocks noGrp="1"/>
          </p:cNvSpPr>
          <p:nvPr>
            <p:ph type="title"/>
          </p:nvPr>
        </p:nvSpPr>
        <p:spPr>
          <a:xfrm>
            <a:off x="434375" y="1387300"/>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
        <p:nvSpPr>
          <p:cNvPr id="185" name="Google Shape;185;p36"/>
          <p:cNvSpPr txBox="1"/>
          <p:nvPr/>
        </p:nvSpPr>
        <p:spPr>
          <a:xfrm>
            <a:off x="974250" y="2375950"/>
            <a:ext cx="7195500" cy="2318100"/>
          </a:xfrm>
          <a:prstGeom prst="rect">
            <a:avLst/>
          </a:prstGeom>
          <a:noFill/>
          <a:ln>
            <a:noFill/>
          </a:ln>
        </p:spPr>
        <p:txBody>
          <a:bodyPr spcFirstLastPara="1" wrap="square" lIns="91425" tIns="91425" rIns="91425" bIns="91425" anchor="t" anchorCtr="0">
            <a:spAutoFit/>
          </a:bodyPr>
          <a:lstStyle/>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Which classes should I register for? </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do I enroll in classes?</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Which activities will support my academic and career goals?</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can I maximize the value of tuition?</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Besides class, what else does City Tech offer me?</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can I connect my education with my future?</a:t>
            </a:r>
            <a:endParaRPr sz="22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7"/>
          <p:cNvSpPr txBox="1">
            <a:spLocks noGrp="1"/>
          </p:cNvSpPr>
          <p:nvPr>
            <p:ph type="ctrTitle" idx="4294967295"/>
          </p:nvPr>
        </p:nvSpPr>
        <p:spPr>
          <a:xfrm>
            <a:off x="0" y="397000"/>
            <a:ext cx="9087000" cy="13239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Find Information About </a:t>
            </a:r>
            <a:endParaRPr sz="3600" b="1" i="0" u="none" strike="noStrike" cap="none">
              <a:solidFill>
                <a:schemeClr val="accent5"/>
              </a:solidFill>
              <a:latin typeface="Roboto Slab"/>
              <a:ea typeface="Roboto Slab"/>
              <a:cs typeface="Roboto Slab"/>
              <a:sym typeface="Roboto Slab"/>
            </a:endParaRPr>
          </a:p>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Your Department and Major</a:t>
            </a:r>
            <a:r>
              <a:rPr lang="en" sz="3600" b="1" i="0" u="none" strike="noStrike" cap="none">
                <a:solidFill>
                  <a:schemeClr val="accent6"/>
                </a:solidFill>
                <a:latin typeface="Roboto Slab"/>
                <a:ea typeface="Roboto Slab"/>
                <a:cs typeface="Roboto Slab"/>
                <a:sym typeface="Roboto Slab"/>
              </a:rPr>
              <a:t> </a:t>
            </a:r>
            <a:endParaRPr sz="3600" b="1" i="0" u="none" strike="noStrike" cap="none">
              <a:solidFill>
                <a:schemeClr val="accent6"/>
              </a:solidFill>
              <a:latin typeface="Roboto Slab"/>
              <a:ea typeface="Roboto Slab"/>
              <a:cs typeface="Roboto Slab"/>
              <a:sym typeface="Roboto Slab"/>
            </a:endParaRPr>
          </a:p>
        </p:txBody>
      </p:sp>
      <p:sp>
        <p:nvSpPr>
          <p:cNvPr id="191" name="Google Shape;191;p37"/>
          <p:cNvSpPr txBox="1">
            <a:spLocks noGrp="1"/>
          </p:cNvSpPr>
          <p:nvPr>
            <p:ph type="subTitle" idx="4294967295"/>
          </p:nvPr>
        </p:nvSpPr>
        <p:spPr>
          <a:xfrm>
            <a:off x="1113000" y="1869075"/>
            <a:ext cx="7291200" cy="2082600"/>
          </a:xfrm>
          <a:prstGeom prst="rect">
            <a:avLst/>
          </a:prstGeom>
          <a:noFill/>
          <a:ln>
            <a:noFill/>
          </a:ln>
        </p:spPr>
        <p:txBody>
          <a:bodyPr spcFirstLastPara="1" wrap="square" lIns="91425" tIns="91425" rIns="91425" bIns="91425" anchor="t" anchorCtr="0">
            <a:noAutofit/>
          </a:bodyPr>
          <a:lstStyle/>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Sample Course of Study on your</a:t>
            </a:r>
            <a:r>
              <a:rPr lang="en" sz="1700" b="0" i="0" u="none" strike="noStrike" cap="none">
                <a:solidFill>
                  <a:schemeClr val="accent6"/>
                </a:solidFill>
                <a:latin typeface="Roboto Slab"/>
                <a:ea typeface="Roboto Slab"/>
                <a:cs typeface="Roboto Slab"/>
                <a:sym typeface="Roboto Slab"/>
              </a:rPr>
              <a:t> </a:t>
            </a:r>
            <a:r>
              <a:rPr lang="en" sz="1700" b="0" i="0" u="sng" strike="noStrike" cap="none">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Department Site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Course Descriptions are found in the</a:t>
            </a:r>
            <a:r>
              <a:rPr lang="en" sz="1700" b="0" i="0" u="none" strike="noStrike" cap="none">
                <a:solidFill>
                  <a:schemeClr val="accent6"/>
                </a:solidFill>
                <a:latin typeface="Roboto Slab"/>
                <a:ea typeface="Roboto Slab"/>
                <a:cs typeface="Roboto Slab"/>
                <a:sym typeface="Roboto Slab"/>
              </a:rPr>
              <a:t> </a:t>
            </a:r>
            <a:r>
              <a:rPr lang="en" sz="1700" b="0"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College Catalog</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Talk to an Academic (Faculty) </a:t>
            </a:r>
            <a:r>
              <a:rPr lang="en" sz="1700" b="0" i="0" u="sng" strike="noStrike" cap="none">
                <a:solidFill>
                  <a:schemeClr val="accent6"/>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Advisor</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Explore the </a:t>
            </a:r>
            <a:r>
              <a:rPr lang="en" sz="1700" b="0" i="0" u="sng" strike="noStrike" cap="none">
                <a:solidFill>
                  <a:schemeClr val="accent6"/>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Academic Advising Webpage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Become better prepared by using </a:t>
            </a:r>
            <a:r>
              <a:rPr lang="en" sz="1700" i="1" u="none">
                <a:solidFill>
                  <a:schemeClr val="dk1"/>
                </a:solidFill>
                <a:latin typeface="Roboto Slab"/>
                <a:ea typeface="Roboto Slab"/>
                <a:cs typeface="Roboto Slab"/>
                <a:sym typeface="Roboto Slab"/>
              </a:rPr>
              <a:t>The Companion</a:t>
            </a:r>
            <a:endParaRPr sz="1700" b="0" i="1"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8"/>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Academic Advising Preparation</a:t>
            </a:r>
            <a:endParaRPr b="1">
              <a:solidFill>
                <a:schemeClr val="accent5"/>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9"/>
          <p:cNvSpPr/>
          <p:nvPr/>
        </p:nvSpPr>
        <p:spPr>
          <a:xfrm>
            <a:off x="6634675" y="809850"/>
            <a:ext cx="9942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 name="Google Shape;202;p39"/>
          <p:cNvSpPr/>
          <p:nvPr/>
        </p:nvSpPr>
        <p:spPr>
          <a:xfrm>
            <a:off x="6743850" y="1707850"/>
            <a:ext cx="13389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pic>
        <p:nvPicPr>
          <p:cNvPr id="207" name="Google Shape;207;p40"/>
          <p:cNvPicPr preferRelativeResize="0"/>
          <p:nvPr/>
        </p:nvPicPr>
        <p:blipFill>
          <a:blip r:embed="rId3">
            <a:alphaModFix/>
          </a:blip>
          <a:stretch>
            <a:fillRect/>
          </a:stretch>
        </p:blipFill>
        <p:spPr>
          <a:xfrm>
            <a:off x="349750" y="207812"/>
            <a:ext cx="8444502" cy="3889375"/>
          </a:xfrm>
          <a:prstGeom prst="rect">
            <a:avLst/>
          </a:prstGeom>
          <a:noFill/>
          <a:ln>
            <a:noFill/>
          </a:ln>
        </p:spPr>
      </p:pic>
      <p:sp>
        <p:nvSpPr>
          <p:cNvPr id="208" name="Google Shape;208;p40"/>
          <p:cNvSpPr/>
          <p:nvPr/>
        </p:nvSpPr>
        <p:spPr>
          <a:xfrm>
            <a:off x="5543250" y="730475"/>
            <a:ext cx="9942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40"/>
          <p:cNvSpPr/>
          <p:nvPr/>
        </p:nvSpPr>
        <p:spPr>
          <a:xfrm>
            <a:off x="5642475" y="1241550"/>
            <a:ext cx="12543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1"/>
          <p:cNvSpPr txBox="1">
            <a:spLocks noGrp="1"/>
          </p:cNvSpPr>
          <p:nvPr>
            <p:ph type="title"/>
          </p:nvPr>
        </p:nvSpPr>
        <p:spPr>
          <a:xfrm>
            <a:off x="3642025" y="4529975"/>
            <a:ext cx="5665800" cy="60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420"/>
              <a:buNone/>
            </a:pPr>
            <a:r>
              <a:rPr lang="en" sz="1920" b="1" u="sng">
                <a:solidFill>
                  <a:schemeClr val="accent6"/>
                </a:solidFill>
                <a:hlinkClick r:id="rId3">
                  <a:extLst>
                    <a:ext uri="{A12FA001-AC4F-418D-AE19-62706E023703}">
                      <ahyp:hlinkClr xmlns:ahyp="http://schemas.microsoft.com/office/drawing/2018/hyperlinkcolor" val="tx"/>
                    </a:ext>
                  </a:extLst>
                </a:hlinkClick>
              </a:rPr>
              <a:t>http://www.citytech.cuny.edu/advisement/</a:t>
            </a:r>
            <a:endParaRPr sz="1920" b="1">
              <a:solidFill>
                <a:schemeClr val="accent6"/>
              </a:solidFill>
            </a:endParaRPr>
          </a:p>
        </p:txBody>
      </p:sp>
      <p:pic>
        <p:nvPicPr>
          <p:cNvPr id="215" name="Google Shape;215;p41"/>
          <p:cNvPicPr preferRelativeResize="0"/>
          <p:nvPr/>
        </p:nvPicPr>
        <p:blipFill>
          <a:blip r:embed="rId4">
            <a:alphaModFix/>
          </a:blip>
          <a:stretch>
            <a:fillRect/>
          </a:stretch>
        </p:blipFill>
        <p:spPr>
          <a:xfrm>
            <a:off x="163150" y="77225"/>
            <a:ext cx="5979000" cy="46813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42"/>
          <p:cNvSpPr txBox="1">
            <a:spLocks noGrp="1"/>
          </p:cNvSpPr>
          <p:nvPr>
            <p:ph type="body" idx="4294967295"/>
          </p:nvPr>
        </p:nvSpPr>
        <p:spPr>
          <a:xfrm>
            <a:off x="1954825" y="4590575"/>
            <a:ext cx="7275600" cy="1071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http://www.citytech.cuny.edu/advisement/six-steps.aspx</a:t>
            </a:r>
            <a:endParaRPr b="1">
              <a:solidFill>
                <a:schemeClr val="accent6"/>
              </a:solidFill>
              <a:latin typeface="Roboto Slab"/>
              <a:ea typeface="Roboto Slab"/>
              <a:cs typeface="Roboto Slab"/>
              <a:sym typeface="Roboto Slab"/>
            </a:endParaRPr>
          </a:p>
        </p:txBody>
      </p:sp>
      <p:pic>
        <p:nvPicPr>
          <p:cNvPr id="221" name="Google Shape;221;p42"/>
          <p:cNvPicPr preferRelativeResize="0"/>
          <p:nvPr/>
        </p:nvPicPr>
        <p:blipFill rotWithShape="1">
          <a:blip r:embed="rId4">
            <a:alphaModFix/>
          </a:blip>
          <a:srcRect b="18267"/>
          <a:stretch/>
        </p:blipFill>
        <p:spPr>
          <a:xfrm>
            <a:off x="152400" y="152400"/>
            <a:ext cx="6097125" cy="4230951"/>
          </a:xfrm>
          <a:prstGeom prst="rect">
            <a:avLst/>
          </a:prstGeom>
          <a:noFill/>
          <a:ln>
            <a:noFill/>
          </a:ln>
        </p:spPr>
      </p:pic>
      <p:sp>
        <p:nvSpPr>
          <p:cNvPr id="222" name="Google Shape;222;p42"/>
          <p:cNvSpPr/>
          <p:nvPr/>
        </p:nvSpPr>
        <p:spPr>
          <a:xfrm>
            <a:off x="375850" y="1363725"/>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pic>
        <p:nvPicPr>
          <p:cNvPr id="227" name="Google Shape;227;p43"/>
          <p:cNvPicPr preferRelativeResize="0"/>
          <p:nvPr/>
        </p:nvPicPr>
        <p:blipFill rotWithShape="1">
          <a:blip r:embed="rId3">
            <a:alphaModFix/>
          </a:blip>
          <a:srcRect/>
          <a:stretch/>
        </p:blipFill>
        <p:spPr>
          <a:xfrm>
            <a:off x="1585050" y="1267125"/>
            <a:ext cx="5963000" cy="2385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127" name="Google Shape;127;p26"/>
          <p:cNvSpPr txBox="1"/>
          <p:nvPr/>
        </p:nvSpPr>
        <p:spPr>
          <a:xfrm>
            <a:off x="1767750" y="3540904"/>
            <a:ext cx="5783400" cy="1457400"/>
          </a:xfrm>
          <a:prstGeom prst="rect">
            <a:avLst/>
          </a:prstGeom>
          <a:noFill/>
          <a:ln>
            <a:noFill/>
          </a:ln>
        </p:spPr>
        <p:txBody>
          <a:bodyPr spcFirstLastPara="1" wrap="square" lIns="91425" tIns="91425" rIns="91425" bIns="91425" anchor="t" anchorCtr="0">
            <a:normAutofit/>
          </a:bodyPr>
          <a:lstStyle/>
          <a:p>
            <a:pPr marL="0" lvl="0" indent="0" algn="r" rtl="0">
              <a:lnSpc>
                <a:spcPct val="90000"/>
              </a:lnSpc>
              <a:spcBef>
                <a:spcPts val="0"/>
              </a:spcBef>
              <a:spcAft>
                <a:spcPts val="0"/>
              </a:spcAft>
              <a:buNone/>
            </a:pPr>
            <a:r>
              <a:rPr lang="en" sz="2000" dirty="0">
                <a:solidFill>
                  <a:schemeClr val="accent6"/>
                </a:solidFill>
                <a:latin typeface="Roboto Slab"/>
                <a:ea typeface="Roboto Slab"/>
                <a:cs typeface="Roboto Slab"/>
                <a:sym typeface="Roboto Slab"/>
              </a:rPr>
              <a:t>Session 8</a:t>
            </a:r>
            <a:endParaRPr sz="2000" dirty="0">
              <a:solidFill>
                <a:schemeClr val="accent6"/>
              </a:solidFill>
              <a:latin typeface="Roboto Slab"/>
              <a:ea typeface="Roboto Slab"/>
              <a:cs typeface="Roboto Slab"/>
              <a:sym typeface="Roboto Slab"/>
            </a:endParaRPr>
          </a:p>
          <a:p>
            <a:pPr marL="0" lvl="0" indent="0" algn="r" rtl="0">
              <a:lnSpc>
                <a:spcPct val="90000"/>
              </a:lnSpc>
              <a:spcBef>
                <a:spcPts val="0"/>
              </a:spcBef>
              <a:spcAft>
                <a:spcPts val="0"/>
              </a:spcAft>
              <a:buNone/>
            </a:pPr>
            <a:r>
              <a:rPr lang="en-US" sz="2000">
                <a:solidFill>
                  <a:schemeClr val="accent6"/>
                </a:solidFill>
                <a:latin typeface="Roboto Slab"/>
                <a:ea typeface="Roboto Slab"/>
                <a:cs typeface="Roboto Slab"/>
                <a:sym typeface="Roboto Slab"/>
              </a:rPr>
              <a:t>10/29/24</a:t>
            </a:r>
            <a:endParaRPr sz="2000" dirty="0">
              <a:solidFill>
                <a:schemeClr val="accent6"/>
              </a:solidFill>
              <a:latin typeface="Roboto Slab"/>
              <a:ea typeface="Roboto Slab"/>
              <a:cs typeface="Roboto Slab"/>
              <a:sym typeface="Roboto Slab"/>
            </a:endParaRPr>
          </a:p>
          <a:p>
            <a:pPr marL="0" lvl="0" indent="0" algn="r" rtl="0">
              <a:lnSpc>
                <a:spcPct val="90000"/>
              </a:lnSpc>
              <a:spcBef>
                <a:spcPts val="0"/>
              </a:spcBef>
              <a:spcAft>
                <a:spcPts val="0"/>
              </a:spcAft>
              <a:buNone/>
            </a:pPr>
            <a:r>
              <a:rPr lang="en" sz="2000" dirty="0">
                <a:solidFill>
                  <a:schemeClr val="accent6"/>
                </a:solidFill>
                <a:latin typeface="Roboto Slab"/>
                <a:ea typeface="Roboto Slab"/>
                <a:cs typeface="Roboto Slab"/>
                <a:sym typeface="Roboto Slab"/>
              </a:rPr>
              <a:t>Professor Perreira</a:t>
            </a:r>
            <a:endParaRPr sz="2000" dirty="0">
              <a:solidFill>
                <a:srgbClr val="8BC34A"/>
              </a:solidFill>
              <a:latin typeface="Roboto Slab"/>
              <a:ea typeface="Roboto Slab"/>
              <a:cs typeface="Roboto Slab"/>
              <a:sym typeface="Roboto Slab"/>
            </a:endParaRPr>
          </a:p>
          <a:p>
            <a:pPr marL="0" marR="0" lvl="0" indent="0" algn="ctr" rtl="0">
              <a:lnSpc>
                <a:spcPct val="9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pic>
        <p:nvPicPr>
          <p:cNvPr id="232" name="Google Shape;232;p44"/>
          <p:cNvPicPr preferRelativeResize="0"/>
          <p:nvPr/>
        </p:nvPicPr>
        <p:blipFill>
          <a:blip r:embed="rId3">
            <a:alphaModFix/>
          </a:blip>
          <a:stretch>
            <a:fillRect/>
          </a:stretch>
        </p:blipFill>
        <p:spPr>
          <a:xfrm>
            <a:off x="152400" y="152400"/>
            <a:ext cx="7045216" cy="4838699"/>
          </a:xfrm>
          <a:prstGeom prst="rect">
            <a:avLst/>
          </a:prstGeom>
          <a:noFill/>
          <a:ln>
            <a:noFill/>
          </a:ln>
        </p:spPr>
      </p:pic>
      <p:sp>
        <p:nvSpPr>
          <p:cNvPr id="233" name="Google Shape;233;p44"/>
          <p:cNvSpPr/>
          <p:nvPr/>
        </p:nvSpPr>
        <p:spPr>
          <a:xfrm>
            <a:off x="257750" y="1911375"/>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44"/>
          <p:cNvSpPr/>
          <p:nvPr/>
        </p:nvSpPr>
        <p:spPr>
          <a:xfrm>
            <a:off x="257750" y="2321475"/>
            <a:ext cx="1814700" cy="12864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pic>
        <p:nvPicPr>
          <p:cNvPr id="239" name="Google Shape;239;p45"/>
          <p:cNvPicPr preferRelativeResize="0"/>
          <p:nvPr/>
        </p:nvPicPr>
        <p:blipFill>
          <a:blip r:embed="rId3">
            <a:alphaModFix/>
          </a:blip>
          <a:stretch>
            <a:fillRect/>
          </a:stretch>
        </p:blipFill>
        <p:spPr>
          <a:xfrm>
            <a:off x="4361700" y="87975"/>
            <a:ext cx="4586446" cy="4838701"/>
          </a:xfrm>
          <a:prstGeom prst="rect">
            <a:avLst/>
          </a:prstGeom>
          <a:noFill/>
          <a:ln>
            <a:noFill/>
          </a:ln>
        </p:spPr>
      </p:pic>
      <p:sp>
        <p:nvSpPr>
          <p:cNvPr id="240" name="Google Shape;240;p45"/>
          <p:cNvSpPr/>
          <p:nvPr/>
        </p:nvSpPr>
        <p:spPr>
          <a:xfrm>
            <a:off x="4416500" y="1876200"/>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45"/>
          <p:cNvSpPr/>
          <p:nvPr/>
        </p:nvSpPr>
        <p:spPr>
          <a:xfrm>
            <a:off x="5553650" y="3716725"/>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2" name="Google Shape;242;p45"/>
          <p:cNvCxnSpPr/>
          <p:nvPr/>
        </p:nvCxnSpPr>
        <p:spPr>
          <a:xfrm>
            <a:off x="1609000" y="1019900"/>
            <a:ext cx="4000500" cy="290100"/>
          </a:xfrm>
          <a:prstGeom prst="straightConnector1">
            <a:avLst/>
          </a:prstGeom>
          <a:noFill/>
          <a:ln w="28575" cap="flat" cmpd="sng">
            <a:solidFill>
              <a:srgbClr val="FF0000"/>
            </a:solidFill>
            <a:prstDash val="solid"/>
            <a:round/>
            <a:headEnd type="none" w="med" len="med"/>
            <a:tailEnd type="triangle" w="med" len="med"/>
          </a:ln>
        </p:spPr>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p46"/>
          <p:cNvPicPr preferRelativeResize="0"/>
          <p:nvPr/>
        </p:nvPicPr>
        <p:blipFill>
          <a:blip r:embed="rId3">
            <a:alphaModFix/>
          </a:blip>
          <a:stretch>
            <a:fillRect/>
          </a:stretch>
        </p:blipFill>
        <p:spPr>
          <a:xfrm>
            <a:off x="152400" y="152400"/>
            <a:ext cx="6073651" cy="2924900"/>
          </a:xfrm>
          <a:prstGeom prst="rect">
            <a:avLst/>
          </a:prstGeom>
          <a:noFill/>
          <a:ln>
            <a:noFill/>
          </a:ln>
        </p:spPr>
      </p:pic>
      <p:pic>
        <p:nvPicPr>
          <p:cNvPr id="248" name="Google Shape;248;p46"/>
          <p:cNvPicPr preferRelativeResize="0"/>
          <p:nvPr/>
        </p:nvPicPr>
        <p:blipFill>
          <a:blip r:embed="rId4">
            <a:alphaModFix/>
          </a:blip>
          <a:stretch>
            <a:fillRect/>
          </a:stretch>
        </p:blipFill>
        <p:spPr>
          <a:xfrm>
            <a:off x="3886200" y="2535100"/>
            <a:ext cx="4809399" cy="2467750"/>
          </a:xfrm>
          <a:prstGeom prst="rect">
            <a:avLst/>
          </a:prstGeom>
          <a:noFill/>
          <a:ln>
            <a:noFill/>
          </a:ln>
        </p:spPr>
      </p:pic>
      <p:sp>
        <p:nvSpPr>
          <p:cNvPr id="249" name="Google Shape;249;p46"/>
          <p:cNvSpPr/>
          <p:nvPr/>
        </p:nvSpPr>
        <p:spPr>
          <a:xfrm>
            <a:off x="1621125" y="847500"/>
            <a:ext cx="3136200" cy="4803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46"/>
          <p:cNvSpPr/>
          <p:nvPr/>
        </p:nvSpPr>
        <p:spPr>
          <a:xfrm>
            <a:off x="5052500" y="2830400"/>
            <a:ext cx="13572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255" name="Google Shape;255;p47"/>
          <p:cNvPicPr preferRelativeResize="0"/>
          <p:nvPr/>
        </p:nvPicPr>
        <p:blipFill>
          <a:blip r:embed="rId3">
            <a:alphaModFix/>
          </a:blip>
          <a:stretch>
            <a:fillRect/>
          </a:stretch>
        </p:blipFill>
        <p:spPr>
          <a:xfrm>
            <a:off x="152400" y="152400"/>
            <a:ext cx="8210724" cy="4577850"/>
          </a:xfrm>
          <a:prstGeom prst="rect">
            <a:avLst/>
          </a:prstGeom>
          <a:noFill/>
          <a:ln>
            <a:noFill/>
          </a:ln>
        </p:spPr>
      </p:pic>
      <p:sp>
        <p:nvSpPr>
          <p:cNvPr id="256" name="Google Shape;256;p47"/>
          <p:cNvSpPr/>
          <p:nvPr/>
        </p:nvSpPr>
        <p:spPr>
          <a:xfrm>
            <a:off x="1787600" y="1120075"/>
            <a:ext cx="5598000" cy="673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7" name="Google Shape;257;p47"/>
          <p:cNvCxnSpPr/>
          <p:nvPr/>
        </p:nvCxnSpPr>
        <p:spPr>
          <a:xfrm rot="10800000" flipH="1">
            <a:off x="1345225" y="2291800"/>
            <a:ext cx="1658700" cy="1374600"/>
          </a:xfrm>
          <a:prstGeom prst="straightConnector1">
            <a:avLst/>
          </a:prstGeom>
          <a:noFill/>
          <a:ln w="28575" cap="flat" cmpd="sng">
            <a:solidFill>
              <a:srgbClr val="FF0000"/>
            </a:solidFill>
            <a:prstDash val="solid"/>
            <a:round/>
            <a:headEnd type="none" w="med" len="med"/>
            <a:tailEnd type="triangle" w="med" len="med"/>
          </a:ln>
        </p:spPr>
      </p:cxnSp>
      <p:cxnSp>
        <p:nvCxnSpPr>
          <p:cNvPr id="258" name="Google Shape;258;p47"/>
          <p:cNvCxnSpPr/>
          <p:nvPr/>
        </p:nvCxnSpPr>
        <p:spPr>
          <a:xfrm rot="10800000" flipH="1">
            <a:off x="3607775" y="2338675"/>
            <a:ext cx="1658700" cy="1374600"/>
          </a:xfrm>
          <a:prstGeom prst="straightConnector1">
            <a:avLst/>
          </a:prstGeom>
          <a:noFill/>
          <a:ln w="28575" cap="flat" cmpd="sng">
            <a:solidFill>
              <a:srgbClr val="FF0000"/>
            </a:solidFill>
            <a:prstDash val="solid"/>
            <a:round/>
            <a:headEnd type="none" w="med" len="med"/>
            <a:tailEnd type="triangle" w="med" len="med"/>
          </a:ln>
        </p:spPr>
      </p:cxnSp>
      <p:cxnSp>
        <p:nvCxnSpPr>
          <p:cNvPr id="259" name="Google Shape;259;p47"/>
          <p:cNvCxnSpPr/>
          <p:nvPr/>
        </p:nvCxnSpPr>
        <p:spPr>
          <a:xfrm rot="10800000" flipH="1">
            <a:off x="5580200" y="2338675"/>
            <a:ext cx="1658700" cy="1374600"/>
          </a:xfrm>
          <a:prstGeom prst="straightConnector1">
            <a:avLst/>
          </a:prstGeom>
          <a:noFill/>
          <a:ln w="28575" cap="flat" cmpd="sng">
            <a:solidFill>
              <a:srgbClr val="FF0000"/>
            </a:solidFill>
            <a:prstDash val="solid"/>
            <a:round/>
            <a:headEnd type="none" w="med" len="med"/>
            <a:tailEnd type="triangle" w="med" len="med"/>
          </a:ln>
        </p:spPr>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pic>
        <p:nvPicPr>
          <p:cNvPr id="264" name="Google Shape;264;p48"/>
          <p:cNvPicPr preferRelativeResize="0"/>
          <p:nvPr/>
        </p:nvPicPr>
        <p:blipFill>
          <a:blip r:embed="rId3">
            <a:alphaModFix/>
          </a:blip>
          <a:stretch>
            <a:fillRect/>
          </a:stretch>
        </p:blipFill>
        <p:spPr>
          <a:xfrm>
            <a:off x="152400" y="152400"/>
            <a:ext cx="6272685" cy="4838700"/>
          </a:xfrm>
          <a:prstGeom prst="rect">
            <a:avLst/>
          </a:prstGeom>
          <a:noFill/>
          <a:ln>
            <a:noFill/>
          </a:ln>
        </p:spPr>
      </p:pic>
      <p:sp>
        <p:nvSpPr>
          <p:cNvPr id="265" name="Google Shape;265;p48"/>
          <p:cNvSpPr/>
          <p:nvPr/>
        </p:nvSpPr>
        <p:spPr>
          <a:xfrm>
            <a:off x="3302825" y="1467600"/>
            <a:ext cx="1638600" cy="352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48"/>
          <p:cNvSpPr/>
          <p:nvPr/>
        </p:nvSpPr>
        <p:spPr>
          <a:xfrm>
            <a:off x="5481275" y="1910150"/>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48"/>
          <p:cNvSpPr/>
          <p:nvPr/>
        </p:nvSpPr>
        <p:spPr>
          <a:xfrm>
            <a:off x="5440225" y="4137525"/>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48"/>
          <p:cNvSpPr/>
          <p:nvPr/>
        </p:nvSpPr>
        <p:spPr>
          <a:xfrm>
            <a:off x="1773875" y="1857350"/>
            <a:ext cx="3707400" cy="352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48"/>
          <p:cNvSpPr/>
          <p:nvPr/>
        </p:nvSpPr>
        <p:spPr>
          <a:xfrm>
            <a:off x="1911600" y="4137525"/>
            <a:ext cx="22911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8"/>
          <p:cNvSpPr/>
          <p:nvPr/>
        </p:nvSpPr>
        <p:spPr>
          <a:xfrm>
            <a:off x="4572000" y="998675"/>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pic>
        <p:nvPicPr>
          <p:cNvPr id="275" name="Google Shape;275;p49"/>
          <p:cNvPicPr preferRelativeResize="0"/>
          <p:nvPr/>
        </p:nvPicPr>
        <p:blipFill>
          <a:blip r:embed="rId3">
            <a:alphaModFix/>
          </a:blip>
          <a:stretch>
            <a:fillRect/>
          </a:stretch>
        </p:blipFill>
        <p:spPr>
          <a:xfrm>
            <a:off x="152400" y="152400"/>
            <a:ext cx="6048376" cy="4838701"/>
          </a:xfrm>
          <a:prstGeom prst="rect">
            <a:avLst/>
          </a:prstGeom>
          <a:noFill/>
          <a:ln>
            <a:noFill/>
          </a:ln>
        </p:spPr>
      </p:pic>
      <p:sp>
        <p:nvSpPr>
          <p:cNvPr id="276" name="Google Shape;276;p49"/>
          <p:cNvSpPr/>
          <p:nvPr/>
        </p:nvSpPr>
        <p:spPr>
          <a:xfrm>
            <a:off x="4716350" y="1496925"/>
            <a:ext cx="14844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49"/>
          <p:cNvSpPr/>
          <p:nvPr/>
        </p:nvSpPr>
        <p:spPr>
          <a:xfrm>
            <a:off x="4405675" y="989900"/>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49"/>
          <p:cNvSpPr/>
          <p:nvPr/>
        </p:nvSpPr>
        <p:spPr>
          <a:xfrm>
            <a:off x="1907925" y="1810525"/>
            <a:ext cx="2013300" cy="5898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79" name="Google Shape;279;p49"/>
          <p:cNvCxnSpPr/>
          <p:nvPr/>
        </p:nvCxnSpPr>
        <p:spPr>
          <a:xfrm flipH="1">
            <a:off x="3973775" y="1705700"/>
            <a:ext cx="3482100" cy="694500"/>
          </a:xfrm>
          <a:prstGeom prst="straightConnector1">
            <a:avLst/>
          </a:prstGeom>
          <a:noFill/>
          <a:ln w="28575" cap="flat" cmpd="sng">
            <a:solidFill>
              <a:srgbClr val="FF0000"/>
            </a:solidFill>
            <a:prstDash val="solid"/>
            <a:round/>
            <a:headEnd type="none" w="med" len="med"/>
            <a:tailEnd type="triangle" w="med" len="med"/>
          </a:ln>
        </p:spPr>
      </p:cxnSp>
      <p:cxnSp>
        <p:nvCxnSpPr>
          <p:cNvPr id="280" name="Google Shape;280;p49"/>
          <p:cNvCxnSpPr/>
          <p:nvPr/>
        </p:nvCxnSpPr>
        <p:spPr>
          <a:xfrm flipH="1">
            <a:off x="3921150" y="2312375"/>
            <a:ext cx="3807300" cy="451200"/>
          </a:xfrm>
          <a:prstGeom prst="straightConnector1">
            <a:avLst/>
          </a:prstGeom>
          <a:noFill/>
          <a:ln w="28575" cap="flat" cmpd="sng">
            <a:solidFill>
              <a:srgbClr val="FF0000"/>
            </a:solidFill>
            <a:prstDash val="solid"/>
            <a:round/>
            <a:headEnd type="none" w="med" len="med"/>
            <a:tailEnd type="triangle" w="med" len="med"/>
          </a:ln>
        </p:spPr>
      </p:cxnSp>
      <p:cxnSp>
        <p:nvCxnSpPr>
          <p:cNvPr id="281" name="Google Shape;281;p49"/>
          <p:cNvCxnSpPr/>
          <p:nvPr/>
        </p:nvCxnSpPr>
        <p:spPr>
          <a:xfrm flipH="1">
            <a:off x="3885750" y="2813550"/>
            <a:ext cx="3499800" cy="281400"/>
          </a:xfrm>
          <a:prstGeom prst="straightConnector1">
            <a:avLst/>
          </a:prstGeom>
          <a:noFill/>
          <a:ln w="28575" cap="flat" cmpd="sng">
            <a:solidFill>
              <a:srgbClr val="FF0000"/>
            </a:solidFill>
            <a:prstDash val="solid"/>
            <a:round/>
            <a:headEnd type="none" w="med" len="med"/>
            <a:tailEnd type="triangle" w="med" len="med"/>
          </a:ln>
        </p:spPr>
      </p:cxnSp>
      <p:cxnSp>
        <p:nvCxnSpPr>
          <p:cNvPr id="282" name="Google Shape;282;p49"/>
          <p:cNvCxnSpPr/>
          <p:nvPr/>
        </p:nvCxnSpPr>
        <p:spPr>
          <a:xfrm rot="10800000">
            <a:off x="3885975" y="3376000"/>
            <a:ext cx="3921600" cy="61800"/>
          </a:xfrm>
          <a:prstGeom prst="straightConnector1">
            <a:avLst/>
          </a:prstGeom>
          <a:noFill/>
          <a:ln w="28575" cap="flat" cmpd="sng">
            <a:solidFill>
              <a:srgbClr val="FF0000"/>
            </a:solidFill>
            <a:prstDash val="solid"/>
            <a:round/>
            <a:headEnd type="none" w="med" len="med"/>
            <a:tailEnd type="triangle" w="med" len="med"/>
          </a:ln>
        </p:spPr>
      </p:cxnSp>
      <p:cxnSp>
        <p:nvCxnSpPr>
          <p:cNvPr id="283" name="Google Shape;283;p49"/>
          <p:cNvCxnSpPr/>
          <p:nvPr/>
        </p:nvCxnSpPr>
        <p:spPr>
          <a:xfrm rot="10800000">
            <a:off x="3921300" y="3599025"/>
            <a:ext cx="3736800" cy="252000"/>
          </a:xfrm>
          <a:prstGeom prst="straightConnector1">
            <a:avLst/>
          </a:prstGeom>
          <a:noFill/>
          <a:ln w="28575" cap="flat" cmpd="sng">
            <a:solidFill>
              <a:srgbClr val="FF0000"/>
            </a:solidFill>
            <a:prstDash val="solid"/>
            <a:round/>
            <a:headEnd type="none" w="med" len="med"/>
            <a:tailEnd type="triangle" w="med" len="med"/>
          </a:ln>
        </p:spPr>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50"/>
          <p:cNvPicPr preferRelativeResize="0"/>
          <p:nvPr/>
        </p:nvPicPr>
        <p:blipFill rotWithShape="1">
          <a:blip r:embed="rId3">
            <a:alphaModFix/>
          </a:blip>
          <a:srcRect/>
          <a:stretch/>
        </p:blipFill>
        <p:spPr>
          <a:xfrm>
            <a:off x="1585950" y="1302000"/>
            <a:ext cx="5972100" cy="25395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1"/>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DegreeWorks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Degree Audit</a:t>
            </a:r>
            <a:endParaRPr b="1">
              <a:solidFill>
                <a:schemeClr val="accent5"/>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5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endParaRPr/>
          </a:p>
        </p:txBody>
      </p:sp>
      <p:sp>
        <p:nvSpPr>
          <p:cNvPr id="299" name="Google Shape;299;p5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400"/>
              <a:buNone/>
            </a:pPr>
            <a:endParaRPr/>
          </a:p>
        </p:txBody>
      </p:sp>
      <p:pic>
        <p:nvPicPr>
          <p:cNvPr id="300" name="Google Shape;300;p52"/>
          <p:cNvPicPr preferRelativeResize="0"/>
          <p:nvPr/>
        </p:nvPicPr>
        <p:blipFill>
          <a:blip r:embed="rId3">
            <a:alphaModFix/>
          </a:blip>
          <a:stretch>
            <a:fillRect/>
          </a:stretch>
        </p:blipFill>
        <p:spPr>
          <a:xfrm>
            <a:off x="554674" y="236375"/>
            <a:ext cx="7892500" cy="4670751"/>
          </a:xfrm>
          <a:prstGeom prst="rect">
            <a:avLst/>
          </a:prstGeom>
          <a:noFill/>
          <a:ln w="28575" cap="flat" cmpd="sng">
            <a:solidFill>
              <a:srgbClr val="FF0000"/>
            </a:solidFill>
            <a:prstDash val="solid"/>
            <a:round/>
            <a:headEnd type="none" w="sm" len="sm"/>
            <a:tailEnd type="none" w="sm" len="sm"/>
          </a:ln>
        </p:spPr>
      </p:pic>
      <p:sp>
        <p:nvSpPr>
          <p:cNvPr id="301" name="Google Shape;301;p52"/>
          <p:cNvSpPr/>
          <p:nvPr/>
        </p:nvSpPr>
        <p:spPr>
          <a:xfrm>
            <a:off x="4430525" y="3895175"/>
            <a:ext cx="1415700" cy="1137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pic>
        <p:nvPicPr>
          <p:cNvPr id="306" name="Google Shape;306;p53"/>
          <p:cNvPicPr preferRelativeResize="0"/>
          <p:nvPr/>
        </p:nvPicPr>
        <p:blipFill rotWithShape="1">
          <a:blip r:embed="rId3">
            <a:alphaModFix/>
          </a:blip>
          <a:srcRect/>
          <a:stretch/>
        </p:blipFill>
        <p:spPr>
          <a:xfrm>
            <a:off x="514350" y="223000"/>
            <a:ext cx="5342325" cy="3625425"/>
          </a:xfrm>
          <a:prstGeom prst="rect">
            <a:avLst/>
          </a:prstGeom>
          <a:noFill/>
          <a:ln>
            <a:noFill/>
          </a:ln>
        </p:spPr>
      </p:pic>
      <p:sp>
        <p:nvSpPr>
          <p:cNvPr id="307" name="Google Shape;307;p53"/>
          <p:cNvSpPr txBox="1"/>
          <p:nvPr/>
        </p:nvSpPr>
        <p:spPr>
          <a:xfrm>
            <a:off x="147000" y="4138600"/>
            <a:ext cx="8850000" cy="683400"/>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60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https://www.citytech.cuny.edu/registrar/docs/Student_Guides/How_to_Read_your_DegreeWorks_Presentation.pdf</a:t>
            </a:r>
            <a:endParaRPr sz="18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522225"/>
            <a:ext cx="3837000" cy="3897000"/>
          </a:xfrm>
          <a:prstGeom prst="rect">
            <a:avLst/>
          </a:prstGeom>
        </p:spPr>
        <p:txBody>
          <a:bodyPr spcFirstLastPara="1" wrap="square" lIns="91425" tIns="91425" rIns="91425" bIns="91425" anchor="ctr" anchorCtr="0">
            <a:normAutofit lnSpcReduction="10000"/>
          </a:bodyPr>
          <a:lstStyle/>
          <a:p>
            <a:pPr marL="457200" lvl="0" indent="0" algn="l" rtl="0">
              <a:lnSpc>
                <a:spcPct val="105000"/>
              </a:lnSpc>
              <a:spcBef>
                <a:spcPts val="0"/>
              </a:spcBef>
              <a:spcAft>
                <a:spcPts val="0"/>
              </a:spcAft>
              <a:buNone/>
            </a:pPr>
            <a:endParaRPr sz="170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Registration: Commitments and Responsibilities </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Advising Preparation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Vocabulary Review</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54"/>
          <p:cNvSpPr/>
          <p:nvPr/>
        </p:nvSpPr>
        <p:spPr>
          <a:xfrm>
            <a:off x="1318850" y="1011125"/>
            <a:ext cx="439500" cy="87900"/>
          </a:xfrm>
          <a:prstGeom prst="rect">
            <a:avLst/>
          </a:prstGeom>
          <a:solidFill>
            <a:srgbClr val="43434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54"/>
          <p:cNvSpPr/>
          <p:nvPr/>
        </p:nvSpPr>
        <p:spPr>
          <a:xfrm>
            <a:off x="3018675" y="1011125"/>
            <a:ext cx="439500" cy="87900"/>
          </a:xfrm>
          <a:prstGeom prst="rect">
            <a:avLst/>
          </a:prstGeom>
          <a:solidFill>
            <a:srgbClr val="43434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14" name="Google Shape;314;p54"/>
          <p:cNvPicPr preferRelativeResize="0"/>
          <p:nvPr/>
        </p:nvPicPr>
        <p:blipFill>
          <a:blip r:embed="rId3">
            <a:alphaModFix/>
          </a:blip>
          <a:stretch>
            <a:fillRect/>
          </a:stretch>
        </p:blipFill>
        <p:spPr>
          <a:xfrm>
            <a:off x="68850" y="260087"/>
            <a:ext cx="7535452" cy="4764826"/>
          </a:xfrm>
          <a:prstGeom prst="rect">
            <a:avLst/>
          </a:prstGeom>
          <a:noFill/>
          <a:ln>
            <a:noFill/>
          </a:ln>
        </p:spPr>
      </p:pic>
      <p:sp>
        <p:nvSpPr>
          <p:cNvPr id="315" name="Google Shape;315;p54"/>
          <p:cNvSpPr/>
          <p:nvPr/>
        </p:nvSpPr>
        <p:spPr>
          <a:xfrm>
            <a:off x="1413200" y="1494325"/>
            <a:ext cx="5490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54"/>
          <p:cNvSpPr/>
          <p:nvPr/>
        </p:nvSpPr>
        <p:spPr>
          <a:xfrm>
            <a:off x="492125" y="260075"/>
            <a:ext cx="10347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1" name="Google Shape;321;p55"/>
          <p:cNvPicPr preferRelativeResize="0"/>
          <p:nvPr/>
        </p:nvPicPr>
        <p:blipFill rotWithShape="1">
          <a:blip r:embed="rId3">
            <a:alphaModFix/>
          </a:blip>
          <a:srcRect t="1420" b="-1419"/>
          <a:stretch/>
        </p:blipFill>
        <p:spPr>
          <a:xfrm>
            <a:off x="2327000" y="152400"/>
            <a:ext cx="5821247" cy="4838701"/>
          </a:xfrm>
          <a:prstGeom prst="rect">
            <a:avLst/>
          </a:prstGeom>
          <a:noFill/>
          <a:ln>
            <a:noFill/>
          </a:ln>
        </p:spPr>
      </p:pic>
      <p:sp>
        <p:nvSpPr>
          <p:cNvPr id="322" name="Google Shape;322;p55"/>
          <p:cNvSpPr/>
          <p:nvPr/>
        </p:nvSpPr>
        <p:spPr>
          <a:xfrm>
            <a:off x="2429775" y="110650"/>
            <a:ext cx="1688100" cy="346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pic>
        <p:nvPicPr>
          <p:cNvPr id="327" name="Google Shape;327;p56"/>
          <p:cNvPicPr preferRelativeResize="0"/>
          <p:nvPr/>
        </p:nvPicPr>
        <p:blipFill>
          <a:blip r:embed="rId3">
            <a:alphaModFix/>
          </a:blip>
          <a:stretch>
            <a:fillRect/>
          </a:stretch>
        </p:blipFill>
        <p:spPr>
          <a:xfrm>
            <a:off x="118075" y="75175"/>
            <a:ext cx="6212500" cy="4838699"/>
          </a:xfrm>
          <a:prstGeom prst="rect">
            <a:avLst/>
          </a:prstGeom>
          <a:noFill/>
          <a:ln>
            <a:noFill/>
          </a:ln>
        </p:spPr>
      </p:pic>
      <p:sp>
        <p:nvSpPr>
          <p:cNvPr id="328" name="Google Shape;328;p56"/>
          <p:cNvSpPr/>
          <p:nvPr/>
        </p:nvSpPr>
        <p:spPr>
          <a:xfrm>
            <a:off x="774550" y="1563275"/>
            <a:ext cx="5490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pic>
        <p:nvPicPr>
          <p:cNvPr id="333" name="Google Shape;333;p57"/>
          <p:cNvPicPr preferRelativeResize="0"/>
          <p:nvPr/>
        </p:nvPicPr>
        <p:blipFill rotWithShape="1">
          <a:blip r:embed="rId3">
            <a:alphaModFix/>
          </a:blip>
          <a:srcRect/>
          <a:stretch/>
        </p:blipFill>
        <p:spPr>
          <a:xfrm>
            <a:off x="1593851" y="1066800"/>
            <a:ext cx="5916100" cy="302735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8"/>
          <p:cNvSpPr txBox="1">
            <a:spLocks noGrp="1"/>
          </p:cNvSpPr>
          <p:nvPr>
            <p:ph type="title" idx="4294967295"/>
          </p:nvPr>
        </p:nvSpPr>
        <p:spPr>
          <a:xfrm>
            <a:off x="579975" y="1683200"/>
            <a:ext cx="4045200" cy="1506300"/>
          </a:xfrm>
          <a:prstGeom prst="rect">
            <a:avLst/>
          </a:prstGeom>
          <a:noFill/>
          <a:ln>
            <a:noFill/>
          </a:ln>
        </p:spPr>
        <p:txBody>
          <a:bodyPr spcFirstLastPara="1" wrap="square" lIns="91425" tIns="91425" rIns="91425" bIns="91425" anchor="b" anchorCtr="0">
            <a:noAutofit/>
          </a:bodyPr>
          <a:lstStyle/>
          <a:p>
            <a:pPr marL="457200" lvl="0" indent="-375920" algn="l" rtl="0">
              <a:lnSpc>
                <a:spcPct val="100000"/>
              </a:lnSpc>
              <a:spcBef>
                <a:spcPts val="0"/>
              </a:spcBef>
              <a:spcAft>
                <a:spcPts val="0"/>
              </a:spcAft>
              <a:buSzPts val="2320"/>
              <a:buChar char="●"/>
            </a:pPr>
            <a:r>
              <a:rPr lang="en" sz="2320"/>
              <a:t>General Education</a:t>
            </a:r>
            <a:endParaRPr sz="2320"/>
          </a:p>
          <a:p>
            <a:pPr marL="457200" lvl="0" indent="-375920" algn="l" rtl="0">
              <a:lnSpc>
                <a:spcPct val="100000"/>
              </a:lnSpc>
              <a:spcBef>
                <a:spcPts val="0"/>
              </a:spcBef>
              <a:spcAft>
                <a:spcPts val="0"/>
              </a:spcAft>
              <a:buSzPts val="2320"/>
              <a:buChar char="●"/>
            </a:pPr>
            <a:r>
              <a:rPr lang="en" sz="2320"/>
              <a:t>Writing Intensive</a:t>
            </a:r>
            <a:endParaRPr sz="2320"/>
          </a:p>
          <a:p>
            <a:pPr marL="457200" lvl="0" indent="-375920" algn="l" rtl="0">
              <a:lnSpc>
                <a:spcPct val="100000"/>
              </a:lnSpc>
              <a:spcBef>
                <a:spcPts val="0"/>
              </a:spcBef>
              <a:spcAft>
                <a:spcPts val="0"/>
              </a:spcAft>
              <a:buSzPts val="2320"/>
              <a:buChar char="●"/>
            </a:pPr>
            <a:r>
              <a:rPr lang="en" sz="2320"/>
              <a:t>Interdisciplinary</a:t>
            </a:r>
            <a:endParaRPr sz="2320"/>
          </a:p>
        </p:txBody>
      </p:sp>
      <p:sp>
        <p:nvSpPr>
          <p:cNvPr id="339" name="Google Shape;339;p58"/>
          <p:cNvSpPr txBox="1">
            <a:spLocks noGrp="1"/>
          </p:cNvSpPr>
          <p:nvPr>
            <p:ph type="subTitle" idx="4294967295"/>
          </p:nvPr>
        </p:nvSpPr>
        <p:spPr>
          <a:xfrm>
            <a:off x="109350" y="337701"/>
            <a:ext cx="4045200" cy="1345500"/>
          </a:xfrm>
          <a:prstGeom prst="rect">
            <a:avLst/>
          </a:prstGeom>
          <a:noFill/>
          <a:ln>
            <a:noFill/>
          </a:ln>
        </p:spPr>
        <p:txBody>
          <a:bodyPr spcFirstLastPara="1" wrap="square" lIns="91425" tIns="91425" rIns="91425" bIns="91425" anchor="t" anchorCtr="0">
            <a:normAutofit/>
          </a:bodyPr>
          <a:lstStyle/>
          <a:p>
            <a:pPr marL="0" marR="0" lvl="0" indent="0" algn="ctr" rtl="0">
              <a:lnSpc>
                <a:spcPct val="100000"/>
              </a:lnSpc>
              <a:spcBef>
                <a:spcPts val="0"/>
              </a:spcBef>
              <a:spcAft>
                <a:spcPts val="0"/>
              </a:spcAft>
              <a:buClr>
                <a:schemeClr val="dk1"/>
              </a:buClr>
              <a:buSzPts val="2100"/>
              <a:buFont typeface="Roboto"/>
              <a:buNone/>
            </a:pPr>
            <a:r>
              <a:rPr lang="en" sz="3600" b="1" i="0" u="none" strike="noStrike" cap="none">
                <a:solidFill>
                  <a:schemeClr val="accent5"/>
                </a:solidFill>
                <a:latin typeface="Roboto Slab"/>
                <a:ea typeface="Roboto Slab"/>
                <a:cs typeface="Roboto Slab"/>
                <a:sym typeface="Roboto Slab"/>
              </a:rPr>
              <a:t>College Requirements</a:t>
            </a:r>
            <a:endParaRPr sz="3600" b="1" i="0" u="none" strike="noStrike" cap="none">
              <a:solidFill>
                <a:schemeClr val="accent5"/>
              </a:solidFill>
              <a:latin typeface="Roboto Slab"/>
              <a:ea typeface="Roboto Slab"/>
              <a:cs typeface="Roboto Slab"/>
              <a:sym typeface="Roboto Slab"/>
            </a:endParaRPr>
          </a:p>
        </p:txBody>
      </p:sp>
      <p:sp>
        <p:nvSpPr>
          <p:cNvPr id="340" name="Google Shape;340;p58"/>
          <p:cNvSpPr txBox="1">
            <a:spLocks noGrp="1"/>
          </p:cNvSpPr>
          <p:nvPr>
            <p:ph type="body" idx="4294967295"/>
          </p:nvPr>
        </p:nvSpPr>
        <p:spPr>
          <a:xfrm>
            <a:off x="109350" y="4311475"/>
            <a:ext cx="6460500" cy="7239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http://www.citytech.cuny.edu/advisement/gen-ed.aspx</a:t>
            </a:r>
            <a:endParaRPr b="1">
              <a:solidFill>
                <a:schemeClr val="accent6"/>
              </a:solidFill>
              <a:latin typeface="Roboto Slab"/>
              <a:ea typeface="Roboto Slab"/>
              <a:cs typeface="Roboto Slab"/>
              <a:sym typeface="Roboto Slab"/>
            </a:endParaRPr>
          </a:p>
        </p:txBody>
      </p:sp>
      <p:pic>
        <p:nvPicPr>
          <p:cNvPr id="341" name="Google Shape;341;p58"/>
          <p:cNvPicPr preferRelativeResize="0"/>
          <p:nvPr/>
        </p:nvPicPr>
        <p:blipFill rotWithShape="1">
          <a:blip r:embed="rId4">
            <a:alphaModFix/>
          </a:blip>
          <a:srcRect/>
          <a:stretch/>
        </p:blipFill>
        <p:spPr>
          <a:xfrm>
            <a:off x="4169975" y="152400"/>
            <a:ext cx="4864450" cy="4159076"/>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59"/>
          <p:cNvSpPr txBox="1"/>
          <p:nvPr/>
        </p:nvSpPr>
        <p:spPr>
          <a:xfrm>
            <a:off x="279825" y="1621713"/>
            <a:ext cx="6224100" cy="1323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Schedule</a:t>
            </a:r>
            <a:endParaRPr sz="3700" b="1" i="0" u="none" strike="noStrike" cap="none">
              <a:solidFill>
                <a:schemeClr val="accent5"/>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Builder</a:t>
            </a:r>
            <a:endParaRPr sz="3700" b="1" i="0" u="none" strike="noStrike" cap="none">
              <a:solidFill>
                <a:schemeClr val="accent5"/>
              </a:solidFill>
              <a:latin typeface="Roboto Slab"/>
              <a:ea typeface="Roboto Slab"/>
              <a:cs typeface="Roboto Slab"/>
              <a:sym typeface="Roboto Slab"/>
            </a:endParaRPr>
          </a:p>
        </p:txBody>
      </p:sp>
      <p:sp>
        <p:nvSpPr>
          <p:cNvPr id="347" name="Google Shape;347;p59"/>
          <p:cNvSpPr txBox="1"/>
          <p:nvPr/>
        </p:nvSpPr>
        <p:spPr>
          <a:xfrm>
            <a:off x="170700" y="4404600"/>
            <a:ext cx="88026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https://www.citytech.cuny.edu/registrar/docs/Student_Guides/How_to_Use_Schedule_Builder_Presentation.pdf</a:t>
            </a:r>
            <a:endParaRPr sz="1800" b="1" i="0" u="none" strike="noStrike" cap="none">
              <a:solidFill>
                <a:schemeClr val="accent6"/>
              </a:solidFill>
              <a:latin typeface="Roboto Slab"/>
              <a:ea typeface="Roboto Slab"/>
              <a:cs typeface="Roboto Slab"/>
              <a:sym typeface="Roboto Slab"/>
            </a:endParaRPr>
          </a:p>
        </p:txBody>
      </p:sp>
      <p:pic>
        <p:nvPicPr>
          <p:cNvPr id="348" name="Google Shape;348;p59"/>
          <p:cNvPicPr preferRelativeResize="0"/>
          <p:nvPr/>
        </p:nvPicPr>
        <p:blipFill>
          <a:blip r:embed="rId4">
            <a:alphaModFix/>
          </a:blip>
          <a:stretch>
            <a:fillRect/>
          </a:stretch>
        </p:blipFill>
        <p:spPr>
          <a:xfrm>
            <a:off x="2950925" y="176950"/>
            <a:ext cx="5602924" cy="4213151"/>
          </a:xfrm>
          <a:prstGeom prst="rect">
            <a:avLst/>
          </a:prstGeom>
          <a:noFill/>
          <a:ln>
            <a:noFill/>
          </a:ln>
        </p:spPr>
      </p:pic>
      <p:sp>
        <p:nvSpPr>
          <p:cNvPr id="349" name="Google Shape;349;p59"/>
          <p:cNvSpPr/>
          <p:nvPr/>
        </p:nvSpPr>
        <p:spPr>
          <a:xfrm>
            <a:off x="3410325" y="1583250"/>
            <a:ext cx="1228800" cy="988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Google Shape;354;p60"/>
          <p:cNvPicPr preferRelativeResize="0"/>
          <p:nvPr/>
        </p:nvPicPr>
        <p:blipFill rotWithShape="1">
          <a:blip r:embed="rId3">
            <a:alphaModFix/>
          </a:blip>
          <a:srcRect/>
          <a:stretch/>
        </p:blipFill>
        <p:spPr>
          <a:xfrm>
            <a:off x="1265400" y="519800"/>
            <a:ext cx="6305550" cy="382905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61"/>
          <p:cNvSpPr txBox="1"/>
          <p:nvPr/>
        </p:nvSpPr>
        <p:spPr>
          <a:xfrm>
            <a:off x="2713325" y="4570800"/>
            <a:ext cx="62985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hlink"/>
                </a:solidFill>
                <a:latin typeface="Roboto Slab"/>
                <a:ea typeface="Roboto Slab"/>
                <a:cs typeface="Roboto Slab"/>
                <a:sym typeface="Roboto Slab"/>
                <a:hlinkClick r:id="rId3"/>
              </a:rPr>
              <a:t>http://www.citytech.cuny.edu/advisement/planner.aspx</a:t>
            </a:r>
            <a:endParaRPr sz="1800" b="1" i="0" u="none" strike="noStrike" cap="none">
              <a:solidFill>
                <a:schemeClr val="accent5"/>
              </a:solidFill>
              <a:latin typeface="Roboto Slab"/>
              <a:ea typeface="Roboto Slab"/>
              <a:cs typeface="Roboto Slab"/>
              <a:sym typeface="Roboto Slab"/>
            </a:endParaRPr>
          </a:p>
        </p:txBody>
      </p:sp>
      <p:pic>
        <p:nvPicPr>
          <p:cNvPr id="360" name="Google Shape;360;p61"/>
          <p:cNvPicPr preferRelativeResize="0"/>
          <p:nvPr/>
        </p:nvPicPr>
        <p:blipFill>
          <a:blip r:embed="rId4">
            <a:alphaModFix/>
          </a:blip>
          <a:stretch>
            <a:fillRect/>
          </a:stretch>
        </p:blipFill>
        <p:spPr>
          <a:xfrm>
            <a:off x="700088" y="609600"/>
            <a:ext cx="7743825" cy="3562350"/>
          </a:xfrm>
          <a:prstGeom prst="rect">
            <a:avLst/>
          </a:prstGeom>
          <a:noFill/>
          <a:ln>
            <a:noFill/>
          </a:ln>
        </p:spPr>
      </p:pic>
      <p:sp>
        <p:nvSpPr>
          <p:cNvPr id="361" name="Google Shape;361;p61"/>
          <p:cNvSpPr/>
          <p:nvPr/>
        </p:nvSpPr>
        <p:spPr>
          <a:xfrm>
            <a:off x="1019900" y="3601175"/>
            <a:ext cx="15036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61"/>
          <p:cNvSpPr/>
          <p:nvPr/>
        </p:nvSpPr>
        <p:spPr>
          <a:xfrm>
            <a:off x="2637700" y="2021500"/>
            <a:ext cx="2869200" cy="7041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6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My Academic Career Planner</a:t>
            </a:r>
            <a:endParaRPr b="1">
              <a:solidFill>
                <a:schemeClr val="accent5"/>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63"/>
          <p:cNvSpPr txBox="1">
            <a:spLocks noGrp="1"/>
          </p:cNvSpPr>
          <p:nvPr>
            <p:ph type="title"/>
          </p:nvPr>
        </p:nvSpPr>
        <p:spPr>
          <a:xfrm>
            <a:off x="265500" y="468525"/>
            <a:ext cx="4045200" cy="1529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en" sz="4100" b="1">
                <a:solidFill>
                  <a:schemeClr val="accent5"/>
                </a:solidFill>
              </a:rPr>
              <a:t>My Academic Career Planner</a:t>
            </a:r>
            <a:endParaRPr sz="4100" b="1">
              <a:solidFill>
                <a:schemeClr val="accent5"/>
              </a:solidFill>
            </a:endParaRPr>
          </a:p>
        </p:txBody>
      </p:sp>
      <p:pic>
        <p:nvPicPr>
          <p:cNvPr id="373" name="Google Shape;373;p63"/>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374" name="Google Shape;374;p63"/>
          <p:cNvSpPr txBox="1">
            <a:spLocks noGrp="1"/>
          </p:cNvSpPr>
          <p:nvPr>
            <p:ph type="subTitle" idx="1"/>
          </p:nvPr>
        </p:nvSpPr>
        <p:spPr>
          <a:xfrm>
            <a:off x="265500" y="2444824"/>
            <a:ext cx="4045200" cy="2106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Download the </a:t>
            </a:r>
            <a:r>
              <a:rPr lang="en" b="1" u="sng">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PDF</a:t>
            </a:r>
            <a:r>
              <a:rPr lang="en" b="1">
                <a:solidFill>
                  <a:schemeClr val="accent6"/>
                </a:solidFill>
                <a:latin typeface="Roboto Slab"/>
                <a:ea typeface="Roboto Slab"/>
                <a:cs typeface="Roboto Slab"/>
                <a:sym typeface="Roboto Slab"/>
              </a:rPr>
              <a:t> </a:t>
            </a:r>
            <a:endParaRPr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a:solidFill>
                  <a:schemeClr val="accent6"/>
                </a:solidFill>
                <a:latin typeface="Roboto Slab"/>
                <a:ea typeface="Roboto Slab"/>
                <a:cs typeface="Roboto Slab"/>
                <a:sym typeface="Roboto Slab"/>
              </a:rPr>
              <a:t>(do not complete it on the web, you will lose all your work)</a:t>
            </a:r>
            <a:endParaRPr>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i="1">
                <a:solidFill>
                  <a:schemeClr val="dk1"/>
                </a:solidFill>
                <a:latin typeface="Roboto Slab"/>
                <a:ea typeface="Roboto Slab"/>
                <a:cs typeface="Roboto Slab"/>
                <a:sym typeface="Roboto Slab"/>
              </a:rPr>
              <a:t>What else will you need?</a:t>
            </a:r>
            <a:endParaRPr i="1">
              <a:solidFill>
                <a:schemeClr val="dk1"/>
              </a:solidFill>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title"/>
          </p:nvPr>
        </p:nvSpPr>
        <p:spPr>
          <a:xfrm>
            <a:off x="460950" y="1357700"/>
            <a:ext cx="8222100" cy="2233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Registration:</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Commitments and Responsibilities</a:t>
            </a:r>
            <a:endParaRPr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64"/>
          <p:cNvSpPr txBox="1">
            <a:spLocks noGrp="1"/>
          </p:cNvSpPr>
          <p:nvPr>
            <p:ph type="title"/>
          </p:nvPr>
        </p:nvSpPr>
        <p:spPr>
          <a:xfrm>
            <a:off x="254700" y="630625"/>
            <a:ext cx="4045200" cy="1529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endParaRPr sz="3890" b="1">
              <a:solidFill>
                <a:schemeClr val="accent6"/>
              </a:solidFill>
            </a:endParaRPr>
          </a:p>
          <a:p>
            <a:pPr marL="0" lvl="0" indent="0" algn="ctr" rtl="0">
              <a:lnSpc>
                <a:spcPct val="100000"/>
              </a:lnSpc>
              <a:spcBef>
                <a:spcPts val="0"/>
              </a:spcBef>
              <a:spcAft>
                <a:spcPts val="0"/>
              </a:spcAft>
              <a:buSzPts val="4680"/>
              <a:buNone/>
            </a:pPr>
            <a:r>
              <a:rPr lang="en" sz="3890" b="1">
                <a:solidFill>
                  <a:schemeClr val="accent5"/>
                </a:solidFill>
              </a:rPr>
              <a:t>My Academic Career Planner Review</a:t>
            </a:r>
            <a:endParaRPr sz="3890" b="1">
              <a:solidFill>
                <a:schemeClr val="accent5"/>
              </a:solidFill>
            </a:endParaRPr>
          </a:p>
        </p:txBody>
      </p:sp>
      <p:pic>
        <p:nvPicPr>
          <p:cNvPr id="380" name="Google Shape;380;p64"/>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381" name="Google Shape;381;p64"/>
          <p:cNvSpPr txBox="1">
            <a:spLocks noGrp="1"/>
          </p:cNvSpPr>
          <p:nvPr>
            <p:ph type="subTitle" idx="1"/>
          </p:nvPr>
        </p:nvSpPr>
        <p:spPr>
          <a:xfrm>
            <a:off x="175850" y="2463701"/>
            <a:ext cx="4320000" cy="2600700"/>
          </a:xfrm>
          <a:prstGeom prst="rect">
            <a:avLst/>
          </a:prstGeom>
          <a:noFill/>
          <a:ln>
            <a:noFill/>
          </a:ln>
        </p:spPr>
        <p:txBody>
          <a:bodyPr spcFirstLastPara="1" wrap="square" lIns="91425" tIns="91425" rIns="91425" bIns="91425" anchor="t" anchorCtr="0">
            <a:normAutofit fontScale="92500" lnSpcReduction="20000"/>
          </a:bodyPr>
          <a:lstStyle/>
          <a:p>
            <a:pPr marL="342900" lvl="0" indent="-354702"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First fill out your current course enrollment.</a:t>
            </a:r>
            <a:endParaRPr>
              <a:solidFill>
                <a:schemeClr val="accent6"/>
              </a:solidFill>
              <a:latin typeface="Roboto Slab"/>
              <a:ea typeface="Roboto Slab"/>
              <a:cs typeface="Roboto Slab"/>
              <a:sym typeface="Roboto Slab"/>
            </a:endParaRPr>
          </a:p>
          <a:p>
            <a:pPr marL="342900" lvl="0" indent="-354702"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Complete the next three semesters of the My Academic Career Planner using the sample course of study as a guide.</a:t>
            </a:r>
            <a:endParaRPr>
              <a:solidFill>
                <a:schemeClr val="accent6"/>
              </a:solidFill>
              <a:latin typeface="Roboto Slab"/>
              <a:ea typeface="Roboto Slab"/>
              <a:cs typeface="Roboto Slab"/>
              <a:sym typeface="Roboto Slab"/>
            </a:endParaRPr>
          </a:p>
          <a:p>
            <a:pPr marL="342900" lvl="0" indent="-354703"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Consider which Gen Ed courses you will consider to fulfill the required categories.</a:t>
            </a:r>
            <a:endParaRPr>
              <a:solidFill>
                <a:schemeClr val="accent6"/>
              </a:solidFill>
              <a:highlight>
                <a:schemeClr val="dk1"/>
              </a:highlight>
              <a:latin typeface="Roboto Slab"/>
              <a:ea typeface="Roboto Slab"/>
              <a:cs typeface="Roboto Slab"/>
              <a:sym typeface="Roboto Slab"/>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pic>
        <p:nvPicPr>
          <p:cNvPr id="386" name="Google Shape;386;p65"/>
          <p:cNvPicPr preferRelativeResize="0"/>
          <p:nvPr/>
        </p:nvPicPr>
        <p:blipFill rotWithShape="1">
          <a:blip r:embed="rId3">
            <a:alphaModFix/>
          </a:blip>
          <a:srcRect/>
          <a:stretch/>
        </p:blipFill>
        <p:spPr>
          <a:xfrm>
            <a:off x="1620850" y="1096500"/>
            <a:ext cx="5907700" cy="307745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66"/>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Academic Advisors</a:t>
            </a:r>
            <a:endParaRPr b="1">
              <a:solidFill>
                <a:schemeClr val="accent5"/>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67"/>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100" b="1"/>
              <a:t>Who is your </a:t>
            </a:r>
            <a:endParaRPr sz="4100" b="1"/>
          </a:p>
          <a:p>
            <a:pPr marL="0" lvl="0" indent="0" algn="ctr" rtl="0">
              <a:lnSpc>
                <a:spcPct val="100000"/>
              </a:lnSpc>
              <a:spcBef>
                <a:spcPts val="0"/>
              </a:spcBef>
              <a:spcAft>
                <a:spcPts val="0"/>
              </a:spcAft>
              <a:buSzPts val="3800"/>
              <a:buNone/>
            </a:pPr>
            <a:r>
              <a:rPr lang="en" sz="4100" b="1"/>
              <a:t>Academic Advisor?</a:t>
            </a:r>
            <a:endParaRPr sz="4100" b="1"/>
          </a:p>
        </p:txBody>
      </p:sp>
      <p:sp>
        <p:nvSpPr>
          <p:cNvPr id="397" name="Google Shape;397;p67"/>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https://www.citytech.cuny.edu/advisement/virtual-advisors.aspx </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pic>
        <p:nvPicPr>
          <p:cNvPr id="402" name="Google Shape;402;p68"/>
          <p:cNvPicPr preferRelativeResize="0"/>
          <p:nvPr/>
        </p:nvPicPr>
        <p:blipFill>
          <a:blip r:embed="rId3">
            <a:alphaModFix/>
          </a:blip>
          <a:stretch>
            <a:fillRect/>
          </a:stretch>
        </p:blipFill>
        <p:spPr>
          <a:xfrm>
            <a:off x="1365750" y="152400"/>
            <a:ext cx="7476337" cy="4838700"/>
          </a:xfrm>
          <a:prstGeom prst="rect">
            <a:avLst/>
          </a:prstGeom>
          <a:noFill/>
          <a:ln>
            <a:noFill/>
          </a:ln>
        </p:spPr>
      </p:pic>
      <p:sp>
        <p:nvSpPr>
          <p:cNvPr id="403" name="Google Shape;403;p68"/>
          <p:cNvSpPr/>
          <p:nvPr/>
        </p:nvSpPr>
        <p:spPr>
          <a:xfrm>
            <a:off x="1477100" y="2071325"/>
            <a:ext cx="15036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pic>
        <p:nvPicPr>
          <p:cNvPr id="408" name="Google Shape;408;p69"/>
          <p:cNvPicPr preferRelativeResize="0"/>
          <p:nvPr/>
        </p:nvPicPr>
        <p:blipFill>
          <a:blip r:embed="rId3">
            <a:alphaModFix/>
          </a:blip>
          <a:stretch>
            <a:fillRect/>
          </a:stretch>
        </p:blipFill>
        <p:spPr>
          <a:xfrm>
            <a:off x="152400" y="152400"/>
            <a:ext cx="7244278" cy="4838701"/>
          </a:xfrm>
          <a:prstGeom prst="rect">
            <a:avLst/>
          </a:prstGeom>
          <a:noFill/>
          <a:ln>
            <a:noFill/>
          </a:ln>
        </p:spPr>
      </p:pic>
      <p:sp>
        <p:nvSpPr>
          <p:cNvPr id="409" name="Google Shape;409;p69"/>
          <p:cNvSpPr/>
          <p:nvPr/>
        </p:nvSpPr>
        <p:spPr>
          <a:xfrm>
            <a:off x="1301250" y="2783500"/>
            <a:ext cx="6365700" cy="2025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70"/>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 found your Academic Advisor</a:t>
            </a:r>
            <a:endParaRPr b="1">
              <a:solidFill>
                <a:schemeClr val="accent5"/>
              </a:solidFill>
            </a:endParaRPr>
          </a:p>
        </p:txBody>
      </p:sp>
      <p:sp>
        <p:nvSpPr>
          <p:cNvPr id="415" name="Google Shape;415;p70"/>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What do you do now?</a:t>
            </a:r>
            <a:endParaRPr b="1">
              <a:solidFill>
                <a:schemeClr val="accent6"/>
              </a:solidFill>
              <a:latin typeface="Roboto Slab"/>
              <a:ea typeface="Roboto Slab"/>
              <a:cs typeface="Roboto Slab"/>
              <a:sym typeface="Roboto Slab"/>
            </a:endParaRPr>
          </a:p>
        </p:txBody>
      </p:sp>
      <p:sp>
        <p:nvSpPr>
          <p:cNvPr id="416" name="Google Shape;416;p70"/>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a:latin typeface="Roboto Slab"/>
                <a:ea typeface="Roboto Slab"/>
                <a:cs typeface="Roboto Slab"/>
                <a:sym typeface="Roboto Slab"/>
              </a:rPr>
              <a:t>Name</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Emplid</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Email</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Phone number</a:t>
            </a:r>
            <a:endParaRPr>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r>
              <a:rPr lang="en">
                <a:latin typeface="Roboto Slab"/>
                <a:ea typeface="Roboto Slab"/>
                <a:cs typeface="Roboto Slab"/>
                <a:sym typeface="Roboto Slab"/>
              </a:rPr>
              <a:t>Reason for advising appointment</a:t>
            </a:r>
            <a:endParaRPr>
              <a:latin typeface="Roboto Slab"/>
              <a:ea typeface="Roboto Slab"/>
              <a:cs typeface="Roboto Slab"/>
              <a:sym typeface="Roboto Slab"/>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71"/>
          <p:cNvSpPr txBox="1"/>
          <p:nvPr/>
        </p:nvSpPr>
        <p:spPr>
          <a:xfrm>
            <a:off x="1752300" y="904800"/>
            <a:ext cx="5639400" cy="333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b="1">
                <a:solidFill>
                  <a:schemeClr val="dk1"/>
                </a:solidFill>
                <a:latin typeface="Roboto Slab"/>
                <a:ea typeface="Roboto Slab"/>
                <a:cs typeface="Roboto Slab"/>
                <a:sym typeface="Roboto Slab"/>
              </a:rPr>
              <a:t>If you are in:</a:t>
            </a:r>
            <a:endParaRPr sz="2400" b="1">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2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ASAP/ACE</a:t>
            </a:r>
            <a:endParaRPr sz="20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SEEK</a:t>
            </a:r>
            <a:endParaRPr sz="20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CUNY Edge</a:t>
            </a:r>
            <a:endParaRPr sz="20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Crear Futuros</a:t>
            </a:r>
            <a:endParaRPr sz="2000" b="1">
              <a:solidFill>
                <a:schemeClr val="dk1"/>
              </a:solidFill>
              <a:latin typeface="Roboto Slab"/>
              <a:ea typeface="Roboto Slab"/>
              <a:cs typeface="Roboto Slab"/>
              <a:sym typeface="Roboto Slab"/>
            </a:endParaRPr>
          </a:p>
          <a:p>
            <a:pPr marL="0" lvl="0" indent="0" algn="l" rtl="0">
              <a:spcBef>
                <a:spcPts val="0"/>
              </a:spcBef>
              <a:spcAft>
                <a:spcPts val="0"/>
              </a:spcAft>
              <a:buNone/>
            </a:pPr>
            <a:endParaRPr sz="2000" b="1">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800" b="1">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2400" b="1">
                <a:solidFill>
                  <a:schemeClr val="dk1"/>
                </a:solidFill>
                <a:latin typeface="Roboto Slab"/>
                <a:ea typeface="Roboto Slab"/>
                <a:cs typeface="Roboto Slab"/>
                <a:sym typeface="Roboto Slab"/>
              </a:rPr>
              <a:t>You have an advisor assigned to you through those programs!</a:t>
            </a:r>
            <a:endParaRPr sz="2400" b="1">
              <a:solidFill>
                <a:schemeClr val="dk1"/>
              </a:solidFill>
              <a:latin typeface="Roboto Slab"/>
              <a:ea typeface="Roboto Slab"/>
              <a:cs typeface="Roboto Slab"/>
              <a:sym typeface="Roboto Slab"/>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7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Vocabulary Review</a:t>
            </a:r>
            <a:endParaRPr b="1">
              <a:solidFill>
                <a:schemeClr val="accent5"/>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7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r>
              <a:rPr lang="en" sz="4190" b="1">
                <a:solidFill>
                  <a:schemeClr val="accent5"/>
                </a:solidFill>
              </a:rPr>
              <a:t>Vocabulary</a:t>
            </a:r>
            <a:endParaRPr sz="4190" b="1">
              <a:solidFill>
                <a:schemeClr val="accent5"/>
              </a:solidFill>
            </a:endParaRPr>
          </a:p>
        </p:txBody>
      </p:sp>
      <p:sp>
        <p:nvSpPr>
          <p:cNvPr id="432" name="Google Shape;432;p73"/>
          <p:cNvSpPr txBox="1">
            <a:spLocks noGrp="1"/>
          </p:cNvSpPr>
          <p:nvPr>
            <p:ph type="body" idx="1"/>
          </p:nvPr>
        </p:nvSpPr>
        <p:spPr>
          <a:xfrm>
            <a:off x="7689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Prerequisite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Corequisite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General Education Common Core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Pathways</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Requirement</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Elective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Sequential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Writing Intensive</a:t>
            </a:r>
            <a:endParaRPr sz="1600"/>
          </a:p>
        </p:txBody>
      </p:sp>
      <p:sp>
        <p:nvSpPr>
          <p:cNvPr id="433" name="Google Shape;433;p73"/>
          <p:cNvSpPr txBox="1">
            <a:spLocks noGrp="1"/>
          </p:cNvSpPr>
          <p:nvPr>
            <p:ph type="body" idx="2"/>
          </p:nvPr>
        </p:nvSpPr>
        <p:spPr>
          <a:xfrm>
            <a:off x="47688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Interdisciplinary</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Certification/Licensing</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Clinical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Lab</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3"/>
              </a:rPr>
              <a:t>STAR Center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4"/>
              </a:rPr>
              <a:t>Advisor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5"/>
              </a:rPr>
              <a:t>CUNYFirst</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6"/>
              </a:rPr>
              <a:t>DegreeWorks</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7"/>
              </a:rPr>
              <a:t>Schedule Builder</a:t>
            </a:r>
            <a:endParaRPr sz="1600">
              <a:latin typeface="Roboto Slab"/>
              <a:ea typeface="Roboto Slab"/>
              <a:cs typeface="Roboto Slab"/>
              <a:sym typeface="Roboto Slab"/>
            </a:endParaRPr>
          </a:p>
          <a:p>
            <a:pPr marL="0" lvl="0" indent="0" algn="l" rtl="0">
              <a:lnSpc>
                <a:spcPct val="115000"/>
              </a:lnSpc>
              <a:spcBef>
                <a:spcPts val="0"/>
              </a:spcBef>
              <a:spcAft>
                <a:spcPts val="0"/>
              </a:spcAft>
              <a:buSzPts val="1400"/>
              <a:buNone/>
            </a:pPr>
            <a:endParaRPr/>
          </a:p>
          <a:p>
            <a:pPr marL="0" lvl="0" indent="0" algn="l" rtl="0">
              <a:lnSpc>
                <a:spcPct val="115000"/>
              </a:lnSpc>
              <a:spcBef>
                <a:spcPts val="1200"/>
              </a:spcBef>
              <a:spcAft>
                <a:spcPts val="1200"/>
              </a:spcAft>
              <a:buSzPts val="1400"/>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t>Registration is…</a:t>
            </a:r>
            <a:endParaRPr b="1"/>
          </a:p>
        </p:txBody>
      </p:sp>
      <p:sp>
        <p:nvSpPr>
          <p:cNvPr id="147" name="Google Shape;147;p29"/>
          <p:cNvSpPr txBox="1">
            <a:spLocks noGrp="1"/>
          </p:cNvSpPr>
          <p:nvPr>
            <p:ph type="body" idx="1"/>
          </p:nvPr>
        </p:nvSpPr>
        <p:spPr>
          <a:xfrm>
            <a:off x="387900" y="1392525"/>
            <a:ext cx="8582400" cy="352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900" b="1">
                <a:solidFill>
                  <a:schemeClr val="accent6"/>
                </a:solidFill>
              </a:rPr>
              <a:t>A financial commitment to the college</a:t>
            </a:r>
            <a:endParaRPr sz="1900" b="1">
              <a:solidFill>
                <a:schemeClr val="accent6"/>
              </a:solidFill>
            </a:endParaRPr>
          </a:p>
          <a:p>
            <a:pPr marL="514350" lvl="0" indent="0" algn="l" rtl="0">
              <a:spcBef>
                <a:spcPts val="0"/>
              </a:spcBef>
              <a:spcAft>
                <a:spcPts val="0"/>
              </a:spcAft>
              <a:buNone/>
            </a:pPr>
            <a:r>
              <a:rPr lang="en" sz="1900"/>
              <a:t>If you do no drop your classes BEFORE the start of the semester, you are required to pay some or all of the tuition, even if you drop the classes later or stop attending.</a:t>
            </a:r>
            <a:endParaRPr sz="1900"/>
          </a:p>
          <a:p>
            <a:pPr marL="0" lvl="0" indent="0" algn="l" rtl="0">
              <a:spcBef>
                <a:spcPts val="0"/>
              </a:spcBef>
              <a:spcAft>
                <a:spcPts val="0"/>
              </a:spcAft>
              <a:buNone/>
            </a:pPr>
            <a:r>
              <a:rPr lang="en" sz="1900" b="1">
                <a:solidFill>
                  <a:schemeClr val="accent6"/>
                </a:solidFill>
              </a:rPr>
              <a:t>A Financial Aid commitment</a:t>
            </a:r>
            <a:endParaRPr sz="1900" b="1">
              <a:solidFill>
                <a:schemeClr val="accent6"/>
              </a:solidFill>
            </a:endParaRPr>
          </a:p>
          <a:p>
            <a:pPr marL="457200" lvl="0" indent="0" algn="l" rtl="0">
              <a:spcBef>
                <a:spcPts val="0"/>
              </a:spcBef>
              <a:spcAft>
                <a:spcPts val="0"/>
              </a:spcAft>
              <a:buNone/>
            </a:pPr>
            <a:r>
              <a:rPr lang="en" sz="1900"/>
              <a:t>Most financial aid is conditional upon you completing your courses successfully. If you fail all or almost all of your courses, your financial aid can be revoked, and you may have to pay a bill for all future classes.</a:t>
            </a:r>
            <a:endParaRPr sz="1900"/>
          </a:p>
          <a:p>
            <a:pPr marL="0" lvl="0" indent="0" algn="l" rtl="0">
              <a:spcBef>
                <a:spcPts val="0"/>
              </a:spcBef>
              <a:spcAft>
                <a:spcPts val="0"/>
              </a:spcAft>
              <a:buNone/>
            </a:pPr>
            <a:r>
              <a:rPr lang="en" sz="1900" b="1">
                <a:solidFill>
                  <a:schemeClr val="accent6"/>
                </a:solidFill>
              </a:rPr>
              <a:t>An opportunity to plan your studies wisely!</a:t>
            </a:r>
            <a:endParaRPr sz="1900" b="1">
              <a:solidFill>
                <a:schemeClr val="accent6"/>
              </a:solidFill>
            </a:endParaRPr>
          </a:p>
          <a:p>
            <a:pPr marL="0" lvl="0" indent="0" algn="l" rtl="0">
              <a:spcBef>
                <a:spcPts val="0"/>
              </a:spcBef>
              <a:spcAft>
                <a:spcPts val="0"/>
              </a:spcAft>
              <a:buNone/>
            </a:pPr>
            <a:r>
              <a:rPr lang="en" sz="1900"/>
              <a:t>Choose your courses well so you have a smooth path to getting your degree!</a:t>
            </a:r>
            <a:endParaRPr sz="190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7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Post Workshop Reflection #8</a:t>
            </a:r>
            <a:endParaRPr b="1">
              <a:solidFill>
                <a:schemeClr val="accent5"/>
              </a:solidFill>
            </a:endParaRPr>
          </a:p>
        </p:txBody>
      </p:sp>
      <p:sp>
        <p:nvSpPr>
          <p:cNvPr id="439" name="Google Shape;439;p74"/>
          <p:cNvSpPr txBox="1">
            <a:spLocks noGrp="1"/>
          </p:cNvSpPr>
          <p:nvPr>
            <p:ph type="body" idx="1"/>
          </p:nvPr>
        </p:nvSpPr>
        <p:spPr>
          <a:xfrm>
            <a:off x="387900" y="1745850"/>
            <a:ext cx="8368200" cy="25722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en" sz="1500">
                <a:solidFill>
                  <a:schemeClr val="accent6"/>
                </a:solidFill>
                <a:latin typeface="Roboto Slab"/>
                <a:ea typeface="Roboto Slab"/>
                <a:cs typeface="Roboto Slab"/>
                <a:sym typeface="Roboto Slab"/>
              </a:rPr>
              <a:t>In Session Eight we learned about how to plan out our course schedules, seek out advisement, and register.  Who is your academic advisor? How will you find this information if you don’t already know it?</a:t>
            </a:r>
            <a:endParaRPr sz="1500">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sz="1500">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sz="1500">
                <a:solidFill>
                  <a:schemeClr val="accent6"/>
                </a:solidFill>
                <a:latin typeface="Roboto Slab"/>
                <a:ea typeface="Roboto Slab"/>
                <a:cs typeface="Roboto Slab"/>
                <a:sym typeface="Roboto Slab"/>
              </a:rPr>
              <a:t>What is something that you learned in Session Eight that you think is especially helpful or interesting? </a:t>
            </a:r>
            <a:endParaRPr sz="1500">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sz="1500">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sz="1500">
                <a:solidFill>
                  <a:schemeClr val="accent6"/>
                </a:solidFill>
                <a:latin typeface="Roboto Slab"/>
                <a:ea typeface="Roboto Slab"/>
                <a:cs typeface="Roboto Slab"/>
                <a:sym typeface="Roboto Slab"/>
              </a:rPr>
              <a:t>What is one practice you learned about that you will use when going through your own advisement and registration process?</a:t>
            </a:r>
            <a:endParaRPr sz="1500">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0" lvl="0" indent="0" algn="l" rtl="0">
              <a:spcBef>
                <a:spcPts val="0"/>
              </a:spcBef>
              <a:spcAft>
                <a:spcPts val="1200"/>
              </a:spcAft>
              <a:buNone/>
            </a:pPr>
            <a:endParaRPr>
              <a:latin typeface="Roboto Slab"/>
              <a:ea typeface="Roboto Slab"/>
              <a:cs typeface="Roboto Slab"/>
              <a:sym typeface="Roboto Slab"/>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75"/>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445" name="Google Shape;445;p75"/>
          <p:cNvSpPr txBox="1">
            <a:spLocks noGrp="1"/>
          </p:cNvSpPr>
          <p:nvPr>
            <p:ph type="body" idx="2"/>
          </p:nvPr>
        </p:nvSpPr>
        <p:spPr>
          <a:xfrm>
            <a:off x="4939500" y="522225"/>
            <a:ext cx="3837000" cy="3897000"/>
          </a:xfrm>
          <a:prstGeom prst="rect">
            <a:avLst/>
          </a:prstGeom>
        </p:spPr>
        <p:txBody>
          <a:bodyPr spcFirstLastPara="1" wrap="square" lIns="91425" tIns="91425" rIns="91425" bIns="91425" anchor="ctr" anchorCtr="0">
            <a:normAutofit lnSpcReduction="10000"/>
          </a:bodyPr>
          <a:lstStyle/>
          <a:p>
            <a:pPr marL="457200" lvl="0" indent="0" algn="l" rtl="0">
              <a:lnSpc>
                <a:spcPct val="105000"/>
              </a:lnSpc>
              <a:spcBef>
                <a:spcPts val="0"/>
              </a:spcBef>
              <a:spcAft>
                <a:spcPts val="0"/>
              </a:spcAft>
              <a:buNone/>
            </a:pPr>
            <a:endParaRPr sz="170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Registration: Commitments and Responsibilities </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Advising Preparation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Vocabulary Review</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76"/>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451" name="Google Shape;451;p76"/>
          <p:cNvSpPr txBox="1"/>
          <p:nvPr/>
        </p:nvSpPr>
        <p:spPr>
          <a:xfrm>
            <a:off x="1847950" y="3506879"/>
            <a:ext cx="5783400" cy="1457400"/>
          </a:xfrm>
          <a:prstGeom prst="rect">
            <a:avLst/>
          </a:prstGeom>
          <a:noFill/>
          <a:ln>
            <a:noFill/>
          </a:ln>
        </p:spPr>
        <p:txBody>
          <a:bodyPr spcFirstLastPara="1" wrap="square" lIns="91425" tIns="91425" rIns="91425" bIns="91425" anchor="t" anchorCtr="0">
            <a:normAutofit/>
          </a:bodyPr>
          <a:lstStyle/>
          <a:p>
            <a:pPr marL="0" lvl="0" indent="0" algn="r" rtl="0">
              <a:lnSpc>
                <a:spcPct val="90000"/>
              </a:lnSpc>
              <a:spcBef>
                <a:spcPts val="0"/>
              </a:spcBef>
              <a:spcAft>
                <a:spcPts val="0"/>
              </a:spcAft>
              <a:buNone/>
            </a:pPr>
            <a:r>
              <a:rPr lang="en" sz="2000" dirty="0">
                <a:solidFill>
                  <a:schemeClr val="accent6"/>
                </a:solidFill>
                <a:latin typeface="Roboto Slab"/>
                <a:ea typeface="Roboto Slab"/>
                <a:cs typeface="Roboto Slab"/>
                <a:sym typeface="Roboto Slab"/>
              </a:rPr>
              <a:t>Session 8</a:t>
            </a:r>
            <a:endParaRPr sz="2000" dirty="0">
              <a:solidFill>
                <a:schemeClr val="accent6"/>
              </a:solidFill>
              <a:latin typeface="Roboto Slab"/>
              <a:ea typeface="Roboto Slab"/>
              <a:cs typeface="Roboto Slab"/>
              <a:sym typeface="Roboto Slab"/>
            </a:endParaRPr>
          </a:p>
          <a:p>
            <a:pPr marL="0" lvl="0" indent="0" algn="r" rtl="0">
              <a:lnSpc>
                <a:spcPct val="90000"/>
              </a:lnSpc>
              <a:spcBef>
                <a:spcPts val="0"/>
              </a:spcBef>
              <a:spcAft>
                <a:spcPts val="0"/>
              </a:spcAft>
              <a:buNone/>
            </a:pPr>
            <a:r>
              <a:rPr lang="en-US" sz="2000" dirty="0">
                <a:solidFill>
                  <a:schemeClr val="accent6"/>
                </a:solidFill>
                <a:latin typeface="Roboto Slab"/>
                <a:ea typeface="Roboto Slab"/>
                <a:cs typeface="Roboto Slab"/>
                <a:sym typeface="Roboto Slab"/>
              </a:rPr>
              <a:t>10/22/24</a:t>
            </a:r>
            <a:endParaRPr sz="2000" dirty="0">
              <a:solidFill>
                <a:schemeClr val="accent6"/>
              </a:solidFill>
              <a:latin typeface="Roboto Slab"/>
              <a:ea typeface="Roboto Slab"/>
              <a:cs typeface="Roboto Slab"/>
              <a:sym typeface="Roboto Slab"/>
            </a:endParaRPr>
          </a:p>
          <a:p>
            <a:pPr marL="0" lvl="0" indent="0" algn="r" rtl="0">
              <a:lnSpc>
                <a:spcPct val="90000"/>
              </a:lnSpc>
              <a:spcBef>
                <a:spcPts val="0"/>
              </a:spcBef>
              <a:spcAft>
                <a:spcPts val="0"/>
              </a:spcAft>
              <a:buNone/>
            </a:pPr>
            <a:r>
              <a:rPr lang="en" sz="2000" dirty="0">
                <a:solidFill>
                  <a:schemeClr val="accent6"/>
                </a:solidFill>
                <a:latin typeface="Roboto Slab"/>
                <a:ea typeface="Roboto Slab"/>
                <a:cs typeface="Roboto Slab"/>
                <a:sym typeface="Roboto Slab"/>
              </a:rPr>
              <a:t>Professor Perreira</a:t>
            </a:r>
            <a:endParaRPr sz="2000" dirty="0">
              <a:solidFill>
                <a:srgbClr val="8BC34A"/>
              </a:solidFill>
              <a:latin typeface="Roboto Slab"/>
              <a:ea typeface="Roboto Slab"/>
              <a:cs typeface="Roboto Slab"/>
              <a:sym typeface="Roboto Slab"/>
            </a:endParaRPr>
          </a:p>
          <a:p>
            <a:pPr marL="0" marR="0" lvl="0" indent="0" algn="ctr" rtl="0">
              <a:lnSpc>
                <a:spcPct val="9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452" name="Google Shape;452;p76"/>
          <p:cNvGrpSpPr/>
          <p:nvPr/>
        </p:nvGrpSpPr>
        <p:grpSpPr>
          <a:xfrm>
            <a:off x="86851" y="4448817"/>
            <a:ext cx="1273858" cy="607271"/>
            <a:chOff x="86851" y="4297675"/>
            <a:chExt cx="1881900" cy="758425"/>
          </a:xfrm>
        </p:grpSpPr>
        <p:pic>
          <p:nvPicPr>
            <p:cNvPr id="453" name="Google Shape;453;p7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454" name="Google Shape;454;p7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2800" b="1"/>
              <a:t>For more information on college finances:</a:t>
            </a:r>
            <a:endParaRPr sz="2800" b="1"/>
          </a:p>
        </p:txBody>
      </p:sp>
      <p:sp>
        <p:nvSpPr>
          <p:cNvPr id="153" name="Google Shape;153;p30"/>
          <p:cNvSpPr txBox="1">
            <a:spLocks noGrp="1"/>
          </p:cNvSpPr>
          <p:nvPr>
            <p:ph type="body" idx="1"/>
          </p:nvPr>
        </p:nvSpPr>
        <p:spPr>
          <a:xfrm>
            <a:off x="387900" y="1879075"/>
            <a:ext cx="8582400" cy="1840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900" u="sng">
                <a:solidFill>
                  <a:schemeClr val="hlink"/>
                </a:solidFill>
                <a:hlinkClick r:id="rId3"/>
              </a:rPr>
              <a:t>An introductory guide in </a:t>
            </a:r>
            <a:r>
              <a:rPr lang="en" sz="1900" i="1" u="sng">
                <a:solidFill>
                  <a:schemeClr val="hlink"/>
                </a:solidFill>
                <a:hlinkClick r:id="rId3"/>
              </a:rPr>
              <a:t>The</a:t>
            </a:r>
            <a:r>
              <a:rPr lang="en" sz="1900" u="sng">
                <a:solidFill>
                  <a:schemeClr val="hlink"/>
                </a:solidFill>
                <a:hlinkClick r:id="rId3"/>
              </a:rPr>
              <a:t> </a:t>
            </a:r>
            <a:r>
              <a:rPr lang="en" sz="1900" i="1" u="sng">
                <a:solidFill>
                  <a:schemeClr val="hlink"/>
                </a:solidFill>
                <a:hlinkClick r:id="rId3"/>
              </a:rPr>
              <a:t>Companion to the First Year at City Tech</a:t>
            </a:r>
            <a:endParaRPr sz="1900" i="1">
              <a:solidFill>
                <a:schemeClr val="accent6"/>
              </a:solidFill>
            </a:endParaRPr>
          </a:p>
          <a:p>
            <a:pPr marL="0" lvl="0" indent="0" algn="l" rtl="0">
              <a:spcBef>
                <a:spcPts val="0"/>
              </a:spcBef>
              <a:spcAft>
                <a:spcPts val="0"/>
              </a:spcAft>
              <a:buNone/>
            </a:pPr>
            <a:r>
              <a:rPr lang="en" sz="1900" u="sng">
                <a:solidFill>
                  <a:schemeClr val="hlink"/>
                </a:solidFill>
                <a:hlinkClick r:id="rId4"/>
              </a:rPr>
              <a:t>The Bursar’s Office</a:t>
            </a:r>
            <a:endParaRPr sz="1900">
              <a:solidFill>
                <a:schemeClr val="accent6"/>
              </a:solidFill>
            </a:endParaRPr>
          </a:p>
          <a:p>
            <a:pPr marL="0" lvl="0" indent="0" algn="l" rtl="0">
              <a:spcBef>
                <a:spcPts val="0"/>
              </a:spcBef>
              <a:spcAft>
                <a:spcPts val="0"/>
              </a:spcAft>
              <a:buNone/>
            </a:pPr>
            <a:r>
              <a:rPr lang="en" sz="1900" u="sng">
                <a:solidFill>
                  <a:schemeClr val="hlink"/>
                </a:solidFill>
                <a:hlinkClick r:id="rId5"/>
              </a:rPr>
              <a:t>The Financial Aid Office</a:t>
            </a:r>
            <a:endParaRPr sz="1900">
              <a:solidFill>
                <a:schemeClr val="accent6"/>
              </a:solidFill>
            </a:endParaRPr>
          </a:p>
          <a:p>
            <a:pPr marL="0" lvl="0" indent="0" algn="l" rtl="0">
              <a:spcBef>
                <a:spcPts val="0"/>
              </a:spcBef>
              <a:spcAft>
                <a:spcPts val="0"/>
              </a:spcAft>
              <a:buNone/>
            </a:pPr>
            <a:r>
              <a:rPr lang="en" sz="1900" u="sng">
                <a:solidFill>
                  <a:schemeClr val="hlink"/>
                </a:solidFill>
                <a:hlinkClick r:id="rId6"/>
              </a:rPr>
              <a:t>The Student Success Center</a:t>
            </a:r>
            <a:r>
              <a:rPr lang="en" sz="1900">
                <a:solidFill>
                  <a:schemeClr val="accent6"/>
                </a:solidFill>
              </a:rPr>
              <a:t> </a:t>
            </a:r>
            <a:r>
              <a:rPr lang="en" sz="1900">
                <a:solidFill>
                  <a:schemeClr val="accent5"/>
                </a:solidFill>
              </a:rPr>
              <a:t>(for support and guidance)</a:t>
            </a:r>
            <a:endParaRPr sz="1900">
              <a:solidFill>
                <a:schemeClr val="accent5"/>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University Structure</a:t>
            </a:r>
            <a:endParaRPr b="1">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Google Shape;163;p32"/>
          <p:cNvPicPr preferRelativeResize="0"/>
          <p:nvPr/>
        </p:nvPicPr>
        <p:blipFill rotWithShape="1">
          <a:blip r:embed="rId3">
            <a:alphaModFix/>
          </a:blip>
          <a:srcRect/>
          <a:stretch/>
        </p:blipFill>
        <p:spPr>
          <a:xfrm>
            <a:off x="0" y="722525"/>
            <a:ext cx="9144001" cy="3891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3"/>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Your Major Matters</a:t>
            </a:r>
            <a:endParaRPr b="1">
              <a:solidFill>
                <a:schemeClr val="accent5"/>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1511</Words>
  <Application>Microsoft Office PowerPoint</Application>
  <PresentationFormat>On-screen Show (16:9)</PresentationFormat>
  <Paragraphs>189</Paragraphs>
  <Slides>52</Slides>
  <Notes>52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52</vt:i4>
      </vt:variant>
    </vt:vector>
  </HeadingPairs>
  <TitlesOfParts>
    <vt:vector size="57" baseType="lpstr">
      <vt:lpstr>Roboto</vt:lpstr>
      <vt:lpstr>Arial</vt:lpstr>
      <vt:lpstr>Roboto Slab</vt:lpstr>
      <vt:lpstr>Marina</vt:lpstr>
      <vt:lpstr>Marina</vt:lpstr>
      <vt:lpstr>City Tech 101</vt:lpstr>
      <vt:lpstr>#aMAJORdecision</vt:lpstr>
      <vt:lpstr>Today’s Topics</vt:lpstr>
      <vt:lpstr>Registration: Commitments and Responsibilities</vt:lpstr>
      <vt:lpstr>Registration is…</vt:lpstr>
      <vt:lpstr>For more information on college finances:</vt:lpstr>
      <vt:lpstr>University Structure</vt:lpstr>
      <vt:lpstr>PowerPoint Presentation</vt:lpstr>
      <vt:lpstr>Your Major Matters</vt:lpstr>
      <vt:lpstr>Your Major Matters... </vt:lpstr>
      <vt:lpstr>Academic advisement and registration, is there really  a difference? </vt:lpstr>
      <vt:lpstr>Academic advisement and registration, is there really  a difference? </vt:lpstr>
      <vt:lpstr>Find Information About  Your Department and Major </vt:lpstr>
      <vt:lpstr>Academic Advising Preparation</vt:lpstr>
      <vt:lpstr>PowerPoint Presentation</vt:lpstr>
      <vt:lpstr>PowerPoint Presentation</vt:lpstr>
      <vt:lpstr>http://www.citytech.cuny.edu/advisement/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DegreeWorks  Degree Audit</vt:lpstr>
      <vt:lpstr>PowerPoint Presentation</vt:lpstr>
      <vt:lpstr>PowerPoint Presentation</vt:lpstr>
      <vt:lpstr>PowerPoint Presentation</vt:lpstr>
      <vt:lpstr>PowerPoint Presentation</vt:lpstr>
      <vt:lpstr>PowerPoint Presentation</vt:lpstr>
      <vt:lpstr>PowerPoint Presentation</vt:lpstr>
      <vt:lpstr>General Education Writing Intensive Interdisciplinary</vt:lpstr>
      <vt:lpstr>PowerPoint Presentation</vt:lpstr>
      <vt:lpstr>PowerPoint Presentation</vt:lpstr>
      <vt:lpstr>PowerPoint Presentation</vt:lpstr>
      <vt:lpstr>My Academic Career Planner</vt:lpstr>
      <vt:lpstr>My Academic Career Planner</vt:lpstr>
      <vt:lpstr> My Academic Career Planner Review</vt:lpstr>
      <vt:lpstr>PowerPoint Presentation</vt:lpstr>
      <vt:lpstr>Academic Advisors</vt:lpstr>
      <vt:lpstr>Who is your  Academic Advisor?</vt:lpstr>
      <vt:lpstr>PowerPoint Presentation</vt:lpstr>
      <vt:lpstr>PowerPoint Presentation</vt:lpstr>
      <vt:lpstr>You found your Academic Advisor</vt:lpstr>
      <vt:lpstr>PowerPoint Presentation</vt:lpstr>
      <vt:lpstr>Vocabulary Review</vt:lpstr>
      <vt:lpstr>Vocabulary</vt:lpstr>
      <vt:lpstr>Post Workshop Reflection #8</vt:lpstr>
      <vt:lpstr>Recap</vt:lpstr>
      <vt:lpstr>#aMAJORdecision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GMAP</dc:creator>
  <cp:lastModifiedBy>Professor Perreira</cp:lastModifiedBy>
  <cp:revision>2</cp:revision>
  <dcterms:modified xsi:type="dcterms:W3CDTF">2024-09-22T22:24:11Z</dcterms:modified>
</cp:coreProperties>
</file>