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4"/>
  </p:notesMasterIdLst>
  <p:handoutMasterIdLst>
    <p:handoutMasterId r:id="rId35"/>
  </p:handoutMasterIdLst>
  <p:sldIdLst>
    <p:sldId id="256" r:id="rId2"/>
    <p:sldId id="257" r:id="rId3"/>
    <p:sldId id="265" r:id="rId4"/>
    <p:sldId id="302" r:id="rId5"/>
    <p:sldId id="305" r:id="rId6"/>
    <p:sldId id="288" r:id="rId7"/>
    <p:sldId id="317" r:id="rId8"/>
    <p:sldId id="306" r:id="rId9"/>
    <p:sldId id="318" r:id="rId10"/>
    <p:sldId id="307" r:id="rId11"/>
    <p:sldId id="281" r:id="rId12"/>
    <p:sldId id="301" r:id="rId13"/>
    <p:sldId id="291" r:id="rId14"/>
    <p:sldId id="319" r:id="rId15"/>
    <p:sldId id="303" r:id="rId16"/>
    <p:sldId id="285" r:id="rId17"/>
    <p:sldId id="300" r:id="rId18"/>
    <p:sldId id="308" r:id="rId19"/>
    <p:sldId id="309" r:id="rId20"/>
    <p:sldId id="312" r:id="rId21"/>
    <p:sldId id="313" r:id="rId22"/>
    <p:sldId id="314" r:id="rId23"/>
    <p:sldId id="310" r:id="rId24"/>
    <p:sldId id="296" r:id="rId25"/>
    <p:sldId id="311" r:id="rId26"/>
    <p:sldId id="316" r:id="rId27"/>
    <p:sldId id="315" r:id="rId28"/>
    <p:sldId id="278" r:id="rId29"/>
    <p:sldId id="297" r:id="rId30"/>
    <p:sldId id="320" r:id="rId31"/>
    <p:sldId id="267" r:id="rId32"/>
    <p:sldId id="279" r:id="rId33"/>
  </p:sldIdLst>
  <p:sldSz cx="9144000" cy="6858000" type="screen4x3"/>
  <p:notesSz cx="6858000" cy="9083675"/>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432">
          <p15:clr>
            <a:srgbClr val="A4A3A4"/>
          </p15:clr>
        </p15:guide>
      </p15:sldGuideLst>
    </p:ext>
    <p:ext uri="{2D200454-40CA-4A62-9FC3-DE9A4176ACB9}">
      <p15:notesGuideLst xmlns:p15="http://schemas.microsoft.com/office/powerpoint/2012/main">
        <p15:guide id="1" orient="horz" pos="2861">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37" autoAdjust="0"/>
    <p:restoredTop sz="77957" autoAdjust="0"/>
  </p:normalViewPr>
  <p:slideViewPr>
    <p:cSldViewPr>
      <p:cViewPr varScale="1">
        <p:scale>
          <a:sx n="63" d="100"/>
          <a:sy n="63" d="100"/>
        </p:scale>
        <p:origin x="1824" y="38"/>
      </p:cViewPr>
      <p:guideLst>
        <p:guide orient="horz" pos="2160"/>
        <p:guide pos="432"/>
      </p:guideLst>
    </p:cSldViewPr>
  </p:slideViewPr>
  <p:outlineViewPr>
    <p:cViewPr>
      <p:scale>
        <a:sx n="25" d="100"/>
        <a:sy n="25" d="100"/>
      </p:scale>
      <p:origin x="0" y="211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1698" y="-42"/>
      </p:cViewPr>
      <p:guideLst>
        <p:guide orient="horz" pos="2861"/>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defTabSz="910989" eaLnBrk="0" hangingPunct="0">
              <a:defRPr sz="1200"/>
            </a:lvl1pPr>
          </a:lstStyle>
          <a:p>
            <a:pPr>
              <a:defRPr/>
            </a:pPr>
            <a:endParaRPr lang="en-US"/>
          </a:p>
        </p:txBody>
      </p:sp>
      <p:sp>
        <p:nvSpPr>
          <p:cNvPr id="20483" name="Rectangle 3"/>
          <p:cNvSpPr>
            <a:spLocks noGrp="1" noChangeArrowheads="1"/>
          </p:cNvSpPr>
          <p:nvPr>
            <p:ph type="dt" sz="quarter" idx="1"/>
          </p:nvPr>
        </p:nvSpPr>
        <p:spPr bwMode="auto">
          <a:xfrm>
            <a:off x="388620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algn="r" defTabSz="910989" eaLnBrk="0" hangingPunct="0">
              <a:defRPr sz="1200"/>
            </a:lvl1pPr>
          </a:lstStyle>
          <a:p>
            <a:pPr>
              <a:defRPr/>
            </a:pPr>
            <a:endParaRPr lang="en-US"/>
          </a:p>
        </p:txBody>
      </p:sp>
      <p:sp>
        <p:nvSpPr>
          <p:cNvPr id="20484" name="Rectangle 4"/>
          <p:cNvSpPr>
            <a:spLocks noGrp="1" noChangeArrowheads="1"/>
          </p:cNvSpPr>
          <p:nvPr>
            <p:ph type="ftr" sz="quarter" idx="2"/>
          </p:nvPr>
        </p:nvSpPr>
        <p:spPr bwMode="auto">
          <a:xfrm>
            <a:off x="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defTabSz="910989" eaLnBrk="0" hangingPunct="0">
              <a:defRPr sz="1200"/>
            </a:lvl1pPr>
          </a:lstStyle>
          <a:p>
            <a:pPr>
              <a:defRPr/>
            </a:pPr>
            <a:endParaRPr lang="en-US"/>
          </a:p>
        </p:txBody>
      </p:sp>
      <p:sp>
        <p:nvSpPr>
          <p:cNvPr id="20485" name="Rectangle 5"/>
          <p:cNvSpPr>
            <a:spLocks noGrp="1" noChangeArrowheads="1"/>
          </p:cNvSpPr>
          <p:nvPr>
            <p:ph type="sldNum" sz="quarter" idx="3"/>
          </p:nvPr>
        </p:nvSpPr>
        <p:spPr bwMode="auto">
          <a:xfrm>
            <a:off x="388620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algn="r" defTabSz="910989" eaLnBrk="0" hangingPunct="0">
              <a:defRPr sz="1200"/>
            </a:lvl1pPr>
          </a:lstStyle>
          <a:p>
            <a:pPr>
              <a:defRPr/>
            </a:pPr>
            <a:fld id="{E6888EAC-532F-4B94-9D41-62B840BD0DF8}" type="slidenum">
              <a:rPr lang="en-US"/>
              <a:pPr>
                <a:defRPr/>
              </a:pPr>
              <a:t>‹#›</a:t>
            </a:fld>
            <a:endParaRPr lang="en-US"/>
          </a:p>
        </p:txBody>
      </p:sp>
    </p:spTree>
    <p:extLst>
      <p:ext uri="{BB962C8B-B14F-4D97-AF65-F5344CB8AC3E}">
        <p14:creationId xmlns:p14="http://schemas.microsoft.com/office/powerpoint/2010/main" val="15249509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defTabSz="910989" eaLnBrk="0" hangingPunct="0">
              <a:defRPr sz="1200"/>
            </a:lvl1pPr>
          </a:lstStyle>
          <a:p>
            <a:pPr>
              <a:defRPr/>
            </a:pPr>
            <a:endParaRPr lang="en-US"/>
          </a:p>
        </p:txBody>
      </p:sp>
      <p:sp>
        <p:nvSpPr>
          <p:cNvPr id="30723" name="Rectangle 3"/>
          <p:cNvSpPr>
            <a:spLocks noGrp="1" noRot="1" noChangeAspect="1" noChangeArrowheads="1"/>
          </p:cNvSpPr>
          <p:nvPr>
            <p:ph type="sldImg" idx="2"/>
          </p:nvPr>
        </p:nvSpPr>
        <p:spPr bwMode="auto">
          <a:xfrm>
            <a:off x="1157288" y="681038"/>
            <a:ext cx="4543425" cy="3406775"/>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14400" y="4314825"/>
            <a:ext cx="5029200" cy="4087813"/>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3" name="Rectangle 5"/>
          <p:cNvSpPr>
            <a:spLocks noGrp="1" noChangeArrowheads="1"/>
          </p:cNvSpPr>
          <p:nvPr>
            <p:ph type="dt" idx="1"/>
          </p:nvPr>
        </p:nvSpPr>
        <p:spPr bwMode="auto">
          <a:xfrm>
            <a:off x="388620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algn="r" defTabSz="910989" eaLnBrk="0" hangingPunct="0">
              <a:defRPr sz="1200"/>
            </a:lvl1pPr>
          </a:lstStyle>
          <a:p>
            <a:pPr>
              <a:defRPr/>
            </a:pPr>
            <a:endParaRPr lang="en-US"/>
          </a:p>
        </p:txBody>
      </p:sp>
      <p:sp>
        <p:nvSpPr>
          <p:cNvPr id="2054" name="Rectangle 6"/>
          <p:cNvSpPr>
            <a:spLocks noGrp="1" noChangeArrowheads="1"/>
          </p:cNvSpPr>
          <p:nvPr>
            <p:ph type="ftr" sz="quarter" idx="4"/>
          </p:nvPr>
        </p:nvSpPr>
        <p:spPr bwMode="auto">
          <a:xfrm>
            <a:off x="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defTabSz="910989" eaLnBrk="0" hangingPunct="0">
              <a:defRPr sz="1200"/>
            </a:lvl1pPr>
          </a:lstStyle>
          <a:p>
            <a:pPr>
              <a:defRPr/>
            </a:pPr>
            <a:endParaRPr lang="en-US"/>
          </a:p>
        </p:txBody>
      </p:sp>
      <p:sp>
        <p:nvSpPr>
          <p:cNvPr id="2055" name="Rectangle 7"/>
          <p:cNvSpPr>
            <a:spLocks noGrp="1" noChangeArrowheads="1"/>
          </p:cNvSpPr>
          <p:nvPr>
            <p:ph type="sldNum" sz="quarter" idx="5"/>
          </p:nvPr>
        </p:nvSpPr>
        <p:spPr bwMode="auto">
          <a:xfrm>
            <a:off x="388620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algn="r" defTabSz="910989" eaLnBrk="0" hangingPunct="0">
              <a:defRPr sz="1200"/>
            </a:lvl1pPr>
          </a:lstStyle>
          <a:p>
            <a:pPr>
              <a:defRPr/>
            </a:pPr>
            <a:fld id="{E9F43603-A566-47FA-AD74-EAE34FF53508}" type="slidenum">
              <a:rPr lang="en-US"/>
              <a:pPr>
                <a:defRPr/>
              </a:pPr>
              <a:t>‹#›</a:t>
            </a:fld>
            <a:endParaRPr lang="en-US"/>
          </a:p>
        </p:txBody>
      </p:sp>
    </p:spTree>
    <p:extLst>
      <p:ext uri="{BB962C8B-B14F-4D97-AF65-F5344CB8AC3E}">
        <p14:creationId xmlns:p14="http://schemas.microsoft.com/office/powerpoint/2010/main" val="2433259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youtube.com/watch?v=A0B9LeDY0KE"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w="9525"/>
        </p:spPr>
        <p:txBody>
          <a:bodyPr/>
          <a:lstStyle/>
          <a:p>
            <a:endParaRPr lang="en-US"/>
          </a:p>
        </p:txBody>
      </p:sp>
      <p:sp>
        <p:nvSpPr>
          <p:cNvPr id="31748" name="Slide Number Placeholder 3"/>
          <p:cNvSpPr>
            <a:spLocks noGrp="1"/>
          </p:cNvSpPr>
          <p:nvPr>
            <p:ph type="sldNum" sz="quarter" idx="5"/>
          </p:nvPr>
        </p:nvSpPr>
        <p:spPr>
          <a:noFill/>
        </p:spPr>
        <p:txBody>
          <a:bodyPr/>
          <a:lstStyle/>
          <a:p>
            <a:pPr defTabSz="909638"/>
            <a:fld id="{8860B8BD-8DB4-4CDE-84B1-6AD7D267B207}" type="slidenum">
              <a:rPr lang="en-US" smtClean="0"/>
              <a:pPr defTabSz="909638"/>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eaLnBrk="1" fontAlgn="auto" hangingPunct="1">
              <a:spcAft>
                <a:spcPts val="0"/>
              </a:spcAft>
              <a:defRPr/>
            </a:pPr>
            <a:r>
              <a:rPr lang="en-US" sz="3100" dirty="0"/>
              <a:t>Temperate Zones</a:t>
            </a:r>
            <a:br>
              <a:rPr lang="en-US" sz="3100" dirty="0"/>
            </a:br>
            <a:r>
              <a:rPr lang="en-US" sz="3100" dirty="0"/>
              <a:t>(both maritime and continental)</a:t>
            </a:r>
          </a:p>
          <a:p>
            <a:pPr lvl="1" eaLnBrk="1" fontAlgn="auto" hangingPunct="1">
              <a:spcAft>
                <a:spcPts val="0"/>
              </a:spcAft>
              <a:defRPr/>
            </a:pPr>
            <a:r>
              <a:rPr lang="en-US" sz="2300" dirty="0"/>
              <a:t> </a:t>
            </a:r>
            <a:r>
              <a:rPr lang="en-US" sz="2700" dirty="0"/>
              <a:t>OLD WORLD:</a:t>
            </a:r>
            <a:br>
              <a:rPr lang="en-US" sz="2700" dirty="0"/>
            </a:br>
            <a:r>
              <a:rPr lang="en-US" sz="2700" dirty="0"/>
              <a:t>France,  Italy,  Spain,  Germany,  Portugal, Switzerland,  Austria,  Hungary,  Greece</a:t>
            </a:r>
          </a:p>
          <a:p>
            <a:pPr lvl="1" eaLnBrk="1" fontAlgn="auto" hangingPunct="1">
              <a:spcAft>
                <a:spcPts val="0"/>
              </a:spcAft>
              <a:defRPr/>
            </a:pPr>
            <a:r>
              <a:rPr lang="en-US" sz="2700" dirty="0"/>
              <a:t>NEW WORLD:</a:t>
            </a:r>
            <a:br>
              <a:rPr lang="en-US" sz="2700" dirty="0"/>
            </a:br>
            <a:r>
              <a:rPr lang="en-US" sz="2700" dirty="0"/>
              <a:t>US,  California,  Chile,  Argentina,  Uruguay,  South Africa,  Australia,  New Zealand</a:t>
            </a:r>
          </a:p>
          <a:p>
            <a:pPr>
              <a:defRPr/>
            </a:pPr>
            <a:endParaRPr lang="en-US" dirty="0"/>
          </a:p>
        </p:txBody>
      </p:sp>
      <p:sp>
        <p:nvSpPr>
          <p:cNvPr id="49156" name="Slide Number Placeholder 3"/>
          <p:cNvSpPr>
            <a:spLocks noGrp="1"/>
          </p:cNvSpPr>
          <p:nvPr>
            <p:ph type="sldNum" sz="quarter" idx="5"/>
          </p:nvPr>
        </p:nvSpPr>
        <p:spPr>
          <a:noFill/>
        </p:spPr>
        <p:txBody>
          <a:bodyPr/>
          <a:lstStyle/>
          <a:p>
            <a:pPr defTabSz="909638"/>
            <a:fld id="{410A8D6F-574F-4AE4-9E1F-583295312990}" type="slidenum">
              <a:rPr lang="en-US" smtClean="0"/>
              <a:pPr defTabSz="909638"/>
              <a:t>24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pPr defTabSz="909638"/>
            <a:fld id="{664A3F36-BD71-44B9-876A-1C3AAFCCD4F3}" type="slidenum">
              <a:rPr lang="en-US" smtClean="0"/>
              <a:pPr defTabSz="909638"/>
              <a:t>28</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w="9525"/>
        </p:spPr>
        <p:txBody>
          <a:bodyPr/>
          <a:lstStyle/>
          <a:p>
            <a:r>
              <a:rPr lang="en-US"/>
              <a:t>Appellations: regions: zones: states: </a:t>
            </a:r>
          </a:p>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w="9525"/>
        </p:spPr>
        <p:txBody>
          <a:bodyPr/>
          <a:lstStyle/>
          <a:p>
            <a:endParaRPr lang="en-US"/>
          </a:p>
        </p:txBody>
      </p:sp>
      <p:sp>
        <p:nvSpPr>
          <p:cNvPr id="51204" name="Slide Number Placeholder 3"/>
          <p:cNvSpPr>
            <a:spLocks noGrp="1"/>
          </p:cNvSpPr>
          <p:nvPr>
            <p:ph type="sldNum" sz="quarter" idx="5"/>
          </p:nvPr>
        </p:nvSpPr>
        <p:spPr>
          <a:noFill/>
        </p:spPr>
        <p:txBody>
          <a:bodyPr/>
          <a:lstStyle/>
          <a:p>
            <a:pPr defTabSz="909638"/>
            <a:fld id="{10B66CAC-8FF0-42EA-A132-F7B00680674F}" type="slidenum">
              <a:rPr lang="en-US" smtClean="0"/>
              <a:pPr defTabSz="909638"/>
              <a:t>29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w="9525"/>
        </p:spPr>
        <p:txBody>
          <a:bodyPr/>
          <a:lstStyle/>
          <a:p>
            <a:endParaRPr lang="en-US"/>
          </a:p>
        </p:txBody>
      </p:sp>
      <p:sp>
        <p:nvSpPr>
          <p:cNvPr id="52228" name="Slide Number Placeholder 3"/>
          <p:cNvSpPr>
            <a:spLocks noGrp="1"/>
          </p:cNvSpPr>
          <p:nvPr>
            <p:ph type="sldNum" sz="quarter" idx="5"/>
          </p:nvPr>
        </p:nvSpPr>
        <p:spPr>
          <a:noFill/>
        </p:spPr>
        <p:txBody>
          <a:bodyPr/>
          <a:lstStyle/>
          <a:p>
            <a:pPr defTabSz="909638"/>
            <a:fld id="{C93E81B1-6C9B-4916-BD63-EF02D9674437}" type="slidenum">
              <a:rPr lang="en-US" smtClean="0"/>
              <a:pPr defTabSz="909638"/>
              <a:t>31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pPr defTabSz="909638"/>
            <a:fld id="{BC5DCAD0-2E17-4051-992F-91E078A3DFA7}" type="slidenum">
              <a:rPr lang="en-US" smtClean="0"/>
              <a:pPr defTabSz="909638"/>
              <a:t>32</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w="9525"/>
        </p:spPr>
        <p:txBody>
          <a:bodyPr/>
          <a:lstStyle/>
          <a:p>
            <a:r>
              <a:rPr lang="en-US"/>
              <a:t>Botrytis Cinerea: Noble rot, mold growth that punctures the skin, water drains out</a:t>
            </a:r>
          </a:p>
          <a:p>
            <a:r>
              <a:rPr lang="en-US"/>
              <a:t>Must: the juice and liquidy pulp produced by crushing or pressing grapes </a:t>
            </a:r>
            <a:r>
              <a:rPr lang="en-US" i="1"/>
              <a:t>before</a:t>
            </a:r>
            <a:r>
              <a:rPr lang="en-US"/>
              <a:t> fermentation</a:t>
            </a:r>
          </a:p>
          <a:p>
            <a:r>
              <a:rPr lang="en-US"/>
              <a:t>Chaptalization: adding cane or beet sugar to wine must </a:t>
            </a:r>
            <a:r>
              <a:rPr lang="en-US" i="1"/>
              <a:t>before or during</a:t>
            </a:r>
            <a:r>
              <a:rPr lang="en-US"/>
              <a:t> fermentation in the effort to increase the sugar and hence alc.</a:t>
            </a:r>
          </a:p>
          <a:p>
            <a:r>
              <a:rPr lang="en-US"/>
              <a:t>Brix: a way to measure sugar</a:t>
            </a:r>
          </a:p>
          <a:p>
            <a:r>
              <a:rPr lang="en-US"/>
              <a:t>Carbonic Maceration: uncrushed grapes placed in a closed tank weight crushes grapes, heat from Fermentation creates fermentation in uncrushed grapes, light “juicy” wine</a:t>
            </a:r>
          </a:p>
          <a:p>
            <a:endParaRPr lang="en-US"/>
          </a:p>
          <a:p>
            <a:r>
              <a:rPr lang="en-US"/>
              <a:t>Barrique = 60 Gallons, 9 liters just over 6 cases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p:spPr>
        <p:txBody>
          <a:bodyPr/>
          <a:lstStyle/>
          <a:p>
            <a:pPr eaLnBrk="1" hangingPunct="1">
              <a:spcBef>
                <a:spcPct val="0"/>
              </a:spcBef>
            </a:pPr>
            <a:r>
              <a:rPr lang="en-US" b="1"/>
              <a:t>Syllabus Speed Dating –</a:t>
            </a:r>
            <a:r>
              <a:rPr lang="en-US"/>
              <a:t> Karen Eifler, an education professor at the University of Portland, designed this activity. Two rows of chairs face each other (multiple rows of two can be used in larger classes). </a:t>
            </a:r>
          </a:p>
          <a:p>
            <a:pPr eaLnBrk="1" hangingPunct="1">
              <a:spcBef>
                <a:spcPct val="0"/>
              </a:spcBef>
            </a:pPr>
            <a:r>
              <a:rPr lang="en-US"/>
              <a:t>Students sit across from each other, each with a copy of the syllabus that they’ve briefly reviewed. Eifler asks two questions: one about something in the syllabus and one of a more personal nature. The pair has a short period of time to answer both questions. Eifler checks to make sure the syllabus question has been answered correctly. </a:t>
            </a:r>
          </a:p>
          <a:p>
            <a:pPr eaLnBrk="1" hangingPunct="1">
              <a:spcBef>
                <a:spcPct val="0"/>
              </a:spcBef>
            </a:pPr>
            <a:r>
              <a:rPr lang="en-US"/>
              <a:t>Then students in one of the rows move down one seat and Eifler asks the new pair two different questions. Not only does this activity get students acquainted with each other, it’s a great way to get them reading the syllabus and finding out for themselves what they need to know about the course. - See more at: http://www.facultyfocus.com/articles/teaching-professor-blog/first-day-of-class-activities-that-create-a-climate-for-learning/#sthash.R0MHLnQw.dpuf</a:t>
            </a:r>
          </a:p>
        </p:txBody>
      </p:sp>
      <p:sp>
        <p:nvSpPr>
          <p:cNvPr id="32772" name="Slide Number Placeholder 3"/>
          <p:cNvSpPr>
            <a:spLocks noGrp="1"/>
          </p:cNvSpPr>
          <p:nvPr>
            <p:ph type="sldNum" sz="quarter" idx="5"/>
          </p:nvPr>
        </p:nvSpPr>
        <p:spPr>
          <a:noFill/>
        </p:spPr>
        <p:txBody>
          <a:bodyPr/>
          <a:lstStyle/>
          <a:p>
            <a:pPr defTabSz="909638"/>
            <a:fld id="{ED837535-4E3C-43F1-8D47-590FAB5688D6}" type="slidenum">
              <a:rPr lang="en-US" smtClean="0"/>
              <a:pPr defTabSz="909638"/>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pPr defTabSz="909638"/>
            <a:fld id="{4354BB14-C3E4-4C27-BB2B-AC6F2D293413}" type="slidenum">
              <a:rPr lang="en-US" smtClean="0"/>
              <a:pPr defTabSz="909638"/>
              <a:t>3</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p:spPr>
        <p:txBody>
          <a:bodyPr/>
          <a:lstStyle/>
          <a:p>
            <a:r>
              <a:rPr lang="en-US" dirty="0"/>
              <a:t>Genus: </a:t>
            </a:r>
            <a:r>
              <a:rPr lang="en-US" dirty="0" err="1"/>
              <a:t>Vitis</a:t>
            </a:r>
            <a:r>
              <a:rPr lang="en-US" dirty="0"/>
              <a:t> (a class of things that have common characteristics and that can be divided into subordinate kinds.)</a:t>
            </a:r>
          </a:p>
          <a:p>
            <a:r>
              <a:rPr lang="en-US" dirty="0"/>
              <a:t>Species: Scientific grouping (vines) genetically similar and can reproduce (about 60 including </a:t>
            </a:r>
            <a:r>
              <a:rPr lang="en-US" dirty="0" err="1"/>
              <a:t>Vinifera</a:t>
            </a:r>
            <a:r>
              <a:rPr lang="en-US" baseline="0" dirty="0"/>
              <a:t> and </a:t>
            </a:r>
            <a:r>
              <a:rPr lang="en-US" baseline="0" dirty="0" err="1"/>
              <a:t>labrusca</a:t>
            </a:r>
            <a:r>
              <a:rPr lang="en-US" baseline="0" dirty="0"/>
              <a:t>)</a:t>
            </a:r>
            <a:endParaRPr lang="en-US" dirty="0"/>
          </a:p>
          <a:p>
            <a:r>
              <a:rPr lang="en-US" dirty="0"/>
              <a:t>Variety: subspecies of grape</a:t>
            </a:r>
          </a:p>
          <a:p>
            <a:r>
              <a:rPr lang="en-US" dirty="0"/>
              <a:t>Clone: Vines descended from a single plant (asexual) exact replica</a:t>
            </a:r>
          </a:p>
          <a:p>
            <a:r>
              <a:rPr lang="en-US" dirty="0"/>
              <a:t>Cross: two different subspecies reproducing</a:t>
            </a:r>
          </a:p>
        </p:txBody>
      </p:sp>
      <p:sp>
        <p:nvSpPr>
          <p:cNvPr id="34820" name="Slide Number Placeholder 3"/>
          <p:cNvSpPr>
            <a:spLocks noGrp="1"/>
          </p:cNvSpPr>
          <p:nvPr>
            <p:ph type="sldNum" sz="quarter" idx="5"/>
          </p:nvPr>
        </p:nvSpPr>
        <p:spPr>
          <a:noFill/>
        </p:spPr>
        <p:txBody>
          <a:bodyPr/>
          <a:lstStyle/>
          <a:p>
            <a:pPr defTabSz="909638"/>
            <a:fld id="{5FC38C93-F0A8-41E5-B5EA-488BB38F2EF4}" type="slidenum">
              <a:rPr lang="en-US" smtClean="0"/>
              <a:pPr defTabSz="909638"/>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p:spPr>
        <p:txBody>
          <a:bodyPr/>
          <a:lstStyle/>
          <a:p>
            <a:r>
              <a:rPr lang="en-US" dirty="0"/>
              <a:t>Genus: </a:t>
            </a:r>
            <a:r>
              <a:rPr lang="en-US" dirty="0" err="1"/>
              <a:t>Vitis</a:t>
            </a:r>
            <a:r>
              <a:rPr lang="en-US" dirty="0"/>
              <a:t> (a class of things that have common characteristics and that can be divided into subordinate kinds.)</a:t>
            </a:r>
          </a:p>
          <a:p>
            <a:r>
              <a:rPr lang="en-US" dirty="0"/>
              <a:t>Species: Scientific grouping (vines) genetically similar and can reproduce (about 60 including </a:t>
            </a:r>
            <a:r>
              <a:rPr lang="en-US" dirty="0" err="1"/>
              <a:t>Vinifera</a:t>
            </a:r>
            <a:r>
              <a:rPr lang="en-US" baseline="0" dirty="0"/>
              <a:t> and </a:t>
            </a:r>
            <a:r>
              <a:rPr lang="en-US" baseline="0" dirty="0" err="1"/>
              <a:t>labrusca</a:t>
            </a:r>
            <a:r>
              <a:rPr lang="en-US" baseline="0" dirty="0"/>
              <a:t>)</a:t>
            </a:r>
            <a:endParaRPr lang="en-US" dirty="0"/>
          </a:p>
          <a:p>
            <a:r>
              <a:rPr lang="en-US" dirty="0"/>
              <a:t>Variety: subspecies of grape</a:t>
            </a:r>
          </a:p>
          <a:p>
            <a:r>
              <a:rPr lang="en-US" dirty="0"/>
              <a:t>Clone: Vines descended from a single plant (asexual) exact replica</a:t>
            </a:r>
          </a:p>
          <a:p>
            <a:r>
              <a:rPr lang="en-US" dirty="0"/>
              <a:t>Cross: two different subspecies reproducing</a:t>
            </a:r>
          </a:p>
        </p:txBody>
      </p:sp>
      <p:sp>
        <p:nvSpPr>
          <p:cNvPr id="34820" name="Slide Number Placeholder 3"/>
          <p:cNvSpPr>
            <a:spLocks noGrp="1"/>
          </p:cNvSpPr>
          <p:nvPr>
            <p:ph type="sldNum" sz="quarter" idx="5"/>
          </p:nvPr>
        </p:nvSpPr>
        <p:spPr>
          <a:noFill/>
        </p:spPr>
        <p:txBody>
          <a:bodyPr/>
          <a:lstStyle/>
          <a:p>
            <a:pPr defTabSz="909638"/>
            <a:fld id="{5FC38C93-F0A8-41E5-B5EA-488BB38F2EF4}" type="slidenum">
              <a:rPr lang="en-US" smtClean="0"/>
              <a:pPr defTabSz="909638"/>
              <a:t>7</a:t>
            </a:fld>
            <a:endParaRPr lang="en-US"/>
          </a:p>
        </p:txBody>
      </p:sp>
    </p:spTree>
    <p:extLst>
      <p:ext uri="{BB962C8B-B14F-4D97-AF65-F5344CB8AC3E}">
        <p14:creationId xmlns:p14="http://schemas.microsoft.com/office/powerpoint/2010/main" val="3779042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p:spPr>
        <p:txBody>
          <a:bodyPr/>
          <a:lstStyle/>
          <a:p>
            <a:endParaRPr lang="en-US"/>
          </a:p>
        </p:txBody>
      </p:sp>
      <p:sp>
        <p:nvSpPr>
          <p:cNvPr id="41988" name="Slide Number Placeholder 3"/>
          <p:cNvSpPr>
            <a:spLocks noGrp="1"/>
          </p:cNvSpPr>
          <p:nvPr>
            <p:ph type="sldNum" sz="quarter" idx="5"/>
          </p:nvPr>
        </p:nvSpPr>
        <p:spPr>
          <a:noFill/>
        </p:spPr>
        <p:txBody>
          <a:bodyPr/>
          <a:lstStyle/>
          <a:p>
            <a:pPr defTabSz="909638"/>
            <a:fld id="{B831E39A-E8AA-44F2-990A-98307E51A269}" type="slidenum">
              <a:rPr lang="en-US" smtClean="0"/>
              <a:pPr defTabSz="909638"/>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eaLnBrk="1" fontAlgn="auto" hangingPunct="1">
              <a:lnSpc>
                <a:spcPct val="90000"/>
              </a:lnSpc>
              <a:spcAft>
                <a:spcPts val="0"/>
              </a:spcAft>
              <a:defRPr/>
            </a:pPr>
            <a:r>
              <a:rPr lang="en-US" sz="3200" dirty="0">
                <a:solidFill>
                  <a:schemeClr val="bg1"/>
                </a:solidFill>
              </a:rPr>
              <a:t>Decisions of Environmental Stewardship</a:t>
            </a:r>
          </a:p>
          <a:p>
            <a:pPr lvl="2" eaLnBrk="1" fontAlgn="auto" hangingPunct="1">
              <a:lnSpc>
                <a:spcPct val="90000"/>
              </a:lnSpc>
              <a:spcAft>
                <a:spcPts val="0"/>
              </a:spcAft>
              <a:defRPr/>
            </a:pPr>
            <a:r>
              <a:rPr lang="en-US" sz="2800" dirty="0">
                <a:solidFill>
                  <a:schemeClr val="bg1"/>
                </a:solidFill>
              </a:rPr>
              <a:t>Conventional, Sustainable, Organic, Biodynamic</a:t>
            </a:r>
          </a:p>
          <a:p>
            <a:pPr lvl="3" eaLnBrk="1" fontAlgn="auto" hangingPunct="1">
              <a:lnSpc>
                <a:spcPct val="90000"/>
              </a:lnSpc>
              <a:spcAft>
                <a:spcPts val="0"/>
              </a:spcAft>
              <a:defRPr/>
            </a:pPr>
            <a:r>
              <a:rPr lang="en-US" sz="2000" dirty="0">
                <a:solidFill>
                  <a:schemeClr val="bg1"/>
                </a:solidFill>
                <a:hlinkClick r:id="rId3">
                  <a:extLst>
                    <a:ext uri="{A12FA001-AC4F-418D-AE19-62706E023703}">
                      <ahyp:hlinkClr xmlns:ahyp="http://schemas.microsoft.com/office/drawing/2018/hyperlinkcolor" val="tx"/>
                    </a:ext>
                  </a:extLst>
                </a:hlinkClick>
              </a:rPr>
              <a:t>Mike </a:t>
            </a:r>
            <a:r>
              <a:rPr lang="en-US" sz="2000" dirty="0" err="1">
                <a:solidFill>
                  <a:schemeClr val="bg1"/>
                </a:solidFill>
                <a:hlinkClick r:id="rId3">
                  <a:extLst>
                    <a:ext uri="{A12FA001-AC4F-418D-AE19-62706E023703}">
                      <ahyp:hlinkClr xmlns:ahyp="http://schemas.microsoft.com/office/drawing/2018/hyperlinkcolor" val="tx"/>
                    </a:ext>
                  </a:extLst>
                </a:hlinkClick>
              </a:rPr>
              <a:t>Benziger</a:t>
            </a:r>
            <a:r>
              <a:rPr lang="en-US" sz="2000" dirty="0">
                <a:solidFill>
                  <a:schemeClr val="bg1"/>
                </a:solidFill>
                <a:hlinkClick r:id="rId3">
                  <a:extLst>
                    <a:ext uri="{A12FA001-AC4F-418D-AE19-62706E023703}">
                      <ahyp:hlinkClr xmlns:ahyp="http://schemas.microsoft.com/office/drawing/2018/hyperlinkcolor" val="tx"/>
                    </a:ext>
                  </a:extLst>
                </a:hlinkClick>
              </a:rPr>
              <a:t> of </a:t>
            </a:r>
            <a:r>
              <a:rPr lang="en-US" sz="2000" dirty="0" err="1">
                <a:solidFill>
                  <a:schemeClr val="bg1"/>
                </a:solidFill>
                <a:hlinkClick r:id="rId3">
                  <a:extLst>
                    <a:ext uri="{A12FA001-AC4F-418D-AE19-62706E023703}">
                      <ahyp:hlinkClr xmlns:ahyp="http://schemas.microsoft.com/office/drawing/2018/hyperlinkcolor" val="tx"/>
                    </a:ext>
                  </a:extLst>
                </a:hlinkClick>
              </a:rPr>
              <a:t>Benziger</a:t>
            </a:r>
            <a:r>
              <a:rPr lang="en-US" sz="2000" dirty="0">
                <a:solidFill>
                  <a:schemeClr val="bg1"/>
                </a:solidFill>
                <a:hlinkClick r:id="rId3">
                  <a:extLst>
                    <a:ext uri="{A12FA001-AC4F-418D-AE19-62706E023703}">
                      <ahyp:hlinkClr xmlns:ahyp="http://schemas.microsoft.com/office/drawing/2018/hyperlinkcolor" val="tx"/>
                    </a:ext>
                  </a:extLst>
                </a:hlinkClick>
              </a:rPr>
              <a:t> Winery Discusses Organic and Biodynamic Viticulture </a:t>
            </a:r>
            <a:endParaRPr lang="en-US" sz="2000" dirty="0">
              <a:solidFill>
                <a:schemeClr val="bg1"/>
              </a:solidFill>
            </a:endParaRPr>
          </a:p>
          <a:p>
            <a:endParaRPr lang="en-US" dirty="0">
              <a:solidFill>
                <a:schemeClr val="bg1"/>
              </a:solidFill>
            </a:endParaRPr>
          </a:p>
          <a:p>
            <a:endParaRPr lang="en-US" dirty="0"/>
          </a:p>
        </p:txBody>
      </p:sp>
      <p:sp>
        <p:nvSpPr>
          <p:cNvPr id="4" name="Slide Number Placeholder 3"/>
          <p:cNvSpPr>
            <a:spLocks noGrp="1"/>
          </p:cNvSpPr>
          <p:nvPr>
            <p:ph type="sldNum" sz="quarter" idx="5"/>
          </p:nvPr>
        </p:nvSpPr>
        <p:spPr/>
        <p:txBody>
          <a:bodyPr/>
          <a:lstStyle/>
          <a:p>
            <a:pPr>
              <a:defRPr/>
            </a:pPr>
            <a:fld id="{E9F43603-A566-47FA-AD74-EAE34FF53508}" type="slidenum">
              <a:rPr lang="en-US" smtClean="0"/>
              <a:pPr>
                <a:defRPr/>
              </a:pPr>
              <a:t>12</a:t>
            </a:fld>
            <a:endParaRPr lang="en-US"/>
          </a:p>
        </p:txBody>
      </p:sp>
    </p:spTree>
    <p:extLst>
      <p:ext uri="{BB962C8B-B14F-4D97-AF65-F5344CB8AC3E}">
        <p14:creationId xmlns:p14="http://schemas.microsoft.com/office/powerpoint/2010/main" val="3962671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p:spPr>
        <p:txBody>
          <a:bodyPr/>
          <a:lstStyle/>
          <a:p>
            <a:endParaRPr lang="en-US" dirty="0"/>
          </a:p>
        </p:txBody>
      </p:sp>
      <p:sp>
        <p:nvSpPr>
          <p:cNvPr id="35844" name="Slide Number Placeholder 3"/>
          <p:cNvSpPr>
            <a:spLocks noGrp="1"/>
          </p:cNvSpPr>
          <p:nvPr>
            <p:ph type="sldNum" sz="quarter" idx="5"/>
          </p:nvPr>
        </p:nvSpPr>
        <p:spPr>
          <a:noFill/>
        </p:spPr>
        <p:txBody>
          <a:bodyPr/>
          <a:lstStyle/>
          <a:p>
            <a:pPr defTabSz="909638"/>
            <a:fld id="{608A206F-532E-4895-AE5F-932BF050CCD4}" type="slidenum">
              <a:rPr lang="en-US" smtClean="0"/>
              <a:pPr defTabSz="909638"/>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p:spPr>
        <p:txBody>
          <a:bodyPr/>
          <a:lstStyle/>
          <a:p>
            <a:endParaRPr lang="en-US"/>
          </a:p>
        </p:txBody>
      </p:sp>
      <p:sp>
        <p:nvSpPr>
          <p:cNvPr id="44036" name="Slide Number Placeholder 3"/>
          <p:cNvSpPr>
            <a:spLocks noGrp="1"/>
          </p:cNvSpPr>
          <p:nvPr>
            <p:ph type="sldNum" sz="quarter" idx="5"/>
          </p:nvPr>
        </p:nvSpPr>
        <p:spPr>
          <a:noFill/>
        </p:spPr>
        <p:txBody>
          <a:bodyPr/>
          <a:lstStyle/>
          <a:p>
            <a:pPr defTabSz="909638"/>
            <a:fld id="{906F1E6A-3EDE-4D61-AD6B-C3439B608F5D}" type="slidenum">
              <a:rPr lang="en-US" smtClean="0"/>
              <a:pPr defTabSz="909638"/>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Firelight title.png"/>
          <p:cNvPicPr>
            <a:picLocks noChangeAspect="1"/>
          </p:cNvPicPr>
          <p:nvPr/>
        </p:nvPicPr>
        <p:blipFill>
          <a:blip r:embed="rId2" cstate="print"/>
          <a:srcRect l="43431" t="21353" b="20413"/>
          <a:stretch>
            <a:fillRect/>
          </a:stretch>
        </p:blipFill>
        <p:spPr bwMode="auto">
          <a:xfrm>
            <a:off x="0" y="0"/>
            <a:ext cx="3671888" cy="6858000"/>
          </a:xfrm>
          <a:prstGeom prst="rect">
            <a:avLst/>
          </a:prstGeom>
          <a:noFill/>
          <a:ln w="9525">
            <a:noFill/>
            <a:miter lim="800000"/>
            <a:headEnd/>
            <a:tailEnd/>
          </a:ln>
        </p:spPr>
      </p:pic>
      <p:sp>
        <p:nvSpPr>
          <p:cNvPr id="2" name="Title 1"/>
          <p:cNvSpPr>
            <a:spLocks noGrp="1"/>
          </p:cNvSpPr>
          <p:nvPr>
            <p:ph type="ctrTitle"/>
          </p:nvPr>
        </p:nvSpPr>
        <p:spPr>
          <a:xfrm>
            <a:off x="1752600" y="1219200"/>
            <a:ext cx="6400800" cy="1600200"/>
          </a:xfrm>
        </p:spPr>
        <p:txBody>
          <a:bodyPr/>
          <a:lstStyle>
            <a:lvl1pPr algn="l">
              <a:defRPr>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stStyle>
          <a:p>
            <a:r>
              <a:rPr lang="en-US"/>
              <a:t>Click to edit Master title style</a:t>
            </a:r>
            <a:endParaRPr/>
          </a:p>
        </p:txBody>
      </p:sp>
      <p:sp>
        <p:nvSpPr>
          <p:cNvPr id="3" name="Subtitle 2"/>
          <p:cNvSpPr>
            <a:spLocks noGrp="1"/>
          </p:cNvSpPr>
          <p:nvPr>
            <p:ph type="subTitle" idx="1"/>
          </p:nvPr>
        </p:nvSpPr>
        <p:spPr>
          <a:xfrm>
            <a:off x="2438400" y="2971800"/>
            <a:ext cx="5715000" cy="1295400"/>
          </a:xfrm>
        </p:spPr>
        <p:txBody>
          <a:bodyPr/>
          <a:lstStyle>
            <a:lvl1pPr marL="0" indent="0" algn="l">
              <a:buNone/>
              <a:defRPr sz="1800">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Date Placeholder 3"/>
          <p:cNvSpPr>
            <a:spLocks noGrp="1"/>
          </p:cNvSpPr>
          <p:nvPr>
            <p:ph type="dt" sz="half" idx="10"/>
          </p:nvPr>
        </p:nvSpPr>
        <p:spPr>
          <a:xfrm>
            <a:off x="228600" y="5943600"/>
            <a:ext cx="2133600" cy="228600"/>
          </a:xfrm>
        </p:spPr>
        <p:txBody>
          <a:bodyPr/>
          <a:lstStyle>
            <a:lvl1pPr algn="l">
              <a:defRPr/>
            </a:lvl1pPr>
          </a:lstStyle>
          <a:p>
            <a:pPr>
              <a:defRPr/>
            </a:pPr>
            <a:endParaRPr lang="en-US"/>
          </a:p>
        </p:txBody>
      </p:sp>
      <p:sp>
        <p:nvSpPr>
          <p:cNvPr id="6" name="Footer Placeholder 4"/>
          <p:cNvSpPr>
            <a:spLocks noGrp="1"/>
          </p:cNvSpPr>
          <p:nvPr>
            <p:ph type="ftr" sz="quarter" idx="11"/>
          </p:nvPr>
        </p:nvSpPr>
        <p:spPr>
          <a:xfrm>
            <a:off x="228600" y="5715000"/>
            <a:ext cx="2667000" cy="228600"/>
          </a:xfr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228600" y="6248400"/>
            <a:ext cx="533400" cy="228600"/>
          </a:xfrm>
        </p:spPr>
        <p:txBody>
          <a:bodyPr/>
          <a:lstStyle>
            <a:lvl1pPr algn="l">
              <a:defRPr/>
            </a:lvl1pPr>
          </a:lstStyle>
          <a:p>
            <a:pPr>
              <a:defRPr/>
            </a:pPr>
            <a:fld id="{B968C636-47DA-4EE2-80D0-84F4CF02BE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a:t>Click to edit Master title style</a:t>
            </a:r>
            <a:endParaRPr/>
          </a:p>
        </p:txBody>
      </p:sp>
      <p:sp>
        <p:nvSpPr>
          <p:cNvPr id="3" name="Vertical Text Placeholder 2"/>
          <p:cNvSpPr>
            <a:spLocks noGrp="1"/>
          </p:cNvSpPr>
          <p:nvPr>
            <p:ph type="body" orient="vert" idx="1"/>
          </p:nvPr>
        </p:nvSpPr>
        <p:spPr>
          <a:xfrm>
            <a:off x="1734209" y="2057400"/>
            <a:ext cx="5678424" cy="3886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F0B856-8C5C-4403-81E4-2CE3C4D440D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533400"/>
            <a:ext cx="1752600" cy="4343399"/>
          </a:xfrm>
        </p:spPr>
        <p:txBody>
          <a:bodyPr vert="eaVert"/>
          <a:lstStyle>
            <a:lvl1pPr algn="l">
              <a:defRPr/>
            </a:lvl1pPr>
          </a:lstStyle>
          <a:p>
            <a:r>
              <a:rPr lang="en-US"/>
              <a:t>Click to edit Master title style</a:t>
            </a:r>
            <a:endParaRPr/>
          </a:p>
        </p:txBody>
      </p:sp>
      <p:sp>
        <p:nvSpPr>
          <p:cNvPr id="3" name="Vertical Text Placeholder 2"/>
          <p:cNvSpPr>
            <a:spLocks noGrp="1"/>
          </p:cNvSpPr>
          <p:nvPr>
            <p:ph type="body" orient="vert" idx="1"/>
          </p:nvPr>
        </p:nvSpPr>
        <p:spPr>
          <a:xfrm>
            <a:off x="1447800" y="533401"/>
            <a:ext cx="5029200" cy="5422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F867DD-633D-41BD-AD54-12BD3E8045C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F58AC6-C714-41B3-906F-170C560C6D2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7" descr="Firelight section.png"/>
          <p:cNvPicPr>
            <a:picLocks noChangeAspect="1"/>
          </p:cNvPicPr>
          <p:nvPr/>
        </p:nvPicPr>
        <p:blipFill>
          <a:blip r:embed="rId2" cstate="print"/>
          <a:srcRect l="7678" r="8563" b="31688"/>
          <a:stretch>
            <a:fillRect/>
          </a:stretch>
        </p:blipFill>
        <p:spPr bwMode="auto">
          <a:xfrm>
            <a:off x="0" y="3048000"/>
            <a:ext cx="9144000" cy="3810000"/>
          </a:xfrm>
          <a:prstGeom prst="rect">
            <a:avLst/>
          </a:prstGeom>
          <a:noFill/>
          <a:ln w="9525">
            <a:noFill/>
            <a:miter lim="800000"/>
            <a:headEnd/>
            <a:tailEnd/>
          </a:ln>
        </p:spPr>
      </p:pic>
      <p:sp>
        <p:nvSpPr>
          <p:cNvPr id="2" name="Title 1"/>
          <p:cNvSpPr>
            <a:spLocks noGrp="1"/>
          </p:cNvSpPr>
          <p:nvPr>
            <p:ph type="title"/>
          </p:nvPr>
        </p:nvSpPr>
        <p:spPr>
          <a:xfrm>
            <a:off x="876300" y="2057400"/>
            <a:ext cx="7391400" cy="1590675"/>
          </a:xfrm>
        </p:spPr>
        <p:txBody>
          <a:bodyPr/>
          <a:lstStyle>
            <a:lvl1pPr algn="ctr">
              <a:defRPr sz="4400" b="0" i="0" cap="none" baseline="0"/>
            </a:lvl1pPr>
          </a:lstStyle>
          <a:p>
            <a:r>
              <a:rPr lang="en-US"/>
              <a:t>Click to edit Master title style</a:t>
            </a:r>
            <a:endParaRPr/>
          </a:p>
        </p:txBody>
      </p:sp>
      <p:sp>
        <p:nvSpPr>
          <p:cNvPr id="3" name="Text Placeholder 2"/>
          <p:cNvSpPr>
            <a:spLocks noGrp="1"/>
          </p:cNvSpPr>
          <p:nvPr>
            <p:ph type="body" idx="1"/>
          </p:nvPr>
        </p:nvSpPr>
        <p:spPr>
          <a:xfrm>
            <a:off x="1877546" y="3810000"/>
            <a:ext cx="5388909" cy="1423987"/>
          </a:xfrm>
        </p:spPr>
        <p:txBody>
          <a:bodyPr/>
          <a:lstStyle>
            <a:lvl1pPr marL="0" indent="0" algn="ctr" defTabSz="914400" rtl="0" eaLnBrk="1" latinLnBrk="0" hangingPunct="1">
              <a:spcBef>
                <a:spcPts val="1500"/>
              </a:spcBef>
              <a:buFontTx/>
              <a:buNone/>
              <a:defRPr sz="18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50BB18-5526-4BB2-99E8-EB412160825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a:t>Click to edit Master title style</a:t>
            </a:r>
            <a:endParaRPr/>
          </a:p>
        </p:txBody>
      </p:sp>
      <p:sp>
        <p:nvSpPr>
          <p:cNvPr id="3" name="Content Placeholder 2"/>
          <p:cNvSpPr>
            <a:spLocks noGrp="1"/>
          </p:cNvSpPr>
          <p:nvPr>
            <p:ph sz="half" idx="1"/>
          </p:nvPr>
        </p:nvSpPr>
        <p:spPr>
          <a:xfrm>
            <a:off x="1371600" y="2057401"/>
            <a:ext cx="2743200" cy="3898900"/>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5029200" y="2057401"/>
            <a:ext cx="2743200" cy="3898900"/>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56D71DF-47F5-4AA3-BBC6-D5842133D67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3716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2819400"/>
            <a:ext cx="2743200" cy="31369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50292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29200" y="2819400"/>
            <a:ext cx="2743200" cy="31369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3422FCE-A0AD-43B2-8718-756A5BC88E7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E28541E-CFE8-4CBE-8C0F-2C78ADBA257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121AEDC-DB4B-4137-8345-0F6A89595C2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5" name="Picture 7" descr="Content caption.png"/>
          <p:cNvPicPr>
            <a:picLocks noChangeAspect="1"/>
          </p:cNvPicPr>
          <p:nvPr/>
        </p:nvPicPr>
        <p:blipFill>
          <a:blip r:embed="rId2" cstate="print"/>
          <a:srcRect l="11342" t="23079" r="13046"/>
          <a:stretch>
            <a:fillRect/>
          </a:stretch>
        </p:blipFill>
        <p:spPr bwMode="auto">
          <a:xfrm>
            <a:off x="0" y="0"/>
            <a:ext cx="9144000" cy="6096000"/>
          </a:xfrm>
          <a:prstGeom prst="rect">
            <a:avLst/>
          </a:prstGeom>
          <a:noFill/>
          <a:ln w="9525">
            <a:noFill/>
            <a:miter lim="800000"/>
            <a:headEnd/>
            <a:tailEnd/>
          </a:ln>
        </p:spPr>
      </p:pic>
      <p:sp>
        <p:nvSpPr>
          <p:cNvPr id="2" name="Title 1"/>
          <p:cNvSpPr>
            <a:spLocks noGrp="1"/>
          </p:cNvSpPr>
          <p:nvPr>
            <p:ph type="title"/>
          </p:nvPr>
        </p:nvSpPr>
        <p:spPr>
          <a:xfrm>
            <a:off x="835025" y="438150"/>
            <a:ext cx="2743200" cy="1618488"/>
          </a:xfrm>
        </p:spPr>
        <p:txBody>
          <a:bodyPr anchor="ctr"/>
          <a:lstStyle>
            <a:lvl1pPr algn="l">
              <a:defRPr sz="3600" b="0"/>
            </a:lvl1pPr>
          </a:lstStyle>
          <a:p>
            <a:r>
              <a:rPr lang="en-US"/>
              <a:t>Click to edit Master title style</a:t>
            </a:r>
            <a:endParaRPr/>
          </a:p>
        </p:txBody>
      </p:sp>
      <p:sp>
        <p:nvSpPr>
          <p:cNvPr id="3" name="Content Placeholder 2"/>
          <p:cNvSpPr>
            <a:spLocks noGrp="1"/>
          </p:cNvSpPr>
          <p:nvPr>
            <p:ph idx="1"/>
          </p:nvPr>
        </p:nvSpPr>
        <p:spPr>
          <a:xfrm>
            <a:off x="3886200" y="438150"/>
            <a:ext cx="4419600" cy="5118100"/>
          </a:xfrm>
        </p:spPr>
        <p:txBody>
          <a:bodyPr/>
          <a:lstStyle>
            <a:lvl1pPr>
              <a:defRPr sz="22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833439" y="2514600"/>
            <a:ext cx="1985962" cy="2362200"/>
          </a:xfrm>
        </p:spPr>
        <p:txBody>
          <a:bodyPr anchor="t" anchorCtr="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B3FF3EE6-EA8D-4BF0-8FA1-27F83A102FF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5" name="Picture 7" descr="Content caption.png"/>
          <p:cNvPicPr>
            <a:picLocks noChangeAspect="1"/>
          </p:cNvPicPr>
          <p:nvPr/>
        </p:nvPicPr>
        <p:blipFill>
          <a:blip r:embed="rId2" cstate="print"/>
          <a:srcRect l="11342" t="23079" r="13046"/>
          <a:stretch>
            <a:fillRect/>
          </a:stretch>
        </p:blipFill>
        <p:spPr bwMode="auto">
          <a:xfrm>
            <a:off x="0" y="0"/>
            <a:ext cx="9144000" cy="6096000"/>
          </a:xfrm>
          <a:prstGeom prst="rect">
            <a:avLst/>
          </a:prstGeom>
          <a:noFill/>
          <a:ln w="9525">
            <a:noFill/>
            <a:miter lim="800000"/>
            <a:headEnd/>
            <a:tailEnd/>
          </a:ln>
        </p:spPr>
      </p:pic>
      <p:sp>
        <p:nvSpPr>
          <p:cNvPr id="2" name="Title 1"/>
          <p:cNvSpPr>
            <a:spLocks noGrp="1"/>
          </p:cNvSpPr>
          <p:nvPr>
            <p:ph type="title"/>
          </p:nvPr>
        </p:nvSpPr>
        <p:spPr>
          <a:xfrm>
            <a:off x="835025" y="438150"/>
            <a:ext cx="2743200" cy="1619250"/>
          </a:xfrm>
        </p:spPr>
        <p:txBody>
          <a:bodyPr anchor="ctr"/>
          <a:lstStyle>
            <a:lvl1pPr algn="l" defTabSz="914400" rtl="0" eaLnBrk="1" latinLnBrk="0" hangingPunct="1">
              <a:spcBef>
                <a:spcPct val="0"/>
              </a:spcBef>
              <a:buNone/>
              <a:defRPr sz="3600" b="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a:off x="3575050" y="685800"/>
            <a:ext cx="5264150" cy="4648200"/>
          </a:xfrm>
          <a:prstGeom prst="ellipse">
            <a:avLst/>
          </a:prstGeom>
          <a:ln w="127000">
            <a:solidFill>
              <a:schemeClr val="tx1">
                <a:alpha val="10000"/>
              </a:schemeClr>
            </a:solidFill>
          </a:ln>
          <a:effectLst>
            <a:innerShdw blurRad="190500">
              <a:prstClr val="black">
                <a:alpha val="75000"/>
              </a:prstClr>
            </a:innerShdw>
          </a:effectLst>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noProof="0"/>
          </a:p>
        </p:txBody>
      </p:sp>
      <p:sp>
        <p:nvSpPr>
          <p:cNvPr id="4" name="Text Placeholder 3"/>
          <p:cNvSpPr>
            <a:spLocks noGrp="1"/>
          </p:cNvSpPr>
          <p:nvPr>
            <p:ph type="body" sz="half" idx="2"/>
          </p:nvPr>
        </p:nvSpPr>
        <p:spPr>
          <a:xfrm>
            <a:off x="832104" y="2514600"/>
            <a:ext cx="1984248" cy="2359152"/>
          </a:xfrm>
        </p:spPr>
        <p:txBody>
          <a:bodyPr anchor="t" anchorCtr="0"/>
          <a:lstStyle>
            <a:lvl1pPr marL="0" indent="0">
              <a:buNone/>
              <a:defRPr sz="14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CC42CE0-60D7-4734-BDF4-BDC66A74EFE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C75C00"/>
            </a:gs>
            <a:gs pos="100000">
              <a:srgbClr val="880800"/>
            </a:gs>
          </a:gsLst>
          <a:lin ang="0"/>
        </a:gradFill>
        <a:effectLst/>
      </p:bgPr>
    </p:bg>
    <p:spTree>
      <p:nvGrpSpPr>
        <p:cNvPr id="1" name=""/>
        <p:cNvGrpSpPr/>
        <p:nvPr/>
      </p:nvGrpSpPr>
      <p:grpSpPr>
        <a:xfrm>
          <a:off x="0" y="0"/>
          <a:ext cx="0" cy="0"/>
          <a:chOff x="0" y="0"/>
          <a:chExt cx="0" cy="0"/>
        </a:xfrm>
      </p:grpSpPr>
      <p:pic>
        <p:nvPicPr>
          <p:cNvPr id="1026" name="Picture 11" descr="Firelight content.png"/>
          <p:cNvPicPr>
            <a:picLocks noChangeAspect="1"/>
          </p:cNvPicPr>
          <p:nvPr/>
        </p:nvPicPr>
        <p:blipFill>
          <a:blip r:embed="rId13" cstate="print"/>
          <a:srcRect l="10260" t="11517" r="6261" b="8745"/>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1731963" y="274638"/>
            <a:ext cx="5680075" cy="1477962"/>
          </a:xfrm>
          <a:prstGeom prst="rect">
            <a:avLst/>
          </a:prstGeom>
        </p:spPr>
        <p:txBody>
          <a:bodyPr vert="horz" lIns="91440" tIns="45720" rIns="91440" bIns="45720" rtlCol="0" anchor="b" anchorCtr="0">
            <a:normAutofit/>
          </a:bodyPr>
          <a:lstStyle/>
          <a:p>
            <a:r>
              <a:rPr lang="en-US"/>
              <a:t>Click to edit Master title style</a:t>
            </a:r>
            <a:endParaRPr/>
          </a:p>
        </p:txBody>
      </p:sp>
      <p:sp>
        <p:nvSpPr>
          <p:cNvPr id="3" name="Text Placeholder 2"/>
          <p:cNvSpPr>
            <a:spLocks noGrp="1"/>
          </p:cNvSpPr>
          <p:nvPr>
            <p:ph type="body" idx="1"/>
          </p:nvPr>
        </p:nvSpPr>
        <p:spPr>
          <a:xfrm>
            <a:off x="2057400" y="2057400"/>
            <a:ext cx="50292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858000" y="6477000"/>
            <a:ext cx="21336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pPr>
              <a:defRPr/>
            </a:pPr>
            <a:endParaRPr lang="en-US"/>
          </a:p>
        </p:txBody>
      </p:sp>
      <p:sp>
        <p:nvSpPr>
          <p:cNvPr id="5" name="Footer Placeholder 4"/>
          <p:cNvSpPr>
            <a:spLocks noGrp="1"/>
          </p:cNvSpPr>
          <p:nvPr>
            <p:ph type="ftr" sz="quarter" idx="3"/>
          </p:nvPr>
        </p:nvSpPr>
        <p:spPr>
          <a:xfrm>
            <a:off x="228600" y="6477000"/>
            <a:ext cx="2895600" cy="2286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pPr>
              <a:defRPr/>
            </a:pPr>
            <a:endParaRPr lang="en-US"/>
          </a:p>
        </p:txBody>
      </p:sp>
      <p:sp>
        <p:nvSpPr>
          <p:cNvPr id="6" name="Slide Number Placeholder 5"/>
          <p:cNvSpPr>
            <a:spLocks noGrp="1"/>
          </p:cNvSpPr>
          <p:nvPr>
            <p:ph type="sldNum" sz="quarter" idx="4"/>
          </p:nvPr>
        </p:nvSpPr>
        <p:spPr>
          <a:xfrm>
            <a:off x="8458200" y="6248400"/>
            <a:ext cx="5334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1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pPr>
              <a:defRPr/>
            </a:pPr>
            <a:fld id="{93D24673-B735-4BF0-931E-B514FFEA33B6}"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833" r:id="rId1"/>
    <p:sldLayoutId id="2147483826" r:id="rId2"/>
    <p:sldLayoutId id="2147483834" r:id="rId3"/>
    <p:sldLayoutId id="2147483827" r:id="rId4"/>
    <p:sldLayoutId id="2147483828" r:id="rId5"/>
    <p:sldLayoutId id="2147483829" r:id="rId6"/>
    <p:sldLayoutId id="2147483830" r:id="rId7"/>
    <p:sldLayoutId id="2147483835" r:id="rId8"/>
    <p:sldLayoutId id="2147483836" r:id="rId9"/>
    <p:sldLayoutId id="2147483831" r:id="rId10"/>
    <p:sldLayoutId id="2147483832" r:id="rId11"/>
  </p:sldLayoutIdLst>
  <p:txStyles>
    <p:title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p:titleStyle>
    <p:bodyStyle>
      <a:lvl1pPr marL="342900" indent="-342900" algn="l" rtl="0" eaLnBrk="0" fontAlgn="base" hangingPunct="0">
        <a:spcBef>
          <a:spcPts val="1500"/>
        </a:spcBef>
        <a:spcAft>
          <a:spcPct val="0"/>
        </a:spcAft>
        <a:buBlip>
          <a:blip r:embed="rId14"/>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evineyardapp.com/blog/2017/05/30/overview-of-grapevine-structure-and-function/"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viti.com.au/pdf/MVWGG%20Fact%20Sheet%20-%20Grapevine%20Biology.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inefolly.com/tutorial/pinot-noir-regions/"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http://www.thelittlewinecompany.com.au/site/images/viticulture_img.jpg"/>
          <p:cNvPicPr>
            <a:picLocks noChangeAspect="1" noChangeArrowheads="1"/>
          </p:cNvPicPr>
          <p:nvPr/>
        </p:nvPicPr>
        <p:blipFill>
          <a:blip r:embed="rId3" cstate="print">
            <a:lum bright="40000" contrast="-70000"/>
          </a:blip>
          <a:srcRect/>
          <a:stretch>
            <a:fillRect/>
          </a:stretch>
        </p:blipFill>
        <p:spPr bwMode="auto">
          <a:xfrm>
            <a:off x="685799" y="112683"/>
            <a:ext cx="7909467" cy="6592917"/>
          </a:xfrm>
          <a:prstGeom prst="rect">
            <a:avLst/>
          </a:prstGeom>
          <a:noFill/>
          <a:effectLst>
            <a:glow rad="228600">
              <a:schemeClr val="accent6">
                <a:satMod val="175000"/>
                <a:alpha val="40000"/>
              </a:schemeClr>
            </a:glow>
          </a:effectLst>
        </p:spPr>
      </p:pic>
      <p:sp>
        <p:nvSpPr>
          <p:cNvPr id="4100" name="Rectangle 4"/>
          <p:cNvSpPr>
            <a:spLocks noGrp="1" noChangeArrowheads="1"/>
          </p:cNvSpPr>
          <p:nvPr>
            <p:ph type="ctrTitle"/>
          </p:nvPr>
        </p:nvSpPr>
        <p:spPr>
          <a:xfrm>
            <a:off x="876300" y="3448050"/>
            <a:ext cx="7315200" cy="1143000"/>
          </a:xfrm>
        </p:spPr>
        <p:txBody>
          <a:bodyPr>
            <a:noAutofit/>
          </a:bodyPr>
          <a:lstStyle/>
          <a:p>
            <a:pPr algn="r" eaLnBrk="1" fontAlgn="auto" hangingPunct="1">
              <a:spcAft>
                <a:spcPts val="0"/>
              </a:spcAft>
              <a:defRPr/>
            </a:pPr>
            <a:r>
              <a:rPr lang="en-US" sz="3600" dirty="0">
                <a:solidFill>
                  <a:schemeClr val="accent4">
                    <a:lumMod val="25000"/>
                  </a:schemeClr>
                </a:solidFill>
                <a:cs typeface="Times New Roman" pitchFamily="18" charset="0"/>
              </a:rPr>
              <a:t>Prof. Karen </a:t>
            </a:r>
            <a:r>
              <a:rPr lang="en-US" sz="3600" dirty="0" err="1">
                <a:solidFill>
                  <a:schemeClr val="accent4">
                    <a:lumMod val="25000"/>
                  </a:schemeClr>
                </a:solidFill>
                <a:cs typeface="Times New Roman" pitchFamily="18" charset="0"/>
              </a:rPr>
              <a:t>Goodlad</a:t>
            </a:r>
            <a:r>
              <a:rPr lang="en-US" sz="3600" dirty="0">
                <a:solidFill>
                  <a:schemeClr val="accent4">
                    <a:lumMod val="25000"/>
                  </a:schemeClr>
                </a:solidFill>
                <a:cs typeface="Times New Roman" pitchFamily="18" charset="0"/>
              </a:rPr>
              <a:t>, CSW </a:t>
            </a:r>
            <a:br>
              <a:rPr lang="en-US" sz="3600" dirty="0">
                <a:solidFill>
                  <a:schemeClr val="accent4">
                    <a:lumMod val="25000"/>
                  </a:schemeClr>
                </a:solidFill>
                <a:cs typeface="Times New Roman" pitchFamily="18" charset="0"/>
              </a:rPr>
            </a:br>
            <a:r>
              <a:rPr lang="en-US" sz="3600" dirty="0">
                <a:solidFill>
                  <a:schemeClr val="accent4">
                    <a:lumMod val="25000"/>
                  </a:schemeClr>
                </a:solidFill>
              </a:rPr>
              <a:t>Wine &amp; Beverage Management</a:t>
            </a:r>
            <a:br>
              <a:rPr lang="en-US" sz="3600" dirty="0">
                <a:solidFill>
                  <a:schemeClr val="accent4">
                    <a:lumMod val="25000"/>
                  </a:schemeClr>
                </a:solidFill>
              </a:rPr>
            </a:br>
            <a:r>
              <a:rPr lang="en-US" sz="3600" dirty="0">
                <a:solidFill>
                  <a:schemeClr val="accent4">
                    <a:lumMod val="25000"/>
                  </a:schemeClr>
                </a:solidFill>
              </a:rPr>
              <a:t>HMGT 2402</a:t>
            </a:r>
          </a:p>
        </p:txBody>
      </p:sp>
      <p:sp>
        <p:nvSpPr>
          <p:cNvPr id="3075" name="Rectangle 5"/>
          <p:cNvSpPr>
            <a:spLocks noGrp="1" noChangeArrowheads="1"/>
          </p:cNvSpPr>
          <p:nvPr>
            <p:ph type="subTitle" idx="1"/>
          </p:nvPr>
        </p:nvSpPr>
        <p:spPr>
          <a:xfrm>
            <a:off x="1790700" y="4495800"/>
            <a:ext cx="6400800" cy="1752600"/>
          </a:xfrm>
        </p:spPr>
        <p:txBody>
          <a:bodyPr>
            <a:noAutofit/>
          </a:bodyPr>
          <a:lstStyle/>
          <a:p>
            <a:pPr algn="r" eaLnBrk="1" fontAlgn="auto" hangingPunct="1">
              <a:spcBef>
                <a:spcPts val="600"/>
              </a:spcBef>
              <a:spcAft>
                <a:spcPts val="0"/>
              </a:spcAft>
              <a:defRPr/>
            </a:pPr>
            <a:r>
              <a:rPr lang="en-US" sz="3200" dirty="0">
                <a:solidFill>
                  <a:schemeClr val="accent4">
                    <a:lumMod val="25000"/>
                  </a:schemeClr>
                </a:solidFill>
                <a:latin typeface="+mj-lt"/>
              </a:rPr>
              <a:t>Fall 2019</a:t>
            </a:r>
          </a:p>
          <a:p>
            <a:pPr algn="r" eaLnBrk="1" fontAlgn="auto" hangingPunct="1">
              <a:spcBef>
                <a:spcPts val="600"/>
              </a:spcBef>
              <a:spcAft>
                <a:spcPts val="0"/>
              </a:spcAft>
              <a:defRPr/>
            </a:pPr>
            <a:r>
              <a:rPr lang="en-US" sz="3200" dirty="0">
                <a:solidFill>
                  <a:schemeClr val="accent4">
                    <a:lumMod val="25000"/>
                  </a:schemeClr>
                </a:solidFill>
                <a:latin typeface="+mj-lt"/>
                <a:cs typeface="Times New Roman" pitchFamily="18" charset="0"/>
              </a:rPr>
              <a:t>Viticulture &amp; </a:t>
            </a:r>
            <a:r>
              <a:rPr lang="en-US" sz="3200" dirty="0" err="1">
                <a:solidFill>
                  <a:schemeClr val="accent4">
                    <a:lumMod val="25000"/>
                  </a:schemeClr>
                </a:solidFill>
                <a:latin typeface="+mj-lt"/>
                <a:cs typeface="Times New Roman" pitchFamily="18" charset="0"/>
              </a:rPr>
              <a:t>Vinification</a:t>
            </a:r>
            <a:endParaRPr lang="en-US" sz="3200" dirty="0">
              <a:solidFill>
                <a:schemeClr val="accent4">
                  <a:lumMod val="25000"/>
                </a:schemeClr>
              </a:solidFill>
              <a:latin typeface="+mj-lt"/>
              <a:cs typeface="Times New Roman" pitchFamily="18" charset="0"/>
            </a:endParaRPr>
          </a:p>
        </p:txBody>
      </p:sp>
      <p:pic>
        <p:nvPicPr>
          <p:cNvPr id="5" name="Picture 4" descr="C:\Users\kGoodlad\AppData\Local\Temp\Temp1_citytech_fullpackage.zip\Non Designer\citytechLogo\B&amp;W\citytechlogotype_3linesblack.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7172" y="5715000"/>
            <a:ext cx="2624328" cy="78638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0C508B9B-A6BC-8845-9D9D-58EE537E495E}"/>
              </a:ext>
            </a:extLst>
          </p:cNvPr>
          <p:cNvSpPr txBox="1">
            <a:spLocks noGrp="1" noChangeArrowheads="1"/>
          </p:cNvSpPr>
          <p:nvPr>
            <p:ph type="title"/>
          </p:nvPr>
        </p:nvSpPr>
        <p:spPr>
          <a:xfrm>
            <a:off x="0" y="0"/>
            <a:ext cx="9144000" cy="1477962"/>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4800" dirty="0">
                <a:solidFill>
                  <a:schemeClr val="tx1"/>
                </a:solidFill>
              </a:rPr>
              <a:t>Factors Affecting the Taste of Wine</a:t>
            </a:r>
          </a:p>
        </p:txBody>
      </p:sp>
      <p:sp>
        <p:nvSpPr>
          <p:cNvPr id="7" name="Rectangle 7">
            <a:extLst>
              <a:ext uri="{FF2B5EF4-FFF2-40B4-BE49-F238E27FC236}">
                <a16:creationId xmlns:a16="http://schemas.microsoft.com/office/drawing/2014/main" id="{AA4654C8-19FE-4D4C-9EA7-77057F6413C7}"/>
              </a:ext>
            </a:extLst>
          </p:cNvPr>
          <p:cNvSpPr txBox="1">
            <a:spLocks noGrp="1" noChangeArrowheads="1"/>
          </p:cNvSpPr>
          <p:nvPr>
            <p:ph idx="1"/>
          </p:nvPr>
        </p:nvSpPr>
        <p:spPr>
          <a:xfrm>
            <a:off x="1953490" y="1752600"/>
            <a:ext cx="5029200" cy="4847481"/>
          </a:xfrm>
          <a:prstGeom prst="rect">
            <a:avLst/>
          </a:prstGeom>
        </p:spPr>
        <p:txBody>
          <a:bodyPr vert="horz" wrap="square" lIns="91440" tIns="45720" rIns="91440" bIns="45720" rtlCol="0">
            <a:spAutoFit/>
          </a:bodyPr>
          <a:lstStyle>
            <a:lvl1pPr marL="342900" indent="-342900" algn="l" rtl="0" eaLnBrk="0" fontAlgn="base" hangingPunct="0">
              <a:spcBef>
                <a:spcPts val="1500"/>
              </a:spcBef>
              <a:spcAft>
                <a:spcPct val="0"/>
              </a:spcAft>
              <a:buBlip>
                <a:blip r:embed="rId2"/>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a:lstStyle>
          <a:p>
            <a:pPr eaLnBrk="1" fontAlgn="auto" hangingPunct="1">
              <a:lnSpc>
                <a:spcPct val="90000"/>
              </a:lnSpc>
              <a:spcAft>
                <a:spcPts val="0"/>
              </a:spcAft>
              <a:defRPr/>
            </a:pPr>
            <a:r>
              <a:rPr lang="en-US" sz="3600" dirty="0">
                <a:solidFill>
                  <a:schemeClr val="tx1"/>
                </a:solidFill>
              </a:rPr>
              <a:t>Grape Variety</a:t>
            </a:r>
          </a:p>
          <a:p>
            <a:pPr eaLnBrk="1" fontAlgn="auto" hangingPunct="1">
              <a:lnSpc>
                <a:spcPct val="90000"/>
              </a:lnSpc>
              <a:spcAft>
                <a:spcPts val="0"/>
              </a:spcAft>
              <a:defRPr/>
            </a:pPr>
            <a:r>
              <a:rPr lang="en-US" sz="4400" b="1" i="1" dirty="0">
                <a:solidFill>
                  <a:schemeClr val="tx1"/>
                </a:solidFill>
                <a:effectLst>
                  <a:outerShdw blurRad="38100" dist="38100" dir="2700000" algn="tl">
                    <a:srgbClr val="000000">
                      <a:alpha val="43137"/>
                    </a:srgbClr>
                  </a:outerShdw>
                </a:effectLst>
              </a:rPr>
              <a:t>Viticulture</a:t>
            </a:r>
            <a:r>
              <a:rPr lang="en-US" sz="4400" b="1" i="1" dirty="0">
                <a:solidFill>
                  <a:schemeClr val="tx1"/>
                </a:solidFill>
              </a:rPr>
              <a:t> </a:t>
            </a:r>
          </a:p>
          <a:p>
            <a:pPr eaLnBrk="1" fontAlgn="auto" hangingPunct="1">
              <a:lnSpc>
                <a:spcPct val="90000"/>
              </a:lnSpc>
              <a:spcAft>
                <a:spcPts val="0"/>
              </a:spcAft>
              <a:defRPr/>
            </a:pPr>
            <a:r>
              <a:rPr lang="en-US" sz="3600" dirty="0">
                <a:solidFill>
                  <a:schemeClr val="tx1"/>
                </a:solidFill>
              </a:rPr>
              <a:t>Soil</a:t>
            </a:r>
          </a:p>
          <a:p>
            <a:pPr eaLnBrk="1" fontAlgn="auto" hangingPunct="1">
              <a:lnSpc>
                <a:spcPct val="90000"/>
              </a:lnSpc>
              <a:spcAft>
                <a:spcPts val="0"/>
              </a:spcAft>
              <a:defRPr/>
            </a:pPr>
            <a:r>
              <a:rPr lang="en-US" sz="3600" dirty="0">
                <a:solidFill>
                  <a:schemeClr val="tx1"/>
                </a:solidFill>
              </a:rPr>
              <a:t>Physical Location</a:t>
            </a:r>
          </a:p>
          <a:p>
            <a:pPr eaLnBrk="1" fontAlgn="auto" hangingPunct="1">
              <a:lnSpc>
                <a:spcPct val="90000"/>
              </a:lnSpc>
              <a:spcAft>
                <a:spcPts val="0"/>
              </a:spcAft>
              <a:defRPr/>
            </a:pPr>
            <a:r>
              <a:rPr lang="en-US" sz="3600" dirty="0">
                <a:solidFill>
                  <a:schemeClr val="tx1"/>
                </a:solidFill>
              </a:rPr>
              <a:t>Climate</a:t>
            </a:r>
          </a:p>
          <a:p>
            <a:pPr eaLnBrk="1" fontAlgn="auto" hangingPunct="1">
              <a:lnSpc>
                <a:spcPct val="90000"/>
              </a:lnSpc>
              <a:spcAft>
                <a:spcPts val="0"/>
              </a:spcAft>
              <a:defRPr/>
            </a:pPr>
            <a:r>
              <a:rPr lang="en-US" sz="3600" dirty="0" err="1">
                <a:solidFill>
                  <a:schemeClr val="tx1"/>
                </a:solidFill>
              </a:rPr>
              <a:t>Vinification</a:t>
            </a:r>
            <a:r>
              <a:rPr lang="en-US" sz="3600" dirty="0">
                <a:solidFill>
                  <a:schemeClr val="tx1"/>
                </a:solidFill>
              </a:rPr>
              <a:t> </a:t>
            </a:r>
          </a:p>
          <a:p>
            <a:pPr eaLnBrk="1" fontAlgn="auto" hangingPunct="1">
              <a:lnSpc>
                <a:spcPct val="90000"/>
              </a:lnSpc>
              <a:spcAft>
                <a:spcPts val="0"/>
              </a:spcAft>
              <a:defRPr/>
            </a:pPr>
            <a:r>
              <a:rPr lang="en-US" sz="3600" dirty="0">
                <a:solidFill>
                  <a:schemeClr val="tx1"/>
                </a:solidFill>
              </a:rPr>
              <a:t>Luck of the Year</a:t>
            </a:r>
          </a:p>
        </p:txBody>
      </p:sp>
    </p:spTree>
    <p:extLst>
      <p:ext uri="{BB962C8B-B14F-4D97-AF65-F5344CB8AC3E}">
        <p14:creationId xmlns:p14="http://schemas.microsoft.com/office/powerpoint/2010/main" val="3482874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0" y="381000"/>
            <a:ext cx="9144000" cy="5638800"/>
          </a:xfrm>
        </p:spPr>
        <p:txBody>
          <a:bodyPr>
            <a:normAutofit/>
          </a:bodyPr>
          <a:lstStyle/>
          <a:p>
            <a:pPr eaLnBrk="1" fontAlgn="auto" hangingPunct="1">
              <a:spcAft>
                <a:spcPts val="0"/>
              </a:spcAft>
              <a:defRPr/>
            </a:pPr>
            <a:r>
              <a:rPr lang="en-US" sz="6600" dirty="0">
                <a:solidFill>
                  <a:schemeClr val="tx1"/>
                </a:solidFill>
              </a:rPr>
              <a:t>Viticulture</a:t>
            </a:r>
            <a:br>
              <a:rPr lang="en-US" sz="6600" dirty="0">
                <a:solidFill>
                  <a:schemeClr val="tx1"/>
                </a:solidFill>
              </a:rPr>
            </a:br>
            <a:r>
              <a:rPr lang="en-US" dirty="0">
                <a:solidFill>
                  <a:schemeClr val="tx1"/>
                </a:solidFill>
              </a:rPr>
              <a:t>The science of growing grapes</a:t>
            </a:r>
            <a:br>
              <a:rPr lang="en-US" dirty="0">
                <a:solidFill>
                  <a:schemeClr val="tx1"/>
                </a:solidFill>
              </a:rPr>
            </a:br>
            <a:br>
              <a:rPr lang="en-US" dirty="0">
                <a:solidFill>
                  <a:schemeClr val="tx1"/>
                </a:solidFill>
              </a:rPr>
            </a:br>
            <a:r>
              <a:rPr lang="en-US" dirty="0">
                <a:solidFill>
                  <a:schemeClr val="tx1"/>
                </a:solidFill>
              </a:rPr>
              <a:t>Vineyard Management</a:t>
            </a:r>
            <a:br>
              <a:rPr lang="en-US" dirty="0">
                <a:solidFill>
                  <a:schemeClr val="tx1"/>
                </a:solidFill>
              </a:rPr>
            </a:br>
            <a:r>
              <a:rPr lang="en-US" dirty="0">
                <a:solidFill>
                  <a:schemeClr val="tx1"/>
                </a:solidFill>
              </a:rPr>
              <a:t>Physical Structure of the Vine</a:t>
            </a:r>
            <a:br>
              <a:rPr lang="en-US" dirty="0">
                <a:solidFill>
                  <a:schemeClr val="tx1"/>
                </a:solidFill>
              </a:rPr>
            </a:br>
            <a:r>
              <a:rPr lang="en-US" dirty="0">
                <a:solidFill>
                  <a:schemeClr val="tx1"/>
                </a:solidFill>
              </a:rPr>
              <a:t>Life Cycle of the Vine</a:t>
            </a:r>
            <a:br>
              <a:rPr lang="en-US" dirty="0">
                <a:solidFill>
                  <a:schemeClr val="tx1"/>
                </a:solidFill>
              </a:rPr>
            </a:br>
            <a:r>
              <a:rPr lang="en-US" dirty="0">
                <a:solidFill>
                  <a:schemeClr val="tx1"/>
                </a:solidFill>
              </a:rPr>
              <a:t>Vine Maintenance</a:t>
            </a:r>
            <a:endParaRPr lang="en-US" sz="5300"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15962"/>
          </a:xfrm>
        </p:spPr>
        <p:txBody>
          <a:bodyPr>
            <a:normAutofit fontScale="90000"/>
          </a:bodyPr>
          <a:lstStyle/>
          <a:p>
            <a:r>
              <a:rPr lang="en-US" sz="5400" dirty="0"/>
              <a:t>Vineyard Management</a:t>
            </a:r>
          </a:p>
        </p:txBody>
      </p:sp>
      <p:sp>
        <p:nvSpPr>
          <p:cNvPr id="3" name="Content Placeholder 2"/>
          <p:cNvSpPr>
            <a:spLocks noGrp="1"/>
          </p:cNvSpPr>
          <p:nvPr>
            <p:ph sz="half" idx="1"/>
          </p:nvPr>
        </p:nvSpPr>
        <p:spPr>
          <a:xfrm>
            <a:off x="0" y="990600"/>
            <a:ext cx="9144000" cy="3594100"/>
          </a:xfrm>
        </p:spPr>
        <p:txBody>
          <a:bodyPr>
            <a:noAutofit/>
          </a:bodyPr>
          <a:lstStyle/>
          <a:p>
            <a:pPr marL="0" indent="0" algn="ctr">
              <a:buNone/>
            </a:pPr>
            <a:r>
              <a:rPr lang="en-US" sz="3600" dirty="0"/>
              <a:t>Conventional, Organic, </a:t>
            </a:r>
          </a:p>
          <a:p>
            <a:pPr marL="0" indent="0" algn="ctr">
              <a:buNone/>
            </a:pPr>
            <a:r>
              <a:rPr lang="en-US" sz="3600" dirty="0"/>
              <a:t>Biodynamic, Sustainable</a:t>
            </a:r>
          </a:p>
        </p:txBody>
      </p:sp>
      <p:pic>
        <p:nvPicPr>
          <p:cNvPr id="1026" name="Picture 2" descr="Image result for vineyard long island"/>
          <p:cNvPicPr>
            <a:picLocks noChangeAspect="1" noChangeArrowheads="1"/>
          </p:cNvPicPr>
          <p:nvPr/>
        </p:nvPicPr>
        <p:blipFill rotWithShape="1">
          <a:blip r:embed="rId3">
            <a:extLst>
              <a:ext uri="{28A0092B-C50C-407E-A947-70E740481C1C}">
                <a14:useLocalDpi xmlns:a14="http://schemas.microsoft.com/office/drawing/2010/main" val="0"/>
              </a:ext>
            </a:extLst>
          </a:blip>
          <a:srcRect t="11684" b="10015"/>
          <a:stretch/>
        </p:blipFill>
        <p:spPr bwMode="auto">
          <a:xfrm>
            <a:off x="152400" y="2438400"/>
            <a:ext cx="8814251" cy="4595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73260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31368" y="76200"/>
            <a:ext cx="5681265" cy="868362"/>
          </a:xfrm>
        </p:spPr>
        <p:txBody>
          <a:bodyPr/>
          <a:lstStyle/>
          <a:p>
            <a:pPr eaLnBrk="1" fontAlgn="auto" hangingPunct="1">
              <a:spcAft>
                <a:spcPts val="0"/>
              </a:spcAft>
              <a:defRPr/>
            </a:pPr>
            <a:r>
              <a:rPr lang="en-US" dirty="0"/>
              <a:t>The Grape Vine</a:t>
            </a:r>
          </a:p>
        </p:txBody>
      </p:sp>
      <p:pic>
        <p:nvPicPr>
          <p:cNvPr id="11267" name="Picture 2" descr="http://4.bp.blogspot.com/-g1LJp6mdMqo/Toj8rCHh4jI/AAAAAAAAAE8/msSXeM4w_nY/s400/Basic-Grape-Vine-Diagram.jpg"/>
          <p:cNvPicPr>
            <a:picLocks noChangeAspect="1" noChangeArrowheads="1"/>
          </p:cNvPicPr>
          <p:nvPr/>
        </p:nvPicPr>
        <p:blipFill>
          <a:blip r:embed="rId3" cstate="print"/>
          <a:srcRect/>
          <a:stretch>
            <a:fillRect/>
          </a:stretch>
        </p:blipFill>
        <p:spPr bwMode="auto">
          <a:xfrm>
            <a:off x="200686" y="914400"/>
            <a:ext cx="8790914" cy="58674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7CAFE-914E-47B1-B713-42B9056EE10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D633198-E8EF-4AB5-BE2F-6D3F86677D2C}"/>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A0A33C79-AD11-4105-98B3-D5D38A78FC2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
            <a:ext cx="8534400" cy="6553200"/>
          </a:xfrm>
          <a:prstGeom prst="rect">
            <a:avLst/>
          </a:prstGeom>
          <a:noFill/>
          <a:ln>
            <a:noFill/>
          </a:ln>
        </p:spPr>
      </p:pic>
      <p:sp>
        <p:nvSpPr>
          <p:cNvPr id="5" name="TextBox 4">
            <a:extLst>
              <a:ext uri="{FF2B5EF4-FFF2-40B4-BE49-F238E27FC236}">
                <a16:creationId xmlns:a16="http://schemas.microsoft.com/office/drawing/2014/main" id="{59896EA7-F0A1-4F80-A119-FEFC62E52309}"/>
              </a:ext>
            </a:extLst>
          </p:cNvPr>
          <p:cNvSpPr txBox="1"/>
          <p:nvPr/>
        </p:nvSpPr>
        <p:spPr>
          <a:xfrm>
            <a:off x="457200" y="6400800"/>
            <a:ext cx="8229600" cy="246221"/>
          </a:xfrm>
          <a:prstGeom prst="rect">
            <a:avLst/>
          </a:prstGeom>
          <a:noFill/>
        </p:spPr>
        <p:txBody>
          <a:bodyPr wrap="square" rtlCol="0">
            <a:spAutoFit/>
          </a:bodyPr>
          <a:lstStyle/>
          <a:p>
            <a:r>
              <a:rPr lang="en-US" sz="1000" dirty="0">
                <a:solidFill>
                  <a:schemeClr val="bg1"/>
                </a:solidFill>
              </a:rPr>
              <a:t>Retrieved from : </a:t>
            </a:r>
            <a:r>
              <a:rPr lang="en-US" sz="1000" dirty="0">
                <a:solidFill>
                  <a:schemeClr val="bg1"/>
                </a:solidFill>
                <a:hlinkClick r:id="rId3"/>
              </a:rPr>
              <a:t>https://www.evineyardapp.com/blog/2017/05/30/overview-of-grapevine-structure-and-function/</a:t>
            </a:r>
            <a:r>
              <a:rPr lang="en-US" sz="1000" dirty="0">
                <a:solidFill>
                  <a:schemeClr val="bg1"/>
                </a:solidFill>
              </a:rPr>
              <a:t> </a:t>
            </a:r>
          </a:p>
        </p:txBody>
      </p:sp>
    </p:spTree>
    <p:extLst>
      <p:ext uri="{BB962C8B-B14F-4D97-AF65-F5344CB8AC3E}">
        <p14:creationId xmlns:p14="http://schemas.microsoft.com/office/powerpoint/2010/main" val="549748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90098-C4AC-41B9-9C92-BB9586107AC2}"/>
              </a:ext>
            </a:extLst>
          </p:cNvPr>
          <p:cNvSpPr>
            <a:spLocks noGrp="1"/>
          </p:cNvSpPr>
          <p:nvPr>
            <p:ph type="title"/>
          </p:nvPr>
        </p:nvSpPr>
        <p:spPr>
          <a:xfrm>
            <a:off x="1731962" y="990600"/>
            <a:ext cx="5680075" cy="4648200"/>
          </a:xfrm>
        </p:spPr>
        <p:txBody>
          <a:bodyPr>
            <a:noAutofit/>
          </a:bodyPr>
          <a:lstStyle/>
          <a:p>
            <a:r>
              <a:rPr lang="en-US" sz="6600" u="sng" dirty="0"/>
              <a:t>Vine Functions</a:t>
            </a:r>
            <a:br>
              <a:rPr lang="en-US" sz="6600" dirty="0"/>
            </a:br>
            <a:r>
              <a:rPr lang="en-US" sz="6600" dirty="0"/>
              <a:t>Photosynthesis</a:t>
            </a:r>
            <a:br>
              <a:rPr lang="en-US" sz="6600" dirty="0"/>
            </a:br>
            <a:r>
              <a:rPr lang="en-US" sz="6600" dirty="0"/>
              <a:t>Translocation</a:t>
            </a:r>
            <a:br>
              <a:rPr lang="en-US" sz="6600" dirty="0"/>
            </a:br>
            <a:r>
              <a:rPr lang="en-US" sz="6600" dirty="0"/>
              <a:t>Transpiration</a:t>
            </a:r>
            <a:br>
              <a:rPr lang="en-US" sz="6600" dirty="0"/>
            </a:br>
            <a:r>
              <a:rPr lang="en-US" sz="6600" dirty="0"/>
              <a:t>Respiration </a:t>
            </a:r>
          </a:p>
        </p:txBody>
      </p:sp>
      <p:sp>
        <p:nvSpPr>
          <p:cNvPr id="3" name="Content Placeholder 2">
            <a:extLst>
              <a:ext uri="{FF2B5EF4-FFF2-40B4-BE49-F238E27FC236}">
                <a16:creationId xmlns:a16="http://schemas.microsoft.com/office/drawing/2014/main" id="{9416EC39-C4E9-428B-8A90-B14C3706027F}"/>
              </a:ext>
            </a:extLst>
          </p:cNvPr>
          <p:cNvSpPr>
            <a:spLocks noGrp="1"/>
          </p:cNvSpPr>
          <p:nvPr>
            <p:ph idx="1"/>
          </p:nvPr>
        </p:nvSpPr>
        <p:spPr>
          <a:xfrm>
            <a:off x="152400" y="6126162"/>
            <a:ext cx="8991600" cy="457200"/>
          </a:xfrm>
        </p:spPr>
        <p:txBody>
          <a:bodyPr>
            <a:normAutofit/>
          </a:bodyPr>
          <a:lstStyle/>
          <a:p>
            <a:pPr marL="0" indent="0">
              <a:buNone/>
            </a:pPr>
            <a:r>
              <a:rPr lang="en-US" sz="1200" dirty="0">
                <a:solidFill>
                  <a:schemeClr val="bg1"/>
                </a:solidFill>
                <a:hlinkClick r:id="rId2">
                  <a:extLst>
                    <a:ext uri="{A12FA001-AC4F-418D-AE19-62706E023703}">
                      <ahyp:hlinkClr xmlns:ahyp="http://schemas.microsoft.com/office/drawing/2018/hyperlinkcolor" val="tx"/>
                    </a:ext>
                  </a:extLst>
                </a:hlinkClick>
              </a:rPr>
              <a:t>Form more information, visit this site: http://www.viti.com.au/pdf/MVWGG%20Fact%20Sheet%20-%20Grapevine%20Biology.pdf</a:t>
            </a:r>
            <a:r>
              <a:rPr lang="en-US" sz="1200" dirty="0">
                <a:solidFill>
                  <a:schemeClr val="bg1"/>
                </a:solidFill>
              </a:rPr>
              <a:t> </a:t>
            </a:r>
          </a:p>
        </p:txBody>
      </p:sp>
    </p:spTree>
    <p:extLst>
      <p:ext uri="{BB962C8B-B14F-4D97-AF65-F5344CB8AC3E}">
        <p14:creationId xmlns:p14="http://schemas.microsoft.com/office/powerpoint/2010/main" val="4086353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38150"/>
            <a:ext cx="3581400" cy="1619250"/>
          </a:xfrm>
        </p:spPr>
        <p:txBody>
          <a:bodyPr>
            <a:noAutofit/>
          </a:bodyPr>
          <a:lstStyle/>
          <a:p>
            <a:pPr eaLnBrk="1" fontAlgn="auto" hangingPunct="1">
              <a:spcAft>
                <a:spcPts val="0"/>
              </a:spcAft>
              <a:defRPr/>
            </a:pPr>
            <a:r>
              <a:rPr lang="en-US" sz="4800" dirty="0"/>
              <a:t>Harvest: Mechanical</a:t>
            </a:r>
          </a:p>
        </p:txBody>
      </p:sp>
      <p:sp>
        <p:nvSpPr>
          <p:cNvPr id="4" name="Picture Placeholder 3"/>
          <p:cNvSpPr>
            <a:spLocks noGrp="1"/>
          </p:cNvSpPr>
          <p:nvPr>
            <p:ph type="pic" idx="1"/>
          </p:nvPr>
        </p:nvSpPr>
        <p:spPr/>
      </p:sp>
      <p:sp>
        <p:nvSpPr>
          <p:cNvPr id="5" name="Text Placeholder 4"/>
          <p:cNvSpPr>
            <a:spLocks noGrp="1"/>
          </p:cNvSpPr>
          <p:nvPr>
            <p:ph type="body" sz="half" idx="2"/>
          </p:nvPr>
        </p:nvSpPr>
        <p:spPr/>
        <p:txBody>
          <a:bodyPr/>
          <a:lstStyle/>
          <a:p>
            <a:endParaRPr lang="en-US"/>
          </a:p>
        </p:txBody>
      </p:sp>
      <p:pic>
        <p:nvPicPr>
          <p:cNvPr id="19459" name="Picture 2" descr="http://www.wineanorak.com/blog/uploaded_images/mechanical_harvester_me-719424.jpg"/>
          <p:cNvPicPr>
            <a:picLocks noChangeAspect="1" noChangeArrowheads="1"/>
          </p:cNvPicPr>
          <p:nvPr/>
        </p:nvPicPr>
        <p:blipFill>
          <a:blip r:embed="rId3" cstate="print"/>
          <a:srcRect/>
          <a:stretch>
            <a:fillRect/>
          </a:stretch>
        </p:blipFill>
        <p:spPr bwMode="auto">
          <a:xfrm>
            <a:off x="3886200" y="0"/>
            <a:ext cx="5057775" cy="684847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3999" cy="838200"/>
          </a:xfrm>
        </p:spPr>
        <p:txBody>
          <a:bodyPr>
            <a:noAutofit/>
          </a:bodyPr>
          <a:lstStyle/>
          <a:p>
            <a:pPr algn="ctr"/>
            <a:r>
              <a:rPr lang="en-US" sz="5400" dirty="0"/>
              <a:t>Harvest: Manual</a:t>
            </a:r>
          </a:p>
        </p:txBody>
      </p:sp>
      <p:sp>
        <p:nvSpPr>
          <p:cNvPr id="5" name="Picture Placeholder 4"/>
          <p:cNvSpPr>
            <a:spLocks noGrp="1"/>
          </p:cNvSpPr>
          <p:nvPr>
            <p:ph type="pic" idx="1"/>
          </p:nvPr>
        </p:nvSpPr>
        <p:spPr/>
      </p:sp>
      <p:sp>
        <p:nvSpPr>
          <p:cNvPr id="6" name="Text Placeholder 5"/>
          <p:cNvSpPr>
            <a:spLocks noGrp="1"/>
          </p:cNvSpPr>
          <p:nvPr>
            <p:ph type="body" sz="half" idx="2"/>
          </p:nvPr>
        </p:nvSpPr>
        <p:spPr/>
        <p:txBody>
          <a:bodyPr/>
          <a:lstStyle/>
          <a:p>
            <a:endParaRPr lang="en-US"/>
          </a:p>
        </p:txBody>
      </p:sp>
      <p:pic>
        <p:nvPicPr>
          <p:cNvPr id="1026" name="Picture 2" descr="Image result for manual grape harvest california"/>
          <p:cNvPicPr>
            <a:picLocks noChangeAspect="1" noChangeArrowheads="1"/>
          </p:cNvPicPr>
          <p:nvPr/>
        </p:nvPicPr>
        <p:blipFill>
          <a:blip r:embed="rId2" cstate="print"/>
          <a:srcRect/>
          <a:stretch>
            <a:fillRect/>
          </a:stretch>
        </p:blipFill>
        <p:spPr bwMode="auto">
          <a:xfrm>
            <a:off x="0" y="838200"/>
            <a:ext cx="9205270" cy="63246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0C508B9B-A6BC-8845-9D9D-58EE537E495E}"/>
              </a:ext>
            </a:extLst>
          </p:cNvPr>
          <p:cNvSpPr txBox="1">
            <a:spLocks noGrp="1" noChangeArrowheads="1"/>
          </p:cNvSpPr>
          <p:nvPr>
            <p:ph type="title"/>
          </p:nvPr>
        </p:nvSpPr>
        <p:spPr>
          <a:xfrm>
            <a:off x="0" y="0"/>
            <a:ext cx="9144000" cy="1477962"/>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4800" dirty="0">
                <a:solidFill>
                  <a:schemeClr val="tx1"/>
                </a:solidFill>
              </a:rPr>
              <a:t>Factors Affecting the Taste of Wine</a:t>
            </a:r>
          </a:p>
        </p:txBody>
      </p:sp>
      <p:sp>
        <p:nvSpPr>
          <p:cNvPr id="7" name="Rectangle 7">
            <a:extLst>
              <a:ext uri="{FF2B5EF4-FFF2-40B4-BE49-F238E27FC236}">
                <a16:creationId xmlns:a16="http://schemas.microsoft.com/office/drawing/2014/main" id="{AA4654C8-19FE-4D4C-9EA7-77057F6413C7}"/>
              </a:ext>
            </a:extLst>
          </p:cNvPr>
          <p:cNvSpPr txBox="1">
            <a:spLocks noGrp="1" noChangeArrowheads="1"/>
          </p:cNvSpPr>
          <p:nvPr>
            <p:ph idx="1"/>
          </p:nvPr>
        </p:nvSpPr>
        <p:spPr>
          <a:xfrm>
            <a:off x="1953490" y="1752600"/>
            <a:ext cx="5029200" cy="4847481"/>
          </a:xfrm>
          <a:prstGeom prst="rect">
            <a:avLst/>
          </a:prstGeom>
        </p:spPr>
        <p:txBody>
          <a:bodyPr vert="horz" wrap="square" lIns="91440" tIns="45720" rIns="91440" bIns="45720" rtlCol="0">
            <a:spAutoFit/>
          </a:bodyPr>
          <a:lstStyle>
            <a:lvl1pPr marL="342900" indent="-342900" algn="l" rtl="0" eaLnBrk="0" fontAlgn="base" hangingPunct="0">
              <a:spcBef>
                <a:spcPts val="1500"/>
              </a:spcBef>
              <a:spcAft>
                <a:spcPct val="0"/>
              </a:spcAft>
              <a:buBlip>
                <a:blip r:embed="rId2"/>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a:lstStyle>
          <a:p>
            <a:pPr eaLnBrk="1" fontAlgn="auto" hangingPunct="1">
              <a:lnSpc>
                <a:spcPct val="90000"/>
              </a:lnSpc>
              <a:spcAft>
                <a:spcPts val="0"/>
              </a:spcAft>
              <a:defRPr/>
            </a:pPr>
            <a:r>
              <a:rPr lang="en-US" sz="3600" dirty="0">
                <a:solidFill>
                  <a:schemeClr val="tx1"/>
                </a:solidFill>
              </a:rPr>
              <a:t>Grape Variety</a:t>
            </a:r>
          </a:p>
          <a:p>
            <a:pPr eaLnBrk="1" fontAlgn="auto" hangingPunct="1">
              <a:lnSpc>
                <a:spcPct val="90000"/>
              </a:lnSpc>
              <a:spcAft>
                <a:spcPts val="0"/>
              </a:spcAft>
              <a:defRPr/>
            </a:pPr>
            <a:r>
              <a:rPr lang="en-US" sz="3600" dirty="0">
                <a:solidFill>
                  <a:schemeClr val="tx1"/>
                </a:solidFill>
              </a:rPr>
              <a:t>Viticulture </a:t>
            </a:r>
          </a:p>
          <a:p>
            <a:pPr eaLnBrk="1" fontAlgn="auto" hangingPunct="1">
              <a:lnSpc>
                <a:spcPct val="90000"/>
              </a:lnSpc>
              <a:spcAft>
                <a:spcPts val="0"/>
              </a:spcAft>
              <a:defRPr/>
            </a:pPr>
            <a:r>
              <a:rPr lang="en-US" sz="4400" b="1" i="1" dirty="0">
                <a:solidFill>
                  <a:schemeClr val="tx1"/>
                </a:solidFill>
                <a:effectLst>
                  <a:outerShdw blurRad="38100" dist="38100" dir="2700000" algn="tl">
                    <a:srgbClr val="000000">
                      <a:alpha val="43137"/>
                    </a:srgbClr>
                  </a:outerShdw>
                </a:effectLst>
              </a:rPr>
              <a:t>Soil</a:t>
            </a:r>
          </a:p>
          <a:p>
            <a:pPr eaLnBrk="1" fontAlgn="auto" hangingPunct="1">
              <a:lnSpc>
                <a:spcPct val="90000"/>
              </a:lnSpc>
              <a:spcAft>
                <a:spcPts val="0"/>
              </a:spcAft>
              <a:defRPr/>
            </a:pPr>
            <a:r>
              <a:rPr lang="en-US" sz="3600" dirty="0">
                <a:solidFill>
                  <a:schemeClr val="tx1"/>
                </a:solidFill>
              </a:rPr>
              <a:t>Physical Location</a:t>
            </a:r>
          </a:p>
          <a:p>
            <a:pPr eaLnBrk="1" fontAlgn="auto" hangingPunct="1">
              <a:lnSpc>
                <a:spcPct val="90000"/>
              </a:lnSpc>
              <a:spcAft>
                <a:spcPts val="0"/>
              </a:spcAft>
              <a:defRPr/>
            </a:pPr>
            <a:r>
              <a:rPr lang="en-US" sz="3600" dirty="0">
                <a:solidFill>
                  <a:schemeClr val="tx1"/>
                </a:solidFill>
              </a:rPr>
              <a:t>Climate</a:t>
            </a:r>
          </a:p>
          <a:p>
            <a:pPr eaLnBrk="1" fontAlgn="auto" hangingPunct="1">
              <a:lnSpc>
                <a:spcPct val="90000"/>
              </a:lnSpc>
              <a:spcAft>
                <a:spcPts val="0"/>
              </a:spcAft>
              <a:defRPr/>
            </a:pPr>
            <a:r>
              <a:rPr lang="en-US" sz="3600" dirty="0" err="1">
                <a:solidFill>
                  <a:schemeClr val="tx1"/>
                </a:solidFill>
              </a:rPr>
              <a:t>Vinification</a:t>
            </a:r>
            <a:r>
              <a:rPr lang="en-US" sz="3600" dirty="0">
                <a:solidFill>
                  <a:schemeClr val="tx1"/>
                </a:solidFill>
              </a:rPr>
              <a:t> </a:t>
            </a:r>
          </a:p>
          <a:p>
            <a:pPr eaLnBrk="1" fontAlgn="auto" hangingPunct="1">
              <a:lnSpc>
                <a:spcPct val="90000"/>
              </a:lnSpc>
              <a:spcAft>
                <a:spcPts val="0"/>
              </a:spcAft>
              <a:defRPr/>
            </a:pPr>
            <a:r>
              <a:rPr lang="en-US" sz="3600" dirty="0">
                <a:solidFill>
                  <a:schemeClr val="tx1"/>
                </a:solidFill>
              </a:rPr>
              <a:t>Luck of the Year</a:t>
            </a:r>
          </a:p>
        </p:txBody>
      </p:sp>
    </p:spTree>
    <p:extLst>
      <p:ext uri="{BB962C8B-B14F-4D97-AF65-F5344CB8AC3E}">
        <p14:creationId xmlns:p14="http://schemas.microsoft.com/office/powerpoint/2010/main" val="386406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5" name="Picture 4"/>
          <p:cNvPicPr/>
          <p:nvPr/>
        </p:nvPicPr>
        <p:blipFill>
          <a:blip r:embed="rId2" cstate="print"/>
          <a:srcRect l="9135" t="18803" r="50160" b="28205"/>
          <a:stretch>
            <a:fillRect/>
          </a:stretch>
        </p:blipFill>
        <p:spPr bwMode="auto">
          <a:xfrm>
            <a:off x="0" y="0"/>
            <a:ext cx="9144000" cy="6858000"/>
          </a:xfrm>
          <a:prstGeom prst="rect">
            <a:avLst/>
          </a:prstGeom>
          <a:noFill/>
          <a:ln w="9525">
            <a:noFill/>
            <a:miter lim="800000"/>
            <a:headEnd/>
            <a:tailEnd/>
          </a:ln>
        </p:spPr>
      </p:pic>
      <p:sp>
        <p:nvSpPr>
          <p:cNvPr id="7" name="TextBox 6"/>
          <p:cNvSpPr txBox="1"/>
          <p:nvPr/>
        </p:nvSpPr>
        <p:spPr>
          <a:xfrm>
            <a:off x="76200" y="838200"/>
            <a:ext cx="6553200" cy="584775"/>
          </a:xfrm>
          <a:prstGeom prst="rect">
            <a:avLst/>
          </a:prstGeom>
          <a:solidFill>
            <a:schemeClr val="bg1">
              <a:lumMod val="95000"/>
              <a:lumOff val="5000"/>
            </a:schemeClr>
          </a:solidFill>
        </p:spPr>
        <p:txBody>
          <a:bodyPr wrap="square" rtlCol="0">
            <a:spAutoFit/>
          </a:bodyPr>
          <a:lstStyle/>
          <a:p>
            <a:r>
              <a:rPr lang="en-US" sz="3200" dirty="0"/>
              <a:t>What is important to know about Soil?</a:t>
            </a:r>
          </a:p>
        </p:txBody>
      </p:sp>
    </p:spTree>
    <p:extLst>
      <p:ext uri="{BB962C8B-B14F-4D97-AF65-F5344CB8AC3E}">
        <p14:creationId xmlns:p14="http://schemas.microsoft.com/office/powerpoint/2010/main" val="3774077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title"/>
          </p:nvPr>
        </p:nvSpPr>
        <p:spPr>
          <a:xfrm>
            <a:off x="1731368" y="0"/>
            <a:ext cx="5681265" cy="1295400"/>
          </a:xfrm>
        </p:spPr>
        <p:txBody>
          <a:bodyPr/>
          <a:lstStyle/>
          <a:p>
            <a:pPr eaLnBrk="1" fontAlgn="auto" hangingPunct="1">
              <a:spcAft>
                <a:spcPts val="0"/>
              </a:spcAft>
              <a:defRPr/>
            </a:pPr>
            <a:r>
              <a:rPr lang="en-US" sz="6600" dirty="0">
                <a:solidFill>
                  <a:schemeClr val="tx1"/>
                </a:solidFill>
              </a:rPr>
              <a:t>Overview</a:t>
            </a:r>
          </a:p>
        </p:txBody>
      </p:sp>
      <p:sp>
        <p:nvSpPr>
          <p:cNvPr id="4099" name="Rectangle 7"/>
          <p:cNvSpPr>
            <a:spLocks noGrp="1" noChangeArrowheads="1"/>
          </p:cNvSpPr>
          <p:nvPr>
            <p:ph idx="1"/>
          </p:nvPr>
        </p:nvSpPr>
        <p:spPr>
          <a:xfrm>
            <a:off x="685800" y="1447800"/>
            <a:ext cx="8229600" cy="4114800"/>
          </a:xfrm>
        </p:spPr>
        <p:txBody>
          <a:bodyPr>
            <a:noAutofit/>
          </a:bodyPr>
          <a:lstStyle/>
          <a:p>
            <a:pPr>
              <a:defRPr/>
            </a:pPr>
            <a:r>
              <a:rPr lang="en-US" sz="4000" dirty="0">
                <a:solidFill>
                  <a:schemeClr val="tx1"/>
                </a:solidFill>
              </a:rPr>
              <a:t>Attendance</a:t>
            </a:r>
          </a:p>
          <a:p>
            <a:pPr>
              <a:defRPr/>
            </a:pPr>
            <a:r>
              <a:rPr lang="en-US" sz="4000" dirty="0">
                <a:solidFill>
                  <a:schemeClr val="tx1"/>
                </a:solidFill>
              </a:rPr>
              <a:t>Review of Syllabus </a:t>
            </a:r>
          </a:p>
          <a:p>
            <a:pPr>
              <a:defRPr/>
            </a:pPr>
            <a:r>
              <a:rPr lang="en-US" sz="4000" dirty="0">
                <a:solidFill>
                  <a:schemeClr val="tx1"/>
                </a:solidFill>
              </a:rPr>
              <a:t>OpenLab</a:t>
            </a:r>
          </a:p>
          <a:p>
            <a:pPr eaLnBrk="1" fontAlgn="auto" hangingPunct="1">
              <a:spcAft>
                <a:spcPts val="0"/>
              </a:spcAft>
              <a:defRPr/>
            </a:pPr>
            <a:r>
              <a:rPr lang="en-US" sz="4000" dirty="0">
                <a:solidFill>
                  <a:schemeClr val="tx1"/>
                </a:solidFill>
              </a:rPr>
              <a:t>Viticulture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22688"/>
            <a:ext cx="6541319" cy="6835312"/>
          </a:xfrm>
        </p:spPr>
      </p:pic>
    </p:spTree>
    <p:extLst>
      <p:ext uri="{BB962C8B-B14F-4D97-AF65-F5344CB8AC3E}">
        <p14:creationId xmlns:p14="http://schemas.microsoft.com/office/powerpoint/2010/main" val="3201309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0"/>
            <a:ext cx="6819900" cy="6819900"/>
          </a:xfrm>
        </p:spPr>
      </p:pic>
    </p:spTree>
    <p:extLst>
      <p:ext uri="{BB962C8B-B14F-4D97-AF65-F5344CB8AC3E}">
        <p14:creationId xmlns:p14="http://schemas.microsoft.com/office/powerpoint/2010/main" val="2658045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93" y="274638"/>
            <a:ext cx="9163893" cy="6278562"/>
          </a:xfrm>
        </p:spPr>
      </p:pic>
    </p:spTree>
    <p:extLst>
      <p:ext uri="{BB962C8B-B14F-4D97-AF65-F5344CB8AC3E}">
        <p14:creationId xmlns:p14="http://schemas.microsoft.com/office/powerpoint/2010/main" val="28468937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0C508B9B-A6BC-8845-9D9D-58EE537E495E}"/>
              </a:ext>
            </a:extLst>
          </p:cNvPr>
          <p:cNvSpPr txBox="1">
            <a:spLocks noGrp="1" noChangeArrowheads="1"/>
          </p:cNvSpPr>
          <p:nvPr>
            <p:ph type="title"/>
          </p:nvPr>
        </p:nvSpPr>
        <p:spPr>
          <a:xfrm>
            <a:off x="0" y="0"/>
            <a:ext cx="9144000" cy="1477962"/>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4800" dirty="0">
                <a:solidFill>
                  <a:schemeClr val="tx1"/>
                </a:solidFill>
              </a:rPr>
              <a:t>Factors Affecting the Taste of Wine</a:t>
            </a:r>
          </a:p>
        </p:txBody>
      </p:sp>
      <p:sp>
        <p:nvSpPr>
          <p:cNvPr id="3" name="Content Placeholder 2">
            <a:extLst>
              <a:ext uri="{FF2B5EF4-FFF2-40B4-BE49-F238E27FC236}">
                <a16:creationId xmlns:a16="http://schemas.microsoft.com/office/drawing/2014/main" id="{736AF687-352F-45E3-ADBC-1F4EA8C6F7E5}"/>
              </a:ext>
            </a:extLst>
          </p:cNvPr>
          <p:cNvSpPr>
            <a:spLocks noGrp="1"/>
          </p:cNvSpPr>
          <p:nvPr>
            <p:ph idx="1"/>
          </p:nvPr>
        </p:nvSpPr>
        <p:spPr/>
        <p:txBody>
          <a:bodyPr/>
          <a:lstStyle/>
          <a:p>
            <a:endParaRPr lang="en-US"/>
          </a:p>
        </p:txBody>
      </p:sp>
      <p:sp>
        <p:nvSpPr>
          <p:cNvPr id="6" name="Rectangle 7">
            <a:extLst>
              <a:ext uri="{FF2B5EF4-FFF2-40B4-BE49-F238E27FC236}">
                <a16:creationId xmlns:a16="http://schemas.microsoft.com/office/drawing/2014/main" id="{B45DE7D8-1BCE-478E-81E2-8418026222A8}"/>
              </a:ext>
            </a:extLst>
          </p:cNvPr>
          <p:cNvSpPr txBox="1">
            <a:spLocks noChangeArrowheads="1"/>
          </p:cNvSpPr>
          <p:nvPr/>
        </p:nvSpPr>
        <p:spPr>
          <a:xfrm>
            <a:off x="1953490" y="1752600"/>
            <a:ext cx="6047510" cy="4902881"/>
          </a:xfrm>
          <a:prstGeom prst="rect">
            <a:avLst/>
          </a:prstGeom>
        </p:spPr>
        <p:txBody>
          <a:bodyPr vert="horz" wrap="square" lIns="91440" tIns="45720" rIns="91440" bIns="45720" rtlCol="0">
            <a:spAutoFit/>
          </a:bodyPr>
          <a:lstStyle>
            <a:lvl1pPr marL="342900" indent="-342900" algn="l" rtl="0" eaLnBrk="0" fontAlgn="base" hangingPunct="0">
              <a:spcBef>
                <a:spcPts val="1500"/>
              </a:spcBef>
              <a:spcAft>
                <a:spcPct val="0"/>
              </a:spcAft>
              <a:buBlip>
                <a:blip r:embed="rId2"/>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a:lstStyle>
          <a:p>
            <a:pPr eaLnBrk="1" fontAlgn="auto" hangingPunct="1">
              <a:lnSpc>
                <a:spcPct val="90000"/>
              </a:lnSpc>
              <a:spcAft>
                <a:spcPts val="0"/>
              </a:spcAft>
              <a:defRPr/>
            </a:pPr>
            <a:r>
              <a:rPr lang="en-US" sz="3600" dirty="0">
                <a:solidFill>
                  <a:schemeClr val="tx1"/>
                </a:solidFill>
              </a:rPr>
              <a:t>Grape Variety</a:t>
            </a:r>
          </a:p>
          <a:p>
            <a:pPr eaLnBrk="1" fontAlgn="auto" hangingPunct="1">
              <a:lnSpc>
                <a:spcPct val="90000"/>
              </a:lnSpc>
              <a:spcAft>
                <a:spcPts val="0"/>
              </a:spcAft>
              <a:defRPr/>
            </a:pPr>
            <a:r>
              <a:rPr lang="en-US" sz="3600" dirty="0">
                <a:solidFill>
                  <a:schemeClr val="tx1"/>
                </a:solidFill>
              </a:rPr>
              <a:t>Viticulture </a:t>
            </a:r>
          </a:p>
          <a:p>
            <a:pPr eaLnBrk="1" fontAlgn="auto" hangingPunct="1">
              <a:lnSpc>
                <a:spcPct val="90000"/>
              </a:lnSpc>
              <a:spcAft>
                <a:spcPts val="0"/>
              </a:spcAft>
              <a:defRPr/>
            </a:pPr>
            <a:r>
              <a:rPr lang="en-US" sz="3600" dirty="0">
                <a:solidFill>
                  <a:schemeClr val="tx1"/>
                </a:solidFill>
              </a:rPr>
              <a:t>Soil</a:t>
            </a:r>
          </a:p>
          <a:p>
            <a:pPr eaLnBrk="1" fontAlgn="auto" hangingPunct="1">
              <a:lnSpc>
                <a:spcPct val="90000"/>
              </a:lnSpc>
              <a:spcAft>
                <a:spcPts val="0"/>
              </a:spcAft>
              <a:defRPr/>
            </a:pPr>
            <a:r>
              <a:rPr lang="en-US" sz="4400" b="1" i="1" dirty="0">
                <a:solidFill>
                  <a:schemeClr val="tx1"/>
                </a:solidFill>
                <a:effectLst>
                  <a:outerShdw blurRad="38100" dist="38100" dir="2700000" algn="tl">
                    <a:srgbClr val="000000">
                      <a:alpha val="43137"/>
                    </a:srgbClr>
                  </a:outerShdw>
                </a:effectLst>
              </a:rPr>
              <a:t>Physical Location</a:t>
            </a:r>
          </a:p>
          <a:p>
            <a:pPr eaLnBrk="1" fontAlgn="auto" hangingPunct="1">
              <a:lnSpc>
                <a:spcPct val="90000"/>
              </a:lnSpc>
              <a:spcAft>
                <a:spcPts val="0"/>
              </a:spcAft>
              <a:defRPr/>
            </a:pPr>
            <a:r>
              <a:rPr lang="en-US" sz="4000" dirty="0">
                <a:solidFill>
                  <a:schemeClr val="tx1"/>
                </a:solidFill>
              </a:rPr>
              <a:t>Climate</a:t>
            </a:r>
          </a:p>
          <a:p>
            <a:pPr eaLnBrk="1" fontAlgn="auto" hangingPunct="1">
              <a:lnSpc>
                <a:spcPct val="90000"/>
              </a:lnSpc>
              <a:spcAft>
                <a:spcPts val="0"/>
              </a:spcAft>
              <a:defRPr/>
            </a:pPr>
            <a:r>
              <a:rPr lang="en-US" sz="3600" dirty="0" err="1">
                <a:solidFill>
                  <a:schemeClr val="tx1"/>
                </a:solidFill>
              </a:rPr>
              <a:t>Vinification</a:t>
            </a:r>
            <a:r>
              <a:rPr lang="en-US" sz="3600" dirty="0">
                <a:solidFill>
                  <a:schemeClr val="tx1"/>
                </a:solidFill>
              </a:rPr>
              <a:t> </a:t>
            </a:r>
          </a:p>
          <a:p>
            <a:pPr eaLnBrk="1" fontAlgn="auto" hangingPunct="1">
              <a:lnSpc>
                <a:spcPct val="90000"/>
              </a:lnSpc>
              <a:spcAft>
                <a:spcPts val="0"/>
              </a:spcAft>
              <a:defRPr/>
            </a:pPr>
            <a:r>
              <a:rPr lang="en-US" sz="3600" dirty="0">
                <a:solidFill>
                  <a:schemeClr val="tx1"/>
                </a:solidFill>
              </a:rPr>
              <a:t>Luck of the Year</a:t>
            </a:r>
          </a:p>
        </p:txBody>
      </p:sp>
    </p:spTree>
    <p:extLst>
      <p:ext uri="{BB962C8B-B14F-4D97-AF65-F5344CB8AC3E}">
        <p14:creationId xmlns:p14="http://schemas.microsoft.com/office/powerpoint/2010/main" val="1677963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bldLvl="2"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 y="657225"/>
            <a:ext cx="9233648" cy="4905375"/>
          </a:xfrm>
        </p:spPr>
      </p:pic>
      <p:sp>
        <p:nvSpPr>
          <p:cNvPr id="24581" name="TextBox 4"/>
          <p:cNvSpPr txBox="1">
            <a:spLocks noChangeArrowheads="1"/>
          </p:cNvSpPr>
          <p:nvPr/>
        </p:nvSpPr>
        <p:spPr bwMode="auto">
          <a:xfrm>
            <a:off x="0" y="6515100"/>
            <a:ext cx="5562600" cy="276225"/>
          </a:xfrm>
          <a:prstGeom prst="rect">
            <a:avLst/>
          </a:prstGeom>
          <a:noFill/>
          <a:ln w="9525">
            <a:noFill/>
            <a:miter lim="800000"/>
            <a:headEnd/>
            <a:tailEnd/>
          </a:ln>
        </p:spPr>
        <p:txBody>
          <a:bodyPr>
            <a:spAutoFit/>
          </a:bodyPr>
          <a:lstStyle/>
          <a:p>
            <a:r>
              <a:rPr lang="en-US" sz="1200" dirty="0"/>
              <a:t>Image credit: </a:t>
            </a:r>
            <a:r>
              <a:rPr lang="en-US" sz="1200" dirty="0">
                <a:hlinkClick r:id="rId4"/>
              </a:rPr>
              <a:t>https://winefolly.com/tutorial/pinot-noir-regions/</a:t>
            </a:r>
            <a:r>
              <a:rPr lang="en-US" sz="1200" dirty="0"/>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455" y="1447800"/>
            <a:ext cx="8975090" cy="2819399"/>
          </a:xfrm>
        </p:spPr>
      </p:pic>
    </p:spTree>
    <p:extLst>
      <p:ext uri="{BB962C8B-B14F-4D97-AF65-F5344CB8AC3E}">
        <p14:creationId xmlns:p14="http://schemas.microsoft.com/office/powerpoint/2010/main" val="4003399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0C508B9B-A6BC-8845-9D9D-58EE537E495E}"/>
              </a:ext>
            </a:extLst>
          </p:cNvPr>
          <p:cNvSpPr txBox="1">
            <a:spLocks noGrp="1" noChangeArrowheads="1"/>
          </p:cNvSpPr>
          <p:nvPr>
            <p:ph type="title"/>
          </p:nvPr>
        </p:nvSpPr>
        <p:spPr>
          <a:xfrm>
            <a:off x="0" y="0"/>
            <a:ext cx="9144000" cy="1477962"/>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4800" dirty="0">
                <a:solidFill>
                  <a:schemeClr val="tx1"/>
                </a:solidFill>
              </a:rPr>
              <a:t>Factors Affecting the Taste of Wine</a:t>
            </a:r>
          </a:p>
        </p:txBody>
      </p:sp>
      <p:sp>
        <p:nvSpPr>
          <p:cNvPr id="7" name="Rectangle 7">
            <a:extLst>
              <a:ext uri="{FF2B5EF4-FFF2-40B4-BE49-F238E27FC236}">
                <a16:creationId xmlns:a16="http://schemas.microsoft.com/office/drawing/2014/main" id="{AA4654C8-19FE-4D4C-9EA7-77057F6413C7}"/>
              </a:ext>
            </a:extLst>
          </p:cNvPr>
          <p:cNvSpPr txBox="1">
            <a:spLocks noGrp="1" noChangeArrowheads="1"/>
          </p:cNvSpPr>
          <p:nvPr>
            <p:ph idx="1"/>
          </p:nvPr>
        </p:nvSpPr>
        <p:spPr>
          <a:xfrm>
            <a:off x="1953490" y="1752600"/>
            <a:ext cx="5029200" cy="4792081"/>
          </a:xfrm>
          <a:prstGeom prst="rect">
            <a:avLst/>
          </a:prstGeom>
        </p:spPr>
        <p:txBody>
          <a:bodyPr vert="horz" wrap="square" lIns="91440" tIns="45720" rIns="91440" bIns="45720" rtlCol="0">
            <a:spAutoFit/>
          </a:bodyPr>
          <a:lstStyle>
            <a:lvl1pPr marL="342900" indent="-342900" algn="l" rtl="0" eaLnBrk="0" fontAlgn="base" hangingPunct="0">
              <a:spcBef>
                <a:spcPts val="1500"/>
              </a:spcBef>
              <a:spcAft>
                <a:spcPct val="0"/>
              </a:spcAft>
              <a:buBlip>
                <a:blip r:embed="rId2"/>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a:lstStyle>
          <a:p>
            <a:pPr eaLnBrk="1" fontAlgn="auto" hangingPunct="1">
              <a:lnSpc>
                <a:spcPct val="90000"/>
              </a:lnSpc>
              <a:spcAft>
                <a:spcPts val="0"/>
              </a:spcAft>
              <a:defRPr/>
            </a:pPr>
            <a:r>
              <a:rPr lang="en-US" sz="3600" dirty="0">
                <a:solidFill>
                  <a:schemeClr val="tx1"/>
                </a:solidFill>
              </a:rPr>
              <a:t>Grape Variety</a:t>
            </a:r>
          </a:p>
          <a:p>
            <a:pPr eaLnBrk="1" fontAlgn="auto" hangingPunct="1">
              <a:lnSpc>
                <a:spcPct val="90000"/>
              </a:lnSpc>
              <a:spcAft>
                <a:spcPts val="0"/>
              </a:spcAft>
              <a:defRPr/>
            </a:pPr>
            <a:r>
              <a:rPr lang="en-US" sz="3600" dirty="0">
                <a:solidFill>
                  <a:schemeClr val="tx1"/>
                </a:solidFill>
              </a:rPr>
              <a:t>Viticulture </a:t>
            </a:r>
          </a:p>
          <a:p>
            <a:pPr eaLnBrk="1" fontAlgn="auto" hangingPunct="1">
              <a:lnSpc>
                <a:spcPct val="90000"/>
              </a:lnSpc>
              <a:spcAft>
                <a:spcPts val="0"/>
              </a:spcAft>
              <a:defRPr/>
            </a:pPr>
            <a:r>
              <a:rPr lang="en-US" sz="3600" dirty="0">
                <a:solidFill>
                  <a:schemeClr val="tx1"/>
                </a:solidFill>
              </a:rPr>
              <a:t>Soil</a:t>
            </a:r>
          </a:p>
          <a:p>
            <a:pPr eaLnBrk="1" fontAlgn="auto" hangingPunct="1">
              <a:lnSpc>
                <a:spcPct val="90000"/>
              </a:lnSpc>
              <a:spcAft>
                <a:spcPts val="0"/>
              </a:spcAft>
              <a:defRPr/>
            </a:pPr>
            <a:r>
              <a:rPr lang="en-US" sz="3600" dirty="0">
                <a:solidFill>
                  <a:schemeClr val="tx1"/>
                </a:solidFill>
              </a:rPr>
              <a:t>Physical Location</a:t>
            </a:r>
          </a:p>
          <a:p>
            <a:pPr eaLnBrk="1" fontAlgn="auto" hangingPunct="1">
              <a:lnSpc>
                <a:spcPct val="90000"/>
              </a:lnSpc>
              <a:spcAft>
                <a:spcPts val="0"/>
              </a:spcAft>
              <a:defRPr/>
            </a:pPr>
            <a:r>
              <a:rPr lang="en-US" sz="4000" b="1" i="1" dirty="0">
                <a:solidFill>
                  <a:schemeClr val="tx1"/>
                </a:solidFill>
                <a:effectLst>
                  <a:outerShdw blurRad="38100" dist="38100" dir="2700000" algn="tl">
                    <a:srgbClr val="000000">
                      <a:alpha val="43137"/>
                    </a:srgbClr>
                  </a:outerShdw>
                </a:effectLst>
              </a:rPr>
              <a:t>Climate</a:t>
            </a:r>
          </a:p>
          <a:p>
            <a:pPr eaLnBrk="1" fontAlgn="auto" hangingPunct="1">
              <a:lnSpc>
                <a:spcPct val="90000"/>
              </a:lnSpc>
              <a:spcAft>
                <a:spcPts val="0"/>
              </a:spcAft>
              <a:defRPr/>
            </a:pPr>
            <a:r>
              <a:rPr lang="en-US" sz="3600" dirty="0" err="1">
                <a:solidFill>
                  <a:schemeClr val="tx1"/>
                </a:solidFill>
              </a:rPr>
              <a:t>Vinification</a:t>
            </a:r>
            <a:r>
              <a:rPr lang="en-US" sz="3600" dirty="0">
                <a:solidFill>
                  <a:schemeClr val="tx1"/>
                </a:solidFill>
              </a:rPr>
              <a:t> </a:t>
            </a:r>
          </a:p>
          <a:p>
            <a:pPr eaLnBrk="1" fontAlgn="auto" hangingPunct="1">
              <a:lnSpc>
                <a:spcPct val="90000"/>
              </a:lnSpc>
              <a:spcAft>
                <a:spcPts val="0"/>
              </a:spcAft>
              <a:defRPr/>
            </a:pPr>
            <a:r>
              <a:rPr lang="en-US" sz="3600" dirty="0">
                <a:solidFill>
                  <a:schemeClr val="tx1"/>
                </a:solidFill>
              </a:rPr>
              <a:t>Luck of the Year</a:t>
            </a:r>
          </a:p>
        </p:txBody>
      </p:sp>
    </p:spTree>
    <p:extLst>
      <p:ext uri="{BB962C8B-B14F-4D97-AF65-F5344CB8AC3E}">
        <p14:creationId xmlns:p14="http://schemas.microsoft.com/office/powerpoint/2010/main" val="11737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additive="base">
                                        <p:cTn id="23"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7">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 calcmode="lin" valueType="num">
                                      <p:cBhvr additive="base">
                                        <p:cTn id="27"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7">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 calcmode="lin" valueType="num">
                                      <p:cBhvr additive="base">
                                        <p:cTn id="31"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90600"/>
            <a:ext cx="9144000" cy="4191000"/>
          </a:xfrm>
        </p:spPr>
        <p:txBody>
          <a:bodyPr>
            <a:noAutofit/>
          </a:bodyPr>
          <a:lstStyle/>
          <a:p>
            <a:r>
              <a:rPr lang="en-US" sz="6600" u="sng" dirty="0">
                <a:solidFill>
                  <a:schemeClr val="tx1"/>
                </a:solidFill>
              </a:rPr>
              <a:t>Climate</a:t>
            </a:r>
            <a:br>
              <a:rPr lang="en-US" sz="6600" dirty="0">
                <a:solidFill>
                  <a:schemeClr val="tx1"/>
                </a:solidFill>
              </a:rPr>
            </a:br>
            <a:r>
              <a:rPr lang="en-US" sz="6600" dirty="0">
                <a:solidFill>
                  <a:schemeClr val="tx1"/>
                </a:solidFill>
              </a:rPr>
              <a:t>Maritime</a:t>
            </a:r>
            <a:br>
              <a:rPr lang="en-US" sz="6600" dirty="0">
                <a:solidFill>
                  <a:schemeClr val="tx1"/>
                </a:solidFill>
              </a:rPr>
            </a:br>
            <a:r>
              <a:rPr lang="en-US" sz="6600" dirty="0">
                <a:solidFill>
                  <a:schemeClr val="tx1"/>
                </a:solidFill>
              </a:rPr>
              <a:t>Continental</a:t>
            </a:r>
            <a:br>
              <a:rPr lang="en-US" sz="6600" dirty="0">
                <a:solidFill>
                  <a:schemeClr val="tx1"/>
                </a:solidFill>
              </a:rPr>
            </a:br>
            <a:r>
              <a:rPr lang="en-US" sz="6600" dirty="0">
                <a:solidFill>
                  <a:schemeClr val="tx1"/>
                </a:solidFill>
              </a:rPr>
              <a:t>Mediterranean</a:t>
            </a:r>
          </a:p>
        </p:txBody>
      </p:sp>
    </p:spTree>
    <p:extLst>
      <p:ext uri="{BB962C8B-B14F-4D97-AF65-F5344CB8AC3E}">
        <p14:creationId xmlns:p14="http://schemas.microsoft.com/office/powerpoint/2010/main" val="20503185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228600" y="274638"/>
            <a:ext cx="8534400" cy="715962"/>
          </a:xfrm>
        </p:spPr>
        <p:txBody>
          <a:bodyPr>
            <a:normAutofit fontScale="90000"/>
          </a:bodyPr>
          <a:lstStyle/>
          <a:p>
            <a:pPr eaLnBrk="1" fontAlgn="auto" hangingPunct="1">
              <a:spcAft>
                <a:spcPts val="0"/>
              </a:spcAft>
              <a:defRPr/>
            </a:pPr>
            <a:r>
              <a:rPr lang="en-US" dirty="0">
                <a:solidFill>
                  <a:schemeClr val="tx1"/>
                </a:solidFill>
              </a:rPr>
              <a:t>Common Regulations &amp; Laws</a:t>
            </a:r>
          </a:p>
        </p:txBody>
      </p:sp>
      <p:sp>
        <p:nvSpPr>
          <p:cNvPr id="14339" name="Rectangle 3"/>
          <p:cNvSpPr>
            <a:spLocks noGrp="1" noChangeArrowheads="1"/>
          </p:cNvSpPr>
          <p:nvPr>
            <p:ph idx="1"/>
          </p:nvPr>
        </p:nvSpPr>
        <p:spPr>
          <a:xfrm>
            <a:off x="1752600" y="1219200"/>
            <a:ext cx="6172200" cy="4953000"/>
          </a:xfrm>
        </p:spPr>
        <p:txBody>
          <a:bodyPr>
            <a:noAutofit/>
          </a:bodyPr>
          <a:lstStyle/>
          <a:p>
            <a:pPr eaLnBrk="1" fontAlgn="auto" hangingPunct="1">
              <a:spcAft>
                <a:spcPts val="0"/>
              </a:spcAft>
              <a:defRPr/>
            </a:pPr>
            <a:r>
              <a:rPr lang="en-US" sz="4000" dirty="0">
                <a:solidFill>
                  <a:schemeClr val="tx1"/>
                </a:solidFill>
              </a:rPr>
              <a:t>Appellations</a:t>
            </a:r>
          </a:p>
          <a:p>
            <a:pPr eaLnBrk="1" fontAlgn="auto" hangingPunct="1">
              <a:spcAft>
                <a:spcPts val="0"/>
              </a:spcAft>
              <a:defRPr/>
            </a:pPr>
            <a:r>
              <a:rPr lang="en-US" sz="4000" dirty="0">
                <a:solidFill>
                  <a:schemeClr val="tx1"/>
                </a:solidFill>
              </a:rPr>
              <a:t>Grape Variety</a:t>
            </a:r>
          </a:p>
          <a:p>
            <a:pPr eaLnBrk="1" fontAlgn="auto" hangingPunct="1">
              <a:spcAft>
                <a:spcPts val="0"/>
              </a:spcAft>
              <a:defRPr/>
            </a:pPr>
            <a:r>
              <a:rPr lang="en-US" sz="4000" dirty="0">
                <a:solidFill>
                  <a:schemeClr val="tx1"/>
                </a:solidFill>
              </a:rPr>
              <a:t>Minimum Alcohol</a:t>
            </a:r>
          </a:p>
          <a:p>
            <a:pPr eaLnBrk="1" fontAlgn="auto" hangingPunct="1">
              <a:spcAft>
                <a:spcPts val="0"/>
              </a:spcAft>
              <a:defRPr/>
            </a:pPr>
            <a:r>
              <a:rPr lang="en-US" sz="4000" dirty="0">
                <a:solidFill>
                  <a:schemeClr val="tx1"/>
                </a:solidFill>
              </a:rPr>
              <a:t>Maximum Yield</a:t>
            </a:r>
          </a:p>
          <a:p>
            <a:pPr eaLnBrk="1" fontAlgn="auto" hangingPunct="1">
              <a:spcAft>
                <a:spcPts val="0"/>
              </a:spcAft>
              <a:defRPr/>
            </a:pPr>
            <a:r>
              <a:rPr lang="en-US" sz="4000" dirty="0">
                <a:solidFill>
                  <a:schemeClr val="tx1"/>
                </a:solidFill>
              </a:rPr>
              <a:t>Methods of Viticulture</a:t>
            </a:r>
          </a:p>
          <a:p>
            <a:pPr eaLnBrk="1" fontAlgn="auto" hangingPunct="1">
              <a:spcAft>
                <a:spcPts val="0"/>
              </a:spcAft>
              <a:defRPr/>
            </a:pPr>
            <a:r>
              <a:rPr lang="en-US" sz="4000" dirty="0">
                <a:solidFill>
                  <a:schemeClr val="tx1"/>
                </a:solidFill>
              </a:rPr>
              <a:t>Methods of </a:t>
            </a:r>
            <a:r>
              <a:rPr lang="en-US" sz="4000" dirty="0" err="1">
                <a:solidFill>
                  <a:schemeClr val="tx1"/>
                </a:solidFill>
              </a:rPr>
              <a:t>Vinification</a:t>
            </a:r>
            <a:endParaRPr lang="en-US" sz="4000" dirty="0">
              <a:solidFill>
                <a:schemeClr val="tx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9144000" cy="1477962"/>
          </a:xfrm>
        </p:spPr>
        <p:txBody>
          <a:bodyPr/>
          <a:lstStyle/>
          <a:p>
            <a:pPr>
              <a:defRPr/>
            </a:pPr>
            <a:r>
              <a:rPr lang="en-US" dirty="0"/>
              <a:t>Short List of Problems </a:t>
            </a:r>
            <a:br>
              <a:rPr lang="en-US" dirty="0"/>
            </a:br>
            <a:r>
              <a:rPr lang="en-US" dirty="0"/>
              <a:t>Grape Vines Face</a:t>
            </a:r>
          </a:p>
        </p:txBody>
      </p:sp>
      <p:sp>
        <p:nvSpPr>
          <p:cNvPr id="3" name="Content Placeholder 2"/>
          <p:cNvSpPr>
            <a:spLocks noGrp="1"/>
          </p:cNvSpPr>
          <p:nvPr>
            <p:ph idx="1"/>
          </p:nvPr>
        </p:nvSpPr>
        <p:spPr/>
        <p:txBody>
          <a:bodyPr/>
          <a:lstStyle/>
          <a:p>
            <a:pPr>
              <a:defRPr/>
            </a:pPr>
            <a:r>
              <a:rPr lang="en-US" dirty="0" err="1"/>
              <a:t>Phylloxera</a:t>
            </a:r>
            <a:endParaRPr lang="en-US" dirty="0"/>
          </a:p>
          <a:p>
            <a:pPr>
              <a:defRPr/>
            </a:pPr>
            <a:r>
              <a:rPr lang="en-US" dirty="0"/>
              <a:t>Glassy Winged Sharpshooter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8" name="Rectangle 6"/>
          <p:cNvSpPr>
            <a:spLocks noGrp="1" noChangeArrowheads="1"/>
          </p:cNvSpPr>
          <p:nvPr>
            <p:ph type="title"/>
          </p:nvPr>
        </p:nvSpPr>
        <p:spPr>
          <a:xfrm>
            <a:off x="0" y="609600"/>
            <a:ext cx="9144000" cy="990600"/>
          </a:xfrm>
        </p:spPr>
        <p:txBody>
          <a:bodyPr>
            <a:noAutofit/>
          </a:bodyPr>
          <a:lstStyle/>
          <a:p>
            <a:pPr eaLnBrk="1" fontAlgn="auto" hangingPunct="1">
              <a:spcAft>
                <a:spcPts val="0"/>
              </a:spcAft>
              <a:defRPr/>
            </a:pPr>
            <a:r>
              <a:rPr lang="en-US" sz="4800" dirty="0"/>
              <a:t>Identify the </a:t>
            </a:r>
            <a:br>
              <a:rPr lang="en-US" sz="4800" dirty="0"/>
            </a:br>
            <a:r>
              <a:rPr lang="en-US" sz="4800" dirty="0"/>
              <a:t>Factors Affecting the Taste of Wine</a:t>
            </a:r>
          </a:p>
        </p:txBody>
      </p:sp>
      <p:sp>
        <p:nvSpPr>
          <p:cNvPr id="3" name="Content Placeholder 2">
            <a:extLst>
              <a:ext uri="{FF2B5EF4-FFF2-40B4-BE49-F238E27FC236}">
                <a16:creationId xmlns:a16="http://schemas.microsoft.com/office/drawing/2014/main" id="{F38C3359-CC2F-E84A-AADA-137900F06E82}"/>
              </a:ext>
            </a:extLst>
          </p:cNvPr>
          <p:cNvSpPr>
            <a:spLocks noGrp="1"/>
          </p:cNvSpPr>
          <p:nvPr>
            <p:ph idx="1"/>
          </p:nvPr>
        </p:nvSpPr>
        <p:spPr/>
        <p:txBody>
          <a:bodyPr/>
          <a:lstStyle/>
          <a:p>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2B978014-4FEB-4E23-96A9-6D2363B0786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 y="1562844"/>
            <a:ext cx="8991600" cy="5066556"/>
          </a:xfrm>
        </p:spPr>
      </p:pic>
      <p:sp>
        <p:nvSpPr>
          <p:cNvPr id="7" name="Rectangle 2">
            <a:extLst>
              <a:ext uri="{FF2B5EF4-FFF2-40B4-BE49-F238E27FC236}">
                <a16:creationId xmlns:a16="http://schemas.microsoft.com/office/drawing/2014/main" id="{3AB7C360-049C-4E36-822E-8C13A4E7FB07}"/>
              </a:ext>
            </a:extLst>
          </p:cNvPr>
          <p:cNvSpPr txBox="1">
            <a:spLocks noChangeArrowheads="1"/>
          </p:cNvSpPr>
          <p:nvPr/>
        </p:nvSpPr>
        <p:spPr>
          <a:xfrm>
            <a:off x="76200" y="228600"/>
            <a:ext cx="8991600" cy="1143000"/>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6000" dirty="0"/>
              <a:t>What is </a:t>
            </a:r>
            <a:r>
              <a:rPr lang="en-US" sz="6000" dirty="0" err="1"/>
              <a:t>Phylloxera</a:t>
            </a:r>
            <a:r>
              <a:rPr lang="en-US" sz="6000" dirty="0"/>
              <a:t>?</a:t>
            </a:r>
          </a:p>
        </p:txBody>
      </p:sp>
    </p:spTree>
    <p:extLst>
      <p:ext uri="{BB962C8B-B14F-4D97-AF65-F5344CB8AC3E}">
        <p14:creationId xmlns:p14="http://schemas.microsoft.com/office/powerpoint/2010/main" val="7093264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533400" y="1371600"/>
            <a:ext cx="8382000" cy="5486400"/>
          </a:xfrm>
        </p:spPr>
        <p:txBody>
          <a:bodyPr>
            <a:normAutofit/>
          </a:bodyPr>
          <a:lstStyle/>
          <a:p>
            <a:pPr eaLnBrk="1" fontAlgn="auto" hangingPunct="1">
              <a:spcAft>
                <a:spcPts val="0"/>
              </a:spcAft>
              <a:defRPr/>
            </a:pPr>
            <a:r>
              <a:rPr lang="en-US" sz="2800" dirty="0"/>
              <a:t>Grape Louse that feeds on the roots of </a:t>
            </a:r>
            <a:r>
              <a:rPr lang="en-US" sz="2800" i="1" dirty="0" err="1"/>
              <a:t>vitis</a:t>
            </a:r>
            <a:r>
              <a:rPr lang="en-US" sz="2800" i="1" dirty="0"/>
              <a:t> </a:t>
            </a:r>
            <a:r>
              <a:rPr lang="en-US" sz="2800" i="1" dirty="0" err="1"/>
              <a:t>vinifera</a:t>
            </a:r>
            <a:r>
              <a:rPr lang="en-US" sz="2800" dirty="0"/>
              <a:t> and injects its waste into the roots</a:t>
            </a:r>
            <a:endParaRPr lang="en-US" sz="2800" i="1" dirty="0"/>
          </a:p>
          <a:p>
            <a:pPr eaLnBrk="1" fontAlgn="auto" hangingPunct="1">
              <a:spcAft>
                <a:spcPts val="0"/>
              </a:spcAft>
              <a:defRPr/>
            </a:pPr>
            <a:r>
              <a:rPr lang="en-US" sz="2800" dirty="0"/>
              <a:t>Thought to be Resistant to Rootstock AxR1</a:t>
            </a:r>
          </a:p>
          <a:p>
            <a:pPr eaLnBrk="1" fontAlgn="auto" hangingPunct="1">
              <a:spcAft>
                <a:spcPts val="0"/>
              </a:spcAft>
              <a:defRPr/>
            </a:pPr>
            <a:r>
              <a:rPr lang="en-US" sz="2800" dirty="0"/>
              <a:t>Did it Destroyed Wine </a:t>
            </a:r>
            <a:r>
              <a:rPr lang="en-US" sz="2800"/>
              <a:t>Industry?</a:t>
            </a:r>
            <a:endParaRPr lang="en-US" sz="2800" dirty="0"/>
          </a:p>
          <a:p>
            <a:pPr lvl="1" eaLnBrk="1" fontAlgn="auto" hangingPunct="1">
              <a:spcAft>
                <a:spcPts val="0"/>
              </a:spcAft>
              <a:defRPr/>
            </a:pPr>
            <a:r>
              <a:rPr lang="en-US" sz="2400" dirty="0"/>
              <a:t>70% of French Vineyards in 1860’s-1870’s</a:t>
            </a:r>
          </a:p>
          <a:p>
            <a:pPr lvl="1" eaLnBrk="1" fontAlgn="auto" hangingPunct="1">
              <a:spcAft>
                <a:spcPts val="0"/>
              </a:spcAft>
              <a:defRPr/>
            </a:pPr>
            <a:r>
              <a:rPr lang="en-US" sz="2400" dirty="0"/>
              <a:t>New Zealand in 1970’s</a:t>
            </a:r>
          </a:p>
          <a:p>
            <a:pPr lvl="1" eaLnBrk="1" fontAlgn="auto" hangingPunct="1">
              <a:spcAft>
                <a:spcPts val="0"/>
              </a:spcAft>
              <a:defRPr/>
            </a:pPr>
            <a:r>
              <a:rPr lang="en-US" sz="2400" dirty="0"/>
              <a:t>Napa Valley in 1983</a:t>
            </a:r>
          </a:p>
          <a:p>
            <a:pPr lvl="1" eaLnBrk="1" fontAlgn="auto" hangingPunct="1">
              <a:spcAft>
                <a:spcPts val="0"/>
              </a:spcAft>
              <a:defRPr/>
            </a:pPr>
            <a:r>
              <a:rPr lang="en-US" sz="2400" dirty="0"/>
              <a:t>West Coast of US by 1995 </a:t>
            </a:r>
          </a:p>
          <a:p>
            <a:pPr eaLnBrk="1" fontAlgn="auto" hangingPunct="1">
              <a:spcAft>
                <a:spcPts val="0"/>
              </a:spcAft>
              <a:defRPr/>
            </a:pPr>
            <a:r>
              <a:rPr lang="en-US" sz="2800" dirty="0"/>
              <a:t>Various </a:t>
            </a:r>
            <a:r>
              <a:rPr lang="en-US" sz="2800" i="1" dirty="0" err="1"/>
              <a:t>vitis</a:t>
            </a:r>
            <a:r>
              <a:rPr lang="en-US" sz="2800" i="1" dirty="0"/>
              <a:t> </a:t>
            </a:r>
            <a:r>
              <a:rPr lang="en-US" sz="2800" i="1" dirty="0" err="1"/>
              <a:t>labrusca</a:t>
            </a:r>
            <a:r>
              <a:rPr lang="en-US" sz="2800" dirty="0"/>
              <a:t> root stocks now used</a:t>
            </a:r>
          </a:p>
        </p:txBody>
      </p:sp>
      <p:sp>
        <p:nvSpPr>
          <p:cNvPr id="7" name="Rectangle 2">
            <a:extLst>
              <a:ext uri="{FF2B5EF4-FFF2-40B4-BE49-F238E27FC236}">
                <a16:creationId xmlns:a16="http://schemas.microsoft.com/office/drawing/2014/main" id="{C8C92CE1-851F-41CD-817A-F873AD81F321}"/>
              </a:ext>
            </a:extLst>
          </p:cNvPr>
          <p:cNvSpPr txBox="1">
            <a:spLocks noChangeArrowheads="1"/>
          </p:cNvSpPr>
          <p:nvPr/>
        </p:nvSpPr>
        <p:spPr>
          <a:xfrm>
            <a:off x="76200" y="228600"/>
            <a:ext cx="8991600" cy="1143000"/>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6000" dirty="0"/>
              <a:t>What is </a:t>
            </a:r>
            <a:r>
              <a:rPr lang="en-US" sz="6000" dirty="0" err="1"/>
              <a:t>Phylloxera</a:t>
            </a:r>
            <a:r>
              <a:rPr lang="en-US" sz="6000" dirty="0"/>
              <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752600" y="0"/>
            <a:ext cx="5681265" cy="762000"/>
          </a:xfrm>
        </p:spPr>
        <p:txBody>
          <a:bodyPr/>
          <a:lstStyle/>
          <a:p>
            <a:pPr eaLnBrk="1" fontAlgn="auto" hangingPunct="1">
              <a:spcAft>
                <a:spcPts val="0"/>
              </a:spcAft>
              <a:defRPr/>
            </a:pPr>
            <a:r>
              <a:rPr lang="en-US" dirty="0"/>
              <a:t>Terms to Know</a:t>
            </a:r>
          </a:p>
        </p:txBody>
      </p:sp>
      <p:sp>
        <p:nvSpPr>
          <p:cNvPr id="22531" name="Rectangle 3"/>
          <p:cNvSpPr>
            <a:spLocks noGrp="1" noChangeArrowheads="1"/>
          </p:cNvSpPr>
          <p:nvPr>
            <p:ph idx="1"/>
          </p:nvPr>
        </p:nvSpPr>
        <p:spPr>
          <a:xfrm>
            <a:off x="304800" y="914400"/>
            <a:ext cx="4267200" cy="5943600"/>
          </a:xfrm>
        </p:spPr>
        <p:txBody>
          <a:bodyPr>
            <a:noAutofit/>
          </a:bodyPr>
          <a:lstStyle/>
          <a:p>
            <a:pPr eaLnBrk="1" fontAlgn="auto" hangingPunct="1">
              <a:lnSpc>
                <a:spcPct val="80000"/>
              </a:lnSpc>
              <a:spcAft>
                <a:spcPts val="0"/>
              </a:spcAft>
              <a:defRPr/>
            </a:pPr>
            <a:r>
              <a:rPr lang="en-US" sz="2400" dirty="0">
                <a:solidFill>
                  <a:schemeClr val="tx1">
                    <a:lumMod val="95000"/>
                  </a:schemeClr>
                </a:solidFill>
              </a:rPr>
              <a:t>Viticulture </a:t>
            </a:r>
          </a:p>
          <a:p>
            <a:pPr eaLnBrk="1" fontAlgn="auto" hangingPunct="1">
              <a:lnSpc>
                <a:spcPct val="80000"/>
              </a:lnSpc>
              <a:spcAft>
                <a:spcPts val="0"/>
              </a:spcAft>
              <a:defRPr/>
            </a:pPr>
            <a:r>
              <a:rPr lang="en-US" sz="2400" dirty="0">
                <a:solidFill>
                  <a:schemeClr val="tx1">
                    <a:lumMod val="95000"/>
                  </a:schemeClr>
                </a:solidFill>
              </a:rPr>
              <a:t>Wine Maker, </a:t>
            </a:r>
            <a:r>
              <a:rPr lang="en-US" sz="2400" dirty="0" err="1">
                <a:solidFill>
                  <a:schemeClr val="tx1">
                    <a:lumMod val="95000"/>
                  </a:schemeClr>
                </a:solidFill>
              </a:rPr>
              <a:t>Vitner</a:t>
            </a:r>
            <a:r>
              <a:rPr lang="en-US" sz="2400" dirty="0">
                <a:solidFill>
                  <a:schemeClr val="tx1">
                    <a:lumMod val="95000"/>
                  </a:schemeClr>
                </a:solidFill>
              </a:rPr>
              <a:t>, Vineyard Manager, Grape Grower</a:t>
            </a:r>
          </a:p>
          <a:p>
            <a:pPr eaLnBrk="1" fontAlgn="auto" hangingPunct="1">
              <a:lnSpc>
                <a:spcPct val="80000"/>
              </a:lnSpc>
              <a:spcAft>
                <a:spcPts val="0"/>
              </a:spcAft>
              <a:defRPr/>
            </a:pPr>
            <a:r>
              <a:rPr lang="en-US" sz="2400" dirty="0">
                <a:solidFill>
                  <a:schemeClr val="tx1">
                    <a:lumMod val="95000"/>
                  </a:schemeClr>
                </a:solidFill>
              </a:rPr>
              <a:t>Parts of a Grape Vine</a:t>
            </a:r>
          </a:p>
          <a:p>
            <a:pPr eaLnBrk="1" fontAlgn="auto" hangingPunct="1">
              <a:lnSpc>
                <a:spcPct val="80000"/>
              </a:lnSpc>
              <a:spcAft>
                <a:spcPts val="0"/>
              </a:spcAft>
              <a:defRPr/>
            </a:pPr>
            <a:r>
              <a:rPr lang="en-US" sz="2400" dirty="0">
                <a:solidFill>
                  <a:schemeClr val="tx1">
                    <a:lumMod val="95000"/>
                  </a:schemeClr>
                </a:solidFill>
              </a:rPr>
              <a:t>Annual cycle of a grape vine</a:t>
            </a:r>
          </a:p>
          <a:p>
            <a:pPr eaLnBrk="1" fontAlgn="auto" hangingPunct="1">
              <a:lnSpc>
                <a:spcPct val="80000"/>
              </a:lnSpc>
              <a:spcAft>
                <a:spcPts val="0"/>
              </a:spcAft>
              <a:defRPr/>
            </a:pPr>
            <a:r>
              <a:rPr lang="en-US" sz="2400" dirty="0">
                <a:solidFill>
                  <a:schemeClr val="tx1">
                    <a:lumMod val="95000"/>
                  </a:schemeClr>
                </a:solidFill>
              </a:rPr>
              <a:t>Brix and </a:t>
            </a:r>
            <a:r>
              <a:rPr lang="en-US" sz="2400" i="1" dirty="0" err="1">
                <a:solidFill>
                  <a:schemeClr val="tx1">
                    <a:lumMod val="95000"/>
                  </a:schemeClr>
                </a:solidFill>
              </a:rPr>
              <a:t>Beaume</a:t>
            </a:r>
            <a:endParaRPr lang="en-US" sz="2400" i="1" dirty="0">
              <a:solidFill>
                <a:schemeClr val="tx1">
                  <a:lumMod val="95000"/>
                </a:schemeClr>
              </a:solidFill>
            </a:endParaRPr>
          </a:p>
          <a:p>
            <a:pPr eaLnBrk="1" fontAlgn="auto" hangingPunct="1">
              <a:lnSpc>
                <a:spcPct val="80000"/>
              </a:lnSpc>
              <a:spcAft>
                <a:spcPts val="0"/>
              </a:spcAft>
              <a:defRPr/>
            </a:pPr>
            <a:r>
              <a:rPr lang="en-US" sz="2400" dirty="0">
                <a:solidFill>
                  <a:schemeClr val="tx1">
                    <a:lumMod val="95000"/>
                  </a:schemeClr>
                </a:solidFill>
              </a:rPr>
              <a:t>Climate: Maritime, Continental, Mediterranean </a:t>
            </a:r>
          </a:p>
          <a:p>
            <a:pPr eaLnBrk="1" fontAlgn="auto" hangingPunct="1">
              <a:lnSpc>
                <a:spcPct val="80000"/>
              </a:lnSpc>
              <a:spcAft>
                <a:spcPts val="0"/>
              </a:spcAft>
              <a:defRPr/>
            </a:pPr>
            <a:r>
              <a:rPr lang="en-US" sz="2400" dirty="0">
                <a:solidFill>
                  <a:schemeClr val="tx1">
                    <a:lumMod val="95000"/>
                  </a:schemeClr>
                </a:solidFill>
              </a:rPr>
              <a:t>Vineyard Management Terms: Conventional, Sustainable, Organic, Biodynamic</a:t>
            </a:r>
          </a:p>
          <a:p>
            <a:pPr eaLnBrk="1" fontAlgn="auto" hangingPunct="1">
              <a:lnSpc>
                <a:spcPct val="80000"/>
              </a:lnSpc>
              <a:spcAft>
                <a:spcPts val="0"/>
              </a:spcAft>
              <a:defRPr/>
            </a:pPr>
            <a:endParaRPr lang="en-US" sz="2400" dirty="0">
              <a:solidFill>
                <a:schemeClr val="tx1">
                  <a:lumMod val="95000"/>
                </a:schemeClr>
              </a:solidFill>
            </a:endParaRPr>
          </a:p>
        </p:txBody>
      </p:sp>
      <p:sp>
        <p:nvSpPr>
          <p:cNvPr id="4" name="Rectangle 3"/>
          <p:cNvSpPr txBox="1">
            <a:spLocks noChangeArrowheads="1"/>
          </p:cNvSpPr>
          <p:nvPr/>
        </p:nvSpPr>
        <p:spPr>
          <a:xfrm>
            <a:off x="4572000" y="895350"/>
            <a:ext cx="4267200" cy="6248400"/>
          </a:xfrm>
          <a:prstGeom prst="rect">
            <a:avLst/>
          </a:prstGeom>
        </p:spPr>
        <p:txBody>
          <a:bodyPr/>
          <a:lstStyle/>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Vintage</a:t>
            </a:r>
          </a:p>
          <a:p>
            <a:pPr marL="342900" indent="-342900" fontAlgn="auto">
              <a:lnSpc>
                <a:spcPct val="80000"/>
              </a:lnSpc>
              <a:spcBef>
                <a:spcPts val="1500"/>
              </a:spcBef>
              <a:spcAft>
                <a:spcPts val="0"/>
              </a:spcAft>
              <a:buFontTx/>
              <a:buBlip>
                <a:blip r:embed="rId3"/>
              </a:buBlip>
              <a:defRPr/>
            </a:pPr>
            <a:r>
              <a:rPr lang="en-US" i="1" dirty="0" err="1">
                <a:solidFill>
                  <a:schemeClr val="tx1">
                    <a:lumMod val="95000"/>
                  </a:schemeClr>
                </a:solidFill>
                <a:latin typeface="+mn-lt"/>
              </a:rPr>
              <a:t>Phylloxera</a:t>
            </a:r>
            <a:endParaRPr lang="en-US" i="1" dirty="0">
              <a:solidFill>
                <a:schemeClr val="tx1">
                  <a:lumMod val="95000"/>
                </a:schemeClr>
              </a:solidFill>
              <a:latin typeface="+mn-lt"/>
            </a:endParaRPr>
          </a:p>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Appellation</a:t>
            </a:r>
          </a:p>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Yield </a:t>
            </a:r>
          </a:p>
          <a:p>
            <a:pPr marL="342900" indent="-342900" fontAlgn="auto">
              <a:lnSpc>
                <a:spcPct val="80000"/>
              </a:lnSpc>
              <a:spcBef>
                <a:spcPts val="1500"/>
              </a:spcBef>
              <a:spcAft>
                <a:spcPts val="0"/>
              </a:spcAft>
              <a:buFontTx/>
              <a:buBlip>
                <a:blip r:embed="rId3"/>
              </a:buBlip>
              <a:defRPr/>
            </a:pPr>
            <a:r>
              <a:rPr lang="en-US" dirty="0" err="1">
                <a:solidFill>
                  <a:schemeClr val="tx1">
                    <a:lumMod val="95000"/>
                  </a:schemeClr>
                </a:solidFill>
                <a:latin typeface="+mn-lt"/>
              </a:rPr>
              <a:t>Vitis</a:t>
            </a:r>
            <a:r>
              <a:rPr lang="en-US" dirty="0">
                <a:solidFill>
                  <a:schemeClr val="tx1">
                    <a:lumMod val="95000"/>
                  </a:schemeClr>
                </a:solidFill>
                <a:latin typeface="+mn-lt"/>
              </a:rPr>
              <a:t> vinifera/labrusca</a:t>
            </a:r>
          </a:p>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Grafting</a:t>
            </a:r>
          </a:p>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Root stock/bud wood</a:t>
            </a:r>
          </a:p>
          <a:p>
            <a:pPr marL="342900" indent="-342900" fontAlgn="auto">
              <a:lnSpc>
                <a:spcPct val="80000"/>
              </a:lnSpc>
              <a:spcBef>
                <a:spcPts val="1500"/>
              </a:spcBef>
              <a:spcAft>
                <a:spcPts val="0"/>
              </a:spcAft>
              <a:buFontTx/>
              <a:buBlip>
                <a:blip r:embed="rId3"/>
              </a:buBlip>
              <a:defRPr/>
            </a:pPr>
            <a:r>
              <a:rPr lang="en-US" i="1" dirty="0" err="1">
                <a:solidFill>
                  <a:schemeClr val="tx1">
                    <a:lumMod val="95000"/>
                  </a:schemeClr>
                </a:solidFill>
                <a:latin typeface="+mn-lt"/>
              </a:rPr>
              <a:t>Vitis</a:t>
            </a:r>
            <a:r>
              <a:rPr lang="en-US" i="1" dirty="0">
                <a:solidFill>
                  <a:schemeClr val="tx1">
                    <a:lumMod val="95000"/>
                  </a:schemeClr>
                </a:solidFill>
                <a:latin typeface="+mn-lt"/>
              </a:rPr>
              <a:t> </a:t>
            </a:r>
            <a:r>
              <a:rPr lang="en-US" i="1" dirty="0" err="1">
                <a:solidFill>
                  <a:schemeClr val="tx1">
                    <a:lumMod val="95000"/>
                  </a:schemeClr>
                </a:solidFill>
                <a:latin typeface="+mn-lt"/>
              </a:rPr>
              <a:t>Vinifiera</a:t>
            </a:r>
            <a:endParaRPr lang="en-US" i="1" dirty="0">
              <a:solidFill>
                <a:schemeClr val="tx1">
                  <a:lumMod val="95000"/>
                </a:schemeClr>
              </a:solidFill>
              <a:latin typeface="+mn-lt"/>
            </a:endParaRPr>
          </a:p>
          <a:p>
            <a:pPr marL="342900" indent="-342900" fontAlgn="auto">
              <a:lnSpc>
                <a:spcPct val="80000"/>
              </a:lnSpc>
              <a:spcBef>
                <a:spcPts val="1500"/>
              </a:spcBef>
              <a:spcAft>
                <a:spcPts val="0"/>
              </a:spcAft>
              <a:buFontTx/>
              <a:buBlip>
                <a:blip r:embed="rId3"/>
              </a:buBlip>
              <a:defRPr/>
            </a:pPr>
            <a:r>
              <a:rPr lang="en-US" i="1" dirty="0" err="1">
                <a:solidFill>
                  <a:schemeClr val="tx1">
                    <a:lumMod val="95000"/>
                  </a:schemeClr>
                </a:solidFill>
                <a:latin typeface="+mn-lt"/>
              </a:rPr>
              <a:t>Vitis</a:t>
            </a:r>
            <a:r>
              <a:rPr lang="en-US" i="1" dirty="0">
                <a:solidFill>
                  <a:schemeClr val="tx1">
                    <a:lumMod val="95000"/>
                  </a:schemeClr>
                </a:solidFill>
                <a:latin typeface="+mn-lt"/>
              </a:rPr>
              <a:t> Labrusca</a:t>
            </a:r>
          </a:p>
          <a:p>
            <a:pPr marL="342900" indent="-342900" fontAlgn="auto">
              <a:lnSpc>
                <a:spcPct val="80000"/>
              </a:lnSpc>
              <a:spcBef>
                <a:spcPts val="1500"/>
              </a:spcBef>
              <a:spcAft>
                <a:spcPts val="0"/>
              </a:spcAft>
              <a:buBlip>
                <a:blip r:embed="rId3"/>
              </a:buBlip>
              <a:defRPr/>
            </a:pPr>
            <a:r>
              <a:rPr lang="en-US" dirty="0">
                <a:solidFill>
                  <a:schemeClr val="tx1">
                    <a:lumMod val="95000"/>
                  </a:schemeClr>
                </a:solidFill>
              </a:rPr>
              <a:t>Botrytis </a:t>
            </a:r>
            <a:r>
              <a:rPr lang="en-US" dirty="0" err="1">
                <a:solidFill>
                  <a:schemeClr val="tx1">
                    <a:lumMod val="95000"/>
                  </a:schemeClr>
                </a:solidFill>
              </a:rPr>
              <a:t>Cinerea</a:t>
            </a:r>
            <a:r>
              <a:rPr lang="en-US" dirty="0">
                <a:solidFill>
                  <a:schemeClr val="tx1">
                    <a:lumMod val="95000"/>
                  </a:schemeClr>
                </a:solidFill>
              </a:rPr>
              <a:t> (Noble Rot)</a:t>
            </a:r>
            <a:endParaRPr lang="en-US" i="1" dirty="0">
              <a:solidFill>
                <a:schemeClr val="tx1">
                  <a:lumMod val="95000"/>
                </a:schemeClr>
              </a:solidFill>
              <a:latin typeface="+mn-lt"/>
            </a:endParaRPr>
          </a:p>
          <a:p>
            <a:pPr marL="342900" indent="-342900" fontAlgn="auto">
              <a:lnSpc>
                <a:spcPct val="80000"/>
              </a:lnSpc>
              <a:spcBef>
                <a:spcPts val="1500"/>
              </a:spcBef>
              <a:spcAft>
                <a:spcPts val="0"/>
              </a:spcAft>
              <a:defRPr/>
            </a:pPr>
            <a:br>
              <a:rPr lang="en-US" dirty="0">
                <a:solidFill>
                  <a:schemeClr val="tx1">
                    <a:lumMod val="95000"/>
                  </a:schemeClr>
                </a:solidFill>
                <a:latin typeface="+mn-lt"/>
              </a:rPr>
            </a:br>
            <a:endParaRPr lang="en-US" dirty="0">
              <a:solidFill>
                <a:schemeClr val="tx1">
                  <a:lumMod val="95000"/>
                </a:schemeClr>
              </a:solidFill>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0C508B9B-A6BC-8845-9D9D-58EE537E495E}"/>
              </a:ext>
            </a:extLst>
          </p:cNvPr>
          <p:cNvSpPr txBox="1">
            <a:spLocks noGrp="1" noChangeArrowheads="1"/>
          </p:cNvSpPr>
          <p:nvPr>
            <p:ph type="title"/>
          </p:nvPr>
        </p:nvSpPr>
        <p:spPr>
          <a:xfrm>
            <a:off x="0" y="0"/>
            <a:ext cx="9144000" cy="1477962"/>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4800" dirty="0">
                <a:solidFill>
                  <a:schemeClr val="tx1"/>
                </a:solidFill>
              </a:rPr>
              <a:t>Factors Affecting the Taste of Wine</a:t>
            </a:r>
          </a:p>
        </p:txBody>
      </p:sp>
      <p:sp>
        <p:nvSpPr>
          <p:cNvPr id="7" name="Rectangle 7">
            <a:extLst>
              <a:ext uri="{FF2B5EF4-FFF2-40B4-BE49-F238E27FC236}">
                <a16:creationId xmlns:a16="http://schemas.microsoft.com/office/drawing/2014/main" id="{AA4654C8-19FE-4D4C-9EA7-77057F6413C7}"/>
              </a:ext>
            </a:extLst>
          </p:cNvPr>
          <p:cNvSpPr txBox="1">
            <a:spLocks noGrp="1" noChangeArrowheads="1"/>
          </p:cNvSpPr>
          <p:nvPr>
            <p:ph idx="1"/>
          </p:nvPr>
        </p:nvSpPr>
        <p:spPr>
          <a:xfrm>
            <a:off x="1953490" y="1752600"/>
            <a:ext cx="5029200" cy="4736681"/>
          </a:xfrm>
          <a:prstGeom prst="rect">
            <a:avLst/>
          </a:prstGeom>
        </p:spPr>
        <p:txBody>
          <a:bodyPr vert="horz" wrap="square" lIns="91440" tIns="45720" rIns="91440" bIns="45720" rtlCol="0">
            <a:spAutoFit/>
          </a:bodyPr>
          <a:lstStyle>
            <a:lvl1pPr marL="342900" indent="-342900" algn="l" rtl="0" eaLnBrk="0" fontAlgn="base" hangingPunct="0">
              <a:spcBef>
                <a:spcPts val="1500"/>
              </a:spcBef>
              <a:spcAft>
                <a:spcPct val="0"/>
              </a:spcAft>
              <a:buBlip>
                <a:blip r:embed="rId2"/>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a:lstStyle>
          <a:p>
            <a:pPr eaLnBrk="1" fontAlgn="auto" hangingPunct="1">
              <a:lnSpc>
                <a:spcPct val="90000"/>
              </a:lnSpc>
              <a:spcAft>
                <a:spcPts val="0"/>
              </a:spcAft>
              <a:defRPr/>
            </a:pPr>
            <a:r>
              <a:rPr lang="en-US" sz="3600" dirty="0">
                <a:solidFill>
                  <a:schemeClr val="tx1"/>
                </a:solidFill>
              </a:rPr>
              <a:t>Grape Variety</a:t>
            </a:r>
          </a:p>
          <a:p>
            <a:pPr eaLnBrk="1" fontAlgn="auto" hangingPunct="1">
              <a:lnSpc>
                <a:spcPct val="90000"/>
              </a:lnSpc>
              <a:spcAft>
                <a:spcPts val="0"/>
              </a:spcAft>
              <a:defRPr/>
            </a:pPr>
            <a:r>
              <a:rPr lang="en-US" sz="3600" dirty="0">
                <a:solidFill>
                  <a:schemeClr val="tx1"/>
                </a:solidFill>
              </a:rPr>
              <a:t>Viticulture </a:t>
            </a:r>
          </a:p>
          <a:p>
            <a:pPr eaLnBrk="1" fontAlgn="auto" hangingPunct="1">
              <a:lnSpc>
                <a:spcPct val="90000"/>
              </a:lnSpc>
              <a:spcAft>
                <a:spcPts val="0"/>
              </a:spcAft>
              <a:defRPr/>
            </a:pPr>
            <a:r>
              <a:rPr lang="en-US" sz="3600" dirty="0">
                <a:solidFill>
                  <a:schemeClr val="tx1"/>
                </a:solidFill>
              </a:rPr>
              <a:t>Soil</a:t>
            </a:r>
          </a:p>
          <a:p>
            <a:pPr eaLnBrk="1" fontAlgn="auto" hangingPunct="1">
              <a:lnSpc>
                <a:spcPct val="90000"/>
              </a:lnSpc>
              <a:spcAft>
                <a:spcPts val="0"/>
              </a:spcAft>
              <a:defRPr/>
            </a:pPr>
            <a:r>
              <a:rPr lang="en-US" sz="3600" dirty="0">
                <a:solidFill>
                  <a:schemeClr val="tx1"/>
                </a:solidFill>
              </a:rPr>
              <a:t>Physical Location</a:t>
            </a:r>
          </a:p>
          <a:p>
            <a:pPr eaLnBrk="1" fontAlgn="auto" hangingPunct="1">
              <a:lnSpc>
                <a:spcPct val="90000"/>
              </a:lnSpc>
              <a:spcAft>
                <a:spcPts val="0"/>
              </a:spcAft>
              <a:defRPr/>
            </a:pPr>
            <a:r>
              <a:rPr lang="en-US" sz="3600" dirty="0">
                <a:solidFill>
                  <a:schemeClr val="tx1"/>
                </a:solidFill>
              </a:rPr>
              <a:t>Climate</a:t>
            </a:r>
          </a:p>
          <a:p>
            <a:pPr eaLnBrk="1" fontAlgn="auto" hangingPunct="1">
              <a:lnSpc>
                <a:spcPct val="90000"/>
              </a:lnSpc>
              <a:spcAft>
                <a:spcPts val="0"/>
              </a:spcAft>
              <a:defRPr/>
            </a:pPr>
            <a:r>
              <a:rPr lang="en-US" sz="3600" dirty="0" err="1">
                <a:solidFill>
                  <a:schemeClr val="tx1"/>
                </a:solidFill>
              </a:rPr>
              <a:t>Vinification</a:t>
            </a:r>
            <a:r>
              <a:rPr lang="en-US" sz="3600" dirty="0">
                <a:solidFill>
                  <a:schemeClr val="tx1"/>
                </a:solidFill>
              </a:rPr>
              <a:t> </a:t>
            </a:r>
          </a:p>
          <a:p>
            <a:pPr eaLnBrk="1" fontAlgn="auto" hangingPunct="1">
              <a:lnSpc>
                <a:spcPct val="90000"/>
              </a:lnSpc>
              <a:spcAft>
                <a:spcPts val="0"/>
              </a:spcAft>
              <a:defRPr/>
            </a:pPr>
            <a:r>
              <a:rPr lang="en-US" sz="3600" dirty="0">
                <a:solidFill>
                  <a:schemeClr val="tx1"/>
                </a:solidFill>
              </a:rPr>
              <a:t>Luck of the Year</a:t>
            </a:r>
          </a:p>
        </p:txBody>
      </p:sp>
    </p:spTree>
    <p:extLst>
      <p:ext uri="{BB962C8B-B14F-4D97-AF65-F5344CB8AC3E}">
        <p14:creationId xmlns:p14="http://schemas.microsoft.com/office/powerpoint/2010/main" val="357612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DDFCEDA-44CE-4D3C-9D29-0D805945A6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703" y="-106492"/>
            <a:ext cx="7630097" cy="6583492"/>
          </a:xfrm>
          <a:prstGeom prst="rect">
            <a:avLst/>
          </a:prstGeom>
        </p:spPr>
      </p:pic>
      <p:sp>
        <p:nvSpPr>
          <p:cNvPr id="7" name="Rectangle 6">
            <a:extLst>
              <a:ext uri="{FF2B5EF4-FFF2-40B4-BE49-F238E27FC236}">
                <a16:creationId xmlns:a16="http://schemas.microsoft.com/office/drawing/2014/main" id="{D7BF836F-A954-4AE7-851C-830120995C25}"/>
              </a:ext>
            </a:extLst>
          </p:cNvPr>
          <p:cNvSpPr/>
          <p:nvPr/>
        </p:nvSpPr>
        <p:spPr>
          <a:xfrm>
            <a:off x="457200" y="6396335"/>
            <a:ext cx="8461248" cy="461665"/>
          </a:xfrm>
          <a:prstGeom prst="rect">
            <a:avLst/>
          </a:prstGeom>
        </p:spPr>
        <p:txBody>
          <a:bodyPr wrap="square">
            <a:spAutoFit/>
          </a:bodyPr>
          <a:lstStyle/>
          <a:p>
            <a:r>
              <a:rPr lang="en-US" sz="1200" dirty="0"/>
              <a:t>By Mariana Ruiz Villarreal (</a:t>
            </a:r>
            <a:r>
              <a:rPr lang="en-US" sz="1200" dirty="0" err="1"/>
              <a:t>LadyofHats</a:t>
            </a:r>
            <a:r>
              <a:rPr lang="en-US" sz="1200" dirty="0"/>
              <a:t>) - This image was created as part of the Philip </a:t>
            </a:r>
            <a:r>
              <a:rPr lang="en-US" sz="1200" dirty="0" err="1"/>
              <a:t>Greenspun</a:t>
            </a:r>
            <a:r>
              <a:rPr lang="en-US" sz="1200" dirty="0"/>
              <a:t> illustration project., Public Domain, https://commons.wikimedia.org/w/index.php?curid=4546784</a:t>
            </a:r>
          </a:p>
        </p:txBody>
      </p:sp>
    </p:spTree>
    <p:extLst>
      <p:ext uri="{BB962C8B-B14F-4D97-AF65-F5344CB8AC3E}">
        <p14:creationId xmlns:p14="http://schemas.microsoft.com/office/powerpoint/2010/main" val="37359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762000"/>
          </a:xfrm>
        </p:spPr>
        <p:txBody>
          <a:bodyPr>
            <a:noAutofit/>
          </a:bodyPr>
          <a:lstStyle/>
          <a:p>
            <a:pPr algn="ctr" fontAlgn="auto">
              <a:spcAft>
                <a:spcPts val="0"/>
              </a:spcAft>
              <a:defRPr/>
            </a:pPr>
            <a:r>
              <a:rPr lang="en-US" sz="4800" dirty="0"/>
              <a:t>The Grape</a:t>
            </a:r>
          </a:p>
        </p:txBody>
      </p:sp>
      <p:pic>
        <p:nvPicPr>
          <p:cNvPr id="7" name="Picture Placeholder 6" descr="Cabernet%20Sauvignon.gif"/>
          <p:cNvPicPr>
            <a:picLocks noGrp="1" noChangeAspect="1"/>
          </p:cNvPicPr>
          <p:nvPr>
            <p:ph type="pic" idx="1"/>
          </p:nvPr>
        </p:nvPicPr>
        <p:blipFill>
          <a:blip r:embed="rId3" cstate="print"/>
          <a:srcRect t="2855" b="2855"/>
          <a:stretch>
            <a:fillRect/>
          </a:stretch>
        </p:blipFill>
        <p:spPr>
          <a:xfrm>
            <a:off x="5715000" y="3581400"/>
            <a:ext cx="4384623" cy="4114800"/>
          </a:xfrm>
        </p:spPr>
      </p:pic>
      <p:sp>
        <p:nvSpPr>
          <p:cNvPr id="8" name="TextBox 7"/>
          <p:cNvSpPr txBox="1"/>
          <p:nvPr/>
        </p:nvSpPr>
        <p:spPr>
          <a:xfrm>
            <a:off x="533400" y="2527280"/>
            <a:ext cx="8229600" cy="2308324"/>
          </a:xfrm>
          <a:prstGeom prst="rect">
            <a:avLst/>
          </a:prstGeom>
          <a:noFill/>
        </p:spPr>
        <p:txBody>
          <a:bodyPr>
            <a:spAutoFit/>
          </a:bodyPr>
          <a:lstStyle/>
          <a:p>
            <a:pPr>
              <a:buFont typeface="Arial" pitchFamily="34" charset="0"/>
              <a:buChar char="•"/>
              <a:defRPr/>
            </a:pPr>
            <a:r>
              <a:rPr lang="en-US" sz="3600" dirty="0">
                <a:latin typeface="+mn-lt"/>
              </a:rPr>
              <a:t>Kingdom:</a:t>
            </a:r>
          </a:p>
          <a:p>
            <a:pPr>
              <a:buFont typeface="Arial" pitchFamily="34" charset="0"/>
              <a:buChar char="•"/>
              <a:defRPr/>
            </a:pPr>
            <a:r>
              <a:rPr lang="en-US" sz="3600" dirty="0">
                <a:latin typeface="+mn-lt"/>
              </a:rPr>
              <a:t>Genus: </a:t>
            </a:r>
          </a:p>
          <a:p>
            <a:pPr>
              <a:buFont typeface="Arial" pitchFamily="34" charset="0"/>
              <a:buChar char="•"/>
              <a:defRPr/>
            </a:pPr>
            <a:r>
              <a:rPr lang="en-US" sz="3600" dirty="0">
                <a:latin typeface="+mn-lt"/>
              </a:rPr>
              <a:t>Species:</a:t>
            </a:r>
          </a:p>
          <a:p>
            <a:pPr>
              <a:buFont typeface="Arial" pitchFamily="34" charset="0"/>
              <a:buChar char="•"/>
              <a:defRPr/>
            </a:pPr>
            <a:r>
              <a:rPr lang="en-US" sz="3600" dirty="0">
                <a:latin typeface="+mn-lt"/>
              </a:rPr>
              <a:t>Variety : </a:t>
            </a:r>
          </a:p>
        </p:txBody>
      </p:sp>
      <p:sp>
        <p:nvSpPr>
          <p:cNvPr id="9" name="Content Placeholder 2"/>
          <p:cNvSpPr txBox="1">
            <a:spLocks/>
          </p:cNvSpPr>
          <p:nvPr/>
        </p:nvSpPr>
        <p:spPr>
          <a:xfrm>
            <a:off x="914400" y="838200"/>
            <a:ext cx="7315200" cy="1371600"/>
          </a:xfrm>
          <a:prstGeom prst="rect">
            <a:avLst/>
          </a:prstGeom>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gradFill>
                  <a:gsLst>
                    <a:gs pos="0">
                      <a:schemeClr val="tx1">
                        <a:alpha val="70000"/>
                      </a:schemeClr>
                    </a:gs>
                    <a:gs pos="50000">
                      <a:schemeClr val="tx1">
                        <a:alpha val="80000"/>
                      </a:schemeClr>
                    </a:gs>
                    <a:gs pos="100000">
                      <a:schemeClr val="tx1">
                        <a:alpha val="90000"/>
                      </a:schemeClr>
                    </a:gs>
                  </a:gsLst>
                  <a:lin ang="0" scaled="0"/>
                </a:gradFill>
                <a:effectLst/>
                <a:uLnTx/>
                <a:uFillTx/>
                <a:latin typeface="+mn-lt"/>
                <a:ea typeface="+mn-ea"/>
                <a:cs typeface="+mn-cs"/>
              </a:rPr>
              <a:t>The most important factor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gradFill>
                  <a:gsLst>
                    <a:gs pos="0">
                      <a:schemeClr val="tx1">
                        <a:alpha val="70000"/>
                      </a:schemeClr>
                    </a:gs>
                    <a:gs pos="50000">
                      <a:schemeClr val="tx1">
                        <a:alpha val="80000"/>
                      </a:schemeClr>
                    </a:gs>
                    <a:gs pos="100000">
                      <a:schemeClr val="tx1">
                        <a:alpha val="90000"/>
                      </a:schemeClr>
                    </a:gs>
                  </a:gsLst>
                  <a:lin ang="0" scaled="0"/>
                </a:gradFill>
                <a:effectLst/>
                <a:uLnTx/>
                <a:uFillTx/>
                <a:latin typeface="+mn-lt"/>
                <a:ea typeface="+mn-ea"/>
                <a:cs typeface="+mn-cs"/>
              </a:rPr>
              <a:t>influencing the taste of wine.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762000"/>
          </a:xfrm>
        </p:spPr>
        <p:txBody>
          <a:bodyPr>
            <a:noAutofit/>
          </a:bodyPr>
          <a:lstStyle/>
          <a:p>
            <a:pPr algn="ctr" fontAlgn="auto">
              <a:spcAft>
                <a:spcPts val="0"/>
              </a:spcAft>
              <a:defRPr/>
            </a:pPr>
            <a:r>
              <a:rPr lang="en-US" sz="4800" dirty="0"/>
              <a:t>The Grape</a:t>
            </a:r>
          </a:p>
        </p:txBody>
      </p:sp>
      <p:pic>
        <p:nvPicPr>
          <p:cNvPr id="7" name="Picture Placeholder 6" descr="Cabernet%20Sauvignon.gif"/>
          <p:cNvPicPr>
            <a:picLocks noGrp="1" noChangeAspect="1"/>
          </p:cNvPicPr>
          <p:nvPr>
            <p:ph type="pic" idx="1"/>
          </p:nvPr>
        </p:nvPicPr>
        <p:blipFill>
          <a:blip r:embed="rId3" cstate="print"/>
          <a:srcRect t="2855" b="2855"/>
          <a:stretch>
            <a:fillRect/>
          </a:stretch>
        </p:blipFill>
        <p:spPr>
          <a:xfrm>
            <a:off x="5715000" y="3581400"/>
            <a:ext cx="4384623" cy="4114800"/>
          </a:xfrm>
        </p:spPr>
      </p:pic>
      <p:sp>
        <p:nvSpPr>
          <p:cNvPr id="9" name="Content Placeholder 2"/>
          <p:cNvSpPr txBox="1">
            <a:spLocks/>
          </p:cNvSpPr>
          <p:nvPr/>
        </p:nvSpPr>
        <p:spPr>
          <a:xfrm>
            <a:off x="914400" y="838200"/>
            <a:ext cx="7315200" cy="1371600"/>
          </a:xfrm>
          <a:prstGeom prst="rect">
            <a:avLst/>
          </a:prstGeom>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gradFill>
                  <a:gsLst>
                    <a:gs pos="0">
                      <a:schemeClr val="tx1">
                        <a:alpha val="70000"/>
                      </a:schemeClr>
                    </a:gs>
                    <a:gs pos="50000">
                      <a:schemeClr val="tx1">
                        <a:alpha val="80000"/>
                      </a:schemeClr>
                    </a:gs>
                    <a:gs pos="100000">
                      <a:schemeClr val="tx1">
                        <a:alpha val="90000"/>
                      </a:schemeClr>
                    </a:gs>
                  </a:gsLst>
                  <a:lin ang="0" scaled="0"/>
                </a:gradFill>
                <a:effectLst/>
                <a:uLnTx/>
                <a:uFillTx/>
                <a:latin typeface="+mn-lt"/>
                <a:ea typeface="+mn-ea"/>
                <a:cs typeface="+mn-cs"/>
              </a:rPr>
              <a:t>The most important factor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gradFill>
                  <a:gsLst>
                    <a:gs pos="0">
                      <a:schemeClr val="tx1">
                        <a:alpha val="70000"/>
                      </a:schemeClr>
                    </a:gs>
                    <a:gs pos="50000">
                      <a:schemeClr val="tx1">
                        <a:alpha val="80000"/>
                      </a:schemeClr>
                    </a:gs>
                    <a:gs pos="100000">
                      <a:schemeClr val="tx1">
                        <a:alpha val="90000"/>
                      </a:schemeClr>
                    </a:gs>
                  </a:gsLst>
                  <a:lin ang="0" scaled="0"/>
                </a:gradFill>
                <a:effectLst/>
                <a:uLnTx/>
                <a:uFillTx/>
                <a:latin typeface="+mn-lt"/>
                <a:ea typeface="+mn-ea"/>
                <a:cs typeface="+mn-cs"/>
              </a:rPr>
              <a:t>influencing the taste of wine.</a:t>
            </a:r>
          </a:p>
        </p:txBody>
      </p:sp>
      <p:sp>
        <p:nvSpPr>
          <p:cNvPr id="10" name="TextBox 9">
            <a:extLst>
              <a:ext uri="{FF2B5EF4-FFF2-40B4-BE49-F238E27FC236}">
                <a16:creationId xmlns:a16="http://schemas.microsoft.com/office/drawing/2014/main" id="{39E6F9FF-2B18-4D05-939F-42A26ABD87CC}"/>
              </a:ext>
            </a:extLst>
          </p:cNvPr>
          <p:cNvSpPr txBox="1"/>
          <p:nvPr/>
        </p:nvSpPr>
        <p:spPr>
          <a:xfrm>
            <a:off x="533400" y="2527280"/>
            <a:ext cx="8229600" cy="3970318"/>
          </a:xfrm>
          <a:prstGeom prst="rect">
            <a:avLst/>
          </a:prstGeom>
          <a:noFill/>
        </p:spPr>
        <p:txBody>
          <a:bodyPr>
            <a:spAutoFit/>
          </a:bodyPr>
          <a:lstStyle/>
          <a:p>
            <a:pPr>
              <a:buFont typeface="Arial" pitchFamily="34" charset="0"/>
              <a:buChar char="•"/>
              <a:defRPr/>
            </a:pPr>
            <a:r>
              <a:rPr lang="en-US" sz="3600" dirty="0">
                <a:latin typeface="+mn-lt"/>
              </a:rPr>
              <a:t>Kingdom: Plantae</a:t>
            </a:r>
          </a:p>
          <a:p>
            <a:pPr>
              <a:buFont typeface="Arial" pitchFamily="34" charset="0"/>
              <a:buChar char="•"/>
              <a:defRPr/>
            </a:pPr>
            <a:r>
              <a:rPr lang="en-US" sz="3600" dirty="0">
                <a:latin typeface="+mn-lt"/>
              </a:rPr>
              <a:t>Genus: </a:t>
            </a:r>
            <a:r>
              <a:rPr lang="en-US" sz="3600" dirty="0" err="1">
                <a:latin typeface="+mn-lt"/>
              </a:rPr>
              <a:t>Vitis</a:t>
            </a:r>
            <a:endParaRPr lang="en-US" sz="3600" dirty="0">
              <a:latin typeface="+mn-lt"/>
            </a:endParaRPr>
          </a:p>
          <a:p>
            <a:pPr>
              <a:buFont typeface="Arial" pitchFamily="34" charset="0"/>
              <a:buChar char="•"/>
              <a:defRPr/>
            </a:pPr>
            <a:r>
              <a:rPr lang="en-US" sz="3600" dirty="0">
                <a:latin typeface="+mn-lt"/>
              </a:rPr>
              <a:t>Species:</a:t>
            </a:r>
          </a:p>
          <a:p>
            <a:pPr>
              <a:defRPr/>
            </a:pPr>
            <a:r>
              <a:rPr lang="en-US" sz="3600" dirty="0">
                <a:latin typeface="+mn-lt"/>
              </a:rPr>
              <a:t> </a:t>
            </a:r>
            <a:r>
              <a:rPr lang="en-US" sz="3600" dirty="0" err="1">
                <a:latin typeface="+mn-lt"/>
              </a:rPr>
              <a:t>Vinifera</a:t>
            </a:r>
            <a:r>
              <a:rPr lang="en-US" sz="3600" dirty="0">
                <a:latin typeface="+mn-lt"/>
              </a:rPr>
              <a:t>/</a:t>
            </a:r>
            <a:r>
              <a:rPr lang="en-US" sz="3600" dirty="0" err="1">
                <a:latin typeface="+mn-lt"/>
              </a:rPr>
              <a:t>Lambrusca</a:t>
            </a:r>
            <a:r>
              <a:rPr lang="en-US" sz="3600" dirty="0">
                <a:latin typeface="+mn-lt"/>
              </a:rPr>
              <a:t> </a:t>
            </a:r>
            <a:r>
              <a:rPr lang="en-US" dirty="0">
                <a:latin typeface="+mn-lt"/>
              </a:rPr>
              <a:t>(79 total)</a:t>
            </a:r>
            <a:endParaRPr lang="en-US" sz="3600" dirty="0">
              <a:latin typeface="+mn-lt"/>
            </a:endParaRPr>
          </a:p>
          <a:p>
            <a:pPr>
              <a:buFont typeface="Arial" pitchFamily="34" charset="0"/>
              <a:buChar char="•"/>
              <a:defRPr/>
            </a:pPr>
            <a:r>
              <a:rPr lang="en-US" sz="3600" dirty="0">
                <a:latin typeface="+mn-lt"/>
              </a:rPr>
              <a:t>Variety: </a:t>
            </a:r>
            <a:r>
              <a:rPr lang="en-US" sz="3200" dirty="0">
                <a:latin typeface="+mn-lt"/>
              </a:rPr>
              <a:t>there are thousands</a:t>
            </a:r>
            <a:endParaRPr lang="en-US" sz="3600" dirty="0">
              <a:latin typeface="+mn-lt"/>
            </a:endParaRPr>
          </a:p>
          <a:p>
            <a:pPr>
              <a:defRPr/>
            </a:pPr>
            <a:r>
              <a:rPr lang="en-US" sz="3600" dirty="0">
                <a:latin typeface="+mn-lt"/>
              </a:rPr>
              <a:t>  Cabernet Sauvignon</a:t>
            </a:r>
          </a:p>
          <a:p>
            <a:pPr>
              <a:defRPr/>
            </a:pPr>
            <a:r>
              <a:rPr lang="en-US" sz="3600" dirty="0">
                <a:latin typeface="+mn-lt"/>
              </a:rPr>
              <a:t>  Chardonnay…</a:t>
            </a:r>
          </a:p>
        </p:txBody>
      </p:sp>
    </p:spTree>
    <p:extLst>
      <p:ext uri="{BB962C8B-B14F-4D97-AF65-F5344CB8AC3E}">
        <p14:creationId xmlns:p14="http://schemas.microsoft.com/office/powerpoint/2010/main" val="3763495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ile:Hajnos kék grape cluster.jpg">
            <a:extLst>
              <a:ext uri="{FF2B5EF4-FFF2-40B4-BE49-F238E27FC236}">
                <a16:creationId xmlns:a16="http://schemas.microsoft.com/office/drawing/2014/main" id="{7EA78031-6309-45E7-9479-4890D10BC0CD}"/>
              </a:ext>
            </a:extLst>
          </p:cNvPr>
          <p:cNvPicPr>
            <a:picLocks noChangeAspect="1" noChangeArrowheads="1"/>
          </p:cNvPicPr>
          <p:nvPr/>
        </p:nvPicPr>
        <p:blipFill>
          <a:blip r:embed="rId2" cstate="print">
            <a:lum bright="20000" contrast="-40000"/>
            <a:alphaModFix amt="70000"/>
          </a:blip>
          <a:srcRect t="19390" b="19390"/>
          <a:stretch>
            <a:fillRect/>
          </a:stretch>
        </p:blipFill>
        <p:spPr bwMode="auto">
          <a:xfrm>
            <a:off x="152401" y="-797107"/>
            <a:ext cx="8948928" cy="8290443"/>
          </a:xfrm>
          <a:prstGeom prst="rect">
            <a:avLst/>
          </a:prstGeom>
          <a:ln w="127000">
            <a:noFill/>
          </a:ln>
          <a:effectLst>
            <a:softEdge rad="112500"/>
          </a:effectLst>
        </p:spPr>
      </p:pic>
      <p:sp>
        <p:nvSpPr>
          <p:cNvPr id="14" name="Title 1">
            <a:extLst>
              <a:ext uri="{FF2B5EF4-FFF2-40B4-BE49-F238E27FC236}">
                <a16:creationId xmlns:a16="http://schemas.microsoft.com/office/drawing/2014/main" id="{67CB5718-A41D-4B56-A72E-A90145798B2D}"/>
              </a:ext>
            </a:extLst>
          </p:cNvPr>
          <p:cNvSpPr>
            <a:spLocks noGrp="1"/>
          </p:cNvSpPr>
          <p:nvPr>
            <p:ph type="title"/>
          </p:nvPr>
        </p:nvSpPr>
        <p:spPr>
          <a:xfrm>
            <a:off x="990600" y="762000"/>
            <a:ext cx="7086600" cy="5334000"/>
          </a:xfrm>
        </p:spPr>
        <p:txBody>
          <a:bodyPr>
            <a:normAutofit/>
          </a:bodyPr>
          <a:lstStyle/>
          <a:p>
            <a:pPr algn="ctr"/>
            <a:r>
              <a:rPr lang="en-US" sz="4800" b="1" dirty="0">
                <a:solidFill>
                  <a:schemeClr val="bg1"/>
                </a:solidFill>
                <a:effectLst>
                  <a:outerShdw blurRad="38100" dist="38100" dir="2700000" algn="tl">
                    <a:srgbClr val="000000">
                      <a:alpha val="43137"/>
                    </a:srgbClr>
                  </a:outerShdw>
                </a:effectLst>
              </a:rPr>
              <a:t>Share what you know: What are the two most commonly utilized genus and species grown for wine making?</a:t>
            </a:r>
          </a:p>
        </p:txBody>
      </p:sp>
    </p:spTree>
    <p:extLst>
      <p:ext uri="{BB962C8B-B14F-4D97-AF65-F5344CB8AC3E}">
        <p14:creationId xmlns:p14="http://schemas.microsoft.com/office/powerpoint/2010/main" val="2126631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File:Hajnos kék grape cluster.jpg"/>
          <p:cNvPicPr>
            <a:picLocks noGrp="1" noChangeAspect="1" noChangeArrowheads="1"/>
          </p:cNvPicPr>
          <p:nvPr>
            <p:ph type="pic" idx="1"/>
          </p:nvPr>
        </p:nvPicPr>
        <p:blipFill>
          <a:blip r:embed="rId2" cstate="print">
            <a:lum bright="20000" contrast="-40000"/>
            <a:alphaModFix amt="70000"/>
          </a:blip>
          <a:srcRect t="19390" b="19390"/>
          <a:stretch>
            <a:fillRect/>
          </a:stretch>
        </p:blipFill>
        <p:spPr bwMode="auto">
          <a:xfrm>
            <a:off x="152401" y="-797107"/>
            <a:ext cx="8948928" cy="8290443"/>
          </a:xfrm>
          <a:prstGeom prst="rect">
            <a:avLst/>
          </a:prstGeom>
          <a:ln>
            <a:noFill/>
          </a:ln>
          <a:effectLst>
            <a:softEdge rad="112500"/>
          </a:effectLst>
        </p:spPr>
      </p:pic>
      <p:sp>
        <p:nvSpPr>
          <p:cNvPr id="2" name="Title 1"/>
          <p:cNvSpPr>
            <a:spLocks noGrp="1"/>
          </p:cNvSpPr>
          <p:nvPr>
            <p:ph type="title"/>
          </p:nvPr>
        </p:nvSpPr>
        <p:spPr>
          <a:xfrm>
            <a:off x="990600" y="762000"/>
            <a:ext cx="7086600" cy="5334000"/>
          </a:xfrm>
        </p:spPr>
        <p:txBody>
          <a:bodyPr>
            <a:normAutofit/>
          </a:bodyPr>
          <a:lstStyle/>
          <a:p>
            <a:pPr algn="ctr"/>
            <a:r>
              <a:rPr lang="en-US" sz="4800" b="1" dirty="0">
                <a:solidFill>
                  <a:schemeClr val="bg1"/>
                </a:solidFill>
                <a:effectLst>
                  <a:outerShdw blurRad="38100" dist="38100" dir="2700000" algn="tl">
                    <a:srgbClr val="000000">
                      <a:alpha val="43137"/>
                    </a:srgbClr>
                  </a:outerShdw>
                </a:effectLst>
              </a:rPr>
              <a:t>Share what you know: What are the two most commonly utilized genus and species grown for wine making?</a:t>
            </a:r>
          </a:p>
        </p:txBody>
      </p:sp>
      <p:sp>
        <p:nvSpPr>
          <p:cNvPr id="4" name="Text Placeholder 3"/>
          <p:cNvSpPr>
            <a:spLocks noGrp="1"/>
          </p:cNvSpPr>
          <p:nvPr>
            <p:ph type="body" sz="half" idx="2"/>
          </p:nvPr>
        </p:nvSpPr>
        <p:spPr>
          <a:xfrm>
            <a:off x="33528" y="5562600"/>
            <a:ext cx="9067800" cy="1295400"/>
          </a:xfrm>
        </p:spPr>
        <p:txBody>
          <a:bodyPr>
            <a:normAutofit/>
          </a:bodyPr>
          <a:lstStyle/>
          <a:p>
            <a:pPr algn="ctr"/>
            <a:r>
              <a:rPr lang="en-US" sz="4800" b="1" dirty="0" err="1">
                <a:solidFill>
                  <a:schemeClr val="tx1"/>
                </a:solidFill>
              </a:rPr>
              <a:t>Vitis</a:t>
            </a:r>
            <a:r>
              <a:rPr lang="en-US" sz="4800" b="1" dirty="0">
                <a:solidFill>
                  <a:schemeClr val="tx1"/>
                </a:solidFill>
              </a:rPr>
              <a:t> </a:t>
            </a:r>
            <a:r>
              <a:rPr lang="en-US" sz="4800" b="1" dirty="0" err="1">
                <a:solidFill>
                  <a:schemeClr val="tx1"/>
                </a:solidFill>
              </a:rPr>
              <a:t>Vinifera</a:t>
            </a:r>
            <a:r>
              <a:rPr lang="en-US" sz="4800" b="1" dirty="0">
                <a:solidFill>
                  <a:schemeClr val="tx1"/>
                </a:solidFill>
              </a:rPr>
              <a:t> &amp; </a:t>
            </a:r>
            <a:r>
              <a:rPr lang="en-US" sz="4800" b="1" dirty="0" err="1">
                <a:solidFill>
                  <a:schemeClr val="tx1"/>
                </a:solidFill>
              </a:rPr>
              <a:t>Vitis</a:t>
            </a:r>
            <a:r>
              <a:rPr lang="en-US" sz="4800" b="1" dirty="0">
                <a:solidFill>
                  <a:schemeClr val="tx1"/>
                </a:solidFill>
              </a:rPr>
              <a:t> Labrusca</a:t>
            </a:r>
          </a:p>
        </p:txBody>
      </p:sp>
    </p:spTree>
    <p:extLst>
      <p:ext uri="{BB962C8B-B14F-4D97-AF65-F5344CB8AC3E}">
        <p14:creationId xmlns:p14="http://schemas.microsoft.com/office/powerpoint/2010/main" val="684894635"/>
      </p:ext>
    </p:extLst>
  </p:cSld>
  <p:clrMapOvr>
    <a:masterClrMapping/>
  </p:clrMapOvr>
</p:sld>
</file>

<file path=ppt/theme/theme1.xml><?xml version="1.0" encoding="utf-8"?>
<a:theme xmlns:a="http://schemas.openxmlformats.org/drawingml/2006/main" name="Firelight">
  <a:themeElements>
    <a:clrScheme name="Firelight">
      <a:dk1>
        <a:sysClr val="windowText" lastClr="000000"/>
      </a:dk1>
      <a:lt1>
        <a:sysClr val="window" lastClr="FFFFFF"/>
      </a:lt1>
      <a:dk2>
        <a:srgbClr val="9F1C00"/>
      </a:dk2>
      <a:lt2>
        <a:srgbClr val="EEECE1"/>
      </a:lt2>
      <a:accent1>
        <a:srgbClr val="FF881F"/>
      </a:accent1>
      <a:accent2>
        <a:srgbClr val="771C00"/>
      </a:accent2>
      <a:accent3>
        <a:srgbClr val="576A2C"/>
      </a:accent3>
      <a:accent4>
        <a:srgbClr val="A24D00"/>
      </a:accent4>
      <a:accent5>
        <a:srgbClr val="244872"/>
      </a:accent5>
      <a:accent6>
        <a:srgbClr val="5E341C"/>
      </a:accent6>
      <a:hlink>
        <a:srgbClr val="FF912E"/>
      </a:hlink>
      <a:folHlink>
        <a:srgbClr val="B5CB83"/>
      </a:folHlink>
    </a:clrScheme>
    <a:fontScheme name="Firelight">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irelight">
      <a:fillStyleLst>
        <a:solidFill>
          <a:schemeClr val="phClr"/>
        </a:solidFill>
        <a:gradFill rotWithShape="1">
          <a:gsLst>
            <a:gs pos="0">
              <a:schemeClr val="phClr">
                <a:tint val="80000"/>
                <a:satMod val="150000"/>
              </a:schemeClr>
            </a:gs>
            <a:gs pos="100000">
              <a:schemeClr val="phClr">
                <a:tint val="100000"/>
                <a:shade val="80000"/>
                <a:satMod val="150000"/>
              </a:schemeClr>
            </a:gs>
          </a:gsLst>
          <a:lin ang="16200000" scaled="1"/>
        </a:gradFill>
        <a:gradFill rotWithShape="1">
          <a:gsLst>
            <a:gs pos="0">
              <a:schemeClr val="phClr">
                <a:shade val="40000"/>
                <a:satMod val="130000"/>
              </a:schemeClr>
            </a:gs>
            <a:gs pos="80000">
              <a:schemeClr val="phClr">
                <a:shade val="93000"/>
                <a:satMod val="130000"/>
              </a:schemeClr>
            </a:gs>
            <a:gs pos="100000">
              <a:schemeClr val="phClr">
                <a:shade val="94000"/>
                <a:satMod val="135000"/>
              </a:schemeClr>
            </a:gs>
          </a:gsLst>
          <a:path path="circle">
            <a:fillToRect l="25000" t="100000" r="100000" b="100000"/>
          </a:path>
        </a:gradFill>
      </a:fillStyleLst>
      <a:lnStyleLst>
        <a:ln w="12700" cap="flat" cmpd="sng" algn="ctr">
          <a:solidFill>
            <a:schemeClr val="phClr">
              <a:shade val="95000"/>
              <a:satMod val="105000"/>
            </a:schemeClr>
          </a:solidFill>
          <a:prstDash val="solid"/>
        </a:ln>
        <a:ln w="38100" cap="flat" cmpd="sng" algn="ctr">
          <a:solidFill>
            <a:schemeClr val="phClr">
              <a:shade val="95000"/>
              <a:alpha val="90000"/>
            </a:schemeClr>
          </a:solidFill>
          <a:prstDash val="solid"/>
        </a:ln>
        <a:ln w="76200" cap="flat" cmpd="sng" algn="ctr">
          <a:solidFill>
            <a:schemeClr val="phClr">
              <a:shade val="95000"/>
              <a:alpha val="50000"/>
            </a:schemeClr>
          </a:solidFill>
          <a:prstDash val="solid"/>
        </a:ln>
      </a:lnStyleLst>
      <a:effectStyleLst>
        <a:effectStyle>
          <a:effectLst>
            <a:innerShdw blurRad="63500">
              <a:srgbClr val="000000">
                <a:alpha val="60000"/>
              </a:srgbClr>
            </a:innerShdw>
          </a:effectLst>
        </a:effectStyle>
        <a:effectStyle>
          <a:effectLst>
            <a:innerShdw blurRad="63500">
              <a:srgbClr val="000000">
                <a:alpha val="50000"/>
              </a:srgbClr>
            </a:innerShdw>
            <a:outerShdw blurRad="76200" dist="38100" sx="101000" sy="101000" rotWithShape="0">
              <a:srgbClr val="000000">
                <a:alpha val="60000"/>
              </a:srgbClr>
            </a:outerShdw>
          </a:effectLst>
        </a:effectStyle>
        <a:effectStyle>
          <a:effectLst>
            <a:innerShdw blurRad="63500">
              <a:srgbClr val="000000">
                <a:alpha val="50000"/>
              </a:srgbClr>
            </a:innerShdw>
          </a:effectLst>
          <a:scene3d>
            <a:camera prst="orthographicFront">
              <a:rot lat="0" lon="0" rev="0"/>
            </a:camera>
            <a:lightRig rig="balanced" dir="t">
              <a:rot lat="0" lon="0" rev="4200000"/>
            </a:lightRig>
          </a:scene3d>
          <a:sp3d prstMaterial="softmetal">
            <a:bevelT w="63500" h="25400" prst="softRound"/>
          </a:sp3d>
        </a:effectStyle>
      </a:effectStyleLst>
      <a:bgFillStyleLst>
        <a:solidFill>
          <a:schemeClr val="phClr"/>
        </a:solidFill>
        <a:gradFill rotWithShape="1">
          <a:gsLst>
            <a:gs pos="0">
              <a:schemeClr val="accent1">
                <a:shade val="45000"/>
                <a:satMod val="125000"/>
              </a:schemeClr>
            </a:gs>
            <a:gs pos="100000">
              <a:schemeClr val="phClr">
                <a:shade val="55000"/>
                <a:satMod val="125000"/>
              </a:schemeClr>
            </a:gs>
          </a:gsLst>
          <a:lin ang="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Firelight</Template>
  <TotalTime>5155</TotalTime>
  <Words>970</Words>
  <Application>Microsoft Office PowerPoint</Application>
  <PresentationFormat>On-screen Show (4:3)</PresentationFormat>
  <Paragraphs>163</Paragraphs>
  <Slides>32</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Cambria</vt:lpstr>
      <vt:lpstr>Corbel</vt:lpstr>
      <vt:lpstr>Times New Roman</vt:lpstr>
      <vt:lpstr>Firelight</vt:lpstr>
      <vt:lpstr>Prof. Karen Goodlad, CSW  Wine &amp; Beverage Management HMGT 2402</vt:lpstr>
      <vt:lpstr>Overview</vt:lpstr>
      <vt:lpstr>Identify the  Factors Affecting the Taste of Wine</vt:lpstr>
      <vt:lpstr>Factors Affecting the Taste of Wine</vt:lpstr>
      <vt:lpstr>PowerPoint Presentation</vt:lpstr>
      <vt:lpstr>The Grape</vt:lpstr>
      <vt:lpstr>The Grape</vt:lpstr>
      <vt:lpstr>Share what you know: What are the two most commonly utilized genus and species grown for wine making?</vt:lpstr>
      <vt:lpstr>Share what you know: What are the two most commonly utilized genus and species grown for wine making?</vt:lpstr>
      <vt:lpstr>Factors Affecting the Taste of Wine</vt:lpstr>
      <vt:lpstr>Viticulture The science of growing grapes  Vineyard Management Physical Structure of the Vine Life Cycle of the Vine Vine Maintenance</vt:lpstr>
      <vt:lpstr>Vineyard Management</vt:lpstr>
      <vt:lpstr>The Grape Vine</vt:lpstr>
      <vt:lpstr>PowerPoint Presentation</vt:lpstr>
      <vt:lpstr>Vine Functions Photosynthesis Translocation Transpiration Respiration </vt:lpstr>
      <vt:lpstr>Harvest: Mechanical</vt:lpstr>
      <vt:lpstr>Harvest: Manual</vt:lpstr>
      <vt:lpstr>Factors Affecting the Taste of Wine</vt:lpstr>
      <vt:lpstr>PowerPoint Presentation</vt:lpstr>
      <vt:lpstr>PowerPoint Presentation</vt:lpstr>
      <vt:lpstr>PowerPoint Presentation</vt:lpstr>
      <vt:lpstr>PowerPoint Presentation</vt:lpstr>
      <vt:lpstr>Factors Affecting the Taste of Wine</vt:lpstr>
      <vt:lpstr>PowerPoint Presentation</vt:lpstr>
      <vt:lpstr>PowerPoint Presentation</vt:lpstr>
      <vt:lpstr>Factors Affecting the Taste of Wine</vt:lpstr>
      <vt:lpstr>Climate Maritime Continental Mediterranean</vt:lpstr>
      <vt:lpstr>Common Regulations &amp; Laws</vt:lpstr>
      <vt:lpstr>Short List of Problems  Grape Vines Face</vt:lpstr>
      <vt:lpstr>PowerPoint Presentation</vt:lpstr>
      <vt:lpstr>PowerPoint Presentation</vt:lpstr>
      <vt:lpstr>Terms to Know</vt:lpstr>
    </vt:vector>
  </TitlesOfParts>
  <Company>CUNY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HM 402, Wine &amp; Beverage Management</dc:title>
  <dc:creator>kgoodlad</dc:creator>
  <cp:lastModifiedBy>Karen Goodlad</cp:lastModifiedBy>
  <cp:revision>179</cp:revision>
  <cp:lastPrinted>1601-01-01T00:00:00Z</cp:lastPrinted>
  <dcterms:created xsi:type="dcterms:W3CDTF">2006-08-28T22:35:00Z</dcterms:created>
  <dcterms:modified xsi:type="dcterms:W3CDTF">2019-09-11T16:07:43Z</dcterms:modified>
</cp:coreProperties>
</file>