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7" r:id="rId2"/>
    <p:sldId id="563" r:id="rId3"/>
    <p:sldId id="564" r:id="rId4"/>
    <p:sldId id="581" r:id="rId5"/>
    <p:sldId id="580" r:id="rId6"/>
    <p:sldId id="565" r:id="rId7"/>
    <p:sldId id="577" r:id="rId8"/>
    <p:sldId id="566" r:id="rId9"/>
    <p:sldId id="567" r:id="rId10"/>
    <p:sldId id="568" r:id="rId11"/>
    <p:sldId id="578" r:id="rId12"/>
    <p:sldId id="569" r:id="rId13"/>
    <p:sldId id="576" r:id="rId14"/>
    <p:sldId id="575" r:id="rId15"/>
    <p:sldId id="570" r:id="rId16"/>
    <p:sldId id="571" r:id="rId17"/>
    <p:sldId id="579" r:id="rId18"/>
    <p:sldId id="572" r:id="rId19"/>
    <p:sldId id="573" r:id="rId20"/>
    <p:sldId id="574" r:id="rId21"/>
    <p:sldId id="54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9966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01" autoAdjust="0"/>
    <p:restoredTop sz="94638" autoAdjust="0"/>
  </p:normalViewPr>
  <p:slideViewPr>
    <p:cSldViewPr>
      <p:cViewPr varScale="1">
        <p:scale>
          <a:sx n="91" d="100"/>
          <a:sy n="91" d="100"/>
        </p:scale>
        <p:origin x="-1350"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70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1766800-2E92-4348-A94E-37626AFA768E}" type="datetimeFigureOut">
              <a:rPr lang="en-US" smtClean="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D78389-7C1C-42D7-A380-6C50F1A998F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766800-2E92-4348-A94E-37626AFA768E}" type="datetimeFigureOut">
              <a:rPr lang="en-US" smtClean="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D78389-7C1C-42D7-A380-6C50F1A998F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766800-2E92-4348-A94E-37626AFA768E}" type="datetimeFigureOut">
              <a:rPr lang="en-US" smtClean="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D78389-7C1C-42D7-A380-6C50F1A998F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766800-2E92-4348-A94E-37626AFA768E}" type="datetimeFigureOut">
              <a:rPr lang="en-US" smtClean="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D78389-7C1C-42D7-A380-6C50F1A998F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766800-2E92-4348-A94E-37626AFA768E}" type="datetimeFigureOut">
              <a:rPr lang="en-US" smtClean="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D78389-7C1C-42D7-A380-6C50F1A998F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766800-2E92-4348-A94E-37626AFA768E}" type="datetimeFigureOut">
              <a:rPr lang="en-US" smtClean="0"/>
              <a:pPr/>
              <a:t>3/19/2020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BD78389-7C1C-42D7-A380-6C50F1A998F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766800-2E92-4348-A94E-37626AFA768E}" type="datetimeFigureOut">
              <a:rPr lang="en-US" smtClean="0"/>
              <a:pPr/>
              <a:t>3/19/2020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BD78389-7C1C-42D7-A380-6C50F1A998F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766800-2E92-4348-A94E-37626AFA768E}" type="datetimeFigureOut">
              <a:rPr lang="en-US" smtClean="0"/>
              <a:pPr/>
              <a:t>3/19/2020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BD78389-7C1C-42D7-A380-6C50F1A998F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766800-2E92-4348-A94E-37626AFA768E}" type="datetimeFigureOut">
              <a:rPr lang="en-US" smtClean="0"/>
              <a:pPr/>
              <a:t>3/19/2020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BD78389-7C1C-42D7-A380-6C50F1A998F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766800-2E92-4348-A94E-37626AFA768E}" type="datetimeFigureOut">
              <a:rPr lang="en-US" smtClean="0"/>
              <a:pPr/>
              <a:t>3/19/2020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BD78389-7C1C-42D7-A380-6C50F1A998F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766800-2E92-4348-A94E-37626AFA768E}" type="datetimeFigureOut">
              <a:rPr lang="en-US" smtClean="0"/>
              <a:pPr/>
              <a:t>3/19/2020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BD78389-7C1C-42D7-A380-6C50F1A998F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66800-2E92-4348-A94E-37626AFA768E}" type="datetimeFigureOut">
              <a:rPr lang="en-US" smtClean="0"/>
              <a:pPr/>
              <a:t>3/19/2020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78389-7C1C-42D7-A380-6C50F1A998FC}"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www.facebook.com/pg/AmericanIllustration/photos/?tab=album&amp;album_id=10159759053665434"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ackground.jpg"/>
          <p:cNvPicPr>
            <a:picLocks noChangeAspect="1"/>
          </p:cNvPicPr>
          <p:nvPr/>
        </p:nvPicPr>
        <p:blipFill>
          <a:blip r:embed="rId2" cstate="print"/>
          <a:stretch>
            <a:fillRect/>
          </a:stretch>
        </p:blipFill>
        <p:spPr>
          <a:xfrm>
            <a:off x="0" y="857250"/>
            <a:ext cx="9144000" cy="5143500"/>
          </a:xfrm>
          <a:prstGeom prst="rect">
            <a:avLst/>
          </a:prstGeom>
        </p:spPr>
      </p:pic>
      <p:sp>
        <p:nvSpPr>
          <p:cNvPr id="3" name="TextBox 2"/>
          <p:cNvSpPr txBox="1"/>
          <p:nvPr/>
        </p:nvSpPr>
        <p:spPr>
          <a:xfrm>
            <a:off x="6477000" y="6248400"/>
            <a:ext cx="2362200" cy="369332"/>
          </a:xfrm>
          <a:prstGeom prst="rect">
            <a:avLst/>
          </a:prstGeom>
          <a:noFill/>
        </p:spPr>
        <p:txBody>
          <a:bodyPr wrap="square" rtlCol="0">
            <a:spAutoFit/>
          </a:bodyPr>
          <a:lstStyle/>
          <a:p>
            <a:r>
              <a:rPr lang="en-US" dirty="0" smtClean="0"/>
              <a:t>Business 0f Illustration</a:t>
            </a:r>
            <a:endParaRPr lang="en-US" dirty="0"/>
          </a:p>
        </p:txBody>
      </p:sp>
      <p:sp>
        <p:nvSpPr>
          <p:cNvPr id="4" name="Rectangle 3"/>
          <p:cNvSpPr/>
          <p:nvPr/>
        </p:nvSpPr>
        <p:spPr>
          <a:xfrm>
            <a:off x="1905000" y="4038600"/>
            <a:ext cx="4572000" cy="461665"/>
          </a:xfrm>
          <a:prstGeom prst="rect">
            <a:avLst/>
          </a:prstGeom>
        </p:spPr>
        <p:txBody>
          <a:bodyPr>
            <a:spAutoFit/>
          </a:bodyPr>
          <a:lstStyle/>
          <a:p>
            <a:r>
              <a:rPr lang="en-US" sz="2400" dirty="0" smtClean="0"/>
              <a:t>Compiling a Client List</a:t>
            </a:r>
            <a:endParaRPr lang="en-US" sz="24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392668"/>
            <a:ext cx="1055738" cy="369332"/>
          </a:xfrm>
          <a:prstGeom prst="rect">
            <a:avLst/>
          </a:prstGeom>
        </p:spPr>
        <p:txBody>
          <a:bodyPr wrap="none">
            <a:spAutoFit/>
          </a:bodyPr>
          <a:lstStyle/>
          <a:p>
            <a:r>
              <a:rPr lang="en-US" b="1" dirty="0" smtClean="0">
                <a:solidFill>
                  <a:srgbClr val="FFC000"/>
                </a:solidFill>
              </a:rPr>
              <a:t>Websites</a:t>
            </a:r>
            <a:endParaRPr lang="en-US" dirty="0">
              <a:solidFill>
                <a:srgbClr val="FFC000"/>
              </a:solidFill>
            </a:endParaRPr>
          </a:p>
        </p:txBody>
      </p:sp>
      <p:sp>
        <p:nvSpPr>
          <p:cNvPr id="5" name="Rectangle 4"/>
          <p:cNvSpPr/>
          <p:nvPr/>
        </p:nvSpPr>
        <p:spPr>
          <a:xfrm>
            <a:off x="1828800" y="990600"/>
            <a:ext cx="5029200" cy="5355312"/>
          </a:xfrm>
          <a:prstGeom prst="rect">
            <a:avLst/>
          </a:prstGeom>
        </p:spPr>
        <p:txBody>
          <a:bodyPr wrap="square">
            <a:spAutoFit/>
          </a:bodyPr>
          <a:lstStyle/>
          <a:p>
            <a:pPr fontAlgn="base"/>
            <a:r>
              <a:rPr lang="en-US" b="1" dirty="0" smtClean="0">
                <a:solidFill>
                  <a:srgbClr val="FFC000"/>
                </a:solidFill>
              </a:rPr>
              <a:t>Illustrator Websites</a:t>
            </a:r>
          </a:p>
          <a:p>
            <a:pPr fontAlgn="base"/>
            <a:r>
              <a:rPr lang="en-US" dirty="0" smtClean="0"/>
              <a:t>If you go to the portfolio sites of your favorite illustrators, there’s a good chance that person may list the art director and client next to each piece that was commissioned. If not, check out his or her blog and social media links where, oftentimes, he or she may give a shout-out to whomever commissioned the work when it’s posted. If you already follow a bunch of illustrators on Twitter or </a:t>
            </a:r>
            <a:r>
              <a:rPr lang="en-US" dirty="0" err="1" smtClean="0"/>
              <a:t>Facebook</a:t>
            </a:r>
            <a:r>
              <a:rPr lang="en-US" dirty="0" smtClean="0"/>
              <a:t>, you don’t have to comb through their feeds; just remember to jot down any information when it comes up.</a:t>
            </a:r>
          </a:p>
          <a:p>
            <a:pPr fontAlgn="base"/>
            <a:endParaRPr lang="en-US" dirty="0" smtClean="0"/>
          </a:p>
          <a:p>
            <a:pPr fontAlgn="base"/>
            <a:r>
              <a:rPr lang="en-US" b="1" dirty="0" err="1" smtClean="0">
                <a:solidFill>
                  <a:srgbClr val="FFC000"/>
                </a:solidFill>
              </a:rPr>
              <a:t>Behance</a:t>
            </a:r>
            <a:endParaRPr lang="en-US" b="1" dirty="0" smtClean="0">
              <a:solidFill>
                <a:srgbClr val="FFC000"/>
              </a:solidFill>
            </a:endParaRPr>
          </a:p>
          <a:p>
            <a:pPr fontAlgn="base"/>
            <a:r>
              <a:rPr lang="en-US" dirty="0" err="1" smtClean="0"/>
              <a:t>Behance</a:t>
            </a:r>
            <a:r>
              <a:rPr lang="en-US" dirty="0" smtClean="0"/>
              <a:t> is also a great illustration resource if you dig around enough. You may only be able to find a client for a specific project someone did, but at least that’s a start. From there, you can try to Google the other information.</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cstate="print"/>
          <a:srcRect/>
          <a:stretch>
            <a:fillRect/>
          </a:stretch>
        </p:blipFill>
        <p:spPr bwMode="auto">
          <a:xfrm>
            <a:off x="0" y="609600"/>
            <a:ext cx="9153951" cy="52578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392668"/>
            <a:ext cx="1304844" cy="369332"/>
          </a:xfrm>
          <a:prstGeom prst="rect">
            <a:avLst/>
          </a:prstGeom>
        </p:spPr>
        <p:txBody>
          <a:bodyPr wrap="none">
            <a:spAutoFit/>
          </a:bodyPr>
          <a:lstStyle/>
          <a:p>
            <a:r>
              <a:rPr lang="en-US" b="1" dirty="0" smtClean="0">
                <a:solidFill>
                  <a:srgbClr val="FFC000"/>
                </a:solidFill>
              </a:rPr>
              <a:t>Networking</a:t>
            </a:r>
            <a:endParaRPr lang="en-US" dirty="0">
              <a:solidFill>
                <a:srgbClr val="FFC000"/>
              </a:solidFill>
            </a:endParaRPr>
          </a:p>
        </p:txBody>
      </p:sp>
      <p:sp>
        <p:nvSpPr>
          <p:cNvPr id="5" name="Rectangle 4"/>
          <p:cNvSpPr/>
          <p:nvPr/>
        </p:nvSpPr>
        <p:spPr>
          <a:xfrm>
            <a:off x="457200" y="990600"/>
            <a:ext cx="2895600" cy="5078313"/>
          </a:xfrm>
          <a:prstGeom prst="rect">
            <a:avLst/>
          </a:prstGeom>
        </p:spPr>
        <p:txBody>
          <a:bodyPr wrap="square">
            <a:spAutoFit/>
          </a:bodyPr>
          <a:lstStyle/>
          <a:p>
            <a:pPr fontAlgn="base"/>
            <a:r>
              <a:rPr lang="en-US" dirty="0" smtClean="0"/>
              <a:t>Another great way to find out about art directors is to actually leave your house/studio and go to illustration-related events. </a:t>
            </a:r>
          </a:p>
          <a:p>
            <a:pPr fontAlgn="base"/>
            <a:endParaRPr lang="en-US" dirty="0" smtClean="0"/>
          </a:p>
          <a:p>
            <a:pPr fontAlgn="base"/>
            <a:r>
              <a:rPr lang="en-US" dirty="0" smtClean="0"/>
              <a:t>If you’re particularly social, you’ll have no problem making contacts to send your work to.</a:t>
            </a:r>
          </a:p>
          <a:p>
            <a:pPr fontAlgn="base"/>
            <a:endParaRPr lang="en-US" dirty="0" smtClean="0"/>
          </a:p>
          <a:p>
            <a:pPr fontAlgn="base"/>
            <a:r>
              <a:rPr lang="en-US" dirty="0" smtClean="0"/>
              <a:t> Check out events like the </a:t>
            </a:r>
            <a:r>
              <a:rPr lang="en-US" dirty="0" smtClean="0">
                <a:solidFill>
                  <a:srgbClr val="FFC000"/>
                </a:solidFill>
              </a:rPr>
              <a:t>American Illustration party</a:t>
            </a:r>
            <a:r>
              <a:rPr lang="en-US" dirty="0" smtClean="0"/>
              <a:t>, receptions at The Society of Illustrators, and the occasional show at The New York Times offices among others.</a:t>
            </a:r>
            <a:endParaRPr lang="en-US" dirty="0"/>
          </a:p>
        </p:txBody>
      </p:sp>
      <p:pic>
        <p:nvPicPr>
          <p:cNvPr id="8194" name="Picture 2" descr="afterparty2017">
            <a:hlinkClick r:id="rId2" tooltip="partypics"/>
          </p:cNvPr>
          <p:cNvPicPr>
            <a:picLocks noChangeAspect="1" noChangeArrowheads="1"/>
          </p:cNvPicPr>
          <p:nvPr/>
        </p:nvPicPr>
        <p:blipFill>
          <a:blip r:embed="rId3" cstate="print"/>
          <a:srcRect/>
          <a:stretch>
            <a:fillRect/>
          </a:stretch>
        </p:blipFill>
        <p:spPr bwMode="auto">
          <a:xfrm>
            <a:off x="3501916" y="1066800"/>
            <a:ext cx="5337284" cy="428625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914400"/>
            <a:ext cx="3505200" cy="2585323"/>
          </a:xfrm>
          <a:prstGeom prst="rect">
            <a:avLst/>
          </a:prstGeom>
        </p:spPr>
        <p:txBody>
          <a:bodyPr wrap="square">
            <a:spAutoFit/>
          </a:bodyPr>
          <a:lstStyle/>
          <a:p>
            <a:r>
              <a:rPr lang="en-US" b="1" cap="all" dirty="0" smtClean="0">
                <a:solidFill>
                  <a:srgbClr val="FFC000"/>
                </a:solidFill>
              </a:rPr>
              <a:t>Illustration Week</a:t>
            </a:r>
          </a:p>
          <a:p>
            <a:endParaRPr lang="en-US" b="1" cap="all" dirty="0" smtClean="0"/>
          </a:p>
          <a:p>
            <a:r>
              <a:rPr lang="en-US" dirty="0" smtClean="0"/>
              <a:t>Each year, the Society of Illustrators, along with other participating illustration organizations, hosts events for illustrators from all over the world visiting NYC during the first full week of November. </a:t>
            </a:r>
            <a:endParaRPr lang="en-US" dirty="0"/>
          </a:p>
        </p:txBody>
      </p:sp>
      <p:sp>
        <p:nvSpPr>
          <p:cNvPr id="3" name="Rectangle 2"/>
          <p:cNvSpPr/>
          <p:nvPr/>
        </p:nvSpPr>
        <p:spPr>
          <a:xfrm>
            <a:off x="533400" y="392668"/>
            <a:ext cx="1304844" cy="369332"/>
          </a:xfrm>
          <a:prstGeom prst="rect">
            <a:avLst/>
          </a:prstGeom>
        </p:spPr>
        <p:txBody>
          <a:bodyPr wrap="none">
            <a:spAutoFit/>
          </a:bodyPr>
          <a:lstStyle/>
          <a:p>
            <a:r>
              <a:rPr lang="en-US" b="1" dirty="0" smtClean="0">
                <a:solidFill>
                  <a:srgbClr val="FFC000"/>
                </a:solidFill>
              </a:rPr>
              <a:t>Networking</a:t>
            </a:r>
            <a:endParaRPr lang="en-US" dirty="0">
              <a:solidFill>
                <a:srgbClr val="FFC000"/>
              </a:solidFill>
            </a:endParaRPr>
          </a:p>
        </p:txBody>
      </p:sp>
      <p:pic>
        <p:nvPicPr>
          <p:cNvPr id="2051" name="Picture 3"/>
          <p:cNvPicPr>
            <a:picLocks noChangeAspect="1" noChangeArrowheads="1"/>
          </p:cNvPicPr>
          <p:nvPr/>
        </p:nvPicPr>
        <p:blipFill>
          <a:blip r:embed="rId2" cstate="print"/>
          <a:srcRect/>
          <a:stretch>
            <a:fillRect/>
          </a:stretch>
        </p:blipFill>
        <p:spPr bwMode="auto">
          <a:xfrm>
            <a:off x="457200" y="3581400"/>
            <a:ext cx="4038600" cy="3030335"/>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4648200" y="152400"/>
            <a:ext cx="4057722" cy="3328988"/>
          </a:xfrm>
          <a:prstGeom prst="rect">
            <a:avLst/>
          </a:prstGeom>
          <a:noFill/>
          <a:ln w="9525">
            <a:noFill/>
            <a:miter lim="800000"/>
            <a:headEnd/>
            <a:tailEnd/>
          </a:ln>
        </p:spPr>
      </p:pic>
      <p:pic>
        <p:nvPicPr>
          <p:cNvPr id="2053" name="Picture 5"/>
          <p:cNvPicPr>
            <a:picLocks noChangeAspect="1" noChangeArrowheads="1"/>
          </p:cNvPicPr>
          <p:nvPr/>
        </p:nvPicPr>
        <p:blipFill>
          <a:blip r:embed="rId4" cstate="print"/>
          <a:srcRect/>
          <a:stretch>
            <a:fillRect/>
          </a:stretch>
        </p:blipFill>
        <p:spPr bwMode="auto">
          <a:xfrm>
            <a:off x="4648200" y="3545713"/>
            <a:ext cx="4042476" cy="3159887"/>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392668"/>
            <a:ext cx="1304844" cy="369332"/>
          </a:xfrm>
          <a:prstGeom prst="rect">
            <a:avLst/>
          </a:prstGeom>
        </p:spPr>
        <p:txBody>
          <a:bodyPr wrap="none">
            <a:spAutoFit/>
          </a:bodyPr>
          <a:lstStyle/>
          <a:p>
            <a:r>
              <a:rPr lang="en-US" b="1" dirty="0" smtClean="0">
                <a:solidFill>
                  <a:srgbClr val="FFC000"/>
                </a:solidFill>
              </a:rPr>
              <a:t>Networking</a:t>
            </a:r>
            <a:endParaRPr lang="en-US" dirty="0">
              <a:solidFill>
                <a:srgbClr val="FFC000"/>
              </a:solidFill>
            </a:endParaRPr>
          </a:p>
        </p:txBody>
      </p:sp>
      <p:pic>
        <p:nvPicPr>
          <p:cNvPr id="1026" name="Picture 2"/>
          <p:cNvPicPr>
            <a:picLocks noChangeAspect="1" noChangeArrowheads="1"/>
          </p:cNvPicPr>
          <p:nvPr/>
        </p:nvPicPr>
        <p:blipFill>
          <a:blip r:embed="rId2" cstate="print"/>
          <a:srcRect/>
          <a:stretch>
            <a:fillRect/>
          </a:stretch>
        </p:blipFill>
        <p:spPr bwMode="auto">
          <a:xfrm>
            <a:off x="0" y="1010629"/>
            <a:ext cx="9163050" cy="5313971"/>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392668"/>
            <a:ext cx="1358257" cy="369332"/>
          </a:xfrm>
          <a:prstGeom prst="rect">
            <a:avLst/>
          </a:prstGeom>
        </p:spPr>
        <p:txBody>
          <a:bodyPr wrap="none">
            <a:spAutoFit/>
          </a:bodyPr>
          <a:lstStyle/>
          <a:p>
            <a:r>
              <a:rPr lang="en-US" b="1" dirty="0" smtClean="0">
                <a:solidFill>
                  <a:srgbClr val="FFC000"/>
                </a:solidFill>
              </a:rPr>
              <a:t>Conferences</a:t>
            </a:r>
            <a:endParaRPr lang="en-US" dirty="0">
              <a:solidFill>
                <a:srgbClr val="FFC000"/>
              </a:solidFill>
            </a:endParaRPr>
          </a:p>
        </p:txBody>
      </p:sp>
      <p:sp>
        <p:nvSpPr>
          <p:cNvPr id="5" name="Rectangle 4"/>
          <p:cNvSpPr/>
          <p:nvPr/>
        </p:nvSpPr>
        <p:spPr>
          <a:xfrm>
            <a:off x="533400" y="990600"/>
            <a:ext cx="3657600" cy="4524315"/>
          </a:xfrm>
          <a:prstGeom prst="rect">
            <a:avLst/>
          </a:prstGeom>
        </p:spPr>
        <p:txBody>
          <a:bodyPr wrap="square">
            <a:spAutoFit/>
          </a:bodyPr>
          <a:lstStyle/>
          <a:p>
            <a:pPr fontAlgn="base"/>
            <a:r>
              <a:rPr lang="en-US" dirty="0" smtClean="0"/>
              <a:t>Conferences can also be a good way to find out about art directors and prospective clients. There are many illustration-related conferences like </a:t>
            </a:r>
            <a:r>
              <a:rPr lang="en-US" dirty="0" smtClean="0">
                <a:solidFill>
                  <a:srgbClr val="FFC000"/>
                </a:solidFill>
              </a:rPr>
              <a:t>ICON</a:t>
            </a:r>
            <a:r>
              <a:rPr lang="en-US" dirty="0" smtClean="0"/>
              <a:t>, and </a:t>
            </a:r>
            <a:r>
              <a:rPr lang="en-US" dirty="0" smtClean="0">
                <a:solidFill>
                  <a:srgbClr val="FFC000"/>
                </a:solidFill>
              </a:rPr>
              <a:t>MOCCA Fest </a:t>
            </a:r>
            <a:r>
              <a:rPr lang="en-US" dirty="0" smtClean="0"/>
              <a:t>hosted by the Society of Illustrators, and various design talks all throughout NYC and other large cities. </a:t>
            </a:r>
          </a:p>
          <a:p>
            <a:pPr fontAlgn="base"/>
            <a:endParaRPr lang="en-US" dirty="0" smtClean="0"/>
          </a:p>
          <a:p>
            <a:pPr fontAlgn="base"/>
            <a:r>
              <a:rPr lang="en-US" dirty="0" smtClean="0"/>
              <a:t>You don’t necessarily need to attend these conferences to get the contact names, though. </a:t>
            </a:r>
          </a:p>
          <a:p>
            <a:pPr fontAlgn="base"/>
            <a:r>
              <a:rPr lang="en-US" dirty="0" smtClean="0"/>
              <a:t>Simply go to the conference website and jot down who the speakers and special guests will be and that should be enough info to get you started.</a:t>
            </a:r>
            <a:endParaRPr lang="en-US" dirty="0"/>
          </a:p>
        </p:txBody>
      </p:sp>
      <p:pic>
        <p:nvPicPr>
          <p:cNvPr id="7169" name="Picture 1"/>
          <p:cNvPicPr>
            <a:picLocks noChangeAspect="1" noChangeArrowheads="1"/>
          </p:cNvPicPr>
          <p:nvPr/>
        </p:nvPicPr>
        <p:blipFill>
          <a:blip r:embed="rId2" cstate="print"/>
          <a:srcRect/>
          <a:stretch>
            <a:fillRect/>
          </a:stretch>
        </p:blipFill>
        <p:spPr bwMode="auto">
          <a:xfrm>
            <a:off x="4419600" y="616679"/>
            <a:ext cx="4267200" cy="5403121"/>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392668"/>
            <a:ext cx="989373" cy="369332"/>
          </a:xfrm>
          <a:prstGeom prst="rect">
            <a:avLst/>
          </a:prstGeom>
        </p:spPr>
        <p:txBody>
          <a:bodyPr wrap="none">
            <a:spAutoFit/>
          </a:bodyPr>
          <a:lstStyle/>
          <a:p>
            <a:r>
              <a:rPr lang="en-US" b="1" dirty="0" smtClean="0">
                <a:solidFill>
                  <a:srgbClr val="FFC000"/>
                </a:solidFill>
              </a:rPr>
              <a:t>Pay Lists</a:t>
            </a:r>
            <a:endParaRPr lang="en-US" dirty="0">
              <a:solidFill>
                <a:srgbClr val="FFC000"/>
              </a:solidFill>
            </a:endParaRPr>
          </a:p>
        </p:txBody>
      </p:sp>
      <p:sp>
        <p:nvSpPr>
          <p:cNvPr id="5" name="Rectangle 4"/>
          <p:cNvSpPr/>
          <p:nvPr/>
        </p:nvSpPr>
        <p:spPr>
          <a:xfrm>
            <a:off x="1981200" y="1017687"/>
            <a:ext cx="4038600" cy="5078313"/>
          </a:xfrm>
          <a:prstGeom prst="rect">
            <a:avLst/>
          </a:prstGeom>
        </p:spPr>
        <p:txBody>
          <a:bodyPr wrap="square">
            <a:spAutoFit/>
          </a:bodyPr>
          <a:lstStyle/>
          <a:p>
            <a:pPr fontAlgn="base"/>
            <a:r>
              <a:rPr lang="en-US" dirty="0" smtClean="0"/>
              <a:t>Of course, if all this researching seems like a drag, you could very easily just purchase a list. </a:t>
            </a:r>
          </a:p>
          <a:p>
            <a:pPr fontAlgn="base"/>
            <a:r>
              <a:rPr lang="en-US" dirty="0" smtClean="0"/>
              <a:t>While they do cost a bit of money, consider that they’re targeted, frequently updated, and contain many names and publications you would never discover on your own (particularly for advertising and industry-specific publications). </a:t>
            </a:r>
          </a:p>
          <a:p>
            <a:pPr fontAlgn="base"/>
            <a:endParaRPr lang="en-US" dirty="0" smtClean="0"/>
          </a:p>
          <a:p>
            <a:pPr fontAlgn="base"/>
            <a:r>
              <a:rPr lang="en-US" dirty="0" smtClean="0"/>
              <a:t>The most well-known supplier is </a:t>
            </a:r>
            <a:r>
              <a:rPr lang="en-US" dirty="0" smtClean="0">
                <a:solidFill>
                  <a:srgbClr val="FFC000"/>
                </a:solidFill>
              </a:rPr>
              <a:t>Agency Access</a:t>
            </a:r>
            <a:r>
              <a:rPr lang="en-US" dirty="0" smtClean="0"/>
              <a:t>, which, for roughly $800, will give you access to their database plus 1,500 contacts for direct email blasts. </a:t>
            </a:r>
          </a:p>
          <a:p>
            <a:pPr fontAlgn="base"/>
            <a:endParaRPr lang="en-US" dirty="0" smtClean="0"/>
          </a:p>
          <a:p>
            <a:pPr fontAlgn="base"/>
            <a:r>
              <a:rPr lang="en-US" dirty="0" smtClean="0"/>
              <a:t>Definitely worth doing when you’re ready for a large mailing</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srcRect/>
          <a:stretch>
            <a:fillRect/>
          </a:stretch>
        </p:blipFill>
        <p:spPr bwMode="auto">
          <a:xfrm>
            <a:off x="0" y="838200"/>
            <a:ext cx="9144000" cy="495490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392668"/>
            <a:ext cx="1578766" cy="369332"/>
          </a:xfrm>
          <a:prstGeom prst="rect">
            <a:avLst/>
          </a:prstGeom>
        </p:spPr>
        <p:txBody>
          <a:bodyPr wrap="none">
            <a:spAutoFit/>
          </a:bodyPr>
          <a:lstStyle/>
          <a:p>
            <a:r>
              <a:rPr lang="en-US" b="1" dirty="0" smtClean="0">
                <a:solidFill>
                  <a:srgbClr val="FFC000"/>
                </a:solidFill>
              </a:rPr>
              <a:t>Final Thoughts</a:t>
            </a:r>
            <a:endParaRPr lang="en-US" dirty="0">
              <a:solidFill>
                <a:srgbClr val="FFC000"/>
              </a:solidFill>
            </a:endParaRPr>
          </a:p>
        </p:txBody>
      </p:sp>
      <p:sp>
        <p:nvSpPr>
          <p:cNvPr id="5" name="Rectangle 4"/>
          <p:cNvSpPr/>
          <p:nvPr/>
        </p:nvSpPr>
        <p:spPr>
          <a:xfrm>
            <a:off x="533400" y="914400"/>
            <a:ext cx="4876800" cy="5078313"/>
          </a:xfrm>
          <a:prstGeom prst="rect">
            <a:avLst/>
          </a:prstGeom>
        </p:spPr>
        <p:txBody>
          <a:bodyPr wrap="square">
            <a:spAutoFit/>
          </a:bodyPr>
          <a:lstStyle/>
          <a:p>
            <a:pPr fontAlgn="base"/>
            <a:r>
              <a:rPr lang="en-US" dirty="0" smtClean="0"/>
              <a:t>As you can see, there are a variety of ways to go about acquiring contact information for your promotional mailers. </a:t>
            </a:r>
          </a:p>
          <a:p>
            <a:pPr fontAlgn="base"/>
            <a:endParaRPr lang="en-US" dirty="0" smtClean="0"/>
          </a:p>
          <a:p>
            <a:pPr fontAlgn="base"/>
            <a:r>
              <a:rPr lang="en-US" dirty="0" smtClean="0">
                <a:solidFill>
                  <a:srgbClr val="FFC000"/>
                </a:solidFill>
              </a:rPr>
              <a:t>However, just because you do obtain a contact, doesn’t mean that person is appropriate to send your work to. </a:t>
            </a:r>
            <a:r>
              <a:rPr lang="en-US" dirty="0" smtClean="0"/>
              <a:t>Consider the type of illustration that the particular art director and client use to see if your art fits into their </a:t>
            </a:r>
            <a:r>
              <a:rPr lang="en-US" b="1" dirty="0" smtClean="0">
                <a:solidFill>
                  <a:srgbClr val="FFC000"/>
                </a:solidFill>
              </a:rPr>
              <a:t>niche. </a:t>
            </a:r>
          </a:p>
          <a:p>
            <a:pPr fontAlgn="base"/>
            <a:endParaRPr lang="en-US" dirty="0" smtClean="0"/>
          </a:p>
          <a:p>
            <a:pPr fontAlgn="base"/>
            <a:r>
              <a:rPr lang="en-US" dirty="0" smtClean="0"/>
              <a:t>For instance, it wouldn’t make sense to send your erotic nudes to a children’s book publisher, and </a:t>
            </a:r>
            <a:r>
              <a:rPr lang="en-US" i="1" dirty="0" smtClean="0"/>
              <a:t>Playboy</a:t>
            </a:r>
            <a:r>
              <a:rPr lang="en-US" dirty="0" smtClean="0"/>
              <a:t> may not be interested in your anthropomorphic cartoon turtles either. </a:t>
            </a:r>
          </a:p>
          <a:p>
            <a:pPr fontAlgn="base"/>
            <a:endParaRPr lang="en-US" dirty="0" smtClean="0"/>
          </a:p>
          <a:p>
            <a:pPr fontAlgn="base"/>
            <a:r>
              <a:rPr lang="en-US" dirty="0" smtClean="0">
                <a:solidFill>
                  <a:srgbClr val="FFC000"/>
                </a:solidFill>
              </a:rPr>
              <a:t>So, as you’re compiling all of this information, you’ll want to weed out the places that just won’t be a good fit.</a:t>
            </a:r>
            <a:endParaRPr lang="en-US" dirty="0">
              <a:solidFill>
                <a:srgbClr val="FFC000"/>
              </a:solidFill>
            </a:endParaRPr>
          </a:p>
        </p:txBody>
      </p:sp>
      <p:pic>
        <p:nvPicPr>
          <p:cNvPr id="1026" name="Picture 2"/>
          <p:cNvPicPr>
            <a:picLocks noChangeAspect="1" noChangeArrowheads="1"/>
          </p:cNvPicPr>
          <p:nvPr/>
        </p:nvPicPr>
        <p:blipFill>
          <a:blip r:embed="rId2" cstate="print"/>
          <a:srcRect/>
          <a:stretch>
            <a:fillRect/>
          </a:stretch>
        </p:blipFill>
        <p:spPr bwMode="auto">
          <a:xfrm rot="589001">
            <a:off x="5880687" y="370711"/>
            <a:ext cx="2629844" cy="3405553"/>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rot="21150208">
            <a:off x="5943600" y="3124200"/>
            <a:ext cx="2372200" cy="341947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392668"/>
            <a:ext cx="1578766" cy="369332"/>
          </a:xfrm>
          <a:prstGeom prst="rect">
            <a:avLst/>
          </a:prstGeom>
        </p:spPr>
        <p:txBody>
          <a:bodyPr wrap="none">
            <a:spAutoFit/>
          </a:bodyPr>
          <a:lstStyle/>
          <a:p>
            <a:r>
              <a:rPr lang="en-US" b="1" dirty="0" smtClean="0">
                <a:solidFill>
                  <a:srgbClr val="FFC000"/>
                </a:solidFill>
              </a:rPr>
              <a:t>Final Thoughts</a:t>
            </a:r>
            <a:endParaRPr lang="en-US" dirty="0">
              <a:solidFill>
                <a:srgbClr val="FFC000"/>
              </a:solidFill>
            </a:endParaRPr>
          </a:p>
        </p:txBody>
      </p:sp>
      <p:sp>
        <p:nvSpPr>
          <p:cNvPr id="5" name="Rectangle 4"/>
          <p:cNvSpPr/>
          <p:nvPr/>
        </p:nvSpPr>
        <p:spPr>
          <a:xfrm>
            <a:off x="533400" y="914400"/>
            <a:ext cx="4495800" cy="5078313"/>
          </a:xfrm>
          <a:prstGeom prst="rect">
            <a:avLst/>
          </a:prstGeom>
        </p:spPr>
        <p:txBody>
          <a:bodyPr wrap="square">
            <a:spAutoFit/>
          </a:bodyPr>
          <a:lstStyle/>
          <a:p>
            <a:pPr fontAlgn="base"/>
            <a:r>
              <a:rPr lang="en-US" dirty="0" smtClean="0"/>
              <a:t>Consider, as well, that there may be more than one art director at a particular company. If it’s appropriate, feel free to send a promo to all the art directors there as each may have a different use for—or opinion about—your work.</a:t>
            </a:r>
          </a:p>
          <a:p>
            <a:pPr fontAlgn="base"/>
            <a:endParaRPr lang="en-US" dirty="0" smtClean="0"/>
          </a:p>
          <a:p>
            <a:pPr fontAlgn="base"/>
            <a:r>
              <a:rPr lang="en-US" dirty="0" smtClean="0">
                <a:solidFill>
                  <a:srgbClr val="FFC000"/>
                </a:solidFill>
              </a:rPr>
              <a:t>Finally, start small. While it’s nice to have a huge list, if this is your first promotional mailer, 1,000 postcards may be a bit excessive until you test the waters. </a:t>
            </a:r>
          </a:p>
          <a:p>
            <a:pPr fontAlgn="base"/>
            <a:endParaRPr lang="en-US" dirty="0" smtClean="0"/>
          </a:p>
          <a:p>
            <a:pPr fontAlgn="base"/>
            <a:r>
              <a:rPr lang="en-US" dirty="0" smtClean="0"/>
              <a:t>To start, I’d recommend compiling a highly targeted list of 100 – 200 people who would actually conceivably use your work. From there, you can continue to grow your list into larger mailings as you get more work and higher profile clients.</a:t>
            </a:r>
            <a:endParaRPr lang="en-US" dirty="0"/>
          </a:p>
        </p:txBody>
      </p:sp>
      <p:sp>
        <p:nvSpPr>
          <p:cNvPr id="4" name="TextBox 3"/>
          <p:cNvSpPr txBox="1"/>
          <p:nvPr/>
        </p:nvSpPr>
        <p:spPr>
          <a:xfrm>
            <a:off x="6096000" y="1447800"/>
            <a:ext cx="2133600" cy="3416320"/>
          </a:xfrm>
          <a:prstGeom prst="rect">
            <a:avLst/>
          </a:prstGeom>
          <a:noFill/>
          <a:ln>
            <a:solidFill>
              <a:srgbClr val="92D050"/>
            </a:solidFill>
          </a:ln>
          <a:effectLst>
            <a:glow rad="63500">
              <a:schemeClr val="accent3">
                <a:satMod val="175000"/>
                <a:alpha val="40000"/>
              </a:schemeClr>
            </a:glow>
          </a:effectLst>
        </p:spPr>
        <p:txBody>
          <a:bodyPr wrap="square" rtlCol="0">
            <a:spAutoFit/>
          </a:bodyPr>
          <a:lstStyle/>
          <a:p>
            <a:r>
              <a:rPr lang="en-US" sz="2400" dirty="0" smtClean="0">
                <a:solidFill>
                  <a:schemeClr val="accent3">
                    <a:lumMod val="75000"/>
                  </a:schemeClr>
                </a:solidFill>
              </a:rPr>
              <a:t>One of my biggest clients contacted me through a promotional booklet that was sent to a different book publisher.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1371600"/>
            <a:ext cx="3048000" cy="3416320"/>
          </a:xfrm>
          <a:prstGeom prst="rect">
            <a:avLst/>
          </a:prstGeom>
          <a:noFill/>
        </p:spPr>
        <p:txBody>
          <a:bodyPr wrap="square" rtlCol="0">
            <a:spAutoFit/>
          </a:bodyPr>
          <a:lstStyle/>
          <a:p>
            <a:r>
              <a:rPr lang="en-US" dirty="0" smtClean="0"/>
              <a:t>In order to promote yourself as an illustrator, you need to get your work into the right people’s hands. </a:t>
            </a:r>
          </a:p>
          <a:p>
            <a:endParaRPr lang="en-US" dirty="0" smtClean="0"/>
          </a:p>
          <a:p>
            <a:r>
              <a:rPr lang="en-US" dirty="0" smtClean="0"/>
              <a:t>The traditional way is to send out a promotional mailer. </a:t>
            </a:r>
          </a:p>
          <a:p>
            <a:endParaRPr lang="en-US" dirty="0" smtClean="0"/>
          </a:p>
          <a:p>
            <a:r>
              <a:rPr lang="en-US" dirty="0" smtClean="0"/>
              <a:t>Before you can do that, though, you need to build a solid contact list of art directors to send it to.</a:t>
            </a:r>
            <a:endParaRPr lang="en-US" dirty="0"/>
          </a:p>
        </p:txBody>
      </p:sp>
      <p:sp>
        <p:nvSpPr>
          <p:cNvPr id="3" name="Rectangle 2"/>
          <p:cNvSpPr/>
          <p:nvPr/>
        </p:nvSpPr>
        <p:spPr>
          <a:xfrm>
            <a:off x="533400" y="392668"/>
            <a:ext cx="2292102" cy="369332"/>
          </a:xfrm>
          <a:prstGeom prst="rect">
            <a:avLst/>
          </a:prstGeom>
        </p:spPr>
        <p:txBody>
          <a:bodyPr wrap="none">
            <a:spAutoFit/>
          </a:bodyPr>
          <a:lstStyle/>
          <a:p>
            <a:r>
              <a:rPr lang="en-US" b="1" dirty="0" smtClean="0">
                <a:solidFill>
                  <a:srgbClr val="FFC000"/>
                </a:solidFill>
              </a:rPr>
              <a:t>Building a Contact List</a:t>
            </a:r>
            <a:endParaRPr lang="en-US" dirty="0">
              <a:solidFill>
                <a:srgbClr val="FFC000"/>
              </a:solidFill>
            </a:endParaRPr>
          </a:p>
        </p:txBody>
      </p:sp>
      <p:pic>
        <p:nvPicPr>
          <p:cNvPr id="15362" name="Picture 2" descr="http://mairachiodi.com/wp-content/uploads/2012/04/postcard-360x400.jpg"/>
          <p:cNvPicPr>
            <a:picLocks noChangeAspect="1" noChangeArrowheads="1"/>
          </p:cNvPicPr>
          <p:nvPr/>
        </p:nvPicPr>
        <p:blipFill>
          <a:blip r:embed="rId2" cstate="print"/>
          <a:srcRect/>
          <a:stretch>
            <a:fillRect/>
          </a:stretch>
        </p:blipFill>
        <p:spPr bwMode="auto">
          <a:xfrm>
            <a:off x="3550920" y="457200"/>
            <a:ext cx="5280660" cy="586740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2133600"/>
            <a:ext cx="6642524" cy="3970318"/>
          </a:xfrm>
          <a:prstGeom prst="rect">
            <a:avLst/>
          </a:prstGeom>
          <a:noFill/>
        </p:spPr>
        <p:txBody>
          <a:bodyPr wrap="none" rtlCol="0">
            <a:spAutoFit/>
          </a:bodyPr>
          <a:lstStyle/>
          <a:p>
            <a:r>
              <a:rPr lang="en-US" dirty="0" smtClean="0"/>
              <a:t>PART 1:</a:t>
            </a:r>
          </a:p>
          <a:p>
            <a:r>
              <a:rPr lang="en-US" dirty="0" smtClean="0"/>
              <a:t>Compile a list of ten possible clients  that fit what you consider to be </a:t>
            </a:r>
          </a:p>
          <a:p>
            <a:r>
              <a:rPr lang="en-US" dirty="0" smtClean="0"/>
              <a:t>your niche. Include the following info:</a:t>
            </a:r>
          </a:p>
          <a:p>
            <a:endParaRPr lang="en-US" dirty="0" smtClean="0"/>
          </a:p>
          <a:p>
            <a:pPr marL="342900" indent="-342900" fontAlgn="base">
              <a:buFont typeface="+mj-lt"/>
              <a:buAutoNum type="arabicPeriod"/>
            </a:pPr>
            <a:r>
              <a:rPr lang="en-US" dirty="0" smtClean="0"/>
              <a:t>The name of a company that  uses </a:t>
            </a:r>
            <a:r>
              <a:rPr lang="en-US" b="1" dirty="0" smtClean="0"/>
              <a:t>YOUR</a:t>
            </a:r>
            <a:r>
              <a:rPr lang="en-US" dirty="0" smtClean="0"/>
              <a:t> type of illustration</a:t>
            </a:r>
          </a:p>
          <a:p>
            <a:pPr marL="342900" indent="-342900" fontAlgn="base">
              <a:buFont typeface="+mj-lt"/>
              <a:buAutoNum type="arabicPeriod"/>
            </a:pPr>
            <a:r>
              <a:rPr lang="en-US" dirty="0" smtClean="0"/>
              <a:t>The art director’s name at that company</a:t>
            </a:r>
          </a:p>
          <a:p>
            <a:pPr marL="342900" indent="-342900" fontAlgn="base">
              <a:buFont typeface="+mj-lt"/>
              <a:buAutoNum type="arabicPeriod"/>
            </a:pPr>
            <a:r>
              <a:rPr lang="en-US" dirty="0" smtClean="0"/>
              <a:t>The address to send your promo to</a:t>
            </a:r>
          </a:p>
          <a:p>
            <a:pPr marL="342900" indent="-342900" fontAlgn="base">
              <a:buFont typeface="+mj-lt"/>
              <a:buAutoNum type="arabicPeriod"/>
            </a:pPr>
            <a:endParaRPr lang="en-US" dirty="0" smtClean="0"/>
          </a:p>
          <a:p>
            <a:pPr marL="342900" indent="-342900" fontAlgn="base"/>
            <a:r>
              <a:rPr lang="en-US" dirty="0" smtClean="0"/>
              <a:t>PART 2:</a:t>
            </a:r>
          </a:p>
          <a:p>
            <a:pPr marL="342900" indent="-342900" fontAlgn="base"/>
            <a:r>
              <a:rPr lang="en-US" dirty="0" smtClean="0"/>
              <a:t>Create several rough sketch ideas for a prom piece.</a:t>
            </a:r>
          </a:p>
          <a:p>
            <a:pPr marL="342900" indent="-342900" fontAlgn="base"/>
            <a:r>
              <a:rPr lang="en-US" dirty="0" smtClean="0"/>
              <a:t>Sketch sizes: 5”X7” (72 dpi) </a:t>
            </a:r>
          </a:p>
          <a:p>
            <a:pPr marL="342900" indent="-342900" fontAlgn="base"/>
            <a:r>
              <a:rPr lang="en-US" dirty="0" smtClean="0"/>
              <a:t>Final Art Size:  8.5” X 12” (300 dpi)</a:t>
            </a:r>
          </a:p>
          <a:p>
            <a:endParaRPr lang="en-US" dirty="0" smtClean="0"/>
          </a:p>
          <a:p>
            <a:endParaRPr lang="en-US" dirty="0"/>
          </a:p>
        </p:txBody>
      </p:sp>
      <p:sp>
        <p:nvSpPr>
          <p:cNvPr id="3" name="TextBox 2"/>
          <p:cNvSpPr txBox="1"/>
          <p:nvPr/>
        </p:nvSpPr>
        <p:spPr>
          <a:xfrm>
            <a:off x="1295400" y="990600"/>
            <a:ext cx="4296561" cy="1015663"/>
          </a:xfrm>
          <a:prstGeom prst="rect">
            <a:avLst/>
          </a:prstGeom>
          <a:noFill/>
        </p:spPr>
        <p:txBody>
          <a:bodyPr wrap="none" rtlCol="0">
            <a:spAutoFit/>
          </a:bodyPr>
          <a:lstStyle/>
          <a:p>
            <a:r>
              <a:rPr lang="en-US" sz="2400" dirty="0" smtClean="0">
                <a:solidFill>
                  <a:srgbClr val="FFC000"/>
                </a:solidFill>
              </a:rPr>
              <a:t>Assignment 3: Promotional Piece</a:t>
            </a:r>
          </a:p>
          <a:p>
            <a:endParaRPr lang="en-US" dirty="0" smtClean="0"/>
          </a:p>
          <a:p>
            <a:r>
              <a:rPr lang="en-US" dirty="0" smtClean="0"/>
              <a:t>Due next week.</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0_7370c_d3558890_orig.jpg"/>
          <p:cNvPicPr>
            <a:picLocks noChangeAspect="1" noChangeArrowheads="1"/>
          </p:cNvPicPr>
          <p:nvPr/>
        </p:nvPicPr>
        <p:blipFill>
          <a:blip r:embed="rId2" cstate="print"/>
          <a:srcRect/>
          <a:stretch>
            <a:fillRect/>
          </a:stretch>
        </p:blipFill>
        <p:spPr bwMode="auto">
          <a:xfrm>
            <a:off x="76200" y="76200"/>
            <a:ext cx="8915400" cy="668446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143000"/>
            <a:ext cx="6477000" cy="4524315"/>
          </a:xfrm>
          <a:prstGeom prst="rect">
            <a:avLst/>
          </a:prstGeom>
          <a:noFill/>
        </p:spPr>
        <p:txBody>
          <a:bodyPr wrap="square" rtlCol="0">
            <a:spAutoFit/>
          </a:bodyPr>
          <a:lstStyle/>
          <a:p>
            <a:pPr fontAlgn="base"/>
            <a:r>
              <a:rPr lang="en-US" dirty="0" smtClean="0"/>
              <a:t>There are three vital pieces of information necessary for a complete contact:</a:t>
            </a:r>
          </a:p>
          <a:p>
            <a:pPr fontAlgn="base"/>
            <a:endParaRPr lang="en-US" dirty="0" smtClean="0"/>
          </a:p>
          <a:p>
            <a:pPr marL="342900" indent="-342900" fontAlgn="base">
              <a:buFont typeface="+mj-lt"/>
              <a:buAutoNum type="arabicPeriod"/>
            </a:pPr>
            <a:r>
              <a:rPr lang="en-US" dirty="0" smtClean="0"/>
              <a:t>The name of a company that commissions illustration</a:t>
            </a:r>
          </a:p>
          <a:p>
            <a:pPr marL="342900" indent="-342900" fontAlgn="base">
              <a:buFont typeface="+mj-lt"/>
              <a:buAutoNum type="arabicPeriod"/>
            </a:pPr>
            <a:r>
              <a:rPr lang="en-US" dirty="0" smtClean="0"/>
              <a:t>The art director’s name at that company</a:t>
            </a:r>
          </a:p>
          <a:p>
            <a:pPr marL="342900" indent="-342900" fontAlgn="base">
              <a:buFont typeface="+mj-lt"/>
              <a:buAutoNum type="arabicPeriod"/>
            </a:pPr>
            <a:r>
              <a:rPr lang="en-US" dirty="0" smtClean="0"/>
              <a:t>The address to send your promo to</a:t>
            </a:r>
          </a:p>
          <a:p>
            <a:pPr fontAlgn="base"/>
            <a:endParaRPr lang="en-US" dirty="0" smtClean="0"/>
          </a:p>
          <a:p>
            <a:pPr fontAlgn="base"/>
            <a:r>
              <a:rPr lang="en-US" dirty="0" smtClean="0"/>
              <a:t>The first one is fairly straightforward: just look at wherever you see illustration and jot it down. </a:t>
            </a:r>
          </a:p>
          <a:p>
            <a:pPr fontAlgn="base"/>
            <a:r>
              <a:rPr lang="en-US" dirty="0" smtClean="0"/>
              <a:t>The second one can be a lot more difficult, though, since finding the art director’s name may take a bit of work. </a:t>
            </a:r>
          </a:p>
          <a:p>
            <a:pPr fontAlgn="base"/>
            <a:r>
              <a:rPr lang="en-US" dirty="0" smtClean="0"/>
              <a:t>The third one is usually a simple Google search away once you know #1 and #2. </a:t>
            </a:r>
          </a:p>
          <a:p>
            <a:pPr fontAlgn="base"/>
            <a:endParaRPr lang="en-US" dirty="0" smtClean="0"/>
          </a:p>
          <a:p>
            <a:pPr fontAlgn="base"/>
            <a:r>
              <a:rPr lang="en-US" dirty="0" smtClean="0">
                <a:solidFill>
                  <a:srgbClr val="FFC000"/>
                </a:solidFill>
              </a:rPr>
              <a:t>The following represent some of the options that are available towards building a list that contains all of the above.</a:t>
            </a:r>
            <a:endParaRPr lang="en-US" dirty="0">
              <a:solidFill>
                <a:srgbClr val="FFC000"/>
              </a:solidFill>
            </a:endParaRPr>
          </a:p>
        </p:txBody>
      </p:sp>
      <p:sp>
        <p:nvSpPr>
          <p:cNvPr id="3" name="Rectangle 2"/>
          <p:cNvSpPr/>
          <p:nvPr/>
        </p:nvSpPr>
        <p:spPr>
          <a:xfrm>
            <a:off x="533400" y="392668"/>
            <a:ext cx="2292102" cy="369332"/>
          </a:xfrm>
          <a:prstGeom prst="rect">
            <a:avLst/>
          </a:prstGeom>
        </p:spPr>
        <p:txBody>
          <a:bodyPr wrap="none">
            <a:spAutoFit/>
          </a:bodyPr>
          <a:lstStyle/>
          <a:p>
            <a:r>
              <a:rPr lang="en-US" b="1" dirty="0" smtClean="0">
                <a:solidFill>
                  <a:srgbClr val="FFC000"/>
                </a:solidFill>
              </a:rPr>
              <a:t>Building a Contact List</a:t>
            </a:r>
            <a:endParaRPr lang="en-US" dirty="0">
              <a:solidFill>
                <a:srgbClr val="FFC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1" y="533400"/>
            <a:ext cx="2667000" cy="646331"/>
          </a:xfrm>
          <a:prstGeom prst="rect">
            <a:avLst/>
          </a:prstGeom>
        </p:spPr>
        <p:txBody>
          <a:bodyPr wrap="square">
            <a:spAutoFit/>
          </a:bodyPr>
          <a:lstStyle/>
          <a:p>
            <a:r>
              <a:rPr lang="en-US" b="1" dirty="0" smtClean="0">
                <a:solidFill>
                  <a:srgbClr val="FFC000"/>
                </a:solidFill>
              </a:rPr>
              <a:t>Artist's &amp; Graphic Designer's Market </a:t>
            </a:r>
            <a:endParaRPr lang="en-US" dirty="0">
              <a:solidFill>
                <a:srgbClr val="FFC000"/>
              </a:solidFill>
            </a:endParaRPr>
          </a:p>
        </p:txBody>
      </p:sp>
      <p:sp>
        <p:nvSpPr>
          <p:cNvPr id="3" name="Rectangle 2"/>
          <p:cNvSpPr/>
          <p:nvPr/>
        </p:nvSpPr>
        <p:spPr>
          <a:xfrm>
            <a:off x="609600" y="1524000"/>
            <a:ext cx="1905000" cy="2308324"/>
          </a:xfrm>
          <a:prstGeom prst="rect">
            <a:avLst/>
          </a:prstGeom>
        </p:spPr>
        <p:txBody>
          <a:bodyPr wrap="square">
            <a:spAutoFit/>
          </a:bodyPr>
          <a:lstStyle/>
          <a:p>
            <a:r>
              <a:rPr lang="en-US" sz="1600" dirty="0" smtClean="0"/>
              <a:t>Is a reference guide for artist’s and designers who wants to establish or expand a career in fine art, illustration or graphic design.</a:t>
            </a:r>
          </a:p>
          <a:p>
            <a:endParaRPr lang="en-US" sz="1600" dirty="0" smtClean="0"/>
          </a:p>
          <a:p>
            <a:endParaRPr lang="en-US" sz="1600" dirty="0"/>
          </a:p>
        </p:txBody>
      </p:sp>
      <p:pic>
        <p:nvPicPr>
          <p:cNvPr id="49154" name="Picture 2" descr="http://ecimages.kobobooks.com/Image.ashx?imageID=XE5C671qRE6nsNF4OSItXA"/>
          <p:cNvPicPr>
            <a:picLocks noChangeAspect="1" noChangeArrowheads="1"/>
          </p:cNvPicPr>
          <p:nvPr/>
        </p:nvPicPr>
        <p:blipFill>
          <a:blip r:embed="rId2" cstate="print"/>
          <a:srcRect/>
          <a:stretch>
            <a:fillRect/>
          </a:stretch>
        </p:blipFill>
        <p:spPr bwMode="auto">
          <a:xfrm>
            <a:off x="5670726" y="152400"/>
            <a:ext cx="3244674" cy="4188279"/>
          </a:xfrm>
          <a:prstGeom prst="rect">
            <a:avLst/>
          </a:prstGeom>
          <a:noFill/>
        </p:spPr>
      </p:pic>
      <p:sp>
        <p:nvSpPr>
          <p:cNvPr id="6" name="Rectangle 5"/>
          <p:cNvSpPr/>
          <p:nvPr/>
        </p:nvSpPr>
        <p:spPr>
          <a:xfrm>
            <a:off x="609600" y="3371433"/>
            <a:ext cx="2133600" cy="2800767"/>
          </a:xfrm>
          <a:prstGeom prst="rect">
            <a:avLst/>
          </a:prstGeom>
        </p:spPr>
        <p:txBody>
          <a:bodyPr wrap="square">
            <a:spAutoFit/>
          </a:bodyPr>
          <a:lstStyle/>
          <a:p>
            <a:r>
              <a:rPr lang="en-US" sz="1600" dirty="0" smtClean="0"/>
              <a:t>Inside you'll find more than 650 listings for children's book markets (publishers, agents, magazines, and more)--</a:t>
            </a:r>
            <a:r>
              <a:rPr lang="en-US" sz="1600" dirty="0" smtClean="0">
                <a:solidFill>
                  <a:srgbClr val="FFC000"/>
                </a:solidFill>
              </a:rPr>
              <a:t>including a point of contact, how to properly submit your work, and what categories each market accepts. </a:t>
            </a:r>
            <a:endParaRPr lang="en-US" sz="1600" dirty="0">
              <a:solidFill>
                <a:srgbClr val="FFC000"/>
              </a:solidFill>
            </a:endParaRPr>
          </a:p>
        </p:txBody>
      </p:sp>
      <p:pic>
        <p:nvPicPr>
          <p:cNvPr id="7" name="Picture 2" descr="http://cdn.fwmedia.com/media/catalog/product/cache/33/image/9df78eab33525d08d6e5fb8d27136e95/v/7/v7692_500px_72dpi.jpg"/>
          <p:cNvPicPr>
            <a:picLocks noChangeAspect="1" noChangeArrowheads="1"/>
          </p:cNvPicPr>
          <p:nvPr/>
        </p:nvPicPr>
        <p:blipFill>
          <a:blip r:embed="rId3" cstate="print"/>
          <a:srcRect/>
          <a:stretch>
            <a:fillRect/>
          </a:stretch>
        </p:blipFill>
        <p:spPr bwMode="auto">
          <a:xfrm>
            <a:off x="3276600" y="2524127"/>
            <a:ext cx="3206651" cy="418147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09601" y="533400"/>
            <a:ext cx="2667000" cy="646331"/>
          </a:xfrm>
          <a:prstGeom prst="rect">
            <a:avLst/>
          </a:prstGeom>
        </p:spPr>
        <p:txBody>
          <a:bodyPr wrap="square">
            <a:spAutoFit/>
          </a:bodyPr>
          <a:lstStyle/>
          <a:p>
            <a:r>
              <a:rPr lang="en-US" b="1" dirty="0" smtClean="0">
                <a:solidFill>
                  <a:srgbClr val="FFC000"/>
                </a:solidFill>
              </a:rPr>
              <a:t>Artist's &amp; Graphic Designer's Market </a:t>
            </a:r>
            <a:endParaRPr lang="en-US" dirty="0">
              <a:solidFill>
                <a:srgbClr val="FFC000"/>
              </a:solidFill>
            </a:endParaRPr>
          </a:p>
        </p:txBody>
      </p:sp>
      <p:pic>
        <p:nvPicPr>
          <p:cNvPr id="1028" name="Picture 4"/>
          <p:cNvPicPr>
            <a:picLocks noChangeAspect="1" noChangeArrowheads="1"/>
          </p:cNvPicPr>
          <p:nvPr/>
        </p:nvPicPr>
        <p:blipFill>
          <a:blip r:embed="rId2" cstate="print"/>
          <a:srcRect/>
          <a:stretch>
            <a:fillRect/>
          </a:stretch>
        </p:blipFill>
        <p:spPr bwMode="auto">
          <a:xfrm>
            <a:off x="3124200" y="152400"/>
            <a:ext cx="6019800" cy="6545488"/>
          </a:xfrm>
          <a:prstGeom prst="rect">
            <a:avLst/>
          </a:prstGeom>
          <a:noFill/>
          <a:ln w="9525">
            <a:noFill/>
            <a:miter lim="800000"/>
            <a:headEnd/>
            <a:tailEnd/>
          </a:ln>
        </p:spPr>
      </p:pic>
      <p:pic>
        <p:nvPicPr>
          <p:cNvPr id="1030" name="Picture 6"/>
          <p:cNvPicPr>
            <a:picLocks noChangeAspect="1" noChangeArrowheads="1"/>
          </p:cNvPicPr>
          <p:nvPr/>
        </p:nvPicPr>
        <p:blipFill>
          <a:blip r:embed="rId3" cstate="print"/>
          <a:srcRect/>
          <a:stretch>
            <a:fillRect/>
          </a:stretch>
        </p:blipFill>
        <p:spPr bwMode="auto">
          <a:xfrm>
            <a:off x="63500" y="1752600"/>
            <a:ext cx="3060700" cy="36068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1143000"/>
            <a:ext cx="3505200" cy="4801314"/>
          </a:xfrm>
          <a:prstGeom prst="rect">
            <a:avLst/>
          </a:prstGeom>
          <a:noFill/>
        </p:spPr>
        <p:txBody>
          <a:bodyPr wrap="square" rtlCol="0">
            <a:spAutoFit/>
          </a:bodyPr>
          <a:lstStyle/>
          <a:p>
            <a:pPr fontAlgn="base"/>
            <a:r>
              <a:rPr lang="en-US" dirty="0" smtClean="0"/>
              <a:t>There are a variety of illustration annuals that come out every year, the most well-known being </a:t>
            </a:r>
            <a:r>
              <a:rPr lang="en-US" i="1" dirty="0" smtClean="0"/>
              <a:t>The Society of Illustrators Annual</a:t>
            </a:r>
            <a:r>
              <a:rPr lang="en-US" dirty="0" smtClean="0"/>
              <a:t>, </a:t>
            </a:r>
            <a:r>
              <a:rPr lang="en-US" i="1" dirty="0" smtClean="0"/>
              <a:t>American Illustration Annual</a:t>
            </a:r>
            <a:r>
              <a:rPr lang="en-US" dirty="0" smtClean="0"/>
              <a:t>, and </a:t>
            </a:r>
            <a:r>
              <a:rPr lang="en-US" i="1" dirty="0" smtClean="0"/>
              <a:t>Communication Arts Annual</a:t>
            </a:r>
            <a:r>
              <a:rPr lang="en-US" dirty="0" smtClean="0"/>
              <a:t>. </a:t>
            </a:r>
          </a:p>
          <a:p>
            <a:pPr fontAlgn="base"/>
            <a:endParaRPr lang="en-US" dirty="0" smtClean="0"/>
          </a:p>
          <a:p>
            <a:pPr fontAlgn="base"/>
            <a:r>
              <a:rPr lang="en-US" dirty="0" smtClean="0"/>
              <a:t>If you look at the information for each entry, it will list the art director and the company for whom it was commissioned.</a:t>
            </a:r>
          </a:p>
          <a:p>
            <a:pPr fontAlgn="base"/>
            <a:endParaRPr lang="en-US" dirty="0" smtClean="0"/>
          </a:p>
          <a:p>
            <a:pPr fontAlgn="base"/>
            <a:r>
              <a:rPr lang="en-US" dirty="0" smtClean="0"/>
              <a:t>Write it down, Google the address, and you’re good to go! (Side note: businesses fail regularly and people job hop quite a bit, so only use the most recent annuals.)</a:t>
            </a:r>
            <a:endParaRPr lang="en-US" dirty="0">
              <a:solidFill>
                <a:srgbClr val="FFC000"/>
              </a:solidFill>
            </a:endParaRPr>
          </a:p>
        </p:txBody>
      </p:sp>
      <p:sp>
        <p:nvSpPr>
          <p:cNvPr id="3" name="Rectangle 2"/>
          <p:cNvSpPr/>
          <p:nvPr/>
        </p:nvSpPr>
        <p:spPr>
          <a:xfrm>
            <a:off x="533400" y="392668"/>
            <a:ext cx="955711" cy="369332"/>
          </a:xfrm>
          <a:prstGeom prst="rect">
            <a:avLst/>
          </a:prstGeom>
        </p:spPr>
        <p:txBody>
          <a:bodyPr wrap="none">
            <a:spAutoFit/>
          </a:bodyPr>
          <a:lstStyle/>
          <a:p>
            <a:r>
              <a:rPr lang="en-US" b="1" dirty="0" smtClean="0">
                <a:solidFill>
                  <a:srgbClr val="FFC000"/>
                </a:solidFill>
              </a:rPr>
              <a:t>Annuals</a:t>
            </a:r>
            <a:endParaRPr lang="en-US" dirty="0">
              <a:solidFill>
                <a:srgbClr val="FFC000"/>
              </a:solidFill>
            </a:endParaRPr>
          </a:p>
        </p:txBody>
      </p:sp>
      <p:pic>
        <p:nvPicPr>
          <p:cNvPr id="12290" name="Picture 2" descr="See the source image"/>
          <p:cNvPicPr>
            <a:picLocks noChangeAspect="1" noChangeArrowheads="1"/>
          </p:cNvPicPr>
          <p:nvPr/>
        </p:nvPicPr>
        <p:blipFill>
          <a:blip r:embed="rId2" cstate="print"/>
          <a:srcRect/>
          <a:stretch>
            <a:fillRect/>
          </a:stretch>
        </p:blipFill>
        <p:spPr bwMode="auto">
          <a:xfrm>
            <a:off x="4305300" y="638175"/>
            <a:ext cx="4381500" cy="553402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cstate="print"/>
          <a:srcRect/>
          <a:stretch>
            <a:fillRect/>
          </a:stretch>
        </p:blipFill>
        <p:spPr bwMode="auto">
          <a:xfrm>
            <a:off x="76200" y="457200"/>
            <a:ext cx="4629351" cy="5828234"/>
          </a:xfrm>
          <a:prstGeom prst="rect">
            <a:avLst/>
          </a:prstGeom>
          <a:noFill/>
          <a:ln w="9525">
            <a:noFill/>
            <a:miter lim="800000"/>
            <a:headEnd/>
            <a:tailEnd/>
          </a:ln>
        </p:spPr>
      </p:pic>
      <p:pic>
        <p:nvPicPr>
          <p:cNvPr id="29699" name="Picture 3"/>
          <p:cNvPicPr>
            <a:picLocks noChangeAspect="1" noChangeArrowheads="1"/>
          </p:cNvPicPr>
          <p:nvPr/>
        </p:nvPicPr>
        <p:blipFill>
          <a:blip r:embed="rId3" cstate="print"/>
          <a:srcRect/>
          <a:stretch>
            <a:fillRect/>
          </a:stretch>
        </p:blipFill>
        <p:spPr bwMode="auto">
          <a:xfrm>
            <a:off x="4714875" y="554374"/>
            <a:ext cx="4276725" cy="5669147"/>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990600"/>
            <a:ext cx="5029200" cy="5355312"/>
          </a:xfrm>
          <a:prstGeom prst="rect">
            <a:avLst/>
          </a:prstGeom>
          <a:noFill/>
        </p:spPr>
        <p:txBody>
          <a:bodyPr wrap="square" rtlCol="0">
            <a:spAutoFit/>
          </a:bodyPr>
          <a:lstStyle/>
          <a:p>
            <a:pPr fontAlgn="base"/>
            <a:r>
              <a:rPr lang="en-US" dirty="0" smtClean="0"/>
              <a:t>Go to your local bookstore and browse through the magazine and newspaper section. Look at the periodicals that commission illustration on a frequent basis (skip magazines and papers that use illustration sporadically as the odds will be stacked against you). In the front, they’ll list a masthead. That will give you all the information you need. </a:t>
            </a:r>
          </a:p>
          <a:p>
            <a:pPr fontAlgn="base"/>
            <a:endParaRPr lang="en-US" dirty="0" smtClean="0"/>
          </a:p>
          <a:p>
            <a:pPr fontAlgn="base"/>
            <a:r>
              <a:rPr lang="en-US" dirty="0" smtClean="0"/>
              <a:t>If you see yourself as a book cover artist, go to the book section and check out the jacket flaps of some recent books. Usually on the back flap towards the bottom you’ll see the phrase, “Jacket design by ___.” In most instances, that’s the same person who commissioned the art. If it’s an illustrated book, look on the copyright page. If they list the interior designer (it will usually say something like “Interior design by ___” or “Typography by ___”) then that may very well be the person who commissioned the interior art.</a:t>
            </a:r>
            <a:endParaRPr lang="en-US" dirty="0">
              <a:solidFill>
                <a:srgbClr val="FFC000"/>
              </a:solidFill>
            </a:endParaRPr>
          </a:p>
        </p:txBody>
      </p:sp>
      <p:sp>
        <p:nvSpPr>
          <p:cNvPr id="3" name="Rectangle 2"/>
          <p:cNvSpPr/>
          <p:nvPr/>
        </p:nvSpPr>
        <p:spPr>
          <a:xfrm>
            <a:off x="533400" y="392668"/>
            <a:ext cx="1246175" cy="369332"/>
          </a:xfrm>
          <a:prstGeom prst="rect">
            <a:avLst/>
          </a:prstGeom>
        </p:spPr>
        <p:txBody>
          <a:bodyPr wrap="none">
            <a:spAutoFit/>
          </a:bodyPr>
          <a:lstStyle/>
          <a:p>
            <a:r>
              <a:rPr lang="en-US" b="1" dirty="0" smtClean="0">
                <a:solidFill>
                  <a:srgbClr val="FFC000"/>
                </a:solidFill>
              </a:rPr>
              <a:t>Bookstores</a:t>
            </a:r>
            <a:endParaRPr lang="en-US" dirty="0">
              <a:solidFill>
                <a:srgbClr val="FFC000"/>
              </a:solidFill>
            </a:endParaRPr>
          </a:p>
        </p:txBody>
      </p:sp>
      <p:pic>
        <p:nvPicPr>
          <p:cNvPr id="11267" name="Picture 3"/>
          <p:cNvPicPr>
            <a:picLocks noChangeAspect="1" noChangeArrowheads="1"/>
          </p:cNvPicPr>
          <p:nvPr/>
        </p:nvPicPr>
        <p:blipFill>
          <a:blip r:embed="rId2" cstate="print"/>
          <a:srcRect/>
          <a:stretch>
            <a:fillRect/>
          </a:stretch>
        </p:blipFill>
        <p:spPr bwMode="auto">
          <a:xfrm>
            <a:off x="5648325" y="904875"/>
            <a:ext cx="3267075" cy="526732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838200"/>
            <a:ext cx="6248400" cy="646331"/>
          </a:xfrm>
          <a:prstGeom prst="rect">
            <a:avLst/>
          </a:prstGeom>
          <a:noFill/>
        </p:spPr>
        <p:txBody>
          <a:bodyPr wrap="square" rtlCol="0">
            <a:spAutoFit/>
          </a:bodyPr>
          <a:lstStyle/>
          <a:p>
            <a:pPr fontAlgn="base"/>
            <a:r>
              <a:rPr lang="en-US" dirty="0" smtClean="0">
                <a:solidFill>
                  <a:schemeClr val="accent3">
                    <a:lumMod val="40000"/>
                    <a:lumOff val="60000"/>
                  </a:schemeClr>
                </a:solidFill>
              </a:rPr>
              <a:t>There’s a lot of useful information on the web to find art directors and companies who commission illustration, including:</a:t>
            </a:r>
            <a:endParaRPr lang="en-US" dirty="0">
              <a:solidFill>
                <a:schemeClr val="accent3">
                  <a:lumMod val="40000"/>
                  <a:lumOff val="60000"/>
                </a:schemeClr>
              </a:solidFill>
            </a:endParaRPr>
          </a:p>
        </p:txBody>
      </p:sp>
      <p:sp>
        <p:nvSpPr>
          <p:cNvPr id="3" name="Rectangle 2"/>
          <p:cNvSpPr/>
          <p:nvPr/>
        </p:nvSpPr>
        <p:spPr>
          <a:xfrm>
            <a:off x="533400" y="392668"/>
            <a:ext cx="1055738" cy="369332"/>
          </a:xfrm>
          <a:prstGeom prst="rect">
            <a:avLst/>
          </a:prstGeom>
        </p:spPr>
        <p:txBody>
          <a:bodyPr wrap="none">
            <a:spAutoFit/>
          </a:bodyPr>
          <a:lstStyle/>
          <a:p>
            <a:r>
              <a:rPr lang="en-US" b="1" dirty="0" smtClean="0">
                <a:solidFill>
                  <a:srgbClr val="FFC000"/>
                </a:solidFill>
              </a:rPr>
              <a:t>Websites</a:t>
            </a:r>
            <a:endParaRPr lang="en-US" dirty="0">
              <a:solidFill>
                <a:srgbClr val="FFC000"/>
              </a:solidFill>
            </a:endParaRPr>
          </a:p>
        </p:txBody>
      </p:sp>
      <p:sp>
        <p:nvSpPr>
          <p:cNvPr id="5" name="Rectangle 4"/>
          <p:cNvSpPr/>
          <p:nvPr/>
        </p:nvSpPr>
        <p:spPr>
          <a:xfrm>
            <a:off x="533400" y="1599486"/>
            <a:ext cx="5562600" cy="4801314"/>
          </a:xfrm>
          <a:prstGeom prst="rect">
            <a:avLst/>
          </a:prstGeom>
        </p:spPr>
        <p:txBody>
          <a:bodyPr wrap="square">
            <a:spAutoFit/>
          </a:bodyPr>
          <a:lstStyle/>
          <a:p>
            <a:pPr fontAlgn="base"/>
            <a:r>
              <a:rPr lang="en-US" b="1" dirty="0" smtClean="0">
                <a:solidFill>
                  <a:srgbClr val="FFC000"/>
                </a:solidFill>
              </a:rPr>
              <a:t>LinkedIn</a:t>
            </a:r>
          </a:p>
          <a:p>
            <a:pPr fontAlgn="base"/>
            <a:r>
              <a:rPr lang="en-US" dirty="0" smtClean="0"/>
              <a:t>LinkedIn can be a great resource. Just type in “Art Director” into the search field and look at the wealth of information that pops up.</a:t>
            </a:r>
          </a:p>
          <a:p>
            <a:pPr fontAlgn="base"/>
            <a:endParaRPr lang="en-US" dirty="0" smtClean="0"/>
          </a:p>
          <a:p>
            <a:pPr fontAlgn="base"/>
            <a:r>
              <a:rPr lang="en-US" b="1" dirty="0" err="1" smtClean="0">
                <a:solidFill>
                  <a:srgbClr val="FFC000"/>
                </a:solidFill>
              </a:rPr>
              <a:t>AltWeeklies</a:t>
            </a:r>
            <a:endParaRPr lang="en-US" b="1" dirty="0" smtClean="0">
              <a:solidFill>
                <a:srgbClr val="FFC000"/>
              </a:solidFill>
            </a:endParaRPr>
          </a:p>
          <a:p>
            <a:pPr fontAlgn="base"/>
            <a:r>
              <a:rPr lang="en-US" dirty="0" smtClean="0"/>
              <a:t>Every major city has at least one alternative newsweekly. </a:t>
            </a:r>
            <a:r>
              <a:rPr lang="en-US" dirty="0" err="1" smtClean="0"/>
              <a:t>Altweeklies</a:t>
            </a:r>
            <a:r>
              <a:rPr lang="en-US" dirty="0" smtClean="0"/>
              <a:t> are those free papers you see in bins on the street . They’re amazing places to get your first gigs. Since they don’t pay very much, they’re always looking for young talent willing to work relatively cheap. </a:t>
            </a:r>
          </a:p>
          <a:p>
            <a:pPr fontAlgn="base"/>
            <a:endParaRPr lang="en-US" dirty="0" smtClean="0"/>
          </a:p>
          <a:p>
            <a:pPr fontAlgn="base"/>
            <a:r>
              <a:rPr lang="en-US" dirty="0" smtClean="0"/>
              <a:t>A great resource that compiles data on all the alt-weekly papers is </a:t>
            </a:r>
            <a:r>
              <a:rPr lang="en-US" dirty="0" smtClean="0">
                <a:solidFill>
                  <a:srgbClr val="FFC000"/>
                </a:solidFill>
              </a:rPr>
              <a:t>altweeklies.com</a:t>
            </a:r>
            <a:r>
              <a:rPr lang="en-US" dirty="0" smtClean="0"/>
              <a:t>. You can do a people search through their directory to find all the art directors and their associated publications currently listed. That’s over 150 contacts!</a:t>
            </a:r>
            <a:endParaRPr lang="en-US" dirty="0"/>
          </a:p>
        </p:txBody>
      </p:sp>
      <p:pic>
        <p:nvPicPr>
          <p:cNvPr id="10242" name="Picture 2"/>
          <p:cNvPicPr>
            <a:picLocks noChangeAspect="1" noChangeArrowheads="1"/>
          </p:cNvPicPr>
          <p:nvPr/>
        </p:nvPicPr>
        <p:blipFill>
          <a:blip r:embed="rId2" cstate="print"/>
          <a:srcRect/>
          <a:stretch>
            <a:fillRect/>
          </a:stretch>
        </p:blipFill>
        <p:spPr bwMode="auto">
          <a:xfrm>
            <a:off x="6096000" y="1600200"/>
            <a:ext cx="2835305" cy="48006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5385</TotalTime>
  <Words>1361</Words>
  <Application>Microsoft Office PowerPoint</Application>
  <PresentationFormat>On-screen Show (4:3)</PresentationFormat>
  <Paragraphs>102</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Illustration</dc:title>
  <dc:creator>Tony</dc:creator>
  <cp:lastModifiedBy>User</cp:lastModifiedBy>
  <cp:revision>291</cp:revision>
  <dcterms:created xsi:type="dcterms:W3CDTF">2012-08-28T20:07:30Z</dcterms:created>
  <dcterms:modified xsi:type="dcterms:W3CDTF">2020-03-19T19:27:45Z</dcterms:modified>
</cp:coreProperties>
</file>