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61"/>
  </p:notesMasterIdLst>
  <p:handoutMasterIdLst>
    <p:handoutMasterId r:id="rId62"/>
  </p:handoutMasterIdLst>
  <p:sldIdLst>
    <p:sldId id="256" r:id="rId2"/>
    <p:sldId id="283" r:id="rId3"/>
    <p:sldId id="284" r:id="rId4"/>
    <p:sldId id="280" r:id="rId5"/>
    <p:sldId id="282" r:id="rId6"/>
    <p:sldId id="259" r:id="rId7"/>
    <p:sldId id="261" r:id="rId8"/>
    <p:sldId id="260" r:id="rId9"/>
    <p:sldId id="263" r:id="rId10"/>
    <p:sldId id="331" r:id="rId11"/>
    <p:sldId id="264" r:id="rId12"/>
    <p:sldId id="287" r:id="rId13"/>
    <p:sldId id="392" r:id="rId14"/>
    <p:sldId id="292" r:id="rId15"/>
    <p:sldId id="288" r:id="rId16"/>
    <p:sldId id="290" r:id="rId17"/>
    <p:sldId id="291" r:id="rId18"/>
    <p:sldId id="293" r:id="rId19"/>
    <p:sldId id="303" r:id="rId20"/>
    <p:sldId id="306" r:id="rId21"/>
    <p:sldId id="294" r:id="rId22"/>
    <p:sldId id="295" r:id="rId23"/>
    <p:sldId id="305" r:id="rId24"/>
    <p:sldId id="308" r:id="rId25"/>
    <p:sldId id="307" r:id="rId26"/>
    <p:sldId id="297" r:id="rId27"/>
    <p:sldId id="309" r:id="rId28"/>
    <p:sldId id="310" r:id="rId29"/>
    <p:sldId id="311" r:id="rId30"/>
    <p:sldId id="319" r:id="rId31"/>
    <p:sldId id="322" r:id="rId32"/>
    <p:sldId id="324" r:id="rId33"/>
    <p:sldId id="323" r:id="rId34"/>
    <p:sldId id="312" r:id="rId35"/>
    <p:sldId id="327" r:id="rId36"/>
    <p:sldId id="266" r:id="rId37"/>
    <p:sldId id="268" r:id="rId38"/>
    <p:sldId id="325" r:id="rId39"/>
    <p:sldId id="326" r:id="rId40"/>
    <p:sldId id="269" r:id="rId41"/>
    <p:sldId id="330" r:id="rId42"/>
    <p:sldId id="332" r:id="rId43"/>
    <p:sldId id="328" r:id="rId44"/>
    <p:sldId id="329" r:id="rId45"/>
    <p:sldId id="333" r:id="rId46"/>
    <p:sldId id="270" r:id="rId47"/>
    <p:sldId id="334" r:id="rId48"/>
    <p:sldId id="335" r:id="rId49"/>
    <p:sldId id="336" r:id="rId50"/>
    <p:sldId id="342" r:id="rId51"/>
    <p:sldId id="314" r:id="rId52"/>
    <p:sldId id="349" r:id="rId53"/>
    <p:sldId id="343" r:id="rId54"/>
    <p:sldId id="344" r:id="rId55"/>
    <p:sldId id="341" r:id="rId56"/>
    <p:sldId id="345" r:id="rId57"/>
    <p:sldId id="346" r:id="rId58"/>
    <p:sldId id="347" r:id="rId59"/>
    <p:sldId id="348" r:id="rId6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63"/>
      <p:bold r:id="rId64"/>
      <p:italic r:id="rId65"/>
      <p:boldItalic r:id="rId66"/>
    </p:embeddedFont>
    <p:embeddedFont>
      <p:font typeface="Constantia" panose="02030602050306030303" pitchFamily="18" charset="0"/>
      <p:regular r:id="rId67"/>
      <p:bold r:id="rId68"/>
      <p:italic r:id="rId69"/>
      <p:boldItalic r:id="rId70"/>
    </p:embeddedFont>
    <p:embeddedFont>
      <p:font typeface="Cambria Math" panose="02040503050406030204" pitchFamily="18" charset="0"/>
      <p:regular r:id="rId71"/>
    </p:embeddedFont>
    <p:embeddedFont>
      <p:font typeface="Wingdings 2" panose="05020102010507070707" pitchFamily="18" charset="2"/>
      <p:regular r:id="rId72"/>
    </p:embeddedFont>
    <p:embeddedFont>
      <p:font typeface="Cambria" panose="02040503050406030204" pitchFamily="18" charset="0"/>
      <p:regular r:id="rId73"/>
      <p:bold r:id="rId74"/>
      <p:italic r:id="rId75"/>
      <p:boldItalic r:id="rId7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7922" autoAdjust="0"/>
  </p:normalViewPr>
  <p:slideViewPr>
    <p:cSldViewPr>
      <p:cViewPr varScale="1">
        <p:scale>
          <a:sx n="111" d="100"/>
          <a:sy n="111" d="100"/>
        </p:scale>
        <p:origin x="12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1.fntdata"/><Relationship Id="rId68" Type="http://schemas.openxmlformats.org/officeDocument/2006/relationships/font" Target="fonts/font6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4.fntdata"/><Relationship Id="rId74" Type="http://schemas.openxmlformats.org/officeDocument/2006/relationships/font" Target="fonts/font12.fntdata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2.fntdata"/><Relationship Id="rId69" Type="http://schemas.openxmlformats.org/officeDocument/2006/relationships/font" Target="fonts/font7.fntdata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0.fntdata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70" Type="http://schemas.openxmlformats.org/officeDocument/2006/relationships/font" Target="fonts/font8.fntdata"/><Relationship Id="rId75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3.fntdata"/><Relationship Id="rId73" Type="http://schemas.openxmlformats.org/officeDocument/2006/relationships/font" Target="fonts/font11.fntdata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14.fntdata"/><Relationship Id="rId7" Type="http://schemas.openxmlformats.org/officeDocument/2006/relationships/slide" Target="slides/slide6.xml"/><Relationship Id="rId71" Type="http://schemas.openxmlformats.org/officeDocument/2006/relationships/font" Target="fonts/font9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FA632-885D-4831-9476-D76FE939E0A1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64385-8513-453C-9E3D-636D0AA40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16AA0-8216-4751-9814-EA67007A7C0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76B2B-4BAF-43E6-B118-D588ADE20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76B2B-4BAF-43E6-B118-D588ADE207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E6E29A-1F8C-4624-8963-AF6D9447B968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6F95D5-60A3-455B-B6CD-4DC2757B130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mersenne.org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15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12.xml"/><Relationship Id="rId7" Type="http://schemas.openxmlformats.org/officeDocument/2006/relationships/image" Target="../media/image18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openxmlformats.org/officeDocument/2006/relationships/image" Target="../media/image20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Number Theory and Cryptography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4648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Question/Answer Animations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</a:t>
            </a:r>
            <a:r>
              <a:rPr lang="en-US" dirty="0" err="1" smtClean="0"/>
              <a:t>Congruences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Theorem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: Let m be a positive integer. The integers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congruent modulo </a:t>
            </a:r>
            <a:r>
              <a:rPr lang="en-US" i="1" dirty="0" smtClean="0"/>
              <a:t>m</a:t>
            </a:r>
            <a:r>
              <a:rPr lang="en-US" dirty="0" smtClean="0"/>
              <a:t> if and only if there is an integer </a:t>
            </a:r>
            <a:r>
              <a:rPr lang="en-US" i="1" dirty="0" smtClean="0"/>
              <a:t>k</a:t>
            </a:r>
            <a:r>
              <a:rPr lang="en-US" dirty="0" smtClean="0"/>
              <a:t> such that </a:t>
            </a:r>
            <a:r>
              <a:rPr lang="en-US" i="1" dirty="0" smtClean="0"/>
              <a:t>a</a:t>
            </a:r>
            <a:r>
              <a:rPr lang="en-US" dirty="0" smtClean="0"/>
              <a:t> = </a:t>
            </a:r>
            <a:r>
              <a:rPr lang="en-US" i="1" dirty="0" smtClean="0"/>
              <a:t>b</a:t>
            </a:r>
            <a:r>
              <a:rPr lang="en-US" dirty="0" smtClean="0"/>
              <a:t> + </a:t>
            </a:r>
            <a:r>
              <a:rPr lang="en-US" i="1" dirty="0" smtClean="0"/>
              <a:t>km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Proof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If </a:t>
            </a:r>
            <a:r>
              <a:rPr lang="en-US" i="1" dirty="0" smtClean="0"/>
              <a:t>a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), then (by the definition of congruence)  </a:t>
            </a:r>
            <a:r>
              <a:rPr lang="en-US" i="1" dirty="0" smtClean="0"/>
              <a:t>m</a:t>
            </a:r>
            <a:r>
              <a:rPr lang="en-US" dirty="0" smtClean="0"/>
              <a:t> | </a:t>
            </a:r>
            <a:r>
              <a:rPr lang="en-US" i="1" dirty="0" smtClean="0"/>
              <a:t>a – b</a:t>
            </a:r>
            <a:r>
              <a:rPr lang="en-US" dirty="0" smtClean="0"/>
              <a:t>. Hence, there is an integer </a:t>
            </a:r>
            <a:r>
              <a:rPr lang="en-US" i="1" dirty="0" smtClean="0"/>
              <a:t>k</a:t>
            </a:r>
            <a:r>
              <a:rPr lang="en-US" dirty="0" smtClean="0"/>
              <a:t> such that </a:t>
            </a:r>
            <a:r>
              <a:rPr lang="en-US" i="1" dirty="0" smtClean="0"/>
              <a:t>a – b = km </a:t>
            </a:r>
            <a:r>
              <a:rPr lang="en-US" dirty="0" smtClean="0"/>
              <a:t>and equivalently </a:t>
            </a:r>
            <a:r>
              <a:rPr lang="en-US" i="1" dirty="0" smtClean="0"/>
              <a:t>a = b + km.</a:t>
            </a:r>
          </a:p>
          <a:p>
            <a:pPr lvl="1"/>
            <a:r>
              <a:rPr lang="en-US" dirty="0" smtClean="0"/>
              <a:t>Conversely, if there is an integer </a:t>
            </a:r>
            <a:r>
              <a:rPr lang="en-US" i="1" dirty="0" smtClean="0"/>
              <a:t>k</a:t>
            </a:r>
            <a:r>
              <a:rPr lang="en-US" dirty="0" smtClean="0"/>
              <a:t> such that </a:t>
            </a:r>
            <a:r>
              <a:rPr lang="en-US" i="1" dirty="0" smtClean="0"/>
              <a:t>a = b + km, </a:t>
            </a:r>
            <a:r>
              <a:rPr lang="en-US" dirty="0" smtClean="0"/>
              <a:t>then</a:t>
            </a:r>
            <a:r>
              <a:rPr lang="en-US" i="1" dirty="0" smtClean="0"/>
              <a:t> km = a – b. </a:t>
            </a:r>
            <a:r>
              <a:rPr lang="en-US" dirty="0" smtClean="0"/>
              <a:t>Hence</a:t>
            </a:r>
            <a:r>
              <a:rPr lang="en-US" i="1" dirty="0" smtClean="0"/>
              <a:t>, m</a:t>
            </a:r>
            <a:r>
              <a:rPr lang="en-US" dirty="0" smtClean="0"/>
              <a:t> | </a:t>
            </a:r>
            <a:r>
              <a:rPr lang="en-US" i="1" dirty="0" smtClean="0"/>
              <a:t>a – b </a:t>
            </a:r>
            <a:r>
              <a:rPr lang="en-US" dirty="0" smtClean="0"/>
              <a:t>and</a:t>
            </a:r>
            <a:r>
              <a:rPr lang="en-US" i="1" dirty="0" smtClean="0"/>
              <a:t> a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458200" y="5410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Relationship between         (mod </a:t>
            </a:r>
            <a:r>
              <a:rPr lang="en-US" i="1" dirty="0" smtClean="0"/>
              <a:t>m</a:t>
            </a:r>
            <a:r>
              <a:rPr lang="en-US" dirty="0" smtClean="0"/>
              <a:t>) and </a:t>
            </a:r>
            <a:r>
              <a:rPr lang="en-US" b="1" dirty="0" smtClean="0"/>
              <a:t>mod</a:t>
            </a:r>
            <a:r>
              <a:rPr lang="en-US" dirty="0" smtClean="0"/>
              <a:t> </a:t>
            </a:r>
            <a:r>
              <a:rPr lang="en-US" i="1" dirty="0" smtClean="0"/>
              <a:t>m </a:t>
            </a:r>
            <a:r>
              <a:rPr lang="en-US" dirty="0" smtClean="0"/>
              <a:t>Notations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en-US" dirty="0" smtClean="0"/>
              <a:t>The use of “mod” in </a:t>
            </a:r>
            <a:r>
              <a:rPr lang="en-US" i="1" dirty="0" smtClean="0"/>
              <a:t>a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a </a:t>
            </a:r>
            <a:r>
              <a:rPr lang="en-US" b="1" dirty="0" smtClean="0"/>
              <a:t>mod</a:t>
            </a:r>
            <a:r>
              <a:rPr lang="en-US" i="1" dirty="0" smtClean="0"/>
              <a:t> m = b </a:t>
            </a:r>
            <a:r>
              <a:rPr lang="en-US" dirty="0" smtClean="0"/>
              <a:t>are different</a:t>
            </a:r>
            <a:r>
              <a:rPr lang="en-US" i="1" dirty="0" smtClean="0"/>
              <a:t>.</a:t>
            </a:r>
          </a:p>
          <a:p>
            <a:pPr lvl="1"/>
            <a:r>
              <a:rPr lang="en-US" i="1" dirty="0" smtClean="0"/>
              <a:t>a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 is a relation on the set of integers.</a:t>
            </a:r>
          </a:p>
          <a:p>
            <a:pPr lvl="1"/>
            <a:r>
              <a:rPr lang="en-US" dirty="0" smtClean="0"/>
              <a:t>In</a:t>
            </a:r>
            <a:r>
              <a:rPr lang="en-US" i="1" dirty="0" smtClean="0"/>
              <a:t> a </a:t>
            </a:r>
            <a:r>
              <a:rPr lang="en-US" b="1" dirty="0" smtClean="0"/>
              <a:t>mod</a:t>
            </a:r>
            <a:r>
              <a:rPr lang="en-US" i="1" dirty="0" smtClean="0"/>
              <a:t> m = b,  </a:t>
            </a:r>
            <a:r>
              <a:rPr lang="en-US" dirty="0" smtClean="0"/>
              <a:t>the notation </a:t>
            </a:r>
            <a:r>
              <a:rPr lang="en-US" b="1" dirty="0" smtClean="0"/>
              <a:t>mod</a:t>
            </a:r>
            <a:r>
              <a:rPr lang="en-US" dirty="0" smtClean="0"/>
              <a:t> denotes a function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The relationship between these notations is made clear in this theorem.</a:t>
            </a:r>
          </a:p>
          <a:p>
            <a:r>
              <a:rPr lang="en-US" b="1" dirty="0" smtClean="0"/>
              <a:t>Theorem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: Let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be integers, and let </a:t>
            </a:r>
            <a:r>
              <a:rPr lang="en-US" i="1" dirty="0" smtClean="0"/>
              <a:t>m</a:t>
            </a:r>
            <a:r>
              <a:rPr lang="en-US" dirty="0" smtClean="0"/>
              <a:t> be a positive integer. Then </a:t>
            </a:r>
            <a:r>
              <a:rPr lang="en-US" i="1" dirty="0" smtClean="0"/>
              <a:t>a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i="1" dirty="0" smtClean="0"/>
              <a:t> 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  if and only if       </a:t>
            </a:r>
            <a:r>
              <a:rPr lang="en-US" i="1" dirty="0" smtClean="0"/>
              <a:t>a </a:t>
            </a:r>
            <a:r>
              <a:rPr lang="en-US" b="1" dirty="0" smtClean="0"/>
              <a:t>mod</a:t>
            </a:r>
            <a:r>
              <a:rPr lang="en-US" i="1" dirty="0" smtClean="0"/>
              <a:t> m = b </a:t>
            </a:r>
            <a:r>
              <a:rPr lang="en-US" b="1" dirty="0" smtClean="0"/>
              <a:t>mod</a:t>
            </a:r>
            <a:r>
              <a:rPr lang="en-US" i="1" dirty="0" smtClean="0"/>
              <a:t> m. </a:t>
            </a:r>
            <a:r>
              <a:rPr lang="en-US" dirty="0" smtClean="0"/>
              <a:t>(</a:t>
            </a:r>
            <a:r>
              <a:rPr lang="en-US" i="1" dirty="0" smtClean="0"/>
              <a:t>Proof  in the exercises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Congruences</a:t>
            </a:r>
            <a:r>
              <a:rPr lang="en-US" dirty="0" smtClean="0"/>
              <a:t> of Sums and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 Theorem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: Let m be a positive integer. If  </a:t>
            </a:r>
            <a:r>
              <a:rPr lang="en-US" i="1" dirty="0" smtClean="0"/>
              <a:t>a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 and  </a:t>
            </a:r>
            <a:r>
              <a:rPr lang="en-US" i="1" dirty="0" smtClean="0"/>
              <a:t>c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d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), then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i="1" dirty="0" smtClean="0"/>
              <a:t>a + c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+ d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 and </a:t>
            </a:r>
            <a:r>
              <a:rPr lang="en-US" i="1" dirty="0" smtClean="0"/>
              <a:t>ac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err="1" smtClean="0"/>
              <a:t>bd</a:t>
            </a:r>
            <a:r>
              <a:rPr lang="en-US" i="1" dirty="0" smtClean="0"/>
              <a:t>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Proof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Because </a:t>
            </a:r>
            <a:r>
              <a:rPr lang="en-US" i="1" dirty="0" smtClean="0"/>
              <a:t>a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  and </a:t>
            </a:r>
            <a:r>
              <a:rPr lang="en-US" i="1" dirty="0" smtClean="0"/>
              <a:t>c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d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), by Theorem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 there are integers </a:t>
            </a:r>
            <a:r>
              <a:rPr lang="en-US" i="1" dirty="0" smtClean="0"/>
              <a:t>s</a:t>
            </a:r>
            <a:r>
              <a:rPr lang="en-US" dirty="0" smtClean="0"/>
              <a:t> and </a:t>
            </a:r>
            <a:r>
              <a:rPr lang="en-US" i="1" dirty="0" smtClean="0"/>
              <a:t>t</a:t>
            </a:r>
            <a:r>
              <a:rPr lang="en-US" dirty="0" smtClean="0"/>
              <a:t> with </a:t>
            </a:r>
            <a:r>
              <a:rPr lang="en-US" i="1" dirty="0" smtClean="0"/>
              <a:t>b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err="1" smtClean="0"/>
              <a:t>sm</a:t>
            </a:r>
            <a:r>
              <a:rPr lang="en-US" dirty="0" smtClean="0"/>
              <a:t> and </a:t>
            </a:r>
            <a:r>
              <a:rPr lang="en-US" i="1" dirty="0" smtClean="0"/>
              <a:t>d</a:t>
            </a:r>
            <a:r>
              <a:rPr lang="en-US" dirty="0" smtClean="0"/>
              <a:t> = </a:t>
            </a:r>
            <a:r>
              <a:rPr lang="en-US" i="1" dirty="0" smtClean="0"/>
              <a:t>c </a:t>
            </a:r>
            <a:r>
              <a:rPr lang="en-US" dirty="0" smtClean="0"/>
              <a:t>+ </a:t>
            </a:r>
            <a:r>
              <a:rPr lang="en-US" i="1" dirty="0" smtClean="0"/>
              <a:t>tm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Therefore,  </a:t>
            </a:r>
          </a:p>
          <a:p>
            <a:pPr lvl="2"/>
            <a:r>
              <a:rPr lang="en-US" i="1" dirty="0" smtClean="0"/>
              <a:t>b + d = </a:t>
            </a:r>
            <a:r>
              <a:rPr lang="en-US" dirty="0" smtClean="0"/>
              <a:t>(</a:t>
            </a:r>
            <a:r>
              <a:rPr lang="en-US" i="1" dirty="0" smtClean="0"/>
              <a:t>a  </a:t>
            </a:r>
            <a:r>
              <a:rPr lang="en-US" dirty="0" smtClean="0"/>
              <a:t>+</a:t>
            </a:r>
            <a:r>
              <a:rPr lang="en-US" i="1" dirty="0" smtClean="0"/>
              <a:t> </a:t>
            </a:r>
            <a:r>
              <a:rPr lang="en-US" i="1" dirty="0" err="1" smtClean="0"/>
              <a:t>sm</a:t>
            </a:r>
            <a:r>
              <a:rPr lang="en-US" dirty="0" smtClean="0"/>
              <a:t>)</a:t>
            </a:r>
            <a:r>
              <a:rPr lang="en-US" i="1" dirty="0" smtClean="0"/>
              <a:t> + </a:t>
            </a:r>
            <a:r>
              <a:rPr lang="en-US" dirty="0" smtClean="0"/>
              <a:t>(</a:t>
            </a:r>
            <a:r>
              <a:rPr lang="en-US" i="1" dirty="0" smtClean="0"/>
              <a:t>c + tm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/>
              <a:t>=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en-US" i="1" dirty="0" smtClean="0"/>
              <a:t>a + c</a:t>
            </a:r>
            <a:r>
              <a:rPr lang="en-US" dirty="0" smtClean="0"/>
              <a:t>)</a:t>
            </a:r>
            <a:r>
              <a:rPr lang="en-US" i="1" dirty="0" smtClean="0"/>
              <a:t> + m</a:t>
            </a:r>
            <a:r>
              <a:rPr lang="en-US" dirty="0" smtClean="0"/>
              <a:t>(</a:t>
            </a:r>
            <a:r>
              <a:rPr lang="en-US" i="1" dirty="0" smtClean="0"/>
              <a:t>s + t</a:t>
            </a:r>
            <a:r>
              <a:rPr lang="en-US" dirty="0" smtClean="0"/>
              <a:t>) and</a:t>
            </a:r>
          </a:p>
          <a:p>
            <a:pPr lvl="2"/>
            <a:r>
              <a:rPr lang="en-US" i="1" dirty="0" smtClean="0"/>
              <a:t>b d = </a:t>
            </a:r>
            <a:r>
              <a:rPr lang="en-US" dirty="0" smtClean="0"/>
              <a:t>(</a:t>
            </a:r>
            <a:r>
              <a:rPr lang="en-US" i="1" dirty="0" smtClean="0"/>
              <a:t>a  </a:t>
            </a:r>
            <a:r>
              <a:rPr lang="en-US" dirty="0" smtClean="0"/>
              <a:t>+</a:t>
            </a:r>
            <a:r>
              <a:rPr lang="en-US" i="1" dirty="0" smtClean="0"/>
              <a:t> </a:t>
            </a:r>
            <a:r>
              <a:rPr lang="en-US" i="1" dirty="0" err="1" smtClean="0"/>
              <a:t>sm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en-US" i="1" dirty="0" smtClean="0"/>
              <a:t>c + tm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/>
              <a:t>=</a:t>
            </a:r>
            <a:r>
              <a:rPr lang="en-US" i="1" dirty="0" smtClean="0"/>
              <a:t> ac + m</a:t>
            </a:r>
            <a:r>
              <a:rPr lang="en-US" dirty="0" smtClean="0"/>
              <a:t>(</a:t>
            </a:r>
            <a:r>
              <a:rPr lang="en-US" i="1" dirty="0" smtClean="0"/>
              <a:t>at + </a:t>
            </a:r>
            <a:r>
              <a:rPr lang="en-US" i="1" dirty="0" err="1" smtClean="0"/>
              <a:t>cs</a:t>
            </a:r>
            <a:r>
              <a:rPr lang="en-US" i="1" dirty="0" smtClean="0"/>
              <a:t> + </a:t>
            </a:r>
            <a:r>
              <a:rPr lang="en-US" i="1" dirty="0" err="1" smtClean="0"/>
              <a:t>stm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Hence, </a:t>
            </a:r>
            <a:r>
              <a:rPr lang="en-US" i="1" dirty="0" smtClean="0"/>
              <a:t>a + c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+ d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 and </a:t>
            </a:r>
            <a:r>
              <a:rPr lang="en-US" i="1" dirty="0" smtClean="0"/>
              <a:t>ac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err="1" smtClean="0"/>
              <a:t>bd</a:t>
            </a:r>
            <a:r>
              <a:rPr lang="en-US" i="1" dirty="0" smtClean="0"/>
              <a:t>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). 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Because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i="1" dirty="0" smtClean="0"/>
              <a:t>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 </a:t>
            </a:r>
            <a:r>
              <a:rPr lang="en-US" dirty="0" smtClean="0"/>
              <a:t>(mod</a:t>
            </a:r>
            <a:r>
              <a:rPr lang="en-US" i="1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) and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i="1" dirty="0" smtClean="0"/>
              <a:t>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 </a:t>
            </a:r>
            <a:r>
              <a:rPr lang="en-US" dirty="0" smtClean="0"/>
              <a:t>(mod</a:t>
            </a:r>
            <a:r>
              <a:rPr lang="en-US" i="1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) , it follows from Theorem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 that</a:t>
            </a:r>
          </a:p>
          <a:p>
            <a:pPr lvl="2">
              <a:buNone/>
            </a:pP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18 = 7 + 11</a:t>
            </a:r>
            <a:r>
              <a:rPr lang="en-US" i="1" dirty="0" smtClean="0"/>
              <a:t>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 + 1 = 3</a:t>
            </a:r>
            <a:r>
              <a:rPr lang="en-US" i="1" dirty="0" smtClean="0"/>
              <a:t> </a:t>
            </a:r>
            <a:r>
              <a:rPr lang="en-US" dirty="0" smtClean="0"/>
              <a:t>(mod</a:t>
            </a:r>
            <a:r>
              <a:rPr lang="en-US" i="1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)  </a:t>
            </a:r>
          </a:p>
          <a:p>
            <a:pPr lvl="2">
              <a:buNone/>
            </a:pP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77 = 7  11</a:t>
            </a:r>
            <a:r>
              <a:rPr lang="en-US" i="1" dirty="0" smtClean="0"/>
              <a:t>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 + 1 = 3</a:t>
            </a:r>
            <a:r>
              <a:rPr lang="en-US" i="1" dirty="0" smtClean="0"/>
              <a:t> </a:t>
            </a:r>
            <a:r>
              <a:rPr lang="en-US" dirty="0" smtClean="0"/>
              <a:t>(mod</a:t>
            </a:r>
            <a:r>
              <a:rPr lang="en-US" i="1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305800" y="4876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Algebraic Manipulation of </a:t>
            </a:r>
            <a:r>
              <a:rPr lang="en-US" sz="4000" dirty="0" err="1" smtClean="0"/>
              <a:t>Congruences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Multiplying both sides of a valid congruence by an integer preserves validity. </a:t>
            </a:r>
          </a:p>
          <a:p>
            <a:pPr lvl="1">
              <a:buNone/>
            </a:pPr>
            <a:r>
              <a:rPr lang="en-US" dirty="0" smtClean="0"/>
              <a:t>    If  </a:t>
            </a:r>
            <a:r>
              <a:rPr lang="en-US" i="1" dirty="0" smtClean="0"/>
              <a:t>a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 holds then </a:t>
            </a:r>
            <a:r>
              <a:rPr lang="en-US" i="1" dirty="0" err="1" smtClean="0"/>
              <a:t>c</a:t>
            </a:r>
            <a:r>
              <a:rPr lang="en-US" dirty="0" err="1" smtClean="0">
                <a:ea typeface="Cambria Math"/>
              </a:rPr>
              <a:t>∙</a:t>
            </a:r>
            <a:r>
              <a:rPr lang="en-US" i="1" dirty="0" err="1" smtClean="0"/>
              <a:t>a</a:t>
            </a:r>
            <a:r>
              <a:rPr lang="en-US" i="1" dirty="0" smtClean="0"/>
              <a:t>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</a:t>
            </a:r>
            <a:r>
              <a:rPr lang="en-US" i="1" dirty="0" err="1" smtClean="0"/>
              <a:t>c</a:t>
            </a:r>
            <a:r>
              <a:rPr lang="en-US" dirty="0" err="1" smtClean="0">
                <a:ea typeface="Cambria Math"/>
              </a:rPr>
              <a:t>∙</a:t>
            </a:r>
            <a:r>
              <a:rPr lang="en-US" i="1" dirty="0" err="1" smtClean="0"/>
              <a:t>b</a:t>
            </a:r>
            <a:r>
              <a:rPr lang="en-US" i="1" dirty="0" smtClean="0"/>
              <a:t>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), where </a:t>
            </a:r>
            <a:r>
              <a:rPr lang="en-US" i="1" dirty="0" smtClean="0"/>
              <a:t>c</a:t>
            </a:r>
            <a:r>
              <a:rPr lang="en-US" dirty="0" smtClean="0"/>
              <a:t> is any integer, holds by Theorem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 with </a:t>
            </a:r>
            <a:r>
              <a:rPr lang="en-US" i="1" dirty="0" smtClean="0"/>
              <a:t>d</a:t>
            </a:r>
            <a:r>
              <a:rPr lang="en-US" dirty="0" smtClean="0"/>
              <a:t> = </a:t>
            </a:r>
            <a:r>
              <a:rPr lang="en-US" i="1" dirty="0" smtClean="0"/>
              <a:t>c</a:t>
            </a:r>
            <a:r>
              <a:rPr lang="en-US" dirty="0" smtClean="0"/>
              <a:t>.</a:t>
            </a:r>
          </a:p>
          <a:p>
            <a:r>
              <a:rPr lang="en-US" dirty="0" smtClean="0"/>
              <a:t>Adding an integer to both sides of a valid congruence preserves validity.</a:t>
            </a:r>
          </a:p>
          <a:p>
            <a:pPr lvl="1">
              <a:buNone/>
            </a:pPr>
            <a:r>
              <a:rPr lang="en-US" dirty="0" smtClean="0"/>
              <a:t>    If  </a:t>
            </a:r>
            <a:r>
              <a:rPr lang="en-US" i="1" dirty="0" smtClean="0"/>
              <a:t>a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 holds then </a:t>
            </a:r>
            <a:r>
              <a:rPr lang="en-US" i="1" dirty="0" smtClean="0"/>
              <a:t>c</a:t>
            </a:r>
            <a:r>
              <a:rPr lang="en-US" dirty="0" smtClean="0">
                <a:ea typeface="Cambria Math"/>
              </a:rPr>
              <a:t> + </a:t>
            </a:r>
            <a:r>
              <a:rPr lang="en-US" i="1" dirty="0" smtClean="0"/>
              <a:t>a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</a:t>
            </a:r>
            <a:r>
              <a:rPr lang="en-US" i="1" dirty="0" smtClean="0"/>
              <a:t>c</a:t>
            </a:r>
            <a:r>
              <a:rPr lang="en-US" dirty="0" smtClean="0">
                <a:ea typeface="Cambria Math"/>
              </a:rPr>
              <a:t> + </a:t>
            </a:r>
            <a:r>
              <a:rPr lang="en-US" i="1" dirty="0" smtClean="0"/>
              <a:t>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), where </a:t>
            </a:r>
            <a:r>
              <a:rPr lang="en-US" i="1" dirty="0" smtClean="0"/>
              <a:t>c</a:t>
            </a:r>
            <a:r>
              <a:rPr lang="en-US" dirty="0" smtClean="0"/>
              <a:t> is any integer, holds by Theorem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  with </a:t>
            </a:r>
            <a:r>
              <a:rPr lang="en-US" i="1" dirty="0" smtClean="0"/>
              <a:t>d</a:t>
            </a:r>
            <a:r>
              <a:rPr lang="en-US" dirty="0" smtClean="0"/>
              <a:t> = </a:t>
            </a:r>
            <a:r>
              <a:rPr lang="en-US" i="1" dirty="0" smtClean="0"/>
              <a:t>c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Dividing a congruence by an integer does not always produce a valid congruence.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Example</a:t>
            </a:r>
            <a:r>
              <a:rPr lang="en-US" dirty="0" smtClean="0"/>
              <a:t>: The congruence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14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8</a:t>
            </a:r>
            <a:r>
              <a:rPr lang="en-US" dirty="0" smtClean="0"/>
              <a:t> (mod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/>
              <a:t>) holds. But dividing both sides by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/>
              <a:t>does not produce a valid congruence since   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14/2 = 7 and 8/2 = 4, but     7</a:t>
            </a:r>
            <a:r>
              <a:rPr lang="en-US" dirty="0" smtClean="0">
                <a:latin typeface="Cambria Math"/>
                <a:ea typeface="Cambria Math"/>
              </a:rPr>
              <a:t>≢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 (mod 6). 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See Section 4.3 for conditions when division is ok.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Computing the </a:t>
            </a:r>
            <a:r>
              <a:rPr lang="en-US" b="1" dirty="0" smtClean="0"/>
              <a:t>mod</a:t>
            </a:r>
            <a:r>
              <a:rPr lang="en-US" dirty="0" smtClean="0"/>
              <a:t> </a:t>
            </a:r>
            <a:r>
              <a:rPr lang="en-US" i="1" dirty="0" smtClean="0"/>
              <a:t>m </a:t>
            </a:r>
            <a:r>
              <a:rPr lang="en-US" dirty="0" smtClean="0"/>
              <a:t>Function of Products and Sums</a:t>
            </a:r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use the  following corollary to Theorem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  to  compute the remainder of the product or sum of two integers when divided by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from the remainders when each is divided by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  Corollary</a:t>
            </a:r>
            <a:r>
              <a:rPr lang="en-US" dirty="0" smtClean="0"/>
              <a:t>: Let </a:t>
            </a:r>
            <a:r>
              <a:rPr lang="en-US" i="1" dirty="0" smtClean="0"/>
              <a:t>m</a:t>
            </a:r>
            <a:r>
              <a:rPr lang="en-US" dirty="0" smtClean="0"/>
              <a:t> be a positive integer and let </a:t>
            </a:r>
            <a:r>
              <a:rPr lang="en-US" i="1" dirty="0" smtClean="0"/>
              <a:t>a</a:t>
            </a:r>
            <a:r>
              <a:rPr lang="en-US" b="1" dirty="0" smtClean="0"/>
              <a:t> </a:t>
            </a:r>
            <a:r>
              <a:rPr lang="en-US" dirty="0" smtClean="0"/>
              <a:t>and</a:t>
            </a:r>
            <a:r>
              <a:rPr lang="en-US" b="1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 be integers. Then</a:t>
            </a:r>
          </a:p>
          <a:p>
            <a:pPr>
              <a:buNone/>
            </a:pPr>
            <a:r>
              <a:rPr lang="en-US" dirty="0" smtClean="0"/>
              <a:t>   (</a:t>
            </a:r>
            <a:r>
              <a:rPr lang="en-US" i="1" dirty="0" smtClean="0"/>
              <a:t>a + b) </a:t>
            </a:r>
            <a:r>
              <a:rPr lang="en-US" dirty="0" smtClean="0"/>
              <a:t>(</a:t>
            </a:r>
            <a:r>
              <a:rPr lang="en-US" b="1" dirty="0" smtClean="0"/>
              <a:t>mod</a:t>
            </a:r>
            <a:r>
              <a:rPr lang="en-US" i="1" dirty="0" smtClean="0"/>
              <a:t> m</a:t>
            </a:r>
            <a:r>
              <a:rPr lang="en-US" dirty="0" smtClean="0"/>
              <a:t>) =  </a:t>
            </a:r>
            <a:r>
              <a:rPr lang="en-US" i="1" dirty="0" smtClean="0"/>
              <a:t> </a:t>
            </a:r>
            <a:r>
              <a:rPr lang="en-US" dirty="0" smtClean="0"/>
              <a:t>((</a:t>
            </a:r>
            <a:r>
              <a:rPr lang="en-US" i="1" dirty="0" smtClean="0"/>
              <a:t>a </a:t>
            </a:r>
            <a:r>
              <a:rPr lang="en-US" b="1" dirty="0" smtClean="0"/>
              <a:t>mod</a:t>
            </a:r>
            <a:r>
              <a:rPr lang="en-US" i="1" dirty="0" smtClean="0"/>
              <a:t> m</a:t>
            </a:r>
            <a:r>
              <a:rPr lang="en-US" dirty="0" smtClean="0"/>
              <a:t>) + (</a:t>
            </a:r>
            <a:r>
              <a:rPr lang="en-US" i="1" dirty="0" smtClean="0"/>
              <a:t>b </a:t>
            </a:r>
            <a:r>
              <a:rPr lang="en-US" b="1" dirty="0" smtClean="0"/>
              <a:t>mod</a:t>
            </a:r>
            <a:r>
              <a:rPr lang="en-US" i="1" dirty="0" smtClean="0"/>
              <a:t> m</a:t>
            </a:r>
            <a:r>
              <a:rPr lang="en-US" dirty="0" smtClean="0"/>
              <a:t>)) </a:t>
            </a:r>
            <a:r>
              <a:rPr lang="en-US" b="1" dirty="0" smtClean="0"/>
              <a:t>mod</a:t>
            </a:r>
            <a:r>
              <a:rPr lang="en-US" i="1" dirty="0" smtClean="0"/>
              <a:t> m</a:t>
            </a:r>
          </a:p>
          <a:p>
            <a:pPr>
              <a:buNone/>
            </a:pPr>
            <a:r>
              <a:rPr lang="en-US" i="1" dirty="0" smtClean="0"/>
              <a:t>    </a:t>
            </a:r>
            <a:r>
              <a:rPr lang="en-US" dirty="0" smtClean="0"/>
              <a:t>and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i="1" dirty="0" err="1" smtClean="0"/>
              <a:t>ab</a:t>
            </a:r>
            <a:r>
              <a:rPr lang="en-US" i="1" dirty="0" smtClean="0"/>
              <a:t> </a:t>
            </a:r>
            <a:r>
              <a:rPr lang="en-US" b="1" dirty="0" smtClean="0"/>
              <a:t>mod</a:t>
            </a:r>
            <a:r>
              <a:rPr lang="en-US" i="1" dirty="0" smtClean="0"/>
              <a:t> m</a:t>
            </a:r>
            <a:r>
              <a:rPr lang="en-US" dirty="0" smtClean="0"/>
              <a:t> </a:t>
            </a:r>
            <a:r>
              <a:rPr lang="en-US" i="1" dirty="0" smtClean="0"/>
              <a:t>= </a:t>
            </a:r>
            <a:r>
              <a:rPr lang="en-US" dirty="0" smtClean="0"/>
              <a:t>((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b="1" dirty="0" smtClean="0"/>
              <a:t>mod</a:t>
            </a:r>
            <a:r>
              <a:rPr lang="en-US" i="1" dirty="0" smtClean="0"/>
              <a:t> m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b="1" dirty="0" smtClean="0"/>
              <a:t>mod</a:t>
            </a:r>
            <a:r>
              <a:rPr lang="en-US" i="1" dirty="0" smtClean="0"/>
              <a:t> m</a:t>
            </a:r>
            <a:r>
              <a:rPr lang="en-US" dirty="0" smtClean="0"/>
              <a:t>)) </a:t>
            </a:r>
            <a:r>
              <a:rPr lang="en-US" b="1" dirty="0" smtClean="0"/>
              <a:t>mod</a:t>
            </a:r>
            <a:r>
              <a:rPr lang="en-US" i="1" dirty="0" smtClean="0"/>
              <a:t> m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        (</a:t>
            </a:r>
            <a:r>
              <a:rPr lang="en-US" i="1" dirty="0" smtClean="0"/>
              <a:t>proof  in text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 Modulo </a:t>
            </a:r>
            <a:r>
              <a:rPr lang="en-US" i="1" dirty="0" smtClean="0"/>
              <a:t>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Definitions</a:t>
            </a:r>
            <a:r>
              <a:rPr lang="en-US" dirty="0" smtClean="0"/>
              <a:t>: Let </a:t>
            </a:r>
            <a:r>
              <a:rPr lang="en-US" b="1" dirty="0" err="1" smtClean="0"/>
              <a:t>Z</a:t>
            </a:r>
            <a:r>
              <a:rPr lang="en-US" i="1" baseline="-25000" dirty="0" err="1" smtClean="0"/>
              <a:t>m</a:t>
            </a:r>
            <a:r>
              <a:rPr lang="en-US" i="1" baseline="-25000" dirty="0" smtClean="0"/>
              <a:t> </a:t>
            </a:r>
            <a:r>
              <a:rPr lang="en-US" dirty="0" smtClean="0"/>
              <a:t> be the set of nonnegative integers less than </a:t>
            </a:r>
            <a:r>
              <a:rPr lang="en-US" i="1" dirty="0" smtClean="0"/>
              <a:t>m</a:t>
            </a:r>
            <a:r>
              <a:rPr lang="en-US" dirty="0" smtClean="0"/>
              <a:t>: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…., </a:t>
            </a:r>
            <a:r>
              <a:rPr lang="en-US" i="1" dirty="0" smtClean="0"/>
              <a:t>m</a:t>
            </a:r>
            <a:r>
              <a:rPr lang="en-US" dirty="0" smtClean="0">
                <a:latin typeface="Cambria Math"/>
                <a:ea typeface="Cambria Math"/>
              </a:rPr>
              <a:t>−1</a:t>
            </a:r>
            <a:r>
              <a:rPr lang="en-US" dirty="0" smtClean="0">
                <a:ea typeface="Cambria Math"/>
              </a:rPr>
              <a:t>}</a:t>
            </a:r>
          </a:p>
          <a:p>
            <a:r>
              <a:rPr lang="en-US" dirty="0" smtClean="0">
                <a:ea typeface="Cambria Math"/>
              </a:rPr>
              <a:t>The operation +</a:t>
            </a:r>
            <a:r>
              <a:rPr lang="en-US" i="1" baseline="-25000" dirty="0" smtClean="0">
                <a:ea typeface="Cambria Math"/>
              </a:rPr>
              <a:t>m</a:t>
            </a:r>
            <a:r>
              <a:rPr lang="en-US" baseline="-25000" dirty="0" smtClean="0">
                <a:ea typeface="Cambria Math"/>
              </a:rPr>
              <a:t> </a:t>
            </a:r>
            <a:r>
              <a:rPr lang="en-US" dirty="0" smtClean="0">
                <a:ea typeface="Cambria Math"/>
              </a:rPr>
              <a:t> is defined as 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ea typeface="Cambria Math"/>
              </a:rPr>
              <a:t> +</a:t>
            </a:r>
            <a:r>
              <a:rPr lang="en-US" i="1" baseline="-25000" dirty="0" smtClean="0">
                <a:ea typeface="Cambria Math"/>
              </a:rPr>
              <a:t>m </a:t>
            </a:r>
            <a:r>
              <a:rPr lang="en-US" i="1" dirty="0" smtClean="0">
                <a:ea typeface="Cambria Math"/>
              </a:rPr>
              <a:t>b</a:t>
            </a:r>
            <a:r>
              <a:rPr lang="en-US" dirty="0" smtClean="0">
                <a:ea typeface="Cambria Math"/>
              </a:rPr>
              <a:t> = (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ea typeface="Cambria Math"/>
              </a:rPr>
              <a:t> + </a:t>
            </a:r>
            <a:r>
              <a:rPr lang="en-US" i="1" dirty="0" smtClean="0">
                <a:ea typeface="Cambria Math"/>
              </a:rPr>
              <a:t>b</a:t>
            </a:r>
            <a:r>
              <a:rPr lang="en-US" dirty="0" smtClean="0">
                <a:ea typeface="Cambria Math"/>
              </a:rPr>
              <a:t>) </a:t>
            </a:r>
            <a:r>
              <a:rPr lang="en-US" b="1" dirty="0" smtClean="0">
                <a:ea typeface="Cambria Math"/>
              </a:rPr>
              <a:t>mod</a:t>
            </a:r>
            <a:r>
              <a:rPr lang="en-US" dirty="0" smtClean="0"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m</a:t>
            </a:r>
            <a:r>
              <a:rPr lang="en-US" dirty="0" smtClean="0">
                <a:ea typeface="Cambria Math"/>
              </a:rPr>
              <a:t>. This is </a:t>
            </a:r>
            <a:r>
              <a:rPr lang="en-US" i="1" dirty="0" smtClean="0">
                <a:ea typeface="Cambria Math"/>
              </a:rPr>
              <a:t>addition modulo m</a:t>
            </a:r>
            <a:r>
              <a:rPr lang="en-US" dirty="0" smtClean="0">
                <a:ea typeface="Cambria Math"/>
              </a:rPr>
              <a:t>.</a:t>
            </a:r>
          </a:p>
          <a:p>
            <a:r>
              <a:rPr lang="en-US" dirty="0" smtClean="0">
                <a:ea typeface="Cambria Math"/>
              </a:rPr>
              <a:t>The operation </a:t>
            </a:r>
            <a:r>
              <a:rPr lang="en-US" dirty="0" smtClean="0">
                <a:latin typeface="Cambria Math"/>
                <a:ea typeface="Cambria Math"/>
              </a:rPr>
              <a:t>∙</a:t>
            </a:r>
            <a:r>
              <a:rPr lang="en-US" i="1" baseline="-25000" dirty="0" smtClean="0">
                <a:ea typeface="Cambria Math"/>
              </a:rPr>
              <a:t>m</a:t>
            </a:r>
            <a:r>
              <a:rPr lang="en-US" baseline="-25000" dirty="0" smtClean="0">
                <a:ea typeface="Cambria Math"/>
              </a:rPr>
              <a:t> </a:t>
            </a:r>
            <a:r>
              <a:rPr lang="en-US" dirty="0" smtClean="0">
                <a:ea typeface="Cambria Math"/>
              </a:rPr>
              <a:t> is defined as 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latin typeface="Cambria Math"/>
                <a:ea typeface="Cambria Math"/>
              </a:rPr>
              <a:t> ∙</a:t>
            </a:r>
            <a:r>
              <a:rPr lang="en-US" i="1" baseline="-25000" dirty="0" smtClean="0">
                <a:ea typeface="Cambria Math"/>
              </a:rPr>
              <a:t>m</a:t>
            </a:r>
            <a:r>
              <a:rPr lang="en-US" dirty="0" smtClean="0"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b</a:t>
            </a:r>
            <a:r>
              <a:rPr lang="en-US" dirty="0" smtClean="0">
                <a:ea typeface="Cambria Math"/>
              </a:rPr>
              <a:t> = (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ea typeface="Cambria Math"/>
              </a:rPr>
              <a:t> + </a:t>
            </a:r>
            <a:r>
              <a:rPr lang="en-US" i="1" dirty="0" smtClean="0">
                <a:ea typeface="Cambria Math"/>
              </a:rPr>
              <a:t>b</a:t>
            </a:r>
            <a:r>
              <a:rPr lang="en-US" dirty="0" smtClean="0">
                <a:ea typeface="Cambria Math"/>
              </a:rPr>
              <a:t>) </a:t>
            </a:r>
            <a:r>
              <a:rPr lang="en-US" b="1" dirty="0" smtClean="0">
                <a:ea typeface="Cambria Math"/>
              </a:rPr>
              <a:t>mod</a:t>
            </a:r>
            <a:r>
              <a:rPr lang="en-US" dirty="0" smtClean="0"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m</a:t>
            </a:r>
            <a:r>
              <a:rPr lang="en-US" dirty="0" smtClean="0">
                <a:ea typeface="Cambria Math"/>
              </a:rPr>
              <a:t>. This is </a:t>
            </a:r>
            <a:r>
              <a:rPr lang="en-US" i="1" dirty="0" smtClean="0">
                <a:ea typeface="Cambria Math"/>
              </a:rPr>
              <a:t>multiplication modulo m</a:t>
            </a:r>
            <a:r>
              <a:rPr lang="en-US" dirty="0" smtClean="0">
                <a:ea typeface="Cambria Math"/>
              </a:rPr>
              <a:t>.</a:t>
            </a:r>
          </a:p>
          <a:p>
            <a:r>
              <a:rPr lang="en-US" dirty="0" smtClean="0">
                <a:ea typeface="Cambria Math"/>
              </a:rPr>
              <a:t>Using these operations is said to be doing </a:t>
            </a:r>
            <a:r>
              <a:rPr lang="en-US" i="1" dirty="0" smtClean="0">
                <a:ea typeface="Cambria Math"/>
              </a:rPr>
              <a:t>arithmetic modulo m</a:t>
            </a:r>
            <a:r>
              <a:rPr lang="en-US" dirty="0" smtClean="0">
                <a:ea typeface="Cambria Math"/>
              </a:rPr>
              <a:t>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Example</a:t>
            </a:r>
            <a:r>
              <a:rPr lang="en-US" dirty="0" smtClean="0"/>
              <a:t>: Find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 </a:t>
            </a:r>
            <a:r>
              <a:rPr lang="en-US" dirty="0" smtClean="0">
                <a:ea typeface="Cambria Math"/>
              </a:rPr>
              <a:t>+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9</a:t>
            </a:r>
            <a:r>
              <a:rPr lang="en-US" dirty="0" smtClean="0"/>
              <a:t>   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 </a:t>
            </a:r>
            <a:r>
              <a:rPr lang="en-US" dirty="0" smtClean="0">
                <a:ea typeface="Cambria Math"/>
              </a:rPr>
              <a:t>∙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9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/>
              <a:t>Solution</a:t>
            </a:r>
            <a:r>
              <a:rPr lang="en-US" dirty="0" smtClean="0"/>
              <a:t>: Using the definitions above: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7 </a:t>
            </a:r>
            <a:r>
              <a:rPr lang="en-US" dirty="0" smtClean="0">
                <a:ea typeface="Cambria Math"/>
              </a:rPr>
              <a:t>+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9 = (7 + 9)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mod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11 = 16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mod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11 = 5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7 </a:t>
            </a:r>
            <a:r>
              <a:rPr lang="en-US" dirty="0" smtClean="0">
                <a:ea typeface="Cambria Math"/>
              </a:rPr>
              <a:t>∙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9 = (7 </a:t>
            </a:r>
            <a:r>
              <a:rPr lang="en-US" dirty="0" smtClean="0">
                <a:latin typeface="Cambria Math"/>
                <a:ea typeface="Cambria Math"/>
              </a:rPr>
              <a:t>∙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9)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mod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11 = 63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mod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11 = 8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 Modulo </a:t>
            </a:r>
            <a:r>
              <a:rPr lang="en-US" i="1" dirty="0" smtClean="0"/>
              <a:t>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5500" dirty="0" smtClean="0">
                <a:ea typeface="Cambria Math"/>
              </a:rPr>
              <a:t>The operations +</a:t>
            </a:r>
            <a:r>
              <a:rPr lang="en-US" sz="5500" i="1" baseline="-25000" dirty="0" smtClean="0">
                <a:ea typeface="Cambria Math"/>
              </a:rPr>
              <a:t>m</a:t>
            </a:r>
            <a:r>
              <a:rPr lang="en-US" sz="5500" dirty="0" smtClean="0">
                <a:ea typeface="Cambria Math"/>
              </a:rPr>
              <a:t> and  </a:t>
            </a:r>
            <a:r>
              <a:rPr lang="en-US" sz="5500" dirty="0" smtClean="0">
                <a:latin typeface="Cambria Math"/>
                <a:ea typeface="Cambria Math"/>
              </a:rPr>
              <a:t>∙</a:t>
            </a:r>
            <a:r>
              <a:rPr lang="en-US" sz="5500" i="1" baseline="-25000" dirty="0" smtClean="0">
                <a:ea typeface="Cambria Math"/>
              </a:rPr>
              <a:t>m    </a:t>
            </a:r>
            <a:r>
              <a:rPr lang="en-US" sz="5500" dirty="0" smtClean="0">
                <a:ea typeface="Cambria Math"/>
              </a:rPr>
              <a:t>satisfy many of the same properties as ordinary addition and multiplication.</a:t>
            </a:r>
          </a:p>
          <a:p>
            <a:pPr lvl="1"/>
            <a:r>
              <a:rPr lang="en-US" sz="5500" i="1" dirty="0" smtClean="0">
                <a:ea typeface="Cambria Math"/>
              </a:rPr>
              <a:t>Closure</a:t>
            </a:r>
            <a:r>
              <a:rPr lang="en-US" sz="5500" dirty="0" smtClean="0">
                <a:ea typeface="Cambria Math"/>
              </a:rPr>
              <a:t>: If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and </a:t>
            </a:r>
            <a:r>
              <a:rPr lang="en-US" sz="5500" i="1" dirty="0" smtClean="0">
                <a:ea typeface="Cambria Math"/>
              </a:rPr>
              <a:t>b </a:t>
            </a:r>
            <a:r>
              <a:rPr lang="en-US" sz="5500" dirty="0" smtClean="0">
                <a:ea typeface="Cambria Math"/>
              </a:rPr>
              <a:t>belong to </a:t>
            </a:r>
            <a:r>
              <a:rPr lang="en-US" sz="5500" b="1" dirty="0" err="1" smtClean="0"/>
              <a:t>Z</a:t>
            </a:r>
            <a:r>
              <a:rPr lang="en-US" sz="5500" i="1" baseline="-25000" dirty="0" err="1" smtClean="0"/>
              <a:t>m</a:t>
            </a:r>
            <a:r>
              <a:rPr lang="en-US" sz="5500" i="1" baseline="-25000" dirty="0" smtClean="0"/>
              <a:t> </a:t>
            </a:r>
            <a:r>
              <a:rPr lang="en-US" sz="5500" dirty="0" smtClean="0">
                <a:ea typeface="Cambria Math"/>
              </a:rPr>
              <a:t>, then</a:t>
            </a:r>
            <a:r>
              <a:rPr lang="en-US" sz="5500" i="1" baseline="-25000" dirty="0" smtClean="0"/>
              <a:t> 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+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i="1" dirty="0" smtClean="0">
                <a:ea typeface="Cambria Math"/>
              </a:rPr>
              <a:t>b</a:t>
            </a:r>
            <a:r>
              <a:rPr lang="en-US" sz="5500" dirty="0" smtClean="0">
                <a:ea typeface="Cambria Math"/>
              </a:rPr>
              <a:t> and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</a:t>
            </a:r>
            <a:r>
              <a:rPr lang="en-US" sz="5500" dirty="0" smtClean="0">
                <a:latin typeface="Cambria Math"/>
                <a:ea typeface="Cambria Math"/>
              </a:rPr>
              <a:t>∙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i="1" dirty="0" smtClean="0">
                <a:ea typeface="Cambria Math"/>
              </a:rPr>
              <a:t>b</a:t>
            </a:r>
            <a:r>
              <a:rPr lang="en-US" sz="5500" dirty="0" smtClean="0">
                <a:ea typeface="Cambria Math"/>
              </a:rPr>
              <a:t> belong to </a:t>
            </a:r>
            <a:r>
              <a:rPr lang="en-US" sz="5500" b="1" dirty="0" err="1" smtClean="0"/>
              <a:t>Z</a:t>
            </a:r>
            <a:r>
              <a:rPr lang="en-US" sz="5500" i="1" baseline="-25000" dirty="0" err="1" smtClean="0"/>
              <a:t>m</a:t>
            </a:r>
            <a:r>
              <a:rPr lang="en-US" sz="5500" i="1" baseline="-25000" dirty="0" smtClean="0"/>
              <a:t> </a:t>
            </a:r>
            <a:r>
              <a:rPr lang="en-US" sz="5500" dirty="0" smtClean="0">
                <a:ea typeface="Cambria Math"/>
              </a:rPr>
              <a:t>.</a:t>
            </a:r>
          </a:p>
          <a:p>
            <a:pPr lvl="1"/>
            <a:r>
              <a:rPr lang="en-US" sz="5500" i="1" dirty="0" err="1" smtClean="0">
                <a:ea typeface="Cambria Math"/>
              </a:rPr>
              <a:t>Associativity</a:t>
            </a:r>
            <a:r>
              <a:rPr lang="en-US" sz="5500" dirty="0" smtClean="0">
                <a:ea typeface="Cambria Math"/>
              </a:rPr>
              <a:t>: If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, </a:t>
            </a:r>
            <a:r>
              <a:rPr lang="en-US" sz="5500" i="1" dirty="0" smtClean="0">
                <a:ea typeface="Cambria Math"/>
              </a:rPr>
              <a:t>b, </a:t>
            </a:r>
            <a:r>
              <a:rPr lang="en-US" sz="5500" dirty="0" smtClean="0">
                <a:ea typeface="Cambria Math"/>
              </a:rPr>
              <a:t>and</a:t>
            </a:r>
            <a:r>
              <a:rPr lang="en-US" sz="5500" i="1" dirty="0" smtClean="0">
                <a:ea typeface="Cambria Math"/>
              </a:rPr>
              <a:t> c</a:t>
            </a:r>
            <a:r>
              <a:rPr lang="en-US" sz="5500" dirty="0" smtClean="0">
                <a:ea typeface="Cambria Math"/>
              </a:rPr>
              <a:t> belong to </a:t>
            </a:r>
            <a:r>
              <a:rPr lang="en-US" sz="5500" b="1" dirty="0" err="1" smtClean="0"/>
              <a:t>Z</a:t>
            </a:r>
            <a:r>
              <a:rPr lang="en-US" sz="5500" i="1" baseline="-25000" dirty="0" err="1" smtClean="0"/>
              <a:t>m</a:t>
            </a:r>
            <a:r>
              <a:rPr lang="en-US" sz="5500" i="1" baseline="-25000" dirty="0" smtClean="0"/>
              <a:t> </a:t>
            </a:r>
            <a:r>
              <a:rPr lang="en-US" sz="5500" dirty="0" smtClean="0">
                <a:ea typeface="Cambria Math"/>
              </a:rPr>
              <a:t>, then                                                                                       (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+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i="1" dirty="0" smtClean="0">
                <a:ea typeface="Cambria Math"/>
              </a:rPr>
              <a:t>b)</a:t>
            </a:r>
            <a:r>
              <a:rPr lang="en-US" sz="5500" dirty="0" smtClean="0">
                <a:ea typeface="Cambria Math"/>
              </a:rPr>
              <a:t> +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i="1" dirty="0" smtClean="0">
                <a:ea typeface="Cambria Math"/>
              </a:rPr>
              <a:t>c  = a</a:t>
            </a:r>
            <a:r>
              <a:rPr lang="en-US" sz="5500" dirty="0" smtClean="0">
                <a:ea typeface="Cambria Math"/>
              </a:rPr>
              <a:t> +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dirty="0" smtClean="0">
                <a:ea typeface="Cambria Math"/>
              </a:rPr>
              <a:t>(</a:t>
            </a:r>
            <a:r>
              <a:rPr lang="en-US" sz="5500" i="1" dirty="0" smtClean="0">
                <a:ea typeface="Cambria Math"/>
              </a:rPr>
              <a:t>b</a:t>
            </a:r>
            <a:r>
              <a:rPr lang="en-US" sz="5500" dirty="0" smtClean="0">
                <a:ea typeface="Cambria Math"/>
              </a:rPr>
              <a:t> +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i="1" dirty="0" smtClean="0">
                <a:ea typeface="Cambria Math"/>
              </a:rPr>
              <a:t>c</a:t>
            </a:r>
            <a:r>
              <a:rPr lang="en-US" sz="5500" dirty="0" smtClean="0">
                <a:ea typeface="Cambria Math"/>
              </a:rPr>
              <a:t>) and (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</a:t>
            </a:r>
            <a:r>
              <a:rPr lang="en-US" sz="5500" dirty="0" smtClean="0">
                <a:latin typeface="Cambria Math"/>
                <a:ea typeface="Cambria Math"/>
              </a:rPr>
              <a:t>∙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i="1" dirty="0" smtClean="0">
                <a:ea typeface="Cambria Math"/>
              </a:rPr>
              <a:t>b)</a:t>
            </a:r>
            <a:r>
              <a:rPr lang="en-US" sz="5500" dirty="0" smtClean="0">
                <a:ea typeface="Cambria Math"/>
              </a:rPr>
              <a:t> </a:t>
            </a:r>
            <a:r>
              <a:rPr lang="en-US" sz="5500" dirty="0" smtClean="0">
                <a:latin typeface="Cambria Math"/>
                <a:ea typeface="Cambria Math"/>
              </a:rPr>
              <a:t>∙</a:t>
            </a:r>
            <a:r>
              <a:rPr lang="en-US" sz="5500" i="1" baseline="-25000" dirty="0" smtClean="0">
                <a:ea typeface="Cambria Math"/>
              </a:rPr>
              <a:t>m  </a:t>
            </a:r>
            <a:r>
              <a:rPr lang="en-US" sz="5500" i="1" dirty="0" smtClean="0">
                <a:ea typeface="Cambria Math"/>
              </a:rPr>
              <a:t>c  = a</a:t>
            </a:r>
            <a:r>
              <a:rPr lang="en-US" sz="5500" dirty="0" smtClean="0">
                <a:ea typeface="Cambria Math"/>
              </a:rPr>
              <a:t> </a:t>
            </a:r>
            <a:r>
              <a:rPr lang="en-US" sz="5500" dirty="0" smtClean="0">
                <a:latin typeface="Cambria Math"/>
                <a:ea typeface="Cambria Math"/>
              </a:rPr>
              <a:t>∙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dirty="0" smtClean="0">
                <a:ea typeface="Cambria Math"/>
              </a:rPr>
              <a:t>(</a:t>
            </a:r>
            <a:r>
              <a:rPr lang="en-US" sz="5500" i="1" dirty="0" smtClean="0">
                <a:ea typeface="Cambria Math"/>
              </a:rPr>
              <a:t>b</a:t>
            </a:r>
            <a:r>
              <a:rPr lang="en-US" sz="5500" dirty="0" smtClean="0">
                <a:ea typeface="Cambria Math"/>
              </a:rPr>
              <a:t> </a:t>
            </a:r>
            <a:r>
              <a:rPr lang="en-US" sz="5500" dirty="0" smtClean="0">
                <a:latin typeface="Cambria Math"/>
                <a:ea typeface="Cambria Math"/>
              </a:rPr>
              <a:t>∙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i="1" dirty="0" smtClean="0">
                <a:ea typeface="Cambria Math"/>
              </a:rPr>
              <a:t>c</a:t>
            </a:r>
            <a:r>
              <a:rPr lang="en-US" sz="5500" dirty="0" smtClean="0">
                <a:ea typeface="Cambria Math"/>
              </a:rPr>
              <a:t>).</a:t>
            </a:r>
          </a:p>
          <a:p>
            <a:pPr lvl="1"/>
            <a:r>
              <a:rPr lang="en-US" sz="5500" i="1" dirty="0" err="1" smtClean="0">
                <a:ea typeface="Cambria Math"/>
              </a:rPr>
              <a:t>Commutativity</a:t>
            </a:r>
            <a:r>
              <a:rPr lang="en-US" sz="5500" dirty="0" smtClean="0">
                <a:ea typeface="Cambria Math"/>
              </a:rPr>
              <a:t>: If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and</a:t>
            </a:r>
            <a:r>
              <a:rPr lang="en-US" sz="5500" i="1" dirty="0" smtClean="0">
                <a:ea typeface="Cambria Math"/>
              </a:rPr>
              <a:t> b</a:t>
            </a:r>
            <a:r>
              <a:rPr lang="en-US" sz="5500" dirty="0" smtClean="0">
                <a:ea typeface="Cambria Math"/>
              </a:rPr>
              <a:t> belong to </a:t>
            </a:r>
            <a:r>
              <a:rPr lang="en-US" sz="5500" b="1" dirty="0" err="1" smtClean="0"/>
              <a:t>Z</a:t>
            </a:r>
            <a:r>
              <a:rPr lang="en-US" sz="5500" i="1" baseline="-25000" dirty="0" err="1" smtClean="0"/>
              <a:t>m</a:t>
            </a:r>
            <a:r>
              <a:rPr lang="en-US" sz="5500" i="1" baseline="-25000" dirty="0" smtClean="0"/>
              <a:t> </a:t>
            </a:r>
            <a:r>
              <a:rPr lang="en-US" sz="5500" dirty="0" smtClean="0">
                <a:ea typeface="Cambria Math"/>
              </a:rPr>
              <a:t>, then                                                                                         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+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i="1" dirty="0" smtClean="0">
                <a:ea typeface="Cambria Math"/>
              </a:rPr>
              <a:t>b  = b</a:t>
            </a:r>
            <a:r>
              <a:rPr lang="en-US" sz="5500" dirty="0" smtClean="0">
                <a:ea typeface="Cambria Math"/>
              </a:rPr>
              <a:t> +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 and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</a:t>
            </a:r>
            <a:r>
              <a:rPr lang="en-US" sz="5500" dirty="0" smtClean="0">
                <a:latin typeface="Cambria Math"/>
                <a:ea typeface="Cambria Math"/>
              </a:rPr>
              <a:t>∙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i="1" dirty="0" smtClean="0">
                <a:ea typeface="Cambria Math"/>
              </a:rPr>
              <a:t>b  = b</a:t>
            </a:r>
            <a:r>
              <a:rPr lang="en-US" sz="5500" dirty="0" smtClean="0">
                <a:ea typeface="Cambria Math"/>
              </a:rPr>
              <a:t> </a:t>
            </a:r>
            <a:r>
              <a:rPr lang="en-US" sz="5500" dirty="0" smtClean="0">
                <a:latin typeface="Cambria Math"/>
                <a:ea typeface="Cambria Math"/>
              </a:rPr>
              <a:t>∙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.</a:t>
            </a:r>
          </a:p>
          <a:p>
            <a:pPr lvl="1"/>
            <a:r>
              <a:rPr lang="en-US" sz="5500" i="1" dirty="0" smtClean="0">
                <a:ea typeface="Cambria Math"/>
              </a:rPr>
              <a:t>Identity elements</a:t>
            </a:r>
            <a:r>
              <a:rPr lang="en-US" sz="5500" dirty="0" smtClean="0">
                <a:ea typeface="Cambria Math"/>
              </a:rPr>
              <a:t>: The elements </a:t>
            </a:r>
            <a:r>
              <a:rPr lang="en-US" sz="55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5500" dirty="0" smtClean="0">
                <a:ea typeface="Cambria Math"/>
              </a:rPr>
              <a:t> and </a:t>
            </a:r>
            <a:r>
              <a:rPr lang="en-US" sz="55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5500" dirty="0" smtClean="0">
                <a:ea typeface="Cambria Math"/>
              </a:rPr>
              <a:t> are identity elements for addition and multiplication modulo </a:t>
            </a:r>
            <a:r>
              <a:rPr lang="en-US" sz="5500" i="1" dirty="0" smtClean="0">
                <a:ea typeface="Cambria Math"/>
              </a:rPr>
              <a:t>m</a:t>
            </a:r>
            <a:r>
              <a:rPr lang="en-US" sz="5500" dirty="0" smtClean="0">
                <a:ea typeface="Cambria Math"/>
              </a:rPr>
              <a:t>, respectively.</a:t>
            </a:r>
          </a:p>
          <a:p>
            <a:pPr lvl="2"/>
            <a:r>
              <a:rPr lang="en-US" sz="5500" dirty="0" smtClean="0">
                <a:ea typeface="Cambria Math"/>
              </a:rPr>
              <a:t>If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belongs to  </a:t>
            </a:r>
            <a:r>
              <a:rPr lang="en-US" sz="5500" b="1" dirty="0" err="1" smtClean="0"/>
              <a:t>Z</a:t>
            </a:r>
            <a:r>
              <a:rPr lang="en-US" sz="5500" i="1" baseline="-25000" dirty="0" err="1" smtClean="0"/>
              <a:t>m</a:t>
            </a:r>
            <a:r>
              <a:rPr lang="en-US" sz="5500" i="1" baseline="-25000" dirty="0" smtClean="0"/>
              <a:t> </a:t>
            </a:r>
            <a:r>
              <a:rPr lang="en-US" sz="5500" dirty="0" smtClean="0">
                <a:ea typeface="Cambria Math"/>
              </a:rPr>
              <a:t>, then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+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5500" i="1" dirty="0" smtClean="0">
                <a:ea typeface="Cambria Math"/>
              </a:rPr>
              <a:t>  = </a:t>
            </a:r>
            <a:r>
              <a:rPr lang="en-US" sz="5500" i="1" baseline="-25000" dirty="0" smtClean="0">
                <a:ea typeface="Cambria Math"/>
              </a:rPr>
              <a:t>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 and </a:t>
            </a:r>
            <a:r>
              <a:rPr lang="en-US" sz="5500" i="1" dirty="0" smtClean="0">
                <a:ea typeface="Cambria Math"/>
              </a:rPr>
              <a:t>a</a:t>
            </a:r>
            <a:r>
              <a:rPr lang="en-US" sz="5500" dirty="0" smtClean="0">
                <a:ea typeface="Cambria Math"/>
              </a:rPr>
              <a:t> </a:t>
            </a:r>
            <a:r>
              <a:rPr lang="en-US" sz="5500" dirty="0" smtClean="0">
                <a:latin typeface="Cambria Math"/>
                <a:ea typeface="Cambria Math"/>
              </a:rPr>
              <a:t>∙</a:t>
            </a:r>
            <a:r>
              <a:rPr lang="en-US" sz="5500" i="1" baseline="-25000" dirty="0" smtClean="0">
                <a:ea typeface="Cambria Math"/>
              </a:rPr>
              <a:t>m </a:t>
            </a:r>
            <a:r>
              <a:rPr lang="en-US" sz="55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5500" dirty="0" smtClean="0">
                <a:ea typeface="Cambria Math"/>
              </a:rPr>
              <a:t> </a:t>
            </a:r>
            <a:r>
              <a:rPr lang="en-US" sz="5500" i="1" dirty="0" smtClean="0">
                <a:ea typeface="Cambria Math"/>
              </a:rPr>
              <a:t> = a</a:t>
            </a:r>
            <a:r>
              <a:rPr lang="en-US" sz="5500" dirty="0" smtClean="0">
                <a:ea typeface="Cambria Math"/>
              </a:rPr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b="1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77000" y="6019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continued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 Modulo </a:t>
            </a:r>
            <a:r>
              <a:rPr lang="en-US" i="1" dirty="0" smtClean="0"/>
              <a:t>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000" i="1" dirty="0" smtClean="0">
                <a:ea typeface="Cambria Math"/>
              </a:rPr>
              <a:t>Additive inverses</a:t>
            </a:r>
            <a:r>
              <a:rPr lang="en-US" sz="2000" dirty="0" smtClean="0">
                <a:ea typeface="Cambria Math"/>
              </a:rPr>
              <a:t>: If </a:t>
            </a:r>
            <a:r>
              <a:rPr lang="en-US" sz="2000" i="1" dirty="0" smtClean="0">
                <a:ea typeface="Cambria Math"/>
              </a:rPr>
              <a:t>a</a:t>
            </a:r>
            <a:r>
              <a:rPr lang="en-US" sz="2000" i="1" dirty="0" smtClean="0">
                <a:latin typeface="Cambria Math"/>
                <a:ea typeface="Cambria Math"/>
              </a:rPr>
              <a:t>≠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0 </a:t>
            </a:r>
            <a:r>
              <a:rPr lang="en-US" sz="2000" dirty="0" smtClean="0">
                <a:ea typeface="Cambria Math"/>
              </a:rPr>
              <a:t>belongs to  </a:t>
            </a:r>
            <a:r>
              <a:rPr lang="en-US" sz="2000" b="1" dirty="0" err="1" smtClean="0"/>
              <a:t>Z</a:t>
            </a:r>
            <a:r>
              <a:rPr lang="en-US" sz="2000" i="1" baseline="-25000" dirty="0" err="1" smtClean="0"/>
              <a:t>m</a:t>
            </a:r>
            <a:r>
              <a:rPr lang="en-US" sz="2000" i="1" baseline="-25000" dirty="0" smtClean="0"/>
              <a:t> </a:t>
            </a:r>
            <a:r>
              <a:rPr lang="en-US" sz="2000" dirty="0" smtClean="0">
                <a:ea typeface="Cambria Math"/>
              </a:rPr>
              <a:t>, then </a:t>
            </a:r>
            <a:r>
              <a:rPr lang="en-US" sz="2000" i="1" dirty="0" smtClean="0">
                <a:ea typeface="Cambria Math"/>
              </a:rPr>
              <a:t>m</a:t>
            </a:r>
            <a:r>
              <a:rPr lang="en-US" sz="2000" i="1" dirty="0" smtClean="0">
                <a:latin typeface="Cambria Math"/>
                <a:ea typeface="Cambria Math"/>
              </a:rPr>
              <a:t>− </a:t>
            </a:r>
            <a:r>
              <a:rPr lang="en-US" sz="2000" i="1" dirty="0" smtClean="0">
                <a:ea typeface="Cambria Math"/>
              </a:rPr>
              <a:t>a</a:t>
            </a:r>
            <a:r>
              <a:rPr lang="en-US" sz="2000" dirty="0" smtClean="0">
                <a:ea typeface="Cambria Math"/>
              </a:rPr>
              <a:t>  is the additive inverse of a modulo m and 0 is its own additive inverse.  </a:t>
            </a:r>
          </a:p>
          <a:p>
            <a:pPr lvl="2"/>
            <a:r>
              <a:rPr lang="en-US" sz="2000" i="1" dirty="0" smtClean="0">
                <a:ea typeface="Cambria Math"/>
              </a:rPr>
              <a:t>a</a:t>
            </a:r>
            <a:r>
              <a:rPr lang="en-US" sz="2000" dirty="0" smtClean="0">
                <a:ea typeface="Cambria Math"/>
              </a:rPr>
              <a:t> +</a:t>
            </a:r>
            <a:r>
              <a:rPr lang="en-US" sz="2000" i="1" baseline="-25000" dirty="0" smtClean="0">
                <a:ea typeface="Cambria Math"/>
              </a:rPr>
              <a:t>m </a:t>
            </a:r>
            <a:r>
              <a:rPr lang="en-US" sz="2000" dirty="0" smtClean="0">
                <a:ea typeface="Cambria Math"/>
              </a:rPr>
              <a:t>(</a:t>
            </a:r>
            <a:r>
              <a:rPr lang="en-US" sz="2000" i="1" dirty="0" smtClean="0">
                <a:ea typeface="Cambria Math"/>
              </a:rPr>
              <a:t>m</a:t>
            </a:r>
            <a:r>
              <a:rPr lang="en-US" sz="2000" i="1" dirty="0" smtClean="0">
                <a:latin typeface="Cambria Math"/>
                <a:ea typeface="Cambria Math"/>
              </a:rPr>
              <a:t>− </a:t>
            </a:r>
            <a:r>
              <a:rPr lang="en-US" sz="2000" i="1" dirty="0" smtClean="0">
                <a:ea typeface="Cambria Math"/>
              </a:rPr>
              <a:t>a )</a:t>
            </a:r>
            <a:r>
              <a:rPr lang="en-US" sz="2000" dirty="0" smtClean="0">
                <a:ea typeface="Cambria Math"/>
              </a:rPr>
              <a:t> </a:t>
            </a:r>
            <a:r>
              <a:rPr lang="en-US" sz="2000" i="1" dirty="0" smtClean="0">
                <a:ea typeface="Cambria Math"/>
              </a:rPr>
              <a:t> =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000" dirty="0" smtClean="0">
                <a:ea typeface="Cambria Math"/>
              </a:rPr>
              <a:t> and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000" dirty="0" smtClean="0">
                <a:ea typeface="Cambria Math"/>
              </a:rPr>
              <a:t> +</a:t>
            </a:r>
            <a:r>
              <a:rPr lang="en-US" sz="2000" i="1" baseline="-25000" dirty="0" smtClean="0">
                <a:ea typeface="Cambria Math"/>
              </a:rPr>
              <a:t>m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000" i="1" dirty="0" smtClean="0">
                <a:ea typeface="Cambria Math"/>
              </a:rPr>
              <a:t>  =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0</a:t>
            </a:r>
          </a:p>
          <a:p>
            <a:pPr lvl="1"/>
            <a:r>
              <a:rPr lang="en-US" sz="2000" i="1" dirty="0" err="1" smtClean="0">
                <a:ea typeface="Cambria Math" pitchFamily="18" charset="0"/>
              </a:rPr>
              <a:t>Distributivity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:</a:t>
            </a:r>
            <a:r>
              <a:rPr lang="en-US" sz="2000" dirty="0" smtClean="0">
                <a:ea typeface="Cambria Math"/>
              </a:rPr>
              <a:t> If </a:t>
            </a:r>
            <a:r>
              <a:rPr lang="en-US" sz="2000" i="1" dirty="0" smtClean="0">
                <a:ea typeface="Cambria Math"/>
              </a:rPr>
              <a:t>a</a:t>
            </a:r>
            <a:r>
              <a:rPr lang="en-US" sz="2000" dirty="0" smtClean="0">
                <a:ea typeface="Cambria Math"/>
              </a:rPr>
              <a:t>, </a:t>
            </a:r>
            <a:r>
              <a:rPr lang="en-US" sz="2000" i="1" dirty="0" smtClean="0">
                <a:ea typeface="Cambria Math"/>
              </a:rPr>
              <a:t>b, </a:t>
            </a:r>
            <a:r>
              <a:rPr lang="en-US" sz="2000" dirty="0" smtClean="0">
                <a:ea typeface="Cambria Math"/>
              </a:rPr>
              <a:t>and</a:t>
            </a:r>
            <a:r>
              <a:rPr lang="en-US" sz="2000" i="1" dirty="0" smtClean="0">
                <a:ea typeface="Cambria Math"/>
              </a:rPr>
              <a:t> c</a:t>
            </a:r>
            <a:r>
              <a:rPr lang="en-US" sz="2000" dirty="0" smtClean="0">
                <a:ea typeface="Cambria Math"/>
              </a:rPr>
              <a:t> belong to </a:t>
            </a:r>
            <a:r>
              <a:rPr lang="en-US" sz="2000" b="1" dirty="0" err="1" smtClean="0"/>
              <a:t>Z</a:t>
            </a:r>
            <a:r>
              <a:rPr lang="en-US" sz="2000" i="1" baseline="-25000" dirty="0" err="1" smtClean="0"/>
              <a:t>m</a:t>
            </a:r>
            <a:r>
              <a:rPr lang="en-US" sz="2000" i="1" baseline="-25000" dirty="0" smtClean="0"/>
              <a:t> </a:t>
            </a:r>
            <a:r>
              <a:rPr lang="en-US" sz="2000" dirty="0" smtClean="0">
                <a:ea typeface="Cambria Math"/>
              </a:rPr>
              <a:t>, then </a:t>
            </a:r>
          </a:p>
          <a:p>
            <a:pPr lvl="2"/>
            <a:r>
              <a:rPr lang="en-US" sz="2000" i="1" dirty="0" smtClean="0">
                <a:ea typeface="Cambria Math"/>
              </a:rPr>
              <a:t> a</a:t>
            </a:r>
            <a:r>
              <a:rPr lang="en-US" sz="2000" dirty="0" smtClean="0">
                <a:ea typeface="Cambria Math"/>
              </a:rPr>
              <a:t> </a:t>
            </a:r>
            <a:r>
              <a:rPr lang="en-US" sz="2000" dirty="0" smtClean="0">
                <a:latin typeface="Cambria Math"/>
                <a:ea typeface="Cambria Math"/>
              </a:rPr>
              <a:t>∙</a:t>
            </a:r>
            <a:r>
              <a:rPr lang="en-US" sz="2000" i="1" baseline="-25000" dirty="0" smtClean="0">
                <a:ea typeface="Cambria Math"/>
              </a:rPr>
              <a:t>m </a:t>
            </a:r>
            <a:r>
              <a:rPr lang="en-US" sz="2000" dirty="0" smtClean="0">
                <a:ea typeface="Cambria Math"/>
              </a:rPr>
              <a:t>(</a:t>
            </a:r>
            <a:r>
              <a:rPr lang="en-US" sz="2000" i="1" dirty="0" smtClean="0">
                <a:ea typeface="Cambria Math"/>
              </a:rPr>
              <a:t>b</a:t>
            </a:r>
            <a:r>
              <a:rPr lang="en-US" sz="2000" dirty="0" smtClean="0">
                <a:ea typeface="Cambria Math"/>
              </a:rPr>
              <a:t> +</a:t>
            </a:r>
            <a:r>
              <a:rPr lang="en-US" sz="2000" i="1" baseline="-25000" dirty="0" smtClean="0">
                <a:ea typeface="Cambria Math"/>
              </a:rPr>
              <a:t>m </a:t>
            </a:r>
            <a:r>
              <a:rPr lang="en-US" sz="2000" i="1" dirty="0" smtClean="0">
                <a:ea typeface="Cambria Math"/>
              </a:rPr>
              <a:t>c</a:t>
            </a:r>
            <a:r>
              <a:rPr lang="en-US" sz="2000" dirty="0" smtClean="0">
                <a:ea typeface="Cambria Math"/>
              </a:rPr>
              <a:t>) </a:t>
            </a:r>
            <a:r>
              <a:rPr lang="en-US" sz="2000" i="1" dirty="0" smtClean="0">
                <a:ea typeface="Cambria Math"/>
              </a:rPr>
              <a:t>= </a:t>
            </a:r>
            <a:r>
              <a:rPr lang="en-US" sz="2000" dirty="0" smtClean="0">
                <a:ea typeface="Cambria Math"/>
              </a:rPr>
              <a:t> (</a:t>
            </a:r>
            <a:r>
              <a:rPr lang="en-US" sz="2000" i="1" dirty="0" smtClean="0">
                <a:ea typeface="Cambria Math"/>
              </a:rPr>
              <a:t>a</a:t>
            </a:r>
            <a:r>
              <a:rPr lang="en-US" sz="2000" dirty="0" smtClean="0">
                <a:ea typeface="Cambria Math"/>
              </a:rPr>
              <a:t> </a:t>
            </a:r>
            <a:r>
              <a:rPr lang="en-US" sz="2000" dirty="0" smtClean="0">
                <a:latin typeface="Cambria Math"/>
                <a:ea typeface="Cambria Math"/>
              </a:rPr>
              <a:t>∙</a:t>
            </a:r>
            <a:r>
              <a:rPr lang="en-US" sz="2000" i="1" baseline="-25000" dirty="0" smtClean="0">
                <a:ea typeface="Cambria Math"/>
              </a:rPr>
              <a:t>m </a:t>
            </a:r>
            <a:r>
              <a:rPr lang="en-US" sz="2000" i="1" dirty="0" smtClean="0">
                <a:ea typeface="Cambria Math"/>
              </a:rPr>
              <a:t>b)</a:t>
            </a:r>
            <a:r>
              <a:rPr lang="en-US" sz="2000" dirty="0" smtClean="0">
                <a:ea typeface="Cambria Math"/>
              </a:rPr>
              <a:t> +</a:t>
            </a:r>
            <a:r>
              <a:rPr lang="en-US" sz="2000" i="1" baseline="-25000" dirty="0" smtClean="0">
                <a:ea typeface="Cambria Math"/>
              </a:rPr>
              <a:t>m</a:t>
            </a:r>
            <a:r>
              <a:rPr lang="en-US" sz="2000" dirty="0" smtClean="0">
                <a:ea typeface="Cambria Math"/>
              </a:rPr>
              <a:t> (</a:t>
            </a:r>
            <a:r>
              <a:rPr lang="en-US" sz="2000" i="1" dirty="0" smtClean="0">
                <a:ea typeface="Cambria Math"/>
              </a:rPr>
              <a:t>a</a:t>
            </a:r>
            <a:r>
              <a:rPr lang="en-US" sz="2000" dirty="0" smtClean="0">
                <a:latin typeface="Cambria Math"/>
                <a:ea typeface="Cambria Math"/>
              </a:rPr>
              <a:t> ∙</a:t>
            </a:r>
            <a:r>
              <a:rPr lang="en-US" sz="2000" i="1" baseline="-25000" dirty="0" smtClean="0">
                <a:ea typeface="Cambria Math"/>
              </a:rPr>
              <a:t>m </a:t>
            </a:r>
            <a:r>
              <a:rPr lang="en-US" sz="2000" i="1" dirty="0" smtClean="0">
                <a:ea typeface="Cambria Math"/>
              </a:rPr>
              <a:t>c</a:t>
            </a:r>
            <a:r>
              <a:rPr lang="en-US" sz="2000" dirty="0" smtClean="0">
                <a:ea typeface="Cambria Math"/>
              </a:rPr>
              <a:t>) </a:t>
            </a:r>
            <a:r>
              <a:rPr lang="en-US" sz="2000" i="1" dirty="0" smtClean="0">
                <a:ea typeface="Cambria Math"/>
              </a:rPr>
              <a:t>  </a:t>
            </a:r>
            <a:r>
              <a:rPr lang="en-US" sz="2000" dirty="0" smtClean="0">
                <a:ea typeface="Cambria Math"/>
              </a:rPr>
              <a:t>and                                               (</a:t>
            </a:r>
            <a:r>
              <a:rPr lang="en-US" sz="2000" i="1" dirty="0" smtClean="0">
                <a:ea typeface="Cambria Math"/>
              </a:rPr>
              <a:t>a</a:t>
            </a:r>
            <a:r>
              <a:rPr lang="en-US" sz="2000" dirty="0" smtClean="0">
                <a:ea typeface="Cambria Math"/>
              </a:rPr>
              <a:t> </a:t>
            </a:r>
            <a:r>
              <a:rPr lang="en-US" sz="2000" dirty="0" smtClean="0">
                <a:latin typeface="Cambria Math"/>
                <a:ea typeface="Cambria Math"/>
              </a:rPr>
              <a:t>+</a:t>
            </a:r>
            <a:r>
              <a:rPr lang="en-US" sz="2000" i="1" baseline="-25000" dirty="0" smtClean="0">
                <a:ea typeface="Cambria Math"/>
              </a:rPr>
              <a:t>m </a:t>
            </a:r>
            <a:r>
              <a:rPr lang="en-US" sz="2000" i="1" dirty="0" smtClean="0">
                <a:ea typeface="Cambria Math"/>
              </a:rPr>
              <a:t>b)</a:t>
            </a:r>
            <a:r>
              <a:rPr lang="en-US" sz="2000" dirty="0" smtClean="0">
                <a:ea typeface="Cambria Math"/>
              </a:rPr>
              <a:t> </a:t>
            </a:r>
            <a:r>
              <a:rPr lang="en-US" sz="2000" dirty="0" smtClean="0">
                <a:latin typeface="Cambria Math"/>
                <a:ea typeface="Cambria Math"/>
              </a:rPr>
              <a:t>∙</a:t>
            </a:r>
            <a:r>
              <a:rPr lang="en-US" sz="2000" i="1" baseline="-25000" dirty="0" smtClean="0">
                <a:ea typeface="Cambria Math"/>
              </a:rPr>
              <a:t>m  </a:t>
            </a:r>
            <a:r>
              <a:rPr lang="en-US" sz="2000" i="1" dirty="0" smtClean="0">
                <a:ea typeface="Cambria Math"/>
              </a:rPr>
              <a:t>c  = </a:t>
            </a:r>
            <a:r>
              <a:rPr lang="en-US" sz="2000" dirty="0" smtClean="0">
                <a:ea typeface="Cambria Math"/>
              </a:rPr>
              <a:t>(</a:t>
            </a:r>
            <a:r>
              <a:rPr lang="en-US" sz="2000" i="1" dirty="0" smtClean="0">
                <a:ea typeface="Cambria Math"/>
              </a:rPr>
              <a:t>a</a:t>
            </a:r>
            <a:r>
              <a:rPr lang="en-US" sz="2000" dirty="0" smtClean="0">
                <a:latin typeface="Cambria Math"/>
                <a:ea typeface="Cambria Math"/>
              </a:rPr>
              <a:t> ∙</a:t>
            </a:r>
            <a:r>
              <a:rPr lang="en-US" sz="2000" i="1" baseline="-25000" dirty="0" smtClean="0">
                <a:ea typeface="Cambria Math"/>
              </a:rPr>
              <a:t>m </a:t>
            </a:r>
            <a:r>
              <a:rPr lang="en-US" sz="2000" i="1" dirty="0" smtClean="0">
                <a:ea typeface="Cambria Math"/>
              </a:rPr>
              <a:t>c</a:t>
            </a:r>
            <a:r>
              <a:rPr lang="en-US" sz="2000" dirty="0" smtClean="0">
                <a:ea typeface="Cambria Math"/>
              </a:rPr>
              <a:t>) </a:t>
            </a:r>
            <a:r>
              <a:rPr lang="en-US" sz="2000" dirty="0" smtClean="0">
                <a:latin typeface="Cambria Math"/>
                <a:ea typeface="Cambria Math"/>
              </a:rPr>
              <a:t>+</a:t>
            </a:r>
            <a:r>
              <a:rPr lang="en-US" sz="2000" i="1" baseline="-25000" dirty="0" smtClean="0">
                <a:ea typeface="Cambria Math"/>
              </a:rPr>
              <a:t>m </a:t>
            </a:r>
            <a:r>
              <a:rPr lang="en-US" sz="2000" dirty="0" smtClean="0">
                <a:ea typeface="Cambria Math"/>
              </a:rPr>
              <a:t>(</a:t>
            </a:r>
            <a:r>
              <a:rPr lang="en-US" sz="2000" i="1" dirty="0" smtClean="0">
                <a:ea typeface="Cambria Math"/>
              </a:rPr>
              <a:t>b</a:t>
            </a:r>
            <a:r>
              <a:rPr lang="en-US" sz="2000" dirty="0" smtClean="0">
                <a:ea typeface="Cambria Math"/>
              </a:rPr>
              <a:t> </a:t>
            </a:r>
            <a:r>
              <a:rPr lang="en-US" sz="2000" dirty="0" smtClean="0">
                <a:latin typeface="Cambria Math"/>
                <a:ea typeface="Cambria Math"/>
              </a:rPr>
              <a:t>∙</a:t>
            </a:r>
            <a:r>
              <a:rPr lang="en-US" sz="2000" i="1" baseline="-25000" dirty="0" smtClean="0">
                <a:ea typeface="Cambria Math"/>
              </a:rPr>
              <a:t>m </a:t>
            </a:r>
            <a:r>
              <a:rPr lang="en-US" sz="2000" i="1" dirty="0" smtClean="0">
                <a:ea typeface="Cambria Math"/>
              </a:rPr>
              <a:t>c</a:t>
            </a:r>
            <a:r>
              <a:rPr lang="en-US" sz="2000" dirty="0" smtClean="0">
                <a:ea typeface="Cambria Math"/>
              </a:rPr>
              <a:t>).</a:t>
            </a:r>
            <a:endParaRPr lang="en-US" sz="20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Exercises 42-44 ask for proofs of these properties.</a:t>
            </a:r>
          </a:p>
          <a:p>
            <a:r>
              <a:rPr lang="en-US" sz="2000" dirty="0" err="1" smtClean="0">
                <a:latin typeface="Cambria Math" pitchFamily="18" charset="0"/>
                <a:ea typeface="Cambria Math" pitchFamily="18" charset="0"/>
              </a:rPr>
              <a:t>Multiplicatative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 inverses have not been included since they do not always exist. For example, there is no multiplicative inverse of 2 modulo 6.</a:t>
            </a:r>
          </a:p>
          <a:p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000" i="1" dirty="0" smtClean="0">
                <a:latin typeface="Cambria Math" pitchFamily="18" charset="0"/>
                <a:ea typeface="Cambria Math" pitchFamily="18" charset="0"/>
              </a:rPr>
              <a:t>optional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) Using the terminology of  abstract algebra,  </a:t>
            </a:r>
            <a:r>
              <a:rPr lang="en-US" sz="2000" b="1" dirty="0" err="1" smtClean="0"/>
              <a:t>Z</a:t>
            </a:r>
            <a:r>
              <a:rPr lang="en-US" sz="2000" i="1" baseline="-25000" dirty="0" err="1" smtClean="0"/>
              <a:t>m</a:t>
            </a:r>
            <a:r>
              <a:rPr lang="en-US" sz="2000" i="1" baseline="-25000" dirty="0" smtClean="0"/>
              <a:t> 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with </a:t>
            </a:r>
            <a:r>
              <a:rPr lang="en-US" sz="2000" dirty="0" smtClean="0">
                <a:ea typeface="Cambria Math"/>
              </a:rPr>
              <a:t>+</a:t>
            </a:r>
            <a:r>
              <a:rPr lang="en-US" sz="2000" i="1" baseline="-25000" dirty="0" smtClean="0">
                <a:ea typeface="Cambria Math"/>
              </a:rPr>
              <a:t>m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 is a commutative group and  </a:t>
            </a:r>
            <a:r>
              <a:rPr lang="en-US" sz="2000" b="1" dirty="0" err="1" smtClean="0"/>
              <a:t>Z</a:t>
            </a:r>
            <a:r>
              <a:rPr lang="en-US" sz="2000" i="1" baseline="-25000" dirty="0" err="1" smtClean="0"/>
              <a:t>m</a:t>
            </a:r>
            <a:r>
              <a:rPr lang="en-US" sz="2000" i="1" baseline="-25000" dirty="0" smtClean="0"/>
              <a:t> 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with </a:t>
            </a:r>
            <a:r>
              <a:rPr lang="en-US" sz="2000" dirty="0" smtClean="0">
                <a:ea typeface="Cambria Math"/>
              </a:rPr>
              <a:t>+</a:t>
            </a:r>
            <a:r>
              <a:rPr lang="en-US" sz="2000" i="1" baseline="-25000" dirty="0" smtClean="0">
                <a:ea typeface="Cambria Math"/>
              </a:rPr>
              <a:t>m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  and </a:t>
            </a:r>
            <a:r>
              <a:rPr lang="en-US" sz="2000" dirty="0" smtClean="0">
                <a:latin typeface="Cambria Math"/>
                <a:ea typeface="Cambria Math"/>
              </a:rPr>
              <a:t>∙</a:t>
            </a:r>
            <a:r>
              <a:rPr lang="en-US" sz="2000" i="1" baseline="-25000" dirty="0" smtClean="0">
                <a:ea typeface="Cambria Math"/>
              </a:rPr>
              <a:t>m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 is a commutative ring.  </a:t>
            </a:r>
            <a:endParaRPr lang="en-US" sz="2000" dirty="0" smtClean="0">
              <a:ea typeface="Cambria Math"/>
            </a:endParaRPr>
          </a:p>
          <a:p>
            <a:pPr lvl="1"/>
            <a:endParaRPr lang="en-US" sz="2000" dirty="0" smtClean="0">
              <a:ea typeface="Cambria Math"/>
            </a:endParaRP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Integer Representations and Algorithms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4.2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Integer Representations</a:t>
            </a:r>
          </a:p>
          <a:p>
            <a:pPr lvl="1"/>
            <a:r>
              <a:rPr lang="en-US" dirty="0" smtClean="0"/>
              <a:t> Base </a:t>
            </a:r>
            <a:r>
              <a:rPr lang="en-US" i="1" dirty="0" smtClean="0"/>
              <a:t>b</a:t>
            </a:r>
            <a:r>
              <a:rPr lang="en-US" dirty="0" smtClean="0"/>
              <a:t> Expansions</a:t>
            </a:r>
          </a:p>
          <a:p>
            <a:pPr lvl="1"/>
            <a:r>
              <a:rPr lang="en-US" dirty="0" smtClean="0"/>
              <a:t> Binary Expansions</a:t>
            </a:r>
          </a:p>
          <a:p>
            <a:pPr lvl="1"/>
            <a:r>
              <a:rPr lang="en-US" dirty="0" smtClean="0"/>
              <a:t> Octal Expansions</a:t>
            </a:r>
          </a:p>
          <a:p>
            <a:pPr lvl="1"/>
            <a:r>
              <a:rPr lang="en-US" dirty="0" smtClean="0"/>
              <a:t>Hexadecimal Expansions</a:t>
            </a:r>
          </a:p>
          <a:p>
            <a:r>
              <a:rPr lang="en-US" dirty="0" smtClean="0"/>
              <a:t>Base Conversion Algorithm</a:t>
            </a:r>
          </a:p>
          <a:p>
            <a:r>
              <a:rPr lang="en-US" dirty="0" smtClean="0"/>
              <a:t>Algorithms for Integer Operations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i="1" dirty="0" smtClean="0"/>
              <a:t>Number theory </a:t>
            </a:r>
            <a:r>
              <a:rPr lang="en-US" dirty="0" smtClean="0"/>
              <a:t>is the part of mathematics devoted to the study of the integers and their properties. </a:t>
            </a:r>
          </a:p>
          <a:p>
            <a:r>
              <a:rPr lang="en-US" dirty="0" smtClean="0"/>
              <a:t>Key ideas in number theory include divisibility and the </a:t>
            </a:r>
            <a:r>
              <a:rPr lang="en-US" dirty="0" err="1" smtClean="0"/>
              <a:t>primality</a:t>
            </a:r>
            <a:r>
              <a:rPr lang="en-US" dirty="0" smtClean="0"/>
              <a:t> of integers.</a:t>
            </a:r>
          </a:p>
          <a:p>
            <a:r>
              <a:rPr lang="en-US" dirty="0" smtClean="0"/>
              <a:t>Representations of integers, including binary and hexadecimal representations, are part of number theory. </a:t>
            </a:r>
          </a:p>
          <a:p>
            <a:r>
              <a:rPr lang="en-US" dirty="0" smtClean="0"/>
              <a:t>Number theory has long been studied because of the beauty of its ideas, its accessibility, and its wealth of open questions. </a:t>
            </a:r>
          </a:p>
          <a:p>
            <a:r>
              <a:rPr lang="en-US" dirty="0" smtClean="0"/>
              <a:t>We’ll use many ideas developed in Chapter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about proof methods and proof strategy in our exploration of number theory.</a:t>
            </a:r>
          </a:p>
          <a:p>
            <a:r>
              <a:rPr lang="en-US" dirty="0" smtClean="0"/>
              <a:t>Mathematicians have long considered number theory to be pure mathematics, but it has important applications to computer science and cryptography studied in Sections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4.5</a:t>
            </a:r>
            <a:r>
              <a:rPr lang="en-US" dirty="0" smtClean="0"/>
              <a:t>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4.6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Representations of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modern world, we use </a:t>
            </a:r>
            <a:r>
              <a:rPr lang="en-US" i="1" dirty="0" smtClean="0"/>
              <a:t>decimal,</a:t>
            </a:r>
            <a:r>
              <a:rPr lang="en-US" dirty="0" smtClean="0"/>
              <a:t> or </a:t>
            </a:r>
            <a:r>
              <a:rPr lang="en-US" i="1" dirty="0" smtClean="0"/>
              <a:t>base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10,</a:t>
            </a:r>
            <a:r>
              <a:rPr lang="en-US" dirty="0" smtClean="0"/>
              <a:t> </a:t>
            </a:r>
            <a:r>
              <a:rPr lang="en-US" i="1" dirty="0" smtClean="0"/>
              <a:t>notation</a:t>
            </a:r>
            <a:r>
              <a:rPr lang="en-US" dirty="0" smtClean="0"/>
              <a:t> to represent integers. For example when we write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965, we </a:t>
            </a:r>
            <a:r>
              <a:rPr lang="en-US" dirty="0" smtClean="0"/>
              <a:t> mean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</a:t>
            </a:r>
            <a:r>
              <a:rPr lang="en-US" dirty="0" smtClean="0">
                <a:latin typeface="Cambria Math"/>
                <a:ea typeface="Cambria Math"/>
              </a:rPr>
              <a:t>∙10</a:t>
            </a:r>
            <a:r>
              <a:rPr lang="en-US" baseline="30000" dirty="0" smtClean="0">
                <a:latin typeface="Cambria Math"/>
                <a:ea typeface="Cambria Math"/>
              </a:rPr>
              <a:t>2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>
                <a:latin typeface="Cambria Math"/>
                <a:ea typeface="Cambria Math"/>
              </a:rPr>
              <a:t>∙10</a:t>
            </a:r>
            <a:r>
              <a:rPr lang="en-US" baseline="30000" dirty="0" smtClean="0">
                <a:latin typeface="Cambria Math"/>
                <a:ea typeface="Cambria Math"/>
              </a:rPr>
              <a:t>1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>
                <a:latin typeface="Cambria Math"/>
                <a:ea typeface="Cambria Math"/>
              </a:rPr>
              <a:t>∙10</a:t>
            </a:r>
            <a:r>
              <a:rPr lang="en-US" baseline="30000" dirty="0" smtClean="0">
                <a:latin typeface="Cambria Math"/>
                <a:ea typeface="Cambria Math"/>
              </a:rPr>
              <a:t>0 </a:t>
            </a:r>
            <a:r>
              <a:rPr lang="en-US" dirty="0" smtClean="0"/>
              <a:t>. </a:t>
            </a:r>
          </a:p>
          <a:p>
            <a:r>
              <a:rPr lang="en-US" dirty="0" smtClean="0"/>
              <a:t>We  can represent numbers using any base </a:t>
            </a:r>
            <a:r>
              <a:rPr lang="en-US" i="1" dirty="0" smtClean="0"/>
              <a:t>b</a:t>
            </a:r>
            <a:r>
              <a:rPr lang="en-US" dirty="0" smtClean="0"/>
              <a:t>, where </a:t>
            </a:r>
            <a:r>
              <a:rPr lang="en-US" i="1" dirty="0" smtClean="0"/>
              <a:t>b</a:t>
            </a:r>
            <a:r>
              <a:rPr lang="en-US" dirty="0" smtClean="0"/>
              <a:t> is a positive integer greater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bases </a:t>
            </a:r>
            <a:r>
              <a:rPr lang="en-US" i="1" dirty="0" smtClean="0"/>
              <a:t>b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ea typeface="Cambria Math" pitchFamily="18" charset="0"/>
              </a:rPr>
              <a:t>(</a:t>
            </a:r>
            <a:r>
              <a:rPr lang="en-US" i="1" dirty="0" smtClean="0">
                <a:ea typeface="Cambria Math" pitchFamily="18" charset="0"/>
              </a:rPr>
              <a:t>binary</a:t>
            </a:r>
            <a:r>
              <a:rPr lang="en-US" dirty="0" smtClean="0">
                <a:ea typeface="Cambria Math" pitchFamily="18" charset="0"/>
              </a:rPr>
              <a:t>)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 = 8 (</a:t>
            </a:r>
            <a:r>
              <a:rPr lang="en-US" i="1" dirty="0" smtClean="0"/>
              <a:t>octal</a:t>
            </a:r>
            <a:r>
              <a:rPr lang="en-US" dirty="0" smtClean="0"/>
              <a:t>) , and </a:t>
            </a:r>
            <a:r>
              <a:rPr lang="en-US" i="1" dirty="0" smtClean="0"/>
              <a:t>b</a:t>
            </a:r>
            <a:r>
              <a:rPr lang="en-US" dirty="0" smtClean="0"/>
              <a:t>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16 </a:t>
            </a:r>
            <a:r>
              <a:rPr lang="en-US" dirty="0" smtClean="0"/>
              <a:t>(</a:t>
            </a:r>
            <a:r>
              <a:rPr lang="en-US" i="1" dirty="0" smtClean="0"/>
              <a:t>hexadecimal</a:t>
            </a:r>
            <a:r>
              <a:rPr lang="en-US" dirty="0" smtClean="0"/>
              <a:t>) are important for computing and communications</a:t>
            </a:r>
          </a:p>
          <a:p>
            <a:r>
              <a:rPr lang="en-US" dirty="0" smtClean="0"/>
              <a:t>The ancient Mayans used base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20</a:t>
            </a:r>
            <a:r>
              <a:rPr lang="en-US" dirty="0" smtClean="0"/>
              <a:t> and the ancient Babylonians used base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60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 </a:t>
            </a:r>
            <a:r>
              <a:rPr lang="en-US" i="1" dirty="0" smtClean="0"/>
              <a:t>b</a:t>
            </a:r>
            <a:r>
              <a:rPr lang="en-US" dirty="0" smtClean="0"/>
              <a:t>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We can use positive integer </a:t>
            </a:r>
            <a:r>
              <a:rPr lang="en-US" i="1" dirty="0" smtClean="0"/>
              <a:t>b</a:t>
            </a:r>
            <a:r>
              <a:rPr lang="en-US" dirty="0" smtClean="0"/>
              <a:t> greater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as a base, because of this theorem:</a:t>
            </a:r>
          </a:p>
          <a:p>
            <a:pPr>
              <a:buNone/>
            </a:pPr>
            <a:r>
              <a:rPr lang="en-US" b="1" dirty="0" smtClean="0"/>
              <a:t>    Theorem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Let </a:t>
            </a:r>
            <a:r>
              <a:rPr lang="en-US" i="1" dirty="0" smtClean="0"/>
              <a:t>b</a:t>
            </a:r>
            <a:r>
              <a:rPr lang="en-US" dirty="0" smtClean="0"/>
              <a:t> be a positive integer greater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 Then if </a:t>
            </a:r>
            <a:r>
              <a:rPr lang="en-US" i="1" dirty="0" smtClean="0"/>
              <a:t>n</a:t>
            </a:r>
            <a:r>
              <a:rPr lang="en-US" dirty="0" smtClean="0"/>
              <a:t> is a positive integer, it can be expressed uniquely in the form:</a:t>
            </a:r>
          </a:p>
          <a:p>
            <a:pPr>
              <a:buNone/>
            </a:pPr>
            <a:r>
              <a:rPr lang="en-US" dirty="0" smtClean="0"/>
              <a:t>               </a:t>
            </a:r>
            <a:r>
              <a:rPr lang="en-US" i="1" dirty="0" smtClean="0"/>
              <a:t>n</a:t>
            </a:r>
            <a:r>
              <a:rPr lang="en-US" dirty="0" smtClean="0"/>
              <a:t> =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k</a:t>
            </a:r>
            <a:r>
              <a:rPr lang="en-US" i="1" dirty="0" err="1" smtClean="0"/>
              <a:t>b</a:t>
            </a:r>
            <a:r>
              <a:rPr lang="en-US" i="1" baseline="30000" dirty="0" err="1" smtClean="0"/>
              <a:t>k</a:t>
            </a:r>
            <a:r>
              <a:rPr lang="en-US" dirty="0" smtClean="0"/>
              <a:t> + </a:t>
            </a:r>
            <a:r>
              <a:rPr lang="en-US" i="1" dirty="0" smtClean="0"/>
              <a:t>a</a:t>
            </a:r>
            <a:r>
              <a:rPr lang="en-US" i="1" baseline="-25000" dirty="0" smtClean="0"/>
              <a:t>k</a:t>
            </a:r>
            <a:r>
              <a:rPr lang="en-US" baseline="-25000" dirty="0" smtClean="0"/>
              <a:t>-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b</a:t>
            </a:r>
            <a:r>
              <a:rPr lang="en-US" i="1" baseline="30000" dirty="0" smtClean="0"/>
              <a:t>k</a:t>
            </a:r>
            <a:r>
              <a:rPr lang="en-US" baseline="30000" dirty="0" smtClean="0"/>
              <a:t>-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baseline="30000" dirty="0" smtClean="0"/>
              <a:t> </a:t>
            </a:r>
            <a:r>
              <a:rPr lang="en-US" dirty="0" smtClean="0"/>
              <a:t>+ …. +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b</a:t>
            </a:r>
            <a:r>
              <a:rPr lang="en-US" dirty="0" smtClean="0"/>
              <a:t> +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</a:p>
          <a:p>
            <a:pPr>
              <a:buNone/>
            </a:pPr>
            <a:r>
              <a:rPr lang="en-US" dirty="0" smtClean="0"/>
              <a:t>    where </a:t>
            </a:r>
            <a:r>
              <a:rPr lang="en-US" i="1" dirty="0" smtClean="0"/>
              <a:t>k</a:t>
            </a:r>
            <a:r>
              <a:rPr lang="en-US" dirty="0" smtClean="0"/>
              <a:t> is a nonnegative integer,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,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,….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k</a:t>
            </a:r>
            <a:r>
              <a:rPr lang="en-US" dirty="0" smtClean="0"/>
              <a:t> are nonnegative integers less than </a:t>
            </a:r>
            <a:r>
              <a:rPr lang="en-US" i="1" dirty="0" smtClean="0"/>
              <a:t>b</a:t>
            </a:r>
            <a:r>
              <a:rPr lang="en-US" dirty="0" smtClean="0"/>
              <a:t>, and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k</a:t>
            </a:r>
            <a:r>
              <a:rPr lang="en-US" i="1" dirty="0" smtClean="0"/>
              <a:t>≠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. The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j</a:t>
            </a:r>
            <a:r>
              <a:rPr lang="en-US" dirty="0" smtClean="0"/>
              <a:t>, </a:t>
            </a:r>
            <a:r>
              <a:rPr lang="en-US" i="1" dirty="0" smtClean="0"/>
              <a:t>j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,…,</a:t>
            </a:r>
            <a:r>
              <a:rPr lang="en-US" i="1" dirty="0" smtClean="0"/>
              <a:t>k</a:t>
            </a:r>
            <a:r>
              <a:rPr lang="en-US" dirty="0" smtClean="0"/>
              <a:t> are called the base-</a:t>
            </a:r>
            <a:r>
              <a:rPr lang="en-US" i="1" dirty="0" smtClean="0"/>
              <a:t>b</a:t>
            </a:r>
            <a:r>
              <a:rPr lang="en-US" dirty="0" smtClean="0"/>
              <a:t> digits of the representation.</a:t>
            </a:r>
          </a:p>
          <a:p>
            <a:pPr>
              <a:buNone/>
            </a:pPr>
            <a:r>
              <a:rPr lang="en-US" dirty="0" smtClean="0"/>
              <a:t>  (We will prove this using mathematical induction in Section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5.1</a:t>
            </a:r>
            <a:r>
              <a:rPr lang="en-US" dirty="0" smtClean="0"/>
              <a:t>.)</a:t>
            </a:r>
          </a:p>
          <a:p>
            <a:r>
              <a:rPr lang="en-US" dirty="0" smtClean="0"/>
              <a:t>The representation of n given in Theorem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is called the </a:t>
            </a:r>
            <a:r>
              <a:rPr lang="en-US" i="1" dirty="0" smtClean="0"/>
              <a:t>base b expansion of n</a:t>
            </a:r>
            <a:r>
              <a:rPr lang="en-US" dirty="0" smtClean="0"/>
              <a:t> and is denoted by (</a:t>
            </a:r>
            <a:r>
              <a:rPr lang="en-US" i="1" dirty="0" smtClean="0"/>
              <a:t>a</a:t>
            </a:r>
            <a:r>
              <a:rPr lang="en-US" i="1" baseline="-25000" dirty="0" smtClean="0"/>
              <a:t>k</a:t>
            </a:r>
            <a:r>
              <a:rPr lang="en-US" i="1" dirty="0" smtClean="0"/>
              <a:t>a</a:t>
            </a:r>
            <a:r>
              <a:rPr lang="en-US" i="1" baseline="-25000" dirty="0" smtClean="0"/>
              <a:t>k</a:t>
            </a:r>
            <a:r>
              <a:rPr lang="en-US" baseline="-25000" dirty="0" smtClean="0"/>
              <a:t>-1</a:t>
            </a:r>
            <a:r>
              <a:rPr lang="en-US" dirty="0" smtClean="0"/>
              <a:t>….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)</a:t>
            </a:r>
            <a:r>
              <a:rPr lang="en-US" i="1" baseline="-25000" dirty="0" smtClean="0"/>
              <a:t>b</a:t>
            </a:r>
            <a:r>
              <a:rPr lang="en-US" dirty="0" smtClean="0"/>
              <a:t>.</a:t>
            </a:r>
          </a:p>
          <a:p>
            <a:r>
              <a:rPr lang="en-US" dirty="0" smtClean="0"/>
              <a:t> We usually omit the  subscript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</a:t>
            </a:r>
            <a:r>
              <a:rPr lang="en-US" dirty="0" smtClean="0"/>
              <a:t> for base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</a:t>
            </a:r>
            <a:r>
              <a:rPr lang="en-US" dirty="0" smtClean="0"/>
              <a:t> expansions.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Expansions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Most computers represent integers and do arithmetic with binary  (base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) expansions of integers. In these expansions, the only digits used are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 and 1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Example</a:t>
            </a:r>
            <a:r>
              <a:rPr lang="en-US" dirty="0" smtClean="0"/>
              <a:t>: What is the decimal expansion of  the integer that has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1 0101 1111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as its binary expansion?</a:t>
            </a:r>
          </a:p>
          <a:p>
            <a:pPr>
              <a:buNone/>
            </a:pPr>
            <a:r>
              <a:rPr lang="en-US" b="1" dirty="0" smtClean="0"/>
              <a:t>Solution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 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1 0101 1111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1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8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7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6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5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4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3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2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1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0 </a:t>
            </a:r>
            <a:r>
              <a:rPr lang="en-US" dirty="0" smtClean="0">
                <a:latin typeface="Cambria Math"/>
                <a:ea typeface="Cambria Math"/>
              </a:rPr>
              <a:t> =351. 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Example</a:t>
            </a:r>
            <a:r>
              <a:rPr lang="en-US" dirty="0" smtClean="0"/>
              <a:t>: What is the decimal expansion of  the integer that has 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11011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 as its binary expansion?</a:t>
            </a:r>
          </a:p>
          <a:p>
            <a:pPr>
              <a:buNone/>
            </a:pPr>
            <a:r>
              <a:rPr lang="en-US" b="1" dirty="0" smtClean="0"/>
              <a:t>Solution</a:t>
            </a:r>
            <a:r>
              <a:rPr lang="en-US" dirty="0" smtClean="0"/>
              <a:t>: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11011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1 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4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3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2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1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∙2</a:t>
            </a:r>
            <a:r>
              <a:rPr lang="en-US" baseline="30000" dirty="0" smtClean="0">
                <a:latin typeface="Cambria Math"/>
                <a:ea typeface="Cambria Math"/>
              </a:rPr>
              <a:t>0 </a:t>
            </a:r>
            <a:r>
              <a:rPr lang="en-US" dirty="0" smtClean="0">
                <a:latin typeface="Cambria Math"/>
                <a:ea typeface="Cambria Math"/>
              </a:rPr>
              <a:t> =27.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Octal Expansions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The octal expansion (base 8) uses the digits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0,1,2,3,4,5,6,7</a:t>
            </a:r>
            <a:r>
              <a:rPr lang="en-US" dirty="0" smtClean="0"/>
              <a:t>}.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What is the decimal expansion of the number with octal expansion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7016</a:t>
            </a:r>
            <a:r>
              <a:rPr lang="en-US" dirty="0" smtClean="0"/>
              <a:t>)</a:t>
            </a:r>
            <a:r>
              <a:rPr lang="en-US" baseline="-25000" dirty="0" smtClean="0"/>
              <a:t>8 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Solution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>
                <a:latin typeface="Cambria Math"/>
                <a:ea typeface="Cambria Math"/>
              </a:rPr>
              <a:t>∙8</a:t>
            </a:r>
            <a:r>
              <a:rPr lang="en-US" baseline="30000" dirty="0" smtClean="0">
                <a:latin typeface="Cambria Math"/>
                <a:ea typeface="Cambria Math"/>
              </a:rPr>
              <a:t>3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>
                <a:latin typeface="Cambria Math"/>
                <a:ea typeface="Cambria Math"/>
              </a:rPr>
              <a:t>∙8</a:t>
            </a:r>
            <a:r>
              <a:rPr lang="en-US" baseline="30000" dirty="0" smtClean="0">
                <a:latin typeface="Cambria Math"/>
                <a:ea typeface="Cambria Math"/>
              </a:rPr>
              <a:t>2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∙8</a:t>
            </a:r>
            <a:r>
              <a:rPr lang="en-US" baseline="30000" dirty="0" smtClean="0">
                <a:latin typeface="Cambria Math"/>
                <a:ea typeface="Cambria Math"/>
              </a:rPr>
              <a:t>1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>
                <a:latin typeface="Cambria Math"/>
                <a:ea typeface="Cambria Math"/>
              </a:rPr>
              <a:t>∙8</a:t>
            </a:r>
            <a:r>
              <a:rPr lang="en-US" baseline="30000" dirty="0" smtClean="0">
                <a:latin typeface="Cambria Math"/>
                <a:ea typeface="Cambria Math"/>
              </a:rPr>
              <a:t>0 </a:t>
            </a:r>
            <a:r>
              <a:rPr lang="en-US" dirty="0" smtClean="0">
                <a:latin typeface="Cambria Math"/>
                <a:ea typeface="Cambria Math"/>
              </a:rPr>
              <a:t> =3598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   </a:t>
            </a:r>
            <a:r>
              <a:rPr lang="en-US" b="1" dirty="0" smtClean="0">
                <a:ea typeface="Cambria Math"/>
              </a:rPr>
              <a:t>Example</a:t>
            </a:r>
            <a:r>
              <a:rPr lang="en-US" dirty="0" smtClean="0">
                <a:latin typeface="Cambria Math"/>
                <a:ea typeface="Cambria Math"/>
              </a:rPr>
              <a:t>: </a:t>
            </a:r>
            <a:r>
              <a:rPr lang="en-US" dirty="0" smtClean="0"/>
              <a:t>What is the decimal expansion of the number with octal expansion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111</a:t>
            </a:r>
            <a:r>
              <a:rPr lang="en-US" dirty="0" smtClean="0"/>
              <a:t>)</a:t>
            </a:r>
            <a:r>
              <a:rPr lang="en-US" baseline="-25000" dirty="0" smtClean="0"/>
              <a:t>8 </a:t>
            </a:r>
            <a:r>
              <a:rPr lang="en-US" dirty="0" smtClean="0"/>
              <a:t>?</a:t>
            </a: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b="1" dirty="0" smtClean="0"/>
              <a:t>   Solution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∙8</a:t>
            </a:r>
            <a:r>
              <a:rPr lang="en-US" baseline="30000" dirty="0" smtClean="0">
                <a:latin typeface="Cambria Math"/>
                <a:ea typeface="Cambria Math"/>
              </a:rPr>
              <a:t>2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∙8</a:t>
            </a:r>
            <a:r>
              <a:rPr lang="en-US" baseline="30000" dirty="0" smtClean="0">
                <a:latin typeface="Cambria Math"/>
                <a:ea typeface="Cambria Math"/>
              </a:rPr>
              <a:t>1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∙8</a:t>
            </a:r>
            <a:r>
              <a:rPr lang="en-US" baseline="30000" dirty="0" smtClean="0">
                <a:latin typeface="Cambria Math"/>
                <a:ea typeface="Cambria Math"/>
              </a:rPr>
              <a:t>0 </a:t>
            </a:r>
            <a:r>
              <a:rPr lang="en-US" dirty="0" smtClean="0">
                <a:latin typeface="Cambria Math"/>
                <a:ea typeface="Cambria Math"/>
              </a:rPr>
              <a:t> = 64 + 8 + 1 = 73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Hexadecimal Expansions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The hexadecimal expansion needs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16</a:t>
            </a:r>
            <a:r>
              <a:rPr lang="en-US" dirty="0" smtClean="0"/>
              <a:t> digits, but our decimal system provides only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</a:t>
            </a:r>
            <a:r>
              <a:rPr lang="en-US" dirty="0" smtClean="0"/>
              <a:t>. So letters are used for the additional symbols.  The hexadecimal system uses the digits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0,1,2,3,4,5,6,7,8,9</a:t>
            </a:r>
            <a:r>
              <a:rPr lang="en-US" dirty="0" smtClean="0"/>
              <a:t>,A,B,C,D,E,F}. The letters A through F represent the decimal numbers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</a:t>
            </a:r>
            <a:r>
              <a:rPr lang="en-US" dirty="0" smtClean="0"/>
              <a:t> through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15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What is the decimal expansion of the number with hexadecimal expansion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2AE0B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16</a:t>
            </a:r>
            <a:r>
              <a:rPr lang="en-US" baseline="-25000" dirty="0" smtClean="0"/>
              <a:t> 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Solution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2</a:t>
            </a:r>
            <a:r>
              <a:rPr lang="en-US" dirty="0" smtClean="0">
                <a:latin typeface="Cambria Math"/>
                <a:ea typeface="Cambria Math"/>
              </a:rPr>
              <a:t>∙16</a:t>
            </a:r>
            <a:r>
              <a:rPr lang="en-US" baseline="30000" dirty="0" smtClean="0">
                <a:latin typeface="Cambria Math"/>
                <a:ea typeface="Cambria Math"/>
              </a:rPr>
              <a:t>4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</a:t>
            </a:r>
            <a:r>
              <a:rPr lang="en-US" dirty="0" smtClean="0">
                <a:latin typeface="Cambria Math"/>
                <a:ea typeface="Cambria Math"/>
              </a:rPr>
              <a:t>∙16</a:t>
            </a:r>
            <a:r>
              <a:rPr lang="en-US" baseline="30000" dirty="0" smtClean="0">
                <a:latin typeface="Cambria Math"/>
                <a:ea typeface="Cambria Math"/>
              </a:rPr>
              <a:t>3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14</a:t>
            </a:r>
            <a:r>
              <a:rPr lang="en-US" dirty="0" smtClean="0">
                <a:latin typeface="Cambria Math"/>
                <a:ea typeface="Cambria Math"/>
              </a:rPr>
              <a:t>∙16</a:t>
            </a:r>
            <a:r>
              <a:rPr lang="en-US" baseline="30000" dirty="0" smtClean="0">
                <a:latin typeface="Cambria Math"/>
                <a:ea typeface="Cambria Math"/>
              </a:rPr>
              <a:t>2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>
                <a:latin typeface="Cambria Math"/>
                <a:ea typeface="Cambria Math"/>
              </a:rPr>
              <a:t>∙16</a:t>
            </a:r>
            <a:r>
              <a:rPr lang="en-US" baseline="30000" dirty="0" smtClean="0">
                <a:latin typeface="Cambria Math"/>
                <a:ea typeface="Cambria Math"/>
              </a:rPr>
              <a:t>1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>
                <a:latin typeface="Cambria Math"/>
                <a:ea typeface="Cambria Math"/>
              </a:rPr>
              <a:t>∙16</a:t>
            </a:r>
            <a:r>
              <a:rPr lang="en-US" baseline="30000" dirty="0" smtClean="0">
                <a:latin typeface="Cambria Math"/>
                <a:ea typeface="Cambria Math"/>
              </a:rPr>
              <a:t>0 </a:t>
            </a:r>
            <a:r>
              <a:rPr lang="en-US" dirty="0" smtClean="0">
                <a:latin typeface="Cambria Math"/>
                <a:ea typeface="Cambria Math"/>
              </a:rPr>
              <a:t> =175627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   </a:t>
            </a:r>
            <a:r>
              <a:rPr lang="en-US" b="1" dirty="0" smtClean="0"/>
              <a:t>Example</a:t>
            </a:r>
            <a:r>
              <a:rPr lang="en-US" dirty="0" smtClean="0"/>
              <a:t>: What is the decimal expansion of the number with hexadecimal expansion (E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16</a:t>
            </a:r>
            <a:r>
              <a:rPr lang="en-US" baseline="-25000" dirty="0" smtClean="0"/>
              <a:t> 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Solution</a:t>
            </a:r>
            <a:r>
              <a:rPr lang="en-US" dirty="0" smtClean="0"/>
              <a:t>: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1</a:t>
            </a:r>
            <a:r>
              <a:rPr lang="en-US" dirty="0" smtClean="0">
                <a:latin typeface="Cambria Math"/>
                <a:ea typeface="Cambria Math"/>
              </a:rPr>
              <a:t>∙16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14</a:t>
            </a:r>
            <a:r>
              <a:rPr lang="en-US" dirty="0" smtClean="0">
                <a:latin typeface="Cambria Math"/>
                <a:ea typeface="Cambria Math"/>
              </a:rPr>
              <a:t>∙16</a:t>
            </a:r>
            <a:r>
              <a:rPr lang="en-US" baseline="30000" dirty="0" smtClean="0">
                <a:latin typeface="Cambria Math"/>
                <a:ea typeface="Cambria Math"/>
              </a:rPr>
              <a:t>1 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>
                <a:latin typeface="Cambria Math"/>
                <a:ea typeface="Cambria Math"/>
              </a:rPr>
              <a:t>∙16</a:t>
            </a:r>
            <a:r>
              <a:rPr lang="en-US" baseline="30000" dirty="0" smtClean="0">
                <a:latin typeface="Cambria Math"/>
                <a:ea typeface="Cambria Math"/>
              </a:rPr>
              <a:t>0 </a:t>
            </a:r>
            <a:r>
              <a:rPr lang="en-US" dirty="0" smtClean="0">
                <a:latin typeface="Cambria Math"/>
                <a:ea typeface="Cambria Math"/>
              </a:rPr>
              <a:t> = 256 + 224 + 5 = 485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To construct the base </a:t>
            </a:r>
            <a:r>
              <a:rPr lang="en-US" i="1" dirty="0" smtClean="0"/>
              <a:t>b</a:t>
            </a:r>
            <a:r>
              <a:rPr lang="en-US" dirty="0" smtClean="0"/>
              <a:t> expansion of an integer </a:t>
            </a:r>
            <a:r>
              <a:rPr lang="en-US" i="1" dirty="0" smtClean="0"/>
              <a:t>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Divide </a:t>
            </a:r>
            <a:r>
              <a:rPr lang="en-US" i="1" dirty="0" smtClean="0"/>
              <a:t>n</a:t>
            </a:r>
            <a:r>
              <a:rPr lang="en-US" dirty="0" smtClean="0"/>
              <a:t> by </a:t>
            </a:r>
            <a:r>
              <a:rPr lang="en-US" i="1" dirty="0" smtClean="0"/>
              <a:t>b</a:t>
            </a:r>
            <a:r>
              <a:rPr lang="en-US" dirty="0" smtClean="0"/>
              <a:t> to obtain a quotient and remainder.</a:t>
            </a:r>
          </a:p>
          <a:p>
            <a:pPr lvl="2">
              <a:buNone/>
            </a:pPr>
            <a:r>
              <a:rPr lang="en-US" i="1" dirty="0" smtClean="0"/>
              <a:t>n</a:t>
            </a:r>
            <a:r>
              <a:rPr lang="en-US" dirty="0" smtClean="0"/>
              <a:t> = </a:t>
            </a:r>
            <a:r>
              <a:rPr lang="en-US" i="1" dirty="0" smtClean="0"/>
              <a:t>bq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 +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0</a:t>
            </a:r>
            <a:r>
              <a:rPr lang="en-US" dirty="0" smtClean="0">
                <a:latin typeface="Cambria Math"/>
                <a:ea typeface="Cambria Math"/>
              </a:rPr>
              <a:t> ≤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 </a:t>
            </a:r>
            <a:r>
              <a:rPr lang="en-US" dirty="0" smtClean="0">
                <a:latin typeface="Cambria Math"/>
                <a:ea typeface="Cambria Math"/>
              </a:rPr>
              <a:t>≤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/>
              <a:t>b</a:t>
            </a:r>
          </a:p>
          <a:p>
            <a:pPr lvl="1"/>
            <a:r>
              <a:rPr lang="en-US" dirty="0" smtClean="0">
                <a:ea typeface="Cambria Math" pitchFamily="18" charset="0"/>
              </a:rPr>
              <a:t>The remainder,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dirty="0" smtClean="0">
                <a:ea typeface="Cambria Math" pitchFamily="18" charset="0"/>
              </a:rPr>
              <a:t>is the rightmost digit in the base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>
                <a:ea typeface="Cambria Math" pitchFamily="18" charset="0"/>
              </a:rPr>
              <a:t> expansion of </a:t>
            </a:r>
            <a:r>
              <a:rPr lang="en-US" i="1" dirty="0" smtClean="0">
                <a:ea typeface="Cambria Math" pitchFamily="18" charset="0"/>
              </a:rPr>
              <a:t>n</a:t>
            </a:r>
            <a:r>
              <a:rPr lang="en-US" dirty="0" smtClean="0">
                <a:ea typeface="Cambria Math" pitchFamily="18" charset="0"/>
              </a:rPr>
              <a:t>. Next, divide </a:t>
            </a:r>
            <a:r>
              <a:rPr lang="en-US" i="1" dirty="0" smtClean="0">
                <a:ea typeface="Cambria Math" pitchFamily="18" charset="0"/>
              </a:rPr>
              <a:t>q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>
                <a:ea typeface="Cambria Math" pitchFamily="18" charset="0"/>
              </a:rPr>
              <a:t> by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>
                <a:ea typeface="Cambria Math" pitchFamily="18" charset="0"/>
              </a:rPr>
              <a:t>.</a:t>
            </a:r>
          </a:p>
          <a:p>
            <a:pPr lvl="2">
              <a:buNone/>
            </a:pPr>
            <a:r>
              <a:rPr lang="en-US" i="1" dirty="0" smtClean="0"/>
              <a:t>q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 = </a:t>
            </a:r>
            <a:r>
              <a:rPr lang="en-US" i="1" dirty="0" smtClean="0"/>
              <a:t>bq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+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0</a:t>
            </a:r>
            <a:r>
              <a:rPr lang="en-US" dirty="0" smtClean="0">
                <a:latin typeface="Cambria Math"/>
                <a:ea typeface="Cambria Math"/>
              </a:rPr>
              <a:t> ≤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 smtClean="0">
                <a:latin typeface="Cambria Math"/>
                <a:ea typeface="Cambria Math"/>
              </a:rPr>
              <a:t>≤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/>
              <a:t>b</a:t>
            </a:r>
          </a:p>
          <a:p>
            <a:pPr lvl="1"/>
            <a:r>
              <a:rPr lang="en-US" dirty="0" smtClean="0"/>
              <a:t>The remainder,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is the second digit from the right in the base </a:t>
            </a:r>
            <a:r>
              <a:rPr lang="en-US" i="1" dirty="0" smtClean="0"/>
              <a:t>b</a:t>
            </a:r>
            <a:r>
              <a:rPr lang="en-US" dirty="0" smtClean="0"/>
              <a:t> expansion of </a:t>
            </a:r>
            <a:r>
              <a:rPr lang="en-US" i="1" dirty="0" smtClean="0"/>
              <a:t>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Continue by successively dividing the quotients by </a:t>
            </a:r>
            <a:r>
              <a:rPr lang="en-US" i="1" dirty="0" smtClean="0"/>
              <a:t>b</a:t>
            </a:r>
            <a:r>
              <a:rPr lang="en-US" dirty="0" smtClean="0"/>
              <a:t>, obtaining the additional base </a:t>
            </a:r>
            <a:r>
              <a:rPr lang="en-US" i="1" dirty="0" smtClean="0"/>
              <a:t>b</a:t>
            </a:r>
            <a:r>
              <a:rPr lang="en-US" dirty="0" smtClean="0"/>
              <a:t> digits as the remainder. The process terminates when the quotient is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.</a:t>
            </a:r>
          </a:p>
          <a:p>
            <a:pPr lvl="1"/>
            <a:endParaRPr lang="en-US" dirty="0"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53200" y="6096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continued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Algorithm: Constructing Base </a:t>
            </a:r>
            <a:r>
              <a:rPr lang="en-US" sz="3600" i="1" dirty="0" smtClean="0"/>
              <a:t>b</a:t>
            </a:r>
            <a:r>
              <a:rPr lang="en-US" sz="3600" dirty="0" smtClean="0"/>
              <a:t> Expansions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 q </a:t>
            </a:r>
            <a:r>
              <a:rPr lang="en-US" dirty="0" smtClean="0"/>
              <a:t>represents the quotient obtained by successive divisions by </a:t>
            </a:r>
            <a:r>
              <a:rPr lang="en-US" i="1" dirty="0" smtClean="0"/>
              <a:t>b</a:t>
            </a:r>
            <a:r>
              <a:rPr lang="en-US" dirty="0" smtClean="0"/>
              <a:t>, starting with </a:t>
            </a:r>
            <a:r>
              <a:rPr lang="en-US" i="1" dirty="0" smtClean="0"/>
              <a:t>q</a:t>
            </a:r>
            <a:r>
              <a:rPr lang="en-US" dirty="0" smtClean="0"/>
              <a:t> = </a:t>
            </a:r>
            <a:r>
              <a:rPr lang="en-US" i="1" dirty="0" smtClean="0"/>
              <a:t>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digits in the base </a:t>
            </a:r>
            <a:r>
              <a:rPr lang="en-US" i="1" dirty="0" smtClean="0"/>
              <a:t>b </a:t>
            </a:r>
            <a:r>
              <a:rPr lang="en-US" dirty="0" smtClean="0"/>
              <a:t>expansion are the remainders of the division given by</a:t>
            </a:r>
            <a:r>
              <a:rPr lang="en-US" i="1" dirty="0" smtClean="0"/>
              <a:t> q</a:t>
            </a:r>
            <a:r>
              <a:rPr lang="en-US" dirty="0" smtClean="0"/>
              <a:t> </a:t>
            </a:r>
            <a:r>
              <a:rPr lang="en-US" b="1" dirty="0" smtClean="0"/>
              <a:t>mod</a:t>
            </a:r>
            <a:r>
              <a:rPr lang="en-US" dirty="0" smtClean="0"/>
              <a:t> </a:t>
            </a:r>
            <a:r>
              <a:rPr lang="en-US" i="1" dirty="0" smtClean="0"/>
              <a:t>b.</a:t>
            </a:r>
          </a:p>
          <a:p>
            <a:r>
              <a:rPr lang="en-US" dirty="0" smtClean="0"/>
              <a:t>The algorithm terminates when </a:t>
            </a:r>
            <a:r>
              <a:rPr lang="en-US" i="1" dirty="0" smtClean="0"/>
              <a:t>q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 is reached</a:t>
            </a:r>
            <a:r>
              <a:rPr lang="en-US" i="1" dirty="0" smtClean="0"/>
              <a:t>.</a:t>
            </a:r>
            <a:endParaRPr lang="en-US" i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676400" y="1905000"/>
            <a:ext cx="6400800" cy="23622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>
            <a:normAutofit fontScale="70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2600" b="1" dirty="0" smtClean="0"/>
              <a:t>procedure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600" i="1" dirty="0" smtClean="0"/>
              <a:t>base b expansion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en-US" sz="2600" i="1" dirty="0" smtClean="0"/>
              <a:t>n, b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positive integer</a:t>
            </a:r>
            <a:r>
              <a:rPr lang="en-US" sz="2600" dirty="0" smtClean="0"/>
              <a:t>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600" dirty="0" smtClean="0"/>
              <a:t>with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&gt;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1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2600" i="1" dirty="0" err="1" smtClean="0"/>
              <a:t>q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:= </a:t>
            </a:r>
            <a:r>
              <a:rPr lang="en-US" sz="2600" i="1" dirty="0" smtClean="0">
                <a:ea typeface="Cambria Math" pitchFamily="18" charset="0"/>
              </a:rPr>
              <a:t>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2600" i="1" dirty="0" smtClean="0">
                <a:ea typeface="Cambria Math" pitchFamily="18" charset="0"/>
              </a:rPr>
              <a:t>k </a:t>
            </a:r>
            <a:r>
              <a:rPr lang="en-US" sz="2600" dirty="0" smtClean="0">
                <a:ea typeface="Cambria Math" pitchFamily="18" charset="0"/>
              </a:rPr>
              <a:t>:= </a:t>
            </a:r>
            <a:r>
              <a:rPr lang="en-US" sz="2600" dirty="0" smtClean="0">
                <a:latin typeface="Cambria Math" pitchFamily="18" charset="0"/>
                <a:ea typeface="Cambria Math" pitchFamily="18" charset="0"/>
              </a:rPr>
              <a:t>0</a:t>
            </a:r>
            <a:endParaRPr kumimoji="0" lang="en-US" sz="2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while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lang="en-US" sz="2600" i="1" dirty="0" smtClean="0"/>
              <a:t>q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≠ </a:t>
            </a:r>
            <a:r>
              <a:rPr lang="en-US" sz="26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>
              <a:buNone/>
            </a:pPr>
            <a:r>
              <a:rPr lang="en-US" sz="2600" dirty="0" smtClean="0"/>
              <a:t>       </a:t>
            </a:r>
            <a:r>
              <a:rPr lang="en-US" sz="2600" i="1" dirty="0" err="1" smtClean="0"/>
              <a:t>a</a:t>
            </a:r>
            <a:r>
              <a:rPr lang="en-US" sz="2600" i="1" baseline="-25000" dirty="0" err="1" smtClean="0"/>
              <a:t>k</a:t>
            </a:r>
            <a:r>
              <a:rPr lang="en-US" sz="2600" dirty="0" smtClean="0"/>
              <a:t> := </a:t>
            </a:r>
            <a:r>
              <a:rPr lang="en-US" sz="2600" i="1" dirty="0" smtClean="0"/>
              <a:t>q</a:t>
            </a:r>
            <a:r>
              <a:rPr lang="en-US" sz="2600" dirty="0" smtClean="0"/>
              <a:t> </a:t>
            </a:r>
            <a:r>
              <a:rPr lang="en-US" sz="2600" b="1" dirty="0" smtClean="0"/>
              <a:t>mod</a:t>
            </a:r>
            <a:r>
              <a:rPr lang="en-US" sz="2600" dirty="0" smtClean="0"/>
              <a:t> </a:t>
            </a:r>
            <a:r>
              <a:rPr lang="en-US" sz="2600" i="1" dirty="0" smtClean="0"/>
              <a:t>b</a:t>
            </a:r>
          </a:p>
          <a:p>
            <a:pPr>
              <a:buNone/>
            </a:pPr>
            <a:r>
              <a:rPr lang="en-US" sz="2600" dirty="0" smtClean="0"/>
              <a:t>       </a:t>
            </a:r>
            <a:r>
              <a:rPr lang="en-US" sz="2600" i="1" dirty="0" smtClean="0"/>
              <a:t>q</a:t>
            </a:r>
            <a:r>
              <a:rPr lang="en-US" sz="2600" dirty="0" smtClean="0"/>
              <a:t> := </a:t>
            </a:r>
            <a:r>
              <a:rPr lang="en-US" sz="2600" i="1" dirty="0" smtClean="0"/>
              <a:t>q</a:t>
            </a:r>
            <a:r>
              <a:rPr lang="en-US" sz="2600" dirty="0" smtClean="0"/>
              <a:t> </a:t>
            </a:r>
            <a:r>
              <a:rPr lang="en-US" sz="2600" b="1" dirty="0" smtClean="0"/>
              <a:t>div</a:t>
            </a:r>
            <a:r>
              <a:rPr lang="en-US" sz="2600" dirty="0" smtClean="0"/>
              <a:t> </a:t>
            </a:r>
            <a:r>
              <a:rPr lang="en-US" sz="2600" i="1" dirty="0" smtClean="0"/>
              <a:t>b</a:t>
            </a:r>
          </a:p>
          <a:p>
            <a:pPr>
              <a:buNone/>
            </a:pPr>
            <a:r>
              <a:rPr lang="en-US" sz="2600" dirty="0" smtClean="0"/>
              <a:t>       </a:t>
            </a:r>
            <a:r>
              <a:rPr lang="en-US" sz="2600" i="1" dirty="0" smtClean="0"/>
              <a:t>k</a:t>
            </a:r>
            <a:r>
              <a:rPr lang="en-US" sz="2600" dirty="0" smtClean="0"/>
              <a:t> := </a:t>
            </a:r>
            <a:r>
              <a:rPr lang="en-US" sz="2600" i="1" dirty="0" smtClean="0"/>
              <a:t>k</a:t>
            </a:r>
            <a:r>
              <a:rPr lang="en-US" sz="2600" dirty="0" smtClean="0"/>
              <a:t> + </a:t>
            </a:r>
            <a:r>
              <a:rPr lang="en-US" sz="2600" dirty="0" smtClean="0">
                <a:latin typeface="Cambria Math" pitchFamily="18" charset="0"/>
                <a:ea typeface="Cambria Math" pitchFamily="18" charset="0"/>
              </a:rPr>
              <a:t>1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b="1" dirty="0" smtClean="0"/>
              <a:t>r</a:t>
            </a:r>
            <a:r>
              <a:rPr kumimoji="0" lang="en-US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eturn</a:t>
            </a:r>
            <a:r>
              <a:rPr lang="en-US" sz="2600" dirty="0" smtClean="0"/>
              <a:t>(</a:t>
            </a:r>
            <a:r>
              <a:rPr lang="en-US" sz="2600" i="1" dirty="0" smtClean="0"/>
              <a:t>a</a:t>
            </a:r>
            <a:r>
              <a:rPr lang="en-US" sz="2600" i="1" baseline="-25000" dirty="0" smtClean="0"/>
              <a:t>k-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600" i="1" dirty="0" smtClean="0"/>
              <a:t> ,…, a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600" i="1" dirty="0" smtClean="0"/>
              <a:t>,a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600" dirty="0" smtClean="0"/>
              <a:t>){(</a:t>
            </a:r>
            <a:r>
              <a:rPr lang="en-US" sz="2600" i="1" dirty="0" smtClean="0"/>
              <a:t>a</a:t>
            </a:r>
            <a:r>
              <a:rPr lang="en-US" sz="2600" i="1" baseline="-25000" dirty="0" smtClean="0"/>
              <a:t>k-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600" i="1" dirty="0" smtClean="0"/>
              <a:t> … a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600" i="1" dirty="0" smtClean="0"/>
              <a:t>a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600" dirty="0" smtClean="0"/>
              <a:t>)</a:t>
            </a:r>
            <a:r>
              <a:rPr lang="en-US" sz="2600" i="1" baseline="-25000" dirty="0" smtClean="0"/>
              <a:t>b</a:t>
            </a:r>
            <a:r>
              <a:rPr lang="en-US" sz="2600" dirty="0" smtClean="0"/>
              <a:t> </a:t>
            </a:r>
            <a:r>
              <a:rPr kumimoji="0" lang="en-US" sz="2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</a:t>
            </a:r>
            <a:r>
              <a:rPr lang="en-US" sz="2600" dirty="0" smtClean="0"/>
              <a:t>base</a:t>
            </a:r>
            <a:r>
              <a:rPr kumimoji="0" lang="en-US" sz="2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600" i="1" dirty="0" smtClean="0"/>
              <a:t>b </a:t>
            </a:r>
            <a:r>
              <a:rPr lang="en-US" sz="2600" dirty="0" smtClean="0"/>
              <a:t>expansion of </a:t>
            </a:r>
            <a:r>
              <a:rPr lang="en-US" sz="2600" i="1" dirty="0" smtClean="0"/>
              <a:t>n</a:t>
            </a:r>
            <a:r>
              <a:rPr kumimoji="0" lang="en-US" sz="2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2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Example</a:t>
            </a:r>
            <a:r>
              <a:rPr lang="en-US" dirty="0" smtClean="0"/>
              <a:t>: Find the octal expansion of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12345</a:t>
            </a:r>
            <a:r>
              <a:rPr lang="en-US" dirty="0" smtClean="0"/>
              <a:t>)</a:t>
            </a:r>
            <a:r>
              <a:rPr lang="en-US" baseline="-25000" dirty="0" smtClean="0"/>
              <a:t>10</a:t>
            </a:r>
          </a:p>
          <a:p>
            <a:pPr>
              <a:buNone/>
            </a:pPr>
            <a:r>
              <a:rPr lang="en-US" baseline="-25000" dirty="0" smtClean="0"/>
              <a:t>    </a:t>
            </a:r>
            <a:r>
              <a:rPr lang="en-US" b="1" dirty="0" smtClean="0"/>
              <a:t>Solution</a:t>
            </a:r>
            <a:r>
              <a:rPr lang="en-US" dirty="0" smtClean="0"/>
              <a:t>:  Successively dividing by 8 gives:</a:t>
            </a:r>
            <a:endParaRPr lang="en-US" baseline="-25000" dirty="0" smtClean="0"/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12345</a:t>
            </a:r>
            <a:r>
              <a:rPr lang="en-US" dirty="0" smtClean="0"/>
              <a:t> = 8 ∙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1543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</a:p>
          <a:p>
            <a:pPr lvl="1"/>
            <a:r>
              <a:rPr lang="en-US" dirty="0" smtClean="0"/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1543</a:t>
            </a:r>
            <a:r>
              <a:rPr lang="en-US" dirty="0" smtClean="0"/>
              <a:t> = 8 ∙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192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</a:p>
          <a:p>
            <a:pPr lvl="1"/>
            <a:r>
              <a:rPr lang="en-US" dirty="0" smtClean="0"/>
              <a:t>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192</a:t>
            </a:r>
            <a:r>
              <a:rPr lang="en-US" dirty="0" smtClean="0"/>
              <a:t> = 8 ∙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24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</a:p>
          <a:p>
            <a:pPr lvl="1"/>
            <a:r>
              <a:rPr lang="en-US" dirty="0" smtClean="0"/>
              <a:t>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24</a:t>
            </a:r>
            <a:r>
              <a:rPr lang="en-US" dirty="0" smtClean="0"/>
              <a:t> = 8 ∙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3</a:t>
            </a:r>
            <a:r>
              <a:rPr lang="en-US" dirty="0" smtClean="0"/>
              <a:t>  = 8 ∙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</a:p>
          <a:p>
            <a:pPr>
              <a:buNone/>
            </a:pPr>
            <a:r>
              <a:rPr lang="en-US" dirty="0" smtClean="0"/>
              <a:t>   The remainders are the digits from right to left   yielding 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30071</a:t>
            </a:r>
            <a:r>
              <a:rPr lang="en-US" dirty="0" smtClean="0"/>
              <a:t>)</a:t>
            </a:r>
            <a:r>
              <a:rPr lang="en-US" baseline="-25000" dirty="0" smtClean="0"/>
              <a:t>8</a:t>
            </a:r>
            <a:r>
              <a:rPr lang="en-US" dirty="0" smtClean="0"/>
              <a:t>.</a:t>
            </a: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of Hexadecimal, Octal, and Binary Representations</a:t>
            </a:r>
            <a:endParaRPr lang="en-US" dirty="0"/>
          </a:p>
        </p:txBody>
      </p:sp>
      <p:pic>
        <p:nvPicPr>
          <p:cNvPr id="4" name="Content Placeholder 3" descr="table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2209800"/>
            <a:ext cx="7239000" cy="2038165"/>
          </a:xfrm>
        </p:spPr>
      </p:pic>
      <p:sp>
        <p:nvSpPr>
          <p:cNvPr id="5" name="TextBox 4"/>
          <p:cNvSpPr txBox="1"/>
          <p:nvPr/>
        </p:nvSpPr>
        <p:spPr>
          <a:xfrm>
            <a:off x="838200" y="48006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octal digit corresponds to a block of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 binary digits.</a:t>
            </a:r>
          </a:p>
          <a:p>
            <a:r>
              <a:rPr lang="en-US" dirty="0" smtClean="0"/>
              <a:t>Each hexadecimal digit corresponds to a block of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 binary digits. </a:t>
            </a:r>
          </a:p>
          <a:p>
            <a:r>
              <a:rPr lang="en-US" dirty="0" smtClean="0"/>
              <a:t>So, conversion between binary, octal, and hexadecimal is easy.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4267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s are not shown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Conversion Between Binary, Octal, and Hexadecimal Expansions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Find the octal and hexadecimal expansions of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11 1110 1011 1100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Solution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To convert to octal, we group the digits into blocks of three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011 111 010 111 100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adding initial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s as needed. The blocks from left to right correspond to the digits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/>
              <a:t>,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. Hence, the solution is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37274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8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To convert to hexadecimal, we group the digits into blocks of four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0011 1110 1011 1100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adding initial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s as needed. The blocks from left to right correspond to the digits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B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and 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dirty="0" smtClean="0"/>
              <a:t>. Hence, the solution is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3EBC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16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Divisibility and Modular Arithmetic</a:t>
            </a:r>
          </a:p>
          <a:p>
            <a:r>
              <a:rPr lang="en-US" dirty="0" smtClean="0"/>
              <a:t>Integer Representations and Algorithms </a:t>
            </a:r>
          </a:p>
          <a:p>
            <a:r>
              <a:rPr lang="en-US" dirty="0" smtClean="0"/>
              <a:t>Primes and Greatest Common Divisors</a:t>
            </a:r>
          </a:p>
          <a:p>
            <a:r>
              <a:rPr lang="en-US" dirty="0" smtClean="0"/>
              <a:t>Solving </a:t>
            </a:r>
            <a:r>
              <a:rPr lang="en-US" dirty="0" err="1" smtClean="0"/>
              <a:t>Congruences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Applications of </a:t>
            </a:r>
            <a:r>
              <a:rPr lang="en-US" dirty="0" err="1" smtClean="0"/>
              <a:t>Congruences</a:t>
            </a:r>
            <a:endParaRPr lang="en-US" dirty="0" smtClean="0"/>
          </a:p>
          <a:p>
            <a:r>
              <a:rPr lang="en-US" dirty="0" smtClean="0"/>
              <a:t>Cryptography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Addition of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77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Algorithms for performing operations with integers using their binary expansions are important as computer chips work with binary numbers. Each digit is called a </a:t>
            </a:r>
            <a:r>
              <a:rPr lang="en-US" i="1" dirty="0" smtClean="0"/>
              <a:t>bit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number of additions of bits used by the algorithm to add two </a:t>
            </a:r>
            <a:r>
              <a:rPr lang="en-US" i="1" dirty="0" smtClean="0"/>
              <a:t>n</a:t>
            </a:r>
            <a:r>
              <a:rPr lang="en-US" dirty="0" smtClean="0"/>
              <a:t>-bit integers is </a:t>
            </a:r>
            <a:r>
              <a:rPr lang="en-US" i="1" dirty="0" smtClean="0"/>
              <a:t>O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2895600"/>
            <a:ext cx="8763000" cy="28194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b="1" dirty="0" smtClean="0"/>
              <a:t>procedure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i="1" noProof="0" dirty="0" smtClean="0"/>
              <a:t>add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en-US" i="1" noProof="0" dirty="0" smtClean="0"/>
              <a:t>a</a:t>
            </a:r>
            <a:r>
              <a:rPr lang="en-US" i="1" dirty="0" smtClean="0"/>
              <a:t>, b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lang="en-US" dirty="0" smtClean="0"/>
              <a:t>positive integers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dirty="0" smtClean="0"/>
              <a:t>{the binary expansions of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(</a:t>
            </a:r>
            <a:r>
              <a:rPr lang="en-US" i="1" dirty="0" smtClean="0"/>
              <a:t>a</a:t>
            </a:r>
            <a:r>
              <a:rPr lang="en-US" i="1" baseline="-25000" dirty="0" smtClean="0"/>
              <a:t>n-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,a</a:t>
            </a:r>
            <a:r>
              <a:rPr lang="en-US" i="1" baseline="-25000" dirty="0" smtClean="0"/>
              <a:t>n-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,…,a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 and (</a:t>
            </a:r>
            <a:r>
              <a:rPr lang="en-US" i="1" dirty="0" smtClean="0"/>
              <a:t>b</a:t>
            </a:r>
            <a:r>
              <a:rPr lang="en-US" i="1" baseline="-25000" dirty="0" smtClean="0"/>
              <a:t>n-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,b</a:t>
            </a:r>
            <a:r>
              <a:rPr lang="en-US" i="1" baseline="-25000" dirty="0" smtClean="0"/>
              <a:t>n-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,…,b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respectively}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i="1" dirty="0" smtClean="0">
                <a:ea typeface="Cambria Math" pitchFamily="18" charset="0"/>
              </a:rPr>
              <a:t>c </a:t>
            </a:r>
            <a:r>
              <a:rPr lang="en-US" dirty="0" smtClean="0">
                <a:ea typeface="Cambria Math" pitchFamily="18" charset="0"/>
              </a:rPr>
              <a:t>:=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endParaRPr kumimoji="0" lang="en-US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b="1" dirty="0" smtClean="0"/>
              <a:t>for  </a:t>
            </a:r>
            <a:r>
              <a:rPr lang="en-US" i="1" dirty="0" smtClean="0"/>
              <a:t>j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dirty="0" smtClean="0">
                <a:ea typeface="Cambria Math" pitchFamily="18" charset="0"/>
              </a:rPr>
              <a:t>:=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 </a:t>
            </a:r>
            <a:r>
              <a:rPr lang="en-US" dirty="0" smtClean="0"/>
              <a:t>to </a:t>
            </a:r>
            <a:r>
              <a:rPr lang="en-US" i="1" dirty="0" smtClean="0"/>
              <a:t>n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− 1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i="1" dirty="0" smtClean="0"/>
              <a:t>d</a:t>
            </a:r>
            <a:r>
              <a:rPr lang="en-US" dirty="0" smtClean="0"/>
              <a:t> := </a:t>
            </a:r>
            <a:r>
              <a:rPr lang="en-US" dirty="0" smtClean="0">
                <a:latin typeface="Cambria Math"/>
                <a:ea typeface="Cambria Math"/>
              </a:rPr>
              <a:t>⌊</a:t>
            </a:r>
            <a:r>
              <a:rPr lang="en-US" dirty="0" smtClean="0"/>
              <a:t>(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j</a:t>
            </a:r>
            <a:r>
              <a:rPr lang="en-US" i="1" baseline="-25000" dirty="0" smtClean="0"/>
              <a:t> </a:t>
            </a:r>
            <a:r>
              <a:rPr lang="en-US" dirty="0" smtClean="0"/>
              <a:t>+</a:t>
            </a:r>
            <a:r>
              <a:rPr lang="en-US" i="1" dirty="0" smtClean="0"/>
              <a:t> 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j</a:t>
            </a:r>
            <a:r>
              <a:rPr lang="en-US" i="1" baseline="-25000" dirty="0" smtClean="0"/>
              <a:t> </a:t>
            </a:r>
            <a:r>
              <a:rPr lang="en-US" dirty="0" smtClean="0"/>
              <a:t>+</a:t>
            </a:r>
            <a:r>
              <a:rPr lang="en-US" i="1" dirty="0" smtClean="0"/>
              <a:t> c</a:t>
            </a:r>
            <a:r>
              <a:rPr lang="en-US" dirty="0" smtClean="0"/>
              <a:t>)/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/>
                <a:ea typeface="Cambria Math"/>
              </a:rPr>
              <a:t>⌋</a:t>
            </a:r>
            <a:endParaRPr lang="en-US" i="1" dirty="0" smtClean="0"/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i="1" dirty="0" err="1" smtClean="0"/>
              <a:t>s</a:t>
            </a:r>
            <a:r>
              <a:rPr lang="en-US" i="1" baseline="-25000" dirty="0" err="1" smtClean="0"/>
              <a:t>j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/>
              <a:t>:=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j</a:t>
            </a:r>
            <a:r>
              <a:rPr lang="en-US" i="1" baseline="-25000" dirty="0" smtClean="0"/>
              <a:t> </a:t>
            </a:r>
            <a:r>
              <a:rPr lang="en-US" dirty="0" smtClean="0"/>
              <a:t>+</a:t>
            </a:r>
            <a:r>
              <a:rPr lang="en-US" i="1" dirty="0" smtClean="0"/>
              <a:t> 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j</a:t>
            </a:r>
            <a:r>
              <a:rPr lang="en-US" i="1" baseline="-25000" dirty="0" smtClean="0"/>
              <a:t> </a:t>
            </a:r>
            <a:r>
              <a:rPr lang="en-US" dirty="0" smtClean="0"/>
              <a:t>+</a:t>
            </a:r>
            <a:r>
              <a:rPr lang="en-US" i="1" dirty="0" smtClean="0"/>
              <a:t> c</a:t>
            </a:r>
            <a:r>
              <a:rPr lang="en-US" dirty="0" smtClean="0">
                <a:latin typeface="Cambria Math"/>
                <a:ea typeface="Cambria Math"/>
              </a:rPr>
              <a:t> −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d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i="1" dirty="0" smtClean="0"/>
              <a:t>c</a:t>
            </a:r>
            <a:r>
              <a:rPr lang="en-US" dirty="0" smtClean="0"/>
              <a:t> := </a:t>
            </a:r>
            <a:r>
              <a:rPr lang="en-US" i="1" dirty="0" smtClean="0"/>
              <a:t>d</a:t>
            </a:r>
          </a:p>
          <a:p>
            <a:pPr>
              <a:buNone/>
            </a:pPr>
            <a:r>
              <a:rPr lang="en-US" i="1" dirty="0" err="1" smtClean="0"/>
              <a:t>s</a:t>
            </a:r>
            <a:r>
              <a:rPr lang="en-US" i="1" baseline="-25000" dirty="0" err="1" smtClean="0"/>
              <a:t>n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/>
              <a:t>:= </a:t>
            </a:r>
            <a:r>
              <a:rPr lang="en-US" i="1" dirty="0" smtClean="0"/>
              <a:t> c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b="1" dirty="0" smtClean="0"/>
              <a:t>r</a:t>
            </a: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eturn</a:t>
            </a:r>
            <a:r>
              <a:rPr lang="en-US" dirty="0" smtClean="0"/>
              <a:t>(</a:t>
            </a:r>
            <a:r>
              <a:rPr lang="en-US" i="1" dirty="0" smtClean="0"/>
              <a:t>s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i="1" dirty="0" smtClean="0"/>
              <a:t>,s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,…, </a:t>
            </a:r>
            <a:r>
              <a:rPr lang="en-US" i="1" dirty="0" err="1" smtClean="0"/>
              <a:t>s</a:t>
            </a:r>
            <a:r>
              <a:rPr lang="en-US" i="1" baseline="-25000" dirty="0" err="1" smtClean="0"/>
              <a:t>n</a:t>
            </a:r>
            <a:r>
              <a:rPr lang="en-US" dirty="0" smtClean="0"/>
              <a:t>){t</a:t>
            </a:r>
            <a:r>
              <a:rPr lang="en-US" noProof="0" dirty="0" smtClean="0"/>
              <a:t>he binary expansion of the sum is </a:t>
            </a:r>
            <a:r>
              <a:rPr lang="en-US" dirty="0" smtClean="0"/>
              <a:t>(</a:t>
            </a:r>
            <a:r>
              <a:rPr lang="en-US" i="1" dirty="0" smtClean="0"/>
              <a:t>s</a:t>
            </a:r>
            <a:r>
              <a:rPr lang="en-US" i="1" baseline="-25000" dirty="0" smtClean="0"/>
              <a:t>n</a:t>
            </a:r>
            <a:r>
              <a:rPr lang="en-US" i="1" dirty="0" smtClean="0"/>
              <a:t>,s</a:t>
            </a:r>
            <a:r>
              <a:rPr lang="en-US" i="1" baseline="-25000" dirty="0" smtClean="0"/>
              <a:t>n-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,…,s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kumimoji="0" lang="en-US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Binary Multiplication of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Algorithm for computing the product of two </a:t>
            </a:r>
            <a:r>
              <a:rPr lang="en-US" i="1" dirty="0" smtClean="0"/>
              <a:t>n</a:t>
            </a:r>
            <a:r>
              <a:rPr lang="en-US" dirty="0" smtClean="0"/>
              <a:t> bit integers.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number of additions of bits used by the algorithm to multiply two </a:t>
            </a:r>
            <a:r>
              <a:rPr lang="en-US" i="1" dirty="0" smtClean="0"/>
              <a:t>n</a:t>
            </a:r>
            <a:r>
              <a:rPr lang="en-US" dirty="0" smtClean="0"/>
              <a:t>-bit integers is </a:t>
            </a:r>
            <a:r>
              <a:rPr lang="en-US" i="1" dirty="0" smtClean="0"/>
              <a:t>O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2743200"/>
            <a:ext cx="7848600" cy="24384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>
            <a:normAutofit fontScale="6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2600" b="1" dirty="0" smtClean="0"/>
              <a:t>procedure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600" i="1" dirty="0" smtClean="0"/>
              <a:t>multiply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en-US" sz="2600" i="1" noProof="0" dirty="0" smtClean="0"/>
              <a:t>a</a:t>
            </a:r>
            <a:r>
              <a:rPr lang="en-US" sz="2600" i="1" dirty="0" smtClean="0"/>
              <a:t>, b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lang="en-US" sz="2600" dirty="0" smtClean="0"/>
              <a:t>positive integers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dirty="0" smtClean="0"/>
              <a:t>{the binary expansions of a and b are (</a:t>
            </a:r>
            <a:r>
              <a:rPr lang="en-US" sz="2600" i="1" dirty="0" smtClean="0"/>
              <a:t>a</a:t>
            </a:r>
            <a:r>
              <a:rPr lang="en-US" sz="2600" i="1" baseline="-25000" dirty="0" smtClean="0"/>
              <a:t>n-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600" i="1" dirty="0" smtClean="0"/>
              <a:t>,a</a:t>
            </a:r>
            <a:r>
              <a:rPr lang="en-US" sz="2600" i="1" baseline="-25000" dirty="0" smtClean="0"/>
              <a:t>n-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600" i="1" dirty="0" smtClean="0"/>
              <a:t>,…,a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600" dirty="0" smtClean="0"/>
              <a:t>)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600" dirty="0" smtClean="0"/>
              <a:t>  and (</a:t>
            </a:r>
            <a:r>
              <a:rPr lang="en-US" sz="2600" i="1" dirty="0" smtClean="0"/>
              <a:t>b</a:t>
            </a:r>
            <a:r>
              <a:rPr lang="en-US" sz="2600" i="1" baseline="-25000" dirty="0" smtClean="0"/>
              <a:t>n-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600" i="1" dirty="0" smtClean="0"/>
              <a:t>,b</a:t>
            </a:r>
            <a:r>
              <a:rPr lang="en-US" sz="2600" i="1" baseline="-25000" dirty="0" smtClean="0"/>
              <a:t>n-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600" i="1" dirty="0" smtClean="0"/>
              <a:t>,…,b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600" dirty="0" smtClean="0"/>
              <a:t>)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600" dirty="0" smtClean="0"/>
              <a:t>, respectively}</a:t>
            </a:r>
            <a:endParaRPr kumimoji="0" lang="en-US" sz="2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b="1" dirty="0" smtClean="0"/>
              <a:t>for  </a:t>
            </a:r>
            <a:r>
              <a:rPr lang="en-US" sz="2600" i="1" dirty="0" smtClean="0"/>
              <a:t>j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600" dirty="0" smtClean="0">
                <a:ea typeface="Cambria Math" pitchFamily="18" charset="0"/>
              </a:rPr>
              <a:t>:= </a:t>
            </a:r>
            <a:r>
              <a:rPr lang="en-US" sz="2600" dirty="0" smtClean="0">
                <a:latin typeface="Cambria Math" pitchFamily="18" charset="0"/>
                <a:ea typeface="Cambria Math" pitchFamily="18" charset="0"/>
              </a:rPr>
              <a:t>0 </a:t>
            </a:r>
            <a:r>
              <a:rPr lang="en-US" sz="2600" dirty="0" smtClean="0"/>
              <a:t>to </a:t>
            </a:r>
            <a:r>
              <a:rPr lang="en-US" sz="2600" i="1" dirty="0" smtClean="0"/>
              <a:t>n</a:t>
            </a:r>
            <a:r>
              <a:rPr lang="en-US" sz="2600" dirty="0" smtClean="0"/>
              <a:t> </a:t>
            </a:r>
            <a:r>
              <a:rPr lang="en-US" sz="2600" dirty="0" smtClean="0">
                <a:latin typeface="Cambria Math"/>
                <a:ea typeface="Cambria Math"/>
              </a:rPr>
              <a:t>− 1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Cambria Math"/>
                <a:cs typeface="+mn-cs"/>
              </a:rPr>
              <a:t>        if </a:t>
            </a:r>
            <a:r>
              <a:rPr lang="en-US" sz="2600" i="1" dirty="0" err="1" smtClean="0"/>
              <a:t>b</a:t>
            </a:r>
            <a:r>
              <a:rPr lang="en-US" sz="2600" i="1" baseline="-25000" dirty="0" err="1" smtClean="0"/>
              <a:t>j</a:t>
            </a:r>
            <a:r>
              <a:rPr lang="en-US" sz="2600" i="1" baseline="-25000" dirty="0" smtClean="0"/>
              <a:t> </a:t>
            </a:r>
            <a:r>
              <a:rPr lang="en-US" sz="2600" dirty="0" smtClean="0">
                <a:ea typeface="Cambria Math" pitchFamily="18" charset="0"/>
              </a:rPr>
              <a:t>= </a:t>
            </a:r>
            <a:r>
              <a:rPr lang="en-US" sz="26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sz="2600" b="1" dirty="0" smtClean="0">
                <a:ea typeface="Cambria Math" pitchFamily="18" charset="0"/>
              </a:rPr>
              <a:t>then </a:t>
            </a:r>
            <a:r>
              <a:rPr lang="en-US" sz="2600" i="1" dirty="0" err="1" smtClean="0"/>
              <a:t>c</a:t>
            </a:r>
            <a:r>
              <a:rPr lang="en-US" sz="2600" i="1" baseline="-25000" dirty="0" err="1" smtClean="0"/>
              <a:t>j</a:t>
            </a:r>
            <a:r>
              <a:rPr lang="en-US" sz="2600" i="1" baseline="-25000" dirty="0" smtClean="0"/>
              <a:t> </a:t>
            </a:r>
            <a:r>
              <a:rPr lang="en-US" sz="2600" dirty="0" smtClean="0">
                <a:ea typeface="Cambria Math" pitchFamily="18" charset="0"/>
              </a:rPr>
              <a:t>= </a:t>
            </a:r>
            <a:r>
              <a:rPr lang="en-US" sz="2600" i="1" dirty="0" smtClean="0">
                <a:ea typeface="Cambria Math" pitchFamily="18" charset="0"/>
              </a:rPr>
              <a:t>a</a:t>
            </a:r>
            <a:r>
              <a:rPr lang="en-US" sz="2600" dirty="0" smtClean="0">
                <a:ea typeface="Cambria Math" pitchFamily="18" charset="0"/>
              </a:rPr>
              <a:t>  shifted </a:t>
            </a:r>
            <a:r>
              <a:rPr lang="en-US" sz="2600" i="1" dirty="0" smtClean="0">
                <a:ea typeface="Cambria Math" pitchFamily="18" charset="0"/>
              </a:rPr>
              <a:t>j</a:t>
            </a:r>
            <a:r>
              <a:rPr lang="en-US" sz="2600" dirty="0" smtClean="0">
                <a:ea typeface="Cambria Math" pitchFamily="18" charset="0"/>
              </a:rPr>
              <a:t> places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Cambria Math" pitchFamily="18" charset="0"/>
                <a:cs typeface="+mn-cs"/>
              </a:rPr>
              <a:t>        else</a:t>
            </a:r>
            <a:r>
              <a:rPr kumimoji="0" lang="en-US" sz="2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Cambria Math" pitchFamily="18" charset="0"/>
                <a:cs typeface="+mn-cs"/>
              </a:rPr>
              <a:t> </a:t>
            </a:r>
            <a:r>
              <a:rPr lang="en-US" sz="2600" i="1" noProof="0" dirty="0" smtClean="0"/>
              <a:t>c</a:t>
            </a:r>
            <a:r>
              <a:rPr lang="en-US" sz="2600" i="1" baseline="-25000" dirty="0" smtClean="0"/>
              <a:t>j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600" dirty="0" smtClean="0"/>
              <a:t>:= </a:t>
            </a:r>
            <a:r>
              <a:rPr lang="en-US" sz="2600" dirty="0" smtClean="0">
                <a:latin typeface="Cambria Math" pitchFamily="18" charset="0"/>
                <a:ea typeface="Cambria Math" pitchFamily="18" charset="0"/>
              </a:rPr>
              <a:t>0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{</a:t>
            </a:r>
            <a:r>
              <a:rPr lang="en-US" sz="2600" i="1" noProof="0" dirty="0" smtClean="0"/>
              <a:t>c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en-US" sz="2600" i="1" dirty="0" smtClean="0"/>
              <a:t>,c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600" i="1" dirty="0" smtClean="0"/>
              <a:t>,…, c</a:t>
            </a:r>
            <a:r>
              <a:rPr lang="en-US" sz="2600" i="1" baseline="-25000" dirty="0" smtClean="0"/>
              <a:t>n-</a:t>
            </a:r>
            <a:r>
              <a:rPr lang="en-US" sz="2600" baseline="-25000" dirty="0" smtClean="0"/>
              <a:t>1 </a:t>
            </a:r>
            <a:r>
              <a:rPr lang="en-US" sz="2600" dirty="0" smtClean="0">
                <a:ea typeface="Cambria Math" pitchFamily="18" charset="0"/>
              </a:rPr>
              <a:t>are the partial products}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dirty="0" smtClean="0"/>
              <a:t> </a:t>
            </a:r>
            <a:r>
              <a:rPr lang="en-US" sz="2600" i="1" dirty="0" smtClean="0"/>
              <a:t>p</a:t>
            </a:r>
            <a:r>
              <a:rPr lang="en-US" sz="2600" dirty="0" smtClean="0"/>
              <a:t> := </a:t>
            </a:r>
            <a:r>
              <a:rPr lang="en-US" sz="2600" dirty="0" smtClean="0">
                <a:latin typeface="Cambria Math" pitchFamily="18" charset="0"/>
                <a:ea typeface="Cambria Math" pitchFamily="18" charset="0"/>
              </a:rPr>
              <a:t>0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b="1" dirty="0" smtClean="0"/>
              <a:t>for  </a:t>
            </a:r>
            <a:r>
              <a:rPr lang="en-US" sz="2600" i="1" dirty="0" smtClean="0"/>
              <a:t>j</a:t>
            </a:r>
            <a:r>
              <a:rPr lang="en-US" sz="2600" dirty="0" smtClean="0"/>
              <a:t> </a:t>
            </a:r>
            <a:r>
              <a:rPr lang="en-US" sz="2600" dirty="0" smtClean="0">
                <a:ea typeface="Cambria Math" pitchFamily="18" charset="0"/>
              </a:rPr>
              <a:t>:= </a:t>
            </a:r>
            <a:r>
              <a:rPr lang="en-US" sz="2600" dirty="0" smtClean="0">
                <a:latin typeface="Cambria Math" pitchFamily="18" charset="0"/>
                <a:ea typeface="Cambria Math" pitchFamily="18" charset="0"/>
              </a:rPr>
              <a:t>0 </a:t>
            </a:r>
            <a:r>
              <a:rPr lang="en-US" sz="2600" dirty="0" smtClean="0"/>
              <a:t>to </a:t>
            </a:r>
            <a:r>
              <a:rPr lang="en-US" sz="2600" i="1" dirty="0" smtClean="0"/>
              <a:t>n</a:t>
            </a:r>
            <a:r>
              <a:rPr lang="en-US" sz="2600" dirty="0" smtClean="0"/>
              <a:t> </a:t>
            </a:r>
            <a:r>
              <a:rPr lang="en-US" sz="2600" dirty="0" smtClean="0">
                <a:latin typeface="Cambria Math"/>
                <a:ea typeface="Cambria Math"/>
              </a:rPr>
              <a:t>− 1</a:t>
            </a:r>
            <a:endParaRPr kumimoji="0" lang="en-US" sz="2600" b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>
              <a:buNone/>
            </a:pPr>
            <a:r>
              <a:rPr lang="en-US" sz="2600" i="1" dirty="0" smtClean="0"/>
              <a:t>    p 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600" dirty="0" smtClean="0"/>
              <a:t>:= </a:t>
            </a:r>
            <a:r>
              <a:rPr lang="en-US" sz="2600" i="1" dirty="0" smtClean="0"/>
              <a:t>p</a:t>
            </a:r>
            <a:r>
              <a:rPr lang="en-US" sz="2600" i="1" baseline="-25000" dirty="0" smtClean="0"/>
              <a:t> </a:t>
            </a:r>
            <a:r>
              <a:rPr lang="en-US" sz="2600" dirty="0" smtClean="0"/>
              <a:t>+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c</a:t>
            </a:r>
            <a:r>
              <a:rPr lang="en-US" sz="2600" i="1" baseline="-25000" dirty="0" err="1" smtClean="0"/>
              <a:t>j</a:t>
            </a:r>
            <a:endParaRPr lang="en-US" sz="2600" i="1" dirty="0" smtClean="0"/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b="1" dirty="0" smtClean="0"/>
              <a:t>r</a:t>
            </a:r>
            <a:r>
              <a:rPr kumimoji="0" lang="en-US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eturn</a:t>
            </a:r>
            <a:r>
              <a:rPr lang="en-US" sz="2600" noProof="0" dirty="0" smtClean="0"/>
              <a:t> </a:t>
            </a:r>
            <a:r>
              <a:rPr lang="en-US" sz="2600" i="1" dirty="0" smtClean="0"/>
              <a:t>p </a:t>
            </a:r>
            <a:r>
              <a:rPr lang="en-US" sz="2600" dirty="0" smtClean="0"/>
              <a:t>{p is the value of </a:t>
            </a:r>
            <a:r>
              <a:rPr lang="en-US" sz="2600" i="1" dirty="0" err="1" smtClean="0"/>
              <a:t>ab</a:t>
            </a:r>
            <a:r>
              <a:rPr kumimoji="0" lang="en-US" sz="2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2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Binary Modular Exponentiation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cryptography, it  is important to be able to find  </a:t>
            </a:r>
            <a:r>
              <a:rPr lang="en-US" i="1" dirty="0" err="1" smtClean="0"/>
              <a:t>b</a:t>
            </a:r>
            <a:r>
              <a:rPr lang="en-US" i="1" baseline="30000" dirty="0" err="1" smtClean="0"/>
              <a:t>n</a:t>
            </a:r>
            <a:r>
              <a:rPr lang="en-US" dirty="0" smtClean="0"/>
              <a:t> </a:t>
            </a:r>
            <a:r>
              <a:rPr lang="en-US" b="1" dirty="0" smtClean="0"/>
              <a:t>mod</a:t>
            </a:r>
            <a:r>
              <a:rPr lang="en-US" dirty="0" smtClean="0"/>
              <a:t> </a:t>
            </a:r>
            <a:r>
              <a:rPr lang="en-US" i="1" dirty="0" smtClean="0"/>
              <a:t>m</a:t>
            </a:r>
            <a:r>
              <a:rPr lang="en-US" dirty="0" smtClean="0"/>
              <a:t> efficiently, where </a:t>
            </a:r>
            <a:r>
              <a:rPr lang="en-US" i="1" dirty="0" smtClean="0"/>
              <a:t>b</a:t>
            </a:r>
            <a:r>
              <a:rPr lang="en-US" dirty="0" smtClean="0"/>
              <a:t>, </a:t>
            </a:r>
            <a:r>
              <a:rPr lang="en-US" i="1" dirty="0" smtClean="0"/>
              <a:t>n</a:t>
            </a:r>
            <a:r>
              <a:rPr lang="en-US" dirty="0" smtClean="0"/>
              <a:t>, and </a:t>
            </a:r>
            <a:r>
              <a:rPr lang="en-US" i="1" dirty="0" smtClean="0"/>
              <a:t>m</a:t>
            </a:r>
            <a:r>
              <a:rPr lang="en-US" dirty="0" smtClean="0"/>
              <a:t>  are large integers.</a:t>
            </a:r>
          </a:p>
          <a:p>
            <a:r>
              <a:rPr lang="en-US" dirty="0" smtClean="0"/>
              <a:t>Use the binary expansion of </a:t>
            </a:r>
            <a:r>
              <a:rPr lang="en-US" i="1" dirty="0" smtClean="0"/>
              <a:t>n</a:t>
            </a:r>
            <a:r>
              <a:rPr lang="en-US" dirty="0" smtClean="0"/>
              <a:t>, </a:t>
            </a:r>
            <a:r>
              <a:rPr lang="en-US" i="1" dirty="0" smtClean="0"/>
              <a:t>n</a:t>
            </a:r>
            <a:r>
              <a:rPr lang="en-US" dirty="0" smtClean="0"/>
              <a:t> = (</a:t>
            </a:r>
            <a:r>
              <a:rPr lang="en-US" i="1" dirty="0" smtClean="0"/>
              <a:t>a</a:t>
            </a:r>
            <a:r>
              <a:rPr lang="en-US" i="1" baseline="-25000" dirty="0" smtClean="0"/>
              <a:t>k-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,…,a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,a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, to compute </a:t>
            </a:r>
            <a:r>
              <a:rPr lang="en-US" i="1" dirty="0" err="1" smtClean="0"/>
              <a:t>b</a:t>
            </a:r>
            <a:r>
              <a:rPr lang="en-US" i="1" baseline="30000" dirty="0" err="1" smtClean="0"/>
              <a:t>n</a:t>
            </a:r>
            <a:r>
              <a:rPr lang="en-US" i="1" baseline="30000" dirty="0" smtClean="0"/>
              <a:t> 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Note that:</a:t>
            </a:r>
          </a:p>
          <a:p>
            <a:pPr>
              <a:buNone/>
            </a:pPr>
            <a:r>
              <a:rPr lang="en-US" sz="4100" i="1" dirty="0" smtClean="0"/>
              <a:t>                           </a:t>
            </a:r>
            <a:endParaRPr lang="en-US" sz="4100" dirty="0" smtClean="0"/>
          </a:p>
          <a:p>
            <a:r>
              <a:rPr lang="en-US" dirty="0" smtClean="0"/>
              <a:t>Therefore,  to compute  </a:t>
            </a:r>
            <a:r>
              <a:rPr lang="en-US" i="1" dirty="0" err="1" smtClean="0"/>
              <a:t>b</a:t>
            </a:r>
            <a:r>
              <a:rPr lang="en-US" i="1" baseline="30000" dirty="0" err="1" smtClean="0"/>
              <a:t>n</a:t>
            </a:r>
            <a:r>
              <a:rPr lang="en-US" i="1" dirty="0" smtClean="0"/>
              <a:t>, </a:t>
            </a:r>
            <a:r>
              <a:rPr lang="en-US" dirty="0" smtClean="0"/>
              <a:t>we need only compute the values of  </a:t>
            </a:r>
            <a:r>
              <a:rPr lang="en-US" i="1" dirty="0" smtClean="0"/>
              <a:t>b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(</a:t>
            </a:r>
            <a:r>
              <a:rPr lang="en-US" i="1" dirty="0" smtClean="0"/>
              <a:t>b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=</a:t>
            </a:r>
            <a:r>
              <a:rPr lang="en-US" i="1" dirty="0" smtClean="0"/>
              <a:t> b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, (</a:t>
            </a:r>
            <a:r>
              <a:rPr lang="en-US" i="1" dirty="0" smtClean="0"/>
              <a:t>b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=</a:t>
            </a:r>
            <a:r>
              <a:rPr lang="en-US" i="1" dirty="0" smtClean="0"/>
              <a:t> b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8</a:t>
            </a:r>
            <a:r>
              <a:rPr lang="en-US" dirty="0" smtClean="0"/>
              <a:t> , …,       and the multiply the terms           in this list, where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j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.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b="1" dirty="0" smtClean="0"/>
              <a:t>    Example</a:t>
            </a:r>
            <a:r>
              <a:rPr lang="en-US" dirty="0" smtClean="0"/>
              <a:t>: Compute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i="1" dirty="0" smtClean="0"/>
              <a:t> </a:t>
            </a:r>
            <a:r>
              <a:rPr lang="en-US" dirty="0" smtClean="0"/>
              <a:t>using this method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       </a:t>
            </a:r>
            <a:r>
              <a:rPr lang="en-US" b="1" dirty="0" smtClean="0"/>
              <a:t>Solution</a:t>
            </a:r>
            <a:r>
              <a:rPr lang="en-US" dirty="0" smtClean="0"/>
              <a:t>: Note that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 </a:t>
            </a:r>
            <a:r>
              <a:rPr lang="en-US" dirty="0" smtClean="0"/>
              <a:t>=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1011</a:t>
            </a:r>
            <a:r>
              <a:rPr lang="en-US" dirty="0" smtClean="0"/>
              <a:t>)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so that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i="1" dirty="0" smtClean="0"/>
              <a:t> </a:t>
            </a:r>
            <a:r>
              <a:rPr lang="en-US" dirty="0" smtClean="0"/>
              <a:t>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8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3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3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/>
              <a:t>=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((3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3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= (9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/>
                <a:ea typeface="Cambria Math"/>
              </a:rPr>
              <a:t>∙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 </a:t>
            </a:r>
            <a:r>
              <a:rPr lang="en-US" dirty="0" smtClean="0">
                <a:latin typeface="Cambria Math"/>
                <a:ea typeface="Cambria Math"/>
              </a:rPr>
              <a:t>∙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 = (81)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/>
                <a:ea typeface="Cambria Math"/>
              </a:rPr>
              <a:t>∙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 </a:t>
            </a:r>
            <a:r>
              <a:rPr lang="en-US" dirty="0" smtClean="0">
                <a:latin typeface="Cambria Math"/>
                <a:ea typeface="Cambria Math"/>
              </a:rPr>
              <a:t>∙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 =6561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 </a:t>
            </a:r>
            <a:r>
              <a:rPr lang="en-US" dirty="0" smtClean="0">
                <a:latin typeface="Cambria Math"/>
                <a:ea typeface="Cambria Math"/>
              </a:rPr>
              <a:t>∙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=117,147</a:t>
            </a:r>
            <a:r>
              <a:rPr lang="en-US" dirty="0" smtClean="0"/>
              <a:t>. </a:t>
            </a: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>
              <a:ea typeface="Cambria Math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baseline="-25000" dirty="0" smtClean="0"/>
          </a:p>
          <a:p>
            <a:endParaRPr lang="en-US" dirty="0" smtClean="0"/>
          </a:p>
        </p:txBody>
      </p:sp>
      <p:pic>
        <p:nvPicPr>
          <p:cNvPr id="15" name="Picture 1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371600" y="3276600"/>
            <a:ext cx="5688330" cy="259080"/>
          </a:xfrm>
          <a:prstGeom prst="rect">
            <a:avLst/>
          </a:prstGeo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8077200" y="4038600"/>
            <a:ext cx="262890" cy="253365"/>
          </a:xfrm>
          <a:prstGeom prst="rect">
            <a:avLst/>
          </a:prstGeom>
        </p:spPr>
      </p:pic>
      <p:pic>
        <p:nvPicPr>
          <p:cNvPr id="8" name="Picture 7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4343400" y="4038600"/>
            <a:ext cx="283845" cy="25908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400800" y="6096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continued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Binary Modular Exponentiation Algorithm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algorithm successively finds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b="1" dirty="0" smtClean="0"/>
              <a:t>mod</a:t>
            </a:r>
            <a:r>
              <a:rPr lang="en-US" dirty="0" smtClean="0"/>
              <a:t> </a:t>
            </a:r>
            <a:r>
              <a:rPr lang="en-US" i="1" dirty="0" smtClean="0"/>
              <a:t>m,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</a:t>
            </a:r>
            <a:r>
              <a:rPr lang="en-US" b="1" dirty="0" smtClean="0"/>
              <a:t>mod</a:t>
            </a:r>
            <a:r>
              <a:rPr lang="en-US" dirty="0" smtClean="0"/>
              <a:t> </a:t>
            </a:r>
            <a:r>
              <a:rPr lang="en-US" i="1" dirty="0" smtClean="0"/>
              <a:t>m,            b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 </a:t>
            </a:r>
            <a:r>
              <a:rPr lang="en-US" b="1" dirty="0" smtClean="0"/>
              <a:t>mod</a:t>
            </a:r>
            <a:r>
              <a:rPr lang="en-US" dirty="0" smtClean="0"/>
              <a:t> </a:t>
            </a:r>
            <a:r>
              <a:rPr lang="en-US" i="1" dirty="0" smtClean="0"/>
              <a:t>m, …,         </a:t>
            </a:r>
            <a:r>
              <a:rPr lang="en-US" dirty="0" smtClean="0"/>
              <a:t> </a:t>
            </a:r>
            <a:r>
              <a:rPr lang="en-US" b="1" dirty="0" smtClean="0"/>
              <a:t>mod</a:t>
            </a:r>
            <a:r>
              <a:rPr lang="en-US" dirty="0" smtClean="0"/>
              <a:t> </a:t>
            </a:r>
            <a:r>
              <a:rPr lang="en-US" i="1" dirty="0" smtClean="0"/>
              <a:t>m</a:t>
            </a:r>
            <a:r>
              <a:rPr lang="en-US" dirty="0" smtClean="0"/>
              <a:t>, and multiplies together the terms        where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j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i="1" dirty="0" smtClean="0"/>
              <a:t>O</a:t>
            </a:r>
            <a:r>
              <a:rPr lang="en-US" dirty="0" smtClean="0"/>
              <a:t>((log </a:t>
            </a:r>
            <a:r>
              <a:rPr lang="en-US" i="1" dirty="0" smtClean="0"/>
              <a:t>m</a:t>
            </a:r>
            <a:r>
              <a:rPr lang="en-US" dirty="0" smtClean="0"/>
              <a:t> 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log </a:t>
            </a:r>
            <a:r>
              <a:rPr lang="en-US" i="1" dirty="0" smtClean="0"/>
              <a:t>n</a:t>
            </a:r>
            <a:r>
              <a:rPr lang="en-US" dirty="0" smtClean="0"/>
              <a:t>) bit operations are used to find  </a:t>
            </a:r>
            <a:r>
              <a:rPr lang="en-US" i="1" dirty="0" err="1" smtClean="0"/>
              <a:t>b</a:t>
            </a:r>
            <a:r>
              <a:rPr lang="en-US" i="1" baseline="30000" dirty="0" err="1" smtClean="0"/>
              <a:t>n</a:t>
            </a:r>
            <a:r>
              <a:rPr lang="en-US" dirty="0" smtClean="0"/>
              <a:t> </a:t>
            </a:r>
            <a:r>
              <a:rPr lang="en-US" b="1" dirty="0" smtClean="0"/>
              <a:t>mod</a:t>
            </a:r>
            <a:r>
              <a:rPr lang="en-US" dirty="0" smtClean="0"/>
              <a:t> </a:t>
            </a:r>
            <a:r>
              <a:rPr lang="en-US" i="1" dirty="0" smtClean="0"/>
              <a:t>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3352800"/>
            <a:ext cx="8229600" cy="23622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>
            <a:normAutofit fontScale="70000" lnSpcReduction="20000"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b="1" dirty="0" smtClean="0"/>
              <a:t>procedure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600" i="1" dirty="0" smtClean="0"/>
              <a:t>modular exponentiation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en-US" sz="2600" i="1" dirty="0" smtClean="0"/>
              <a:t>b</a:t>
            </a:r>
            <a:r>
              <a:rPr lang="en-US" sz="2600" dirty="0" smtClean="0"/>
              <a:t>: integer, </a:t>
            </a:r>
            <a:r>
              <a:rPr lang="en-US" sz="2600" i="1" dirty="0" smtClean="0"/>
              <a:t>n</a:t>
            </a:r>
            <a:r>
              <a:rPr lang="en-US" sz="2600" dirty="0" smtClean="0"/>
              <a:t> = (</a:t>
            </a:r>
            <a:r>
              <a:rPr lang="en-US" sz="2600" i="1" dirty="0" smtClean="0"/>
              <a:t>a</a:t>
            </a:r>
            <a:r>
              <a:rPr lang="en-US" sz="2600" i="1" baseline="-25000" dirty="0" smtClean="0"/>
              <a:t>k-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600" i="1" dirty="0" smtClean="0"/>
              <a:t>a</a:t>
            </a:r>
            <a:r>
              <a:rPr lang="en-US" sz="2600" i="1" baseline="-25000" dirty="0" smtClean="0"/>
              <a:t>k-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600" i="1" dirty="0" smtClean="0"/>
              <a:t>…a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600" i="1" dirty="0" smtClean="0"/>
              <a:t>a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600" dirty="0" smtClean="0"/>
              <a:t>)</a:t>
            </a:r>
            <a:r>
              <a:rPr lang="en-US" sz="26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600" dirty="0" smtClean="0"/>
              <a:t> , </a:t>
            </a:r>
            <a:r>
              <a:rPr lang="en-US" sz="2600" i="1" dirty="0" smtClean="0"/>
              <a:t>m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lang="en-US" sz="2600" dirty="0" smtClean="0"/>
              <a:t>positive integers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lang="en-US" sz="2600" dirty="0" smtClean="0"/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b="1" dirty="0" smtClean="0"/>
              <a:t> </a:t>
            </a:r>
            <a:r>
              <a:rPr lang="en-US" sz="2600" i="1" dirty="0" smtClean="0"/>
              <a:t>x</a:t>
            </a:r>
            <a:r>
              <a:rPr lang="en-US" sz="2600" dirty="0" smtClean="0"/>
              <a:t> </a:t>
            </a:r>
            <a:r>
              <a:rPr lang="en-US" sz="2600" dirty="0" smtClean="0">
                <a:ea typeface="Cambria Math" pitchFamily="18" charset="0"/>
              </a:rPr>
              <a:t>:= </a:t>
            </a:r>
            <a:r>
              <a:rPr lang="en-US" sz="2600" dirty="0" smtClean="0">
                <a:latin typeface="Cambria Math" pitchFamily="18" charset="0"/>
                <a:ea typeface="Cambria Math" pitchFamily="18" charset="0"/>
              </a:rPr>
              <a:t>1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i="1" dirty="0" smtClean="0"/>
              <a:t>power</a:t>
            </a:r>
            <a:r>
              <a:rPr lang="en-US" sz="2600" dirty="0" smtClean="0"/>
              <a:t> </a:t>
            </a:r>
            <a:r>
              <a:rPr lang="en-US" sz="2600" dirty="0" smtClean="0">
                <a:ea typeface="Cambria Math" pitchFamily="18" charset="0"/>
              </a:rPr>
              <a:t>:= </a:t>
            </a:r>
            <a:r>
              <a:rPr lang="en-US" sz="2600" i="1" dirty="0" smtClean="0">
                <a:ea typeface="Cambria Math" pitchFamily="18" charset="0"/>
              </a:rPr>
              <a:t>b</a:t>
            </a:r>
            <a:r>
              <a:rPr lang="en-US" sz="2600" dirty="0" smtClean="0">
                <a:ea typeface="Cambria Math" pitchFamily="18" charset="0"/>
              </a:rPr>
              <a:t> </a:t>
            </a:r>
            <a:r>
              <a:rPr lang="en-US" sz="2600" b="1" dirty="0" smtClean="0">
                <a:ea typeface="Cambria Math" pitchFamily="18" charset="0"/>
              </a:rPr>
              <a:t>mod</a:t>
            </a:r>
            <a:r>
              <a:rPr lang="en-US" sz="2600" dirty="0" smtClean="0">
                <a:ea typeface="Cambria Math" pitchFamily="18" charset="0"/>
              </a:rPr>
              <a:t> </a:t>
            </a:r>
            <a:r>
              <a:rPr lang="en-US" sz="2600" i="1" dirty="0" smtClean="0">
                <a:ea typeface="Cambria Math" pitchFamily="18" charset="0"/>
              </a:rPr>
              <a:t>m</a:t>
            </a:r>
            <a:endParaRPr kumimoji="0" lang="en-US" sz="2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Cambria Math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b="1" dirty="0" smtClean="0"/>
              <a:t>for  </a:t>
            </a:r>
            <a:r>
              <a:rPr lang="en-US" sz="2600" i="1" dirty="0" smtClean="0"/>
              <a:t>i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600" dirty="0" smtClean="0">
                <a:ea typeface="Cambria Math" pitchFamily="18" charset="0"/>
              </a:rPr>
              <a:t>:= </a:t>
            </a:r>
            <a:r>
              <a:rPr lang="en-US" sz="2600" dirty="0" smtClean="0">
                <a:latin typeface="Cambria Math" pitchFamily="18" charset="0"/>
                <a:ea typeface="Cambria Math" pitchFamily="18" charset="0"/>
              </a:rPr>
              <a:t>0 </a:t>
            </a:r>
            <a:r>
              <a:rPr lang="en-US" sz="2600" dirty="0" smtClean="0"/>
              <a:t>to </a:t>
            </a:r>
            <a:r>
              <a:rPr lang="en-US" sz="2600" i="1" dirty="0" smtClean="0"/>
              <a:t>k</a:t>
            </a:r>
            <a:r>
              <a:rPr lang="en-US" sz="2600" dirty="0" smtClean="0"/>
              <a:t> </a:t>
            </a:r>
            <a:r>
              <a:rPr lang="en-US" sz="2600" dirty="0" smtClean="0">
                <a:latin typeface="Cambria Math"/>
                <a:ea typeface="Cambria Math"/>
              </a:rPr>
              <a:t>− 1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Cambria Math"/>
                <a:cs typeface="+mn-cs"/>
              </a:rPr>
              <a:t>        if </a:t>
            </a:r>
            <a:r>
              <a:rPr lang="en-US" sz="2600" i="1" noProof="0" dirty="0" smtClean="0"/>
              <a:t>a</a:t>
            </a:r>
            <a:r>
              <a:rPr lang="en-US" sz="2600" i="1" baseline="-25000" dirty="0" err="1" smtClean="0"/>
              <a:t>i</a:t>
            </a:r>
            <a:r>
              <a:rPr lang="en-US" sz="2600" dirty="0" smtClean="0">
                <a:ea typeface="Cambria Math" pitchFamily="18" charset="0"/>
              </a:rPr>
              <a:t>= </a:t>
            </a:r>
            <a:r>
              <a:rPr lang="en-US" sz="26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sz="2600" b="1" dirty="0" smtClean="0">
                <a:ea typeface="Cambria Math" pitchFamily="18" charset="0"/>
              </a:rPr>
              <a:t>then </a:t>
            </a:r>
            <a:r>
              <a:rPr lang="en-US" sz="2600" i="1" dirty="0" smtClean="0"/>
              <a:t>x</a:t>
            </a:r>
            <a:r>
              <a:rPr lang="en-US" sz="2600" i="1" baseline="-25000" dirty="0" smtClean="0"/>
              <a:t> </a:t>
            </a:r>
            <a:r>
              <a:rPr lang="en-US" sz="2600" dirty="0" smtClean="0">
                <a:ea typeface="Cambria Math" pitchFamily="18" charset="0"/>
              </a:rPr>
              <a:t>:= (</a:t>
            </a:r>
            <a:r>
              <a:rPr lang="en-US" sz="2600" i="1" dirty="0" smtClean="0">
                <a:ea typeface="Cambria Math" pitchFamily="18" charset="0"/>
              </a:rPr>
              <a:t>x</a:t>
            </a:r>
            <a:r>
              <a:rPr lang="en-US" sz="2600" i="1" dirty="0" smtClean="0">
                <a:latin typeface="Cambria Math"/>
                <a:ea typeface="Cambria Math"/>
              </a:rPr>
              <a:t>∙ </a:t>
            </a:r>
            <a:r>
              <a:rPr lang="en-US" sz="2600" i="1" dirty="0" smtClean="0">
                <a:ea typeface="Cambria Math"/>
              </a:rPr>
              <a:t>power</a:t>
            </a:r>
            <a:r>
              <a:rPr lang="en-US" sz="2600" dirty="0" smtClean="0"/>
              <a:t> )</a:t>
            </a:r>
            <a:r>
              <a:rPr lang="en-US" sz="2600" b="1" dirty="0" smtClean="0">
                <a:ea typeface="Cambria Math" pitchFamily="18" charset="0"/>
              </a:rPr>
              <a:t> mod</a:t>
            </a:r>
            <a:r>
              <a:rPr lang="en-US" sz="2600" dirty="0" smtClean="0">
                <a:ea typeface="Cambria Math" pitchFamily="18" charset="0"/>
              </a:rPr>
              <a:t> </a:t>
            </a:r>
            <a:r>
              <a:rPr lang="en-US" sz="2600" i="1" dirty="0" smtClean="0">
                <a:ea typeface="Cambria Math" pitchFamily="18" charset="0"/>
              </a:rPr>
              <a:t>m</a:t>
            </a:r>
            <a:endParaRPr lang="en-US" sz="2600" dirty="0" smtClean="0">
              <a:ea typeface="Cambria Math" pitchFamily="18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Cambria Math" pitchFamily="18" charset="0"/>
                <a:cs typeface="+mn-cs"/>
              </a:rPr>
              <a:t>        </a:t>
            </a:r>
            <a:r>
              <a:rPr lang="en-US" sz="2600" i="1" dirty="0" smtClean="0"/>
              <a:t>power</a:t>
            </a:r>
            <a:r>
              <a:rPr lang="en-US" sz="2600" dirty="0" smtClean="0"/>
              <a:t> </a:t>
            </a:r>
            <a:r>
              <a:rPr lang="en-US" sz="2600" dirty="0" smtClean="0">
                <a:ea typeface="Cambria Math" pitchFamily="18" charset="0"/>
              </a:rPr>
              <a:t>:= (</a:t>
            </a:r>
            <a:r>
              <a:rPr lang="en-US" sz="2600" i="1" dirty="0" smtClean="0">
                <a:ea typeface="Cambria Math" pitchFamily="18" charset="0"/>
              </a:rPr>
              <a:t>power</a:t>
            </a:r>
            <a:r>
              <a:rPr lang="en-US" sz="2600" i="1" dirty="0" smtClean="0">
                <a:latin typeface="Cambria Math"/>
                <a:ea typeface="Cambria Math"/>
              </a:rPr>
              <a:t>∙ </a:t>
            </a:r>
            <a:r>
              <a:rPr lang="en-US" sz="2600" i="1" dirty="0" smtClean="0">
                <a:ea typeface="Cambria Math"/>
              </a:rPr>
              <a:t>power</a:t>
            </a:r>
            <a:r>
              <a:rPr lang="en-US" sz="2600" dirty="0" smtClean="0"/>
              <a:t> )</a:t>
            </a:r>
            <a:r>
              <a:rPr lang="en-US" sz="2600" b="1" dirty="0" smtClean="0">
                <a:ea typeface="Cambria Math" pitchFamily="18" charset="0"/>
              </a:rPr>
              <a:t> mod</a:t>
            </a:r>
            <a:r>
              <a:rPr lang="en-US" sz="2600" dirty="0" smtClean="0">
                <a:ea typeface="Cambria Math" pitchFamily="18" charset="0"/>
              </a:rPr>
              <a:t> </a:t>
            </a:r>
            <a:r>
              <a:rPr lang="en-US" sz="2600" i="1" dirty="0" smtClean="0">
                <a:ea typeface="Cambria Math" pitchFamily="18" charset="0"/>
              </a:rPr>
              <a:t>m</a:t>
            </a:r>
            <a:endParaRPr lang="en-US" sz="2600" i="1" dirty="0" smtClean="0"/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b="1" dirty="0" smtClean="0"/>
              <a:t>r</a:t>
            </a:r>
            <a:r>
              <a:rPr kumimoji="0" lang="en-US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eturn</a:t>
            </a:r>
            <a:r>
              <a:rPr lang="en-US" sz="2600" noProof="0" dirty="0" smtClean="0"/>
              <a:t> </a:t>
            </a:r>
            <a:r>
              <a:rPr lang="en-US" sz="2600" i="1" noProof="0" dirty="0" smtClean="0"/>
              <a:t>x</a:t>
            </a:r>
            <a:r>
              <a:rPr lang="en-US" sz="2600" i="1" dirty="0" smtClean="0"/>
              <a:t> </a:t>
            </a:r>
            <a:r>
              <a:rPr lang="en-US" sz="2600" dirty="0" smtClean="0"/>
              <a:t>{</a:t>
            </a:r>
            <a:r>
              <a:rPr lang="en-US" sz="2600" i="1" dirty="0" smtClean="0"/>
              <a:t>x</a:t>
            </a:r>
            <a:r>
              <a:rPr lang="en-US" sz="2600" dirty="0" smtClean="0"/>
              <a:t> equals </a:t>
            </a:r>
            <a:r>
              <a:rPr lang="en-US" sz="2600" i="1" dirty="0" err="1" smtClean="0"/>
              <a:t>b</a:t>
            </a:r>
            <a:r>
              <a:rPr lang="en-US" sz="2600" i="1" baseline="30000" dirty="0" err="1" smtClean="0"/>
              <a:t>n</a:t>
            </a:r>
            <a:r>
              <a:rPr lang="en-US" sz="2600" dirty="0" smtClean="0"/>
              <a:t> </a:t>
            </a:r>
            <a:r>
              <a:rPr lang="en-US" sz="2600" b="1" dirty="0" smtClean="0"/>
              <a:t>mod</a:t>
            </a:r>
            <a:r>
              <a:rPr lang="en-US" sz="2600" dirty="0" smtClean="0"/>
              <a:t> </a:t>
            </a:r>
            <a:r>
              <a:rPr lang="en-US" sz="2600" i="1" dirty="0" smtClean="0"/>
              <a:t>m</a:t>
            </a:r>
            <a:r>
              <a:rPr lang="en-US" sz="2600" dirty="0" smtClean="0"/>
              <a:t> </a:t>
            </a:r>
            <a:r>
              <a:rPr kumimoji="0" lang="en-US" sz="2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2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2667000" y="2286000"/>
            <a:ext cx="631031" cy="323850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676400" y="2590800"/>
            <a:ext cx="328613" cy="316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Primes and Greatest Common Divisors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4.3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Prime Numbers and their Properties</a:t>
            </a:r>
          </a:p>
          <a:p>
            <a:r>
              <a:rPr lang="en-US" dirty="0" smtClean="0"/>
              <a:t>Conjectures and Open Problems About Primes</a:t>
            </a:r>
          </a:p>
          <a:p>
            <a:r>
              <a:rPr lang="en-US" dirty="0" smtClean="0"/>
              <a:t>Greatest Common Divisors and Least Common Multiples</a:t>
            </a:r>
          </a:p>
          <a:p>
            <a:r>
              <a:rPr lang="en-US" dirty="0" smtClean="0"/>
              <a:t>The Euclidian Algorithm</a:t>
            </a:r>
          </a:p>
          <a:p>
            <a:r>
              <a:rPr lang="en-US" dirty="0" err="1" smtClean="0"/>
              <a:t>gcds</a:t>
            </a:r>
            <a:r>
              <a:rPr lang="en-US" dirty="0" smtClean="0"/>
              <a:t> as Linear Combinations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A positive integer </a:t>
            </a:r>
            <a:r>
              <a:rPr lang="en-US" i="1" dirty="0" smtClean="0"/>
              <a:t>p</a:t>
            </a:r>
            <a:r>
              <a:rPr lang="en-US" dirty="0" smtClean="0"/>
              <a:t> greater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is called </a:t>
            </a:r>
            <a:r>
              <a:rPr lang="en-US" i="1" dirty="0" smtClean="0"/>
              <a:t>prime</a:t>
            </a:r>
            <a:r>
              <a:rPr lang="en-US" dirty="0" smtClean="0"/>
              <a:t> if the only positive factors of </a:t>
            </a:r>
            <a:r>
              <a:rPr lang="en-US" i="1" dirty="0" smtClean="0"/>
              <a:t>p</a:t>
            </a:r>
            <a:r>
              <a:rPr lang="en-US" dirty="0" smtClean="0"/>
              <a:t> are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and </a:t>
            </a:r>
            <a:r>
              <a:rPr lang="en-US" i="1" dirty="0" smtClean="0"/>
              <a:t>p</a:t>
            </a:r>
            <a:r>
              <a:rPr lang="en-US" dirty="0" smtClean="0"/>
              <a:t>. A positive integer that is greater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and is not prime is called </a:t>
            </a:r>
            <a:r>
              <a:rPr lang="en-US" i="1" dirty="0" smtClean="0"/>
              <a:t>composite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Example</a:t>
            </a:r>
            <a:r>
              <a:rPr lang="en-US" dirty="0" smtClean="0"/>
              <a:t>:  The integer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/>
              <a:t> is prime because its only positive factors are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/>
              <a:t>, but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</a:t>
            </a:r>
            <a:r>
              <a:rPr lang="en-US" dirty="0" smtClean="0"/>
              <a:t> is composite because it is divisible by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The Fundamental Theorem of Arithmetic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Theorem</a:t>
            </a:r>
            <a:r>
              <a:rPr lang="en-US" dirty="0" smtClean="0"/>
              <a:t>: Every positive integer greater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can be written uniquely as a prime or as the product of two or more primes where the prime factors are written in order of </a:t>
            </a:r>
            <a:r>
              <a:rPr lang="en-US" dirty="0" err="1" smtClean="0"/>
              <a:t>nondecreasing</a:t>
            </a:r>
            <a:r>
              <a:rPr lang="en-US" dirty="0" smtClean="0"/>
              <a:t> size.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Examples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100 = 2 </a:t>
            </a:r>
            <a:r>
              <a:rPr lang="en-US" dirty="0" smtClean="0">
                <a:latin typeface="Cambria Math"/>
                <a:ea typeface="Cambria Math"/>
              </a:rPr>
              <a:t>∙ 2 ∙ 5 ∙ 5 = 2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r>
              <a:rPr lang="en-US" dirty="0" smtClean="0">
                <a:latin typeface="Cambria Math"/>
                <a:ea typeface="Cambria Math"/>
              </a:rPr>
              <a:t> ∙ 5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</a:p>
          <a:p>
            <a:pPr lvl="1"/>
            <a:r>
              <a:rPr lang="en-US" dirty="0" smtClean="0">
                <a:latin typeface="Cambria Math"/>
                <a:ea typeface="Cambria Math"/>
              </a:rPr>
              <a:t>641 = 641</a:t>
            </a:r>
          </a:p>
          <a:p>
            <a:pPr lvl="1"/>
            <a:r>
              <a:rPr lang="en-US" dirty="0" smtClean="0">
                <a:latin typeface="Cambria Math"/>
                <a:ea typeface="Cambria Math"/>
              </a:rPr>
              <a:t>999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3 </a:t>
            </a:r>
            <a:r>
              <a:rPr lang="en-US" dirty="0" smtClean="0">
                <a:latin typeface="Cambria Math"/>
                <a:ea typeface="Cambria Math"/>
              </a:rPr>
              <a:t>∙ 3 ∙ 3 ∙ 37 = 3</a:t>
            </a:r>
            <a:r>
              <a:rPr lang="en-US" baseline="30000" dirty="0" smtClean="0">
                <a:latin typeface="Cambria Math"/>
                <a:ea typeface="Cambria Math"/>
              </a:rPr>
              <a:t>3</a:t>
            </a:r>
            <a:r>
              <a:rPr lang="en-US" dirty="0" smtClean="0">
                <a:latin typeface="Cambria Math"/>
                <a:ea typeface="Cambria Math"/>
              </a:rPr>
              <a:t> ∙ 37 </a:t>
            </a:r>
          </a:p>
          <a:p>
            <a:pPr lvl="1"/>
            <a:r>
              <a:rPr lang="en-US" dirty="0" smtClean="0">
                <a:latin typeface="Cambria Math"/>
                <a:ea typeface="Cambria Math"/>
              </a:rPr>
              <a:t>1024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2 </a:t>
            </a:r>
            <a:r>
              <a:rPr lang="en-US" dirty="0" smtClean="0">
                <a:latin typeface="Cambria Math"/>
                <a:ea typeface="Cambria Math"/>
              </a:rPr>
              <a:t>∙ 2 ∙ 2 ∙ 2 ∙ 2 ∙ 2 ∙ 2 ∙ 2 ∙ 2 ∙ 2 = 2</a:t>
            </a:r>
            <a:r>
              <a:rPr lang="en-US" baseline="30000" dirty="0" smtClean="0">
                <a:latin typeface="Cambria Math"/>
                <a:ea typeface="Cambria Math"/>
              </a:rPr>
              <a:t>10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Sieve of </a:t>
            </a:r>
            <a:r>
              <a:rPr lang="en-US" dirty="0" err="1" smtClean="0"/>
              <a:t>Erastosthenes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10400" y="4572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Erastothenes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276-194</a:t>
            </a:r>
            <a:r>
              <a:rPr lang="en-US" dirty="0" smtClean="0"/>
              <a:t> B.C.)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Sieve of </a:t>
            </a:r>
            <a:r>
              <a:rPr lang="en-US" i="1" dirty="0" err="1" smtClean="0"/>
              <a:t>Erastosthenes</a:t>
            </a:r>
            <a:r>
              <a:rPr lang="en-US" i="1" dirty="0" smtClean="0"/>
              <a:t> </a:t>
            </a:r>
            <a:r>
              <a:rPr lang="en-US" dirty="0" smtClean="0"/>
              <a:t>can be used to find all primes not exceeding a specified positive integer. For example, begin with the list of integers between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100</a:t>
            </a:r>
            <a:r>
              <a:rPr lang="en-US" dirty="0" smtClean="0"/>
              <a:t>.</a:t>
            </a:r>
          </a:p>
          <a:p>
            <a:pPr marL="850392" lvl="1" indent="-457200">
              <a:buFont typeface="+mj-lt"/>
              <a:buAutoNum type="alphaLcPeriod"/>
            </a:pPr>
            <a:r>
              <a:rPr lang="en-US" dirty="0" smtClean="0"/>
              <a:t>Delete all  the integers, other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divisible by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.</a:t>
            </a:r>
          </a:p>
          <a:p>
            <a:pPr marL="850392" lvl="1" indent="-457200">
              <a:buFont typeface="+mj-lt"/>
              <a:buAutoNum type="alphaLcPeriod"/>
            </a:pPr>
            <a:r>
              <a:rPr lang="en-US" dirty="0" smtClean="0"/>
              <a:t>Delete all the integers, other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, divisible by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.</a:t>
            </a:r>
          </a:p>
          <a:p>
            <a:pPr marL="850392" lvl="1" indent="-457200">
              <a:buFont typeface="+mj-lt"/>
              <a:buAutoNum type="alphaLcPeriod"/>
            </a:pPr>
            <a:r>
              <a:rPr lang="en-US" dirty="0" smtClean="0"/>
              <a:t>Next, delete all the integers, other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, divisible by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.</a:t>
            </a:r>
          </a:p>
          <a:p>
            <a:pPr marL="850392" lvl="1" indent="-457200">
              <a:buFont typeface="+mj-lt"/>
              <a:buAutoNum type="alphaLcPeriod"/>
            </a:pPr>
            <a:r>
              <a:rPr lang="en-US" dirty="0" smtClean="0"/>
              <a:t>Next, delete all the integers, other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/>
              <a:t>, divisible by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/>
              <a:t>.</a:t>
            </a:r>
          </a:p>
          <a:p>
            <a:pPr marL="850392" lvl="1" indent="-457200">
              <a:buFont typeface="+mj-lt"/>
              <a:buAutoNum type="alphaLcPeriod"/>
            </a:pPr>
            <a:r>
              <a:rPr lang="en-US" dirty="0" smtClean="0"/>
              <a:t>Since all the remaining integers  are not divisible by any of the previous integers, other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the primes are: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2200" dirty="0" smtClean="0"/>
              <a:t>{</a:t>
            </a:r>
            <a:r>
              <a:rPr lang="en-US" sz="2200" dirty="0" smtClean="0">
                <a:latin typeface="Cambria Math" pitchFamily="18" charset="0"/>
                <a:ea typeface="Cambria Math" pitchFamily="18" charset="0"/>
              </a:rPr>
              <a:t>2,3,7,11,19,23,29,31,37,41,43,47,53,59,61,67,71,73,79,83,89, 97</a:t>
            </a:r>
            <a:r>
              <a:rPr lang="en-US" sz="2200" dirty="0" smtClean="0"/>
              <a:t>}</a:t>
            </a:r>
          </a:p>
          <a:p>
            <a:endParaRPr lang="en-US" dirty="0"/>
          </a:p>
        </p:txBody>
      </p:sp>
      <p:pic>
        <p:nvPicPr>
          <p:cNvPr id="7" name="Content Placeholder 3" descr="07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152400"/>
            <a:ext cx="885444" cy="10218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0" y="6248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continued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Sieve of </a:t>
            </a:r>
            <a:r>
              <a:rPr lang="en-US" dirty="0" err="1" smtClean="0"/>
              <a:t>Erastosthenes</a:t>
            </a:r>
            <a:endParaRPr lang="en-US" dirty="0"/>
          </a:p>
        </p:txBody>
      </p:sp>
      <p:pic>
        <p:nvPicPr>
          <p:cNvPr id="4" name="Content Placeholder 3" descr="table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05000"/>
            <a:ext cx="5033501" cy="4389437"/>
          </a:xfrm>
        </p:spPr>
      </p:pic>
      <p:sp>
        <p:nvSpPr>
          <p:cNvPr id="5" name="TextBox 4"/>
          <p:cNvSpPr txBox="1"/>
          <p:nvPr/>
        </p:nvSpPr>
        <p:spPr>
          <a:xfrm>
            <a:off x="5638800" y="1828800"/>
            <a:ext cx="2971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an integer </a:t>
            </a:r>
            <a:r>
              <a:rPr lang="en-US" i="1" dirty="0" smtClean="0"/>
              <a:t>n</a:t>
            </a:r>
            <a:r>
              <a:rPr lang="en-US" dirty="0" smtClean="0"/>
              <a:t> is a composite integer, then it has a prime divisor less than or equal to </a:t>
            </a:r>
            <a:r>
              <a:rPr lang="en-US" dirty="0" smtClean="0">
                <a:latin typeface="Cambria Math"/>
                <a:ea typeface="Cambria Math"/>
              </a:rPr>
              <a:t>√</a:t>
            </a:r>
            <a:r>
              <a:rPr lang="en-US" i="1" dirty="0" smtClean="0"/>
              <a:t>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To see this, note that if </a:t>
            </a:r>
            <a:r>
              <a:rPr lang="en-US" i="1" dirty="0" smtClean="0"/>
              <a:t>n</a:t>
            </a:r>
            <a:r>
              <a:rPr lang="en-US" dirty="0" smtClean="0"/>
              <a:t> = </a:t>
            </a:r>
            <a:r>
              <a:rPr lang="en-US" i="1" dirty="0" err="1" smtClean="0"/>
              <a:t>ab</a:t>
            </a:r>
            <a:r>
              <a:rPr lang="en-US" dirty="0" smtClean="0"/>
              <a:t>, then  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√</a:t>
            </a:r>
            <a:r>
              <a:rPr lang="en-US" i="1" dirty="0" smtClean="0"/>
              <a:t>n </a:t>
            </a:r>
            <a:r>
              <a:rPr lang="en-US" dirty="0" smtClean="0"/>
              <a:t> or </a:t>
            </a:r>
            <a:r>
              <a:rPr lang="en-US" i="1" dirty="0" smtClean="0"/>
              <a:t>b </a:t>
            </a:r>
            <a:r>
              <a:rPr lang="en-US" dirty="0" smtClean="0">
                <a:latin typeface="Cambria Math"/>
                <a:ea typeface="Cambria Math"/>
              </a:rPr>
              <a:t>≤√</a:t>
            </a:r>
            <a:r>
              <a:rPr lang="en-US" i="1" dirty="0" smtClean="0"/>
              <a:t>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Trial division</a:t>
            </a:r>
            <a:r>
              <a:rPr lang="en-US" dirty="0" smtClean="0"/>
              <a:t>, a very inefficient method of determining if a number </a:t>
            </a:r>
            <a:r>
              <a:rPr lang="en-US" i="1" dirty="0" smtClean="0"/>
              <a:t>n</a:t>
            </a:r>
            <a:r>
              <a:rPr lang="en-US" dirty="0" smtClean="0"/>
              <a:t>  is prime, is to try every integer </a:t>
            </a:r>
            <a:r>
              <a:rPr lang="en-US" i="1" dirty="0" err="1" smtClean="0"/>
              <a:t>i</a:t>
            </a:r>
            <a:r>
              <a:rPr lang="en-US" dirty="0" smtClean="0">
                <a:latin typeface="Cambria Math"/>
                <a:ea typeface="Cambria Math"/>
              </a:rPr>
              <a:t> ≤√</a:t>
            </a:r>
            <a:r>
              <a:rPr lang="en-US" i="1" dirty="0" smtClean="0"/>
              <a:t>n </a:t>
            </a:r>
            <a:r>
              <a:rPr lang="en-US" dirty="0" smtClean="0"/>
              <a:t>and see if n is divisible by </a:t>
            </a:r>
            <a:r>
              <a:rPr lang="en-US" i="1" dirty="0" err="1" smtClean="0"/>
              <a:t>i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Divisibility and Modular Arithmetic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4.1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Infinitude of Primes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</a:t>
            </a:r>
            <a:r>
              <a:rPr lang="en-US" sz="1800" b="1" dirty="0" smtClean="0"/>
              <a:t>Theorem</a:t>
            </a:r>
            <a:r>
              <a:rPr lang="en-US" sz="1800" dirty="0" smtClean="0"/>
              <a:t>: There are infinitely many primes. (Euclid)</a:t>
            </a:r>
          </a:p>
          <a:p>
            <a:pPr>
              <a:buNone/>
            </a:pPr>
            <a:r>
              <a:rPr lang="en-US" sz="1800" dirty="0" smtClean="0"/>
              <a:t>    </a:t>
            </a:r>
            <a:r>
              <a:rPr lang="en-US" sz="1800" b="1" dirty="0" smtClean="0"/>
              <a:t>Proof</a:t>
            </a:r>
            <a:r>
              <a:rPr lang="en-US" sz="1800" dirty="0" smtClean="0"/>
              <a:t>:  Assume finitely many primes:  </a:t>
            </a:r>
            <a:r>
              <a:rPr lang="en-US" sz="1800" i="1" dirty="0" smtClean="0"/>
              <a:t>p</a:t>
            </a:r>
            <a:r>
              <a:rPr lang="en-US" sz="1800" baseline="-25000" dirty="0" smtClean="0"/>
              <a:t>1</a:t>
            </a:r>
            <a:r>
              <a:rPr lang="en-US" sz="1800" i="1" dirty="0" smtClean="0"/>
              <a:t>, p</a:t>
            </a:r>
            <a:r>
              <a:rPr lang="en-US" sz="1800" baseline="-25000" dirty="0" smtClean="0"/>
              <a:t>2</a:t>
            </a:r>
            <a:r>
              <a:rPr lang="en-US" sz="1800" i="1" dirty="0" smtClean="0"/>
              <a:t>, ….., </a:t>
            </a:r>
            <a:r>
              <a:rPr lang="en-US" sz="1800" i="1" dirty="0" err="1" smtClean="0"/>
              <a:t>p</a:t>
            </a:r>
            <a:r>
              <a:rPr lang="en-US" sz="1800" i="1" baseline="-25000" dirty="0" err="1" smtClean="0"/>
              <a:t>n</a:t>
            </a:r>
            <a:endParaRPr lang="en-US" sz="1800" i="1" dirty="0" smtClean="0"/>
          </a:p>
          <a:p>
            <a:pPr lvl="1"/>
            <a:r>
              <a:rPr lang="en-US" sz="1800" dirty="0" smtClean="0"/>
              <a:t>Let </a:t>
            </a:r>
            <a:r>
              <a:rPr lang="en-US" sz="1800" i="1" dirty="0" smtClean="0"/>
              <a:t>q = p</a:t>
            </a:r>
            <a:r>
              <a:rPr lang="en-US" sz="18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1800" i="1" dirty="0" smtClean="0"/>
              <a:t>p</a:t>
            </a:r>
            <a:r>
              <a:rPr lang="en-US" sz="18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1800" i="1" dirty="0" smtClean="0">
                <a:ea typeface="Cambria Math"/>
              </a:rPr>
              <a:t>∙∙∙</a:t>
            </a:r>
            <a:r>
              <a:rPr lang="en-US" sz="1800" i="1" dirty="0" smtClean="0">
                <a:latin typeface="Cambria Math"/>
                <a:ea typeface="Cambria Math"/>
              </a:rPr>
              <a:t> </a:t>
            </a:r>
            <a:r>
              <a:rPr lang="en-US" sz="1800" i="1" dirty="0" err="1" smtClean="0"/>
              <a:t>p</a:t>
            </a:r>
            <a:r>
              <a:rPr lang="en-US" sz="1800" i="1" baseline="-25000" dirty="0" err="1" smtClean="0"/>
              <a:t>n</a:t>
            </a:r>
            <a:r>
              <a:rPr lang="en-US" sz="1800" i="1" dirty="0" smtClean="0"/>
              <a:t> +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1</a:t>
            </a:r>
          </a:p>
          <a:p>
            <a:pPr lvl="1"/>
            <a:r>
              <a:rPr lang="en-US" sz="1800" dirty="0" smtClean="0"/>
              <a:t>Either </a:t>
            </a:r>
            <a:r>
              <a:rPr lang="en-US" sz="1800" i="1" dirty="0" smtClean="0"/>
              <a:t>q</a:t>
            </a:r>
            <a:r>
              <a:rPr lang="en-US" sz="1800" dirty="0" smtClean="0"/>
              <a:t> is prime or by the fundamental theorem of arithmetic it is a product of primes. </a:t>
            </a:r>
          </a:p>
          <a:p>
            <a:pPr lvl="2"/>
            <a:r>
              <a:rPr lang="en-US" sz="1800" dirty="0" smtClean="0"/>
              <a:t>But none of the primes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</a:t>
            </a:r>
            <a:r>
              <a:rPr lang="en-US" sz="1800" baseline="-25000" dirty="0" err="1" smtClean="0"/>
              <a:t>j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divides </a:t>
            </a:r>
            <a:r>
              <a:rPr lang="en-US" sz="1800" i="1" dirty="0" smtClean="0"/>
              <a:t>q</a:t>
            </a:r>
            <a:r>
              <a:rPr lang="en-US" sz="1800" dirty="0" smtClean="0"/>
              <a:t> since if  </a:t>
            </a:r>
            <a:r>
              <a:rPr lang="en-US" sz="1800" i="1" dirty="0" err="1" smtClean="0"/>
              <a:t>p</a:t>
            </a:r>
            <a:r>
              <a:rPr lang="en-US" sz="1800" baseline="-25000" dirty="0" err="1" smtClean="0"/>
              <a:t>j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| </a:t>
            </a:r>
            <a:r>
              <a:rPr lang="en-US" sz="1800" i="1" dirty="0" smtClean="0"/>
              <a:t>q</a:t>
            </a:r>
            <a:r>
              <a:rPr lang="en-US" sz="1800" dirty="0" smtClean="0"/>
              <a:t>, then </a:t>
            </a:r>
            <a:r>
              <a:rPr lang="en-US" sz="1800" i="1" dirty="0" err="1" smtClean="0"/>
              <a:t>p</a:t>
            </a:r>
            <a:r>
              <a:rPr lang="en-US" sz="1800" baseline="-25000" dirty="0" err="1" smtClean="0"/>
              <a:t>j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 divides                                              </a:t>
            </a:r>
            <a:r>
              <a:rPr lang="en-US" sz="1800" i="1" dirty="0" smtClean="0"/>
              <a:t>q </a:t>
            </a:r>
            <a:r>
              <a:rPr lang="en-US" sz="1800" i="1" dirty="0" smtClean="0">
                <a:latin typeface="Cambria Math"/>
                <a:ea typeface="Cambria Math"/>
              </a:rPr>
              <a:t>−</a:t>
            </a:r>
            <a:r>
              <a:rPr lang="en-US" sz="1800" i="1" dirty="0" smtClean="0"/>
              <a:t> p</a:t>
            </a:r>
            <a:r>
              <a:rPr lang="en-US" sz="1800" baseline="-25000" dirty="0" smtClean="0"/>
              <a:t>1</a:t>
            </a:r>
            <a:r>
              <a:rPr lang="en-US" sz="1800" i="1" dirty="0" smtClean="0"/>
              <a:t>p</a:t>
            </a:r>
            <a:r>
              <a:rPr lang="en-US" sz="1800" baseline="-25000" dirty="0" smtClean="0"/>
              <a:t>2</a:t>
            </a:r>
            <a:r>
              <a:rPr lang="en-US" sz="1800" i="1" dirty="0" smtClean="0">
                <a:ea typeface="Cambria Math"/>
              </a:rPr>
              <a:t>∙∙∙</a:t>
            </a:r>
            <a:r>
              <a:rPr lang="en-US" sz="1800" i="1" dirty="0" smtClean="0">
                <a:latin typeface="Cambria Math"/>
                <a:ea typeface="Cambria Math"/>
              </a:rPr>
              <a:t> </a:t>
            </a:r>
            <a:r>
              <a:rPr lang="en-US" sz="1800" i="1" dirty="0" err="1" smtClean="0"/>
              <a:t>p</a:t>
            </a:r>
            <a:r>
              <a:rPr lang="en-US" sz="1800" i="1" baseline="-25000" dirty="0" err="1" smtClean="0"/>
              <a:t>n</a:t>
            </a:r>
            <a:r>
              <a:rPr lang="en-US" sz="1800" i="1" dirty="0" smtClean="0"/>
              <a:t> =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1800" i="1" dirty="0" smtClean="0"/>
              <a:t> .</a:t>
            </a:r>
          </a:p>
          <a:p>
            <a:pPr lvl="2"/>
            <a:r>
              <a:rPr lang="en-US" sz="1800" dirty="0" smtClean="0"/>
              <a:t>Hence</a:t>
            </a:r>
            <a:r>
              <a:rPr lang="en-US" sz="1800" i="1" dirty="0" smtClean="0"/>
              <a:t>, </a:t>
            </a:r>
            <a:r>
              <a:rPr lang="en-US" sz="1800" dirty="0" smtClean="0"/>
              <a:t>there is a prime not on the list </a:t>
            </a:r>
            <a:r>
              <a:rPr lang="en-US" sz="1800" i="1" dirty="0" smtClean="0"/>
              <a:t>p</a:t>
            </a:r>
            <a:r>
              <a:rPr lang="en-US" sz="1800" baseline="-25000" dirty="0" smtClean="0"/>
              <a:t>1</a:t>
            </a:r>
            <a:r>
              <a:rPr lang="en-US" sz="1800" i="1" dirty="0" smtClean="0"/>
              <a:t>, p</a:t>
            </a:r>
            <a:r>
              <a:rPr lang="en-US" sz="1800" baseline="-25000" dirty="0" smtClean="0"/>
              <a:t>2</a:t>
            </a:r>
            <a:r>
              <a:rPr lang="en-US" sz="1800" i="1" dirty="0" smtClean="0"/>
              <a:t>, ….., </a:t>
            </a:r>
            <a:r>
              <a:rPr lang="en-US" sz="1800" i="1" dirty="0" err="1" smtClean="0"/>
              <a:t>p</a:t>
            </a:r>
            <a:r>
              <a:rPr lang="en-US" sz="1800" i="1" baseline="-25000" dirty="0" err="1" smtClean="0"/>
              <a:t>n</a:t>
            </a:r>
            <a:r>
              <a:rPr lang="en-US" sz="1800" dirty="0" smtClean="0"/>
              <a:t>.</a:t>
            </a:r>
            <a:r>
              <a:rPr lang="en-US" sz="1800" i="1" baseline="-25000" dirty="0" smtClean="0"/>
              <a:t> </a:t>
            </a:r>
            <a:r>
              <a:rPr lang="en-US" sz="1800" dirty="0" smtClean="0"/>
              <a:t>It is either </a:t>
            </a:r>
            <a:r>
              <a:rPr lang="en-US" sz="1800" i="1" dirty="0" smtClean="0"/>
              <a:t>q</a:t>
            </a:r>
            <a:r>
              <a:rPr lang="en-US" sz="1800" dirty="0" smtClean="0"/>
              <a:t>, or if </a:t>
            </a:r>
            <a:r>
              <a:rPr lang="en-US" sz="1800" i="1" dirty="0" smtClean="0"/>
              <a:t>q</a:t>
            </a:r>
            <a:r>
              <a:rPr lang="en-US" sz="1800" dirty="0" smtClean="0"/>
              <a:t> is composite, it is a prime factor of </a:t>
            </a:r>
            <a:r>
              <a:rPr lang="en-US" sz="1800" i="1" dirty="0" smtClean="0"/>
              <a:t>q</a:t>
            </a:r>
            <a:r>
              <a:rPr lang="en-US" sz="1800" dirty="0" smtClean="0"/>
              <a:t>. This contradicts the assumption that  </a:t>
            </a:r>
            <a:r>
              <a:rPr lang="en-US" sz="1800" i="1" dirty="0" smtClean="0"/>
              <a:t>p</a:t>
            </a:r>
            <a:r>
              <a:rPr lang="en-US" sz="1800" baseline="-25000" dirty="0" smtClean="0"/>
              <a:t>1</a:t>
            </a:r>
            <a:r>
              <a:rPr lang="en-US" sz="1800" i="1" dirty="0" smtClean="0"/>
              <a:t>, p</a:t>
            </a:r>
            <a:r>
              <a:rPr lang="en-US" sz="1800" baseline="-25000" dirty="0" smtClean="0"/>
              <a:t>2</a:t>
            </a:r>
            <a:r>
              <a:rPr lang="en-US" sz="1800" i="1" dirty="0" smtClean="0"/>
              <a:t>, ….., </a:t>
            </a:r>
            <a:r>
              <a:rPr lang="en-US" sz="1800" i="1" dirty="0" err="1" smtClean="0"/>
              <a:t>p</a:t>
            </a:r>
            <a:r>
              <a:rPr lang="en-US" sz="1800" i="1" baseline="-25000" dirty="0" err="1" smtClean="0"/>
              <a:t>n</a:t>
            </a:r>
            <a:r>
              <a:rPr lang="en-US" sz="1800" dirty="0" smtClean="0"/>
              <a:t>   are all the primes. </a:t>
            </a:r>
          </a:p>
          <a:p>
            <a:pPr lvl="1"/>
            <a:r>
              <a:rPr lang="en-US" sz="1800" dirty="0" smtClean="0"/>
              <a:t>Consequently, there are infinitely many primes.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 descr="03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228600"/>
            <a:ext cx="894588" cy="10386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1200" y="12954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Euclid </a:t>
            </a:r>
          </a:p>
          <a:p>
            <a:pPr algn="ctr"/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325</a:t>
            </a:r>
            <a:r>
              <a:rPr lang="en-US" dirty="0" smtClean="0"/>
              <a:t> </a:t>
            </a:r>
            <a:r>
              <a:rPr lang="en-US" sz="1200" dirty="0" smtClean="0"/>
              <a:t>B.C.E.</a:t>
            </a:r>
            <a:r>
              <a:rPr lang="en-US" dirty="0" smtClean="0"/>
              <a:t> –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265</a:t>
            </a:r>
            <a:r>
              <a:rPr lang="en-US" dirty="0" smtClean="0"/>
              <a:t> </a:t>
            </a:r>
            <a:r>
              <a:rPr lang="en-US" sz="1200" dirty="0" smtClean="0"/>
              <a:t>B.C.E.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Picture 5" descr="08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2400" y="5105400"/>
            <a:ext cx="762000" cy="888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0600" y="5486400"/>
            <a:ext cx="6553200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This proof was given by Euclid  </a:t>
            </a:r>
            <a:r>
              <a:rPr lang="en-US" sz="1400" i="1" dirty="0" smtClean="0"/>
              <a:t>The Elements</a:t>
            </a:r>
            <a:r>
              <a:rPr lang="en-US" sz="1400" dirty="0" smtClean="0"/>
              <a:t>. The proof is considered to be one of the most beautiful in all  mathematics.  It is  the first proof in </a:t>
            </a:r>
            <a:r>
              <a:rPr lang="en-US" sz="1400" i="1" dirty="0" smtClean="0"/>
              <a:t>The Book, </a:t>
            </a:r>
            <a:r>
              <a:rPr lang="en-US" sz="1400" dirty="0" smtClean="0"/>
              <a:t>inspired by the famous mathematician Paul </a:t>
            </a:r>
            <a:r>
              <a:rPr lang="en-US" sz="1400" dirty="0" err="1" smtClean="0"/>
              <a:t>Erd</a:t>
            </a:r>
            <a:r>
              <a:rPr lang="hu-HU" sz="1400" dirty="0" smtClean="0">
                <a:latin typeface="Cambria Math"/>
                <a:ea typeface="Cambria Math"/>
              </a:rPr>
              <a:t>ő</a:t>
            </a:r>
            <a:r>
              <a:rPr lang="en-US" sz="1400" dirty="0" smtClean="0"/>
              <a:t>s’ imagined collection of perfect proofs maintained by God.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00" y="60198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Paul  </a:t>
            </a:r>
            <a:r>
              <a:rPr lang="en-US" sz="1400" dirty="0" err="1" smtClean="0"/>
              <a:t>Erd</a:t>
            </a:r>
            <a:r>
              <a:rPr lang="hu-HU" sz="1400" dirty="0" smtClean="0">
                <a:latin typeface="Cambria Math"/>
                <a:ea typeface="Cambria Math"/>
              </a:rPr>
              <a:t>ő</a:t>
            </a:r>
            <a:r>
              <a:rPr lang="en-US" sz="1400" dirty="0" smtClean="0"/>
              <a:t>s</a:t>
            </a:r>
          </a:p>
          <a:p>
            <a:r>
              <a:rPr lang="en-US" sz="1400" dirty="0" smtClean="0"/>
              <a:t>(1913-1996)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Mersenne</a:t>
            </a:r>
            <a:r>
              <a:rPr lang="en-US" dirty="0" smtClean="0"/>
              <a:t> Primes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Prime numbers of the form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i="1" baseline="30000" dirty="0" smtClean="0"/>
              <a:t> </a:t>
            </a:r>
            <a:r>
              <a:rPr lang="en-US" i="1" dirty="0" smtClean="0">
                <a:latin typeface="Cambria Math"/>
                <a:ea typeface="Cambria Math"/>
              </a:rPr>
              <a:t>− </a:t>
            </a:r>
            <a:r>
              <a:rPr lang="en-US" dirty="0" smtClean="0">
                <a:latin typeface="Cambria Math"/>
                <a:ea typeface="Cambria Math"/>
              </a:rPr>
              <a:t>1</a:t>
            </a:r>
            <a:r>
              <a:rPr lang="en-US" i="1" dirty="0" smtClean="0">
                <a:latin typeface="Cambria Math"/>
                <a:ea typeface="Cambria Math"/>
              </a:rPr>
              <a:t> , </a:t>
            </a:r>
            <a:r>
              <a:rPr lang="en-US" dirty="0" smtClean="0">
                <a:ea typeface="Cambria Math"/>
              </a:rPr>
              <a:t>where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baseline="30000" dirty="0" smtClean="0"/>
              <a:t> </a:t>
            </a:r>
            <a:r>
              <a:rPr lang="en-US" i="1" dirty="0" smtClean="0"/>
              <a:t>p</a:t>
            </a:r>
            <a:r>
              <a:rPr lang="en-US" dirty="0" smtClean="0"/>
              <a:t> is prime, are called </a:t>
            </a:r>
            <a:r>
              <a:rPr lang="en-US" i="1" dirty="0" err="1" smtClean="0"/>
              <a:t>Mersenne</a:t>
            </a:r>
            <a:r>
              <a:rPr lang="en-US" i="1" dirty="0" smtClean="0"/>
              <a:t> primes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/>
              <a:t> </a:t>
            </a:r>
            <a:r>
              <a:rPr lang="en-US" i="1" dirty="0" smtClean="0">
                <a:latin typeface="Cambria Math"/>
                <a:ea typeface="Cambria Math"/>
              </a:rPr>
              <a:t>− </a:t>
            </a:r>
            <a:r>
              <a:rPr lang="en-US" dirty="0" smtClean="0">
                <a:latin typeface="Cambria Math"/>
                <a:ea typeface="Cambria Math"/>
              </a:rPr>
              <a:t>1</a:t>
            </a:r>
            <a:r>
              <a:rPr lang="en-US" i="1" dirty="0" smtClean="0">
                <a:latin typeface="Cambria Math"/>
                <a:ea typeface="Cambria Math"/>
              </a:rPr>
              <a:t>  = </a:t>
            </a:r>
            <a:r>
              <a:rPr lang="en-US" dirty="0" smtClean="0">
                <a:latin typeface="Cambria Math"/>
                <a:ea typeface="Cambria Math"/>
              </a:rPr>
              <a:t>3</a:t>
            </a:r>
            <a:r>
              <a:rPr lang="en-US" i="1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baseline="30000" dirty="0" smtClean="0"/>
              <a:t> </a:t>
            </a:r>
            <a:r>
              <a:rPr lang="en-US" i="1" dirty="0" smtClean="0">
                <a:latin typeface="Cambria Math"/>
                <a:ea typeface="Cambria Math"/>
              </a:rPr>
              <a:t>− </a:t>
            </a:r>
            <a:r>
              <a:rPr lang="en-US" dirty="0" smtClean="0">
                <a:latin typeface="Cambria Math"/>
                <a:ea typeface="Cambria Math"/>
              </a:rPr>
              <a:t>1</a:t>
            </a:r>
            <a:r>
              <a:rPr lang="en-US" i="1" dirty="0" smtClean="0">
                <a:latin typeface="Cambria Math"/>
                <a:ea typeface="Cambria Math"/>
              </a:rPr>
              <a:t>  = </a:t>
            </a:r>
            <a:r>
              <a:rPr lang="en-US" dirty="0" smtClean="0">
                <a:latin typeface="Cambria Math"/>
                <a:ea typeface="Cambria Math"/>
              </a:rPr>
              <a:t>7,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2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i="1" baseline="30000" dirty="0" smtClean="0"/>
              <a:t> </a:t>
            </a:r>
            <a:r>
              <a:rPr lang="en-US" i="1" dirty="0" smtClean="0">
                <a:latin typeface="Cambria Math"/>
                <a:ea typeface="Cambria Math"/>
              </a:rPr>
              <a:t>− </a:t>
            </a:r>
            <a:r>
              <a:rPr lang="en-US" dirty="0" smtClean="0">
                <a:latin typeface="Cambria Math"/>
                <a:ea typeface="Cambria Math"/>
              </a:rPr>
              <a:t>1</a:t>
            </a:r>
            <a:r>
              <a:rPr lang="en-US" i="1" dirty="0" smtClean="0">
                <a:latin typeface="Cambria Math"/>
                <a:ea typeface="Cambria Math"/>
              </a:rPr>
              <a:t>  = </a:t>
            </a:r>
            <a:r>
              <a:rPr lang="en-US" dirty="0" smtClean="0">
                <a:latin typeface="Cambria Math"/>
                <a:ea typeface="Cambria Math"/>
              </a:rPr>
              <a:t>37 ,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2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i="1" baseline="30000" dirty="0" smtClean="0"/>
              <a:t> </a:t>
            </a:r>
            <a:r>
              <a:rPr lang="en-US" i="1" dirty="0" smtClean="0">
                <a:latin typeface="Cambria Math"/>
                <a:ea typeface="Cambria Math"/>
              </a:rPr>
              <a:t>− </a:t>
            </a:r>
            <a:r>
              <a:rPr lang="en-US" dirty="0" smtClean="0">
                <a:latin typeface="Cambria Math"/>
                <a:ea typeface="Cambria Math"/>
              </a:rPr>
              <a:t>1 </a:t>
            </a:r>
            <a:r>
              <a:rPr lang="en-US" i="1" dirty="0" smtClean="0">
                <a:latin typeface="Cambria Math"/>
                <a:ea typeface="Cambria Math"/>
              </a:rPr>
              <a:t> = </a:t>
            </a:r>
            <a:r>
              <a:rPr lang="en-US" dirty="0" smtClean="0">
                <a:latin typeface="Cambria Math"/>
                <a:ea typeface="Cambria Math"/>
              </a:rPr>
              <a:t>127  are </a:t>
            </a:r>
            <a:r>
              <a:rPr lang="en-US" dirty="0" err="1" smtClean="0">
                <a:latin typeface="Cambria Math"/>
                <a:ea typeface="Cambria Math"/>
              </a:rPr>
              <a:t>Mersenne</a:t>
            </a:r>
            <a:r>
              <a:rPr lang="en-US" dirty="0" smtClean="0">
                <a:latin typeface="Cambria Math"/>
                <a:ea typeface="Cambria Math"/>
              </a:rPr>
              <a:t> primes.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i="1" baseline="30000" dirty="0" smtClean="0"/>
              <a:t> </a:t>
            </a:r>
            <a:r>
              <a:rPr lang="en-US" i="1" dirty="0" smtClean="0">
                <a:latin typeface="Cambria Math"/>
                <a:ea typeface="Cambria Math"/>
              </a:rPr>
              <a:t>− </a:t>
            </a:r>
            <a:r>
              <a:rPr lang="en-US" dirty="0" smtClean="0">
                <a:latin typeface="Cambria Math"/>
                <a:ea typeface="Cambria Math"/>
              </a:rPr>
              <a:t>1</a:t>
            </a:r>
            <a:r>
              <a:rPr lang="en-US" i="1" dirty="0" smtClean="0">
                <a:latin typeface="Cambria Math"/>
                <a:ea typeface="Cambria Math"/>
              </a:rPr>
              <a:t>  = </a:t>
            </a:r>
            <a:r>
              <a:rPr lang="en-US" dirty="0" smtClean="0">
                <a:latin typeface="Cambria Math"/>
                <a:ea typeface="Cambria Math"/>
              </a:rPr>
              <a:t>2047 </a:t>
            </a:r>
            <a:r>
              <a:rPr lang="en-US" i="1" dirty="0" smtClean="0">
                <a:latin typeface="Cambria Math"/>
                <a:ea typeface="Cambria Math"/>
              </a:rPr>
              <a:t>  </a:t>
            </a:r>
            <a:r>
              <a:rPr lang="en-US" dirty="0" smtClean="0">
                <a:ea typeface="Cambria Math"/>
              </a:rPr>
              <a:t>is not a </a:t>
            </a:r>
            <a:r>
              <a:rPr lang="en-US" dirty="0" err="1" smtClean="0">
                <a:ea typeface="Cambria Math"/>
              </a:rPr>
              <a:t>Mersenne</a:t>
            </a:r>
            <a:r>
              <a:rPr lang="en-US" dirty="0" smtClean="0">
                <a:ea typeface="Cambria Math"/>
              </a:rPr>
              <a:t> prime</a:t>
            </a:r>
            <a:r>
              <a:rPr lang="en-US" dirty="0" smtClean="0">
                <a:latin typeface="Cambria Math"/>
                <a:ea typeface="Cambria Math"/>
              </a:rPr>
              <a:t> since 2047 = 23∙89.</a:t>
            </a:r>
          </a:p>
          <a:p>
            <a:pPr lvl="1"/>
            <a:r>
              <a:rPr lang="en-US" dirty="0" smtClean="0">
                <a:latin typeface="Cambria Math"/>
                <a:ea typeface="Cambria Math"/>
              </a:rPr>
              <a:t>There is an efficient test for determining if 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i="1" baseline="30000" dirty="0" smtClean="0"/>
              <a:t> </a:t>
            </a:r>
            <a:r>
              <a:rPr lang="en-US" i="1" dirty="0" smtClean="0">
                <a:latin typeface="Cambria Math"/>
                <a:ea typeface="Cambria Math"/>
              </a:rPr>
              <a:t>− </a:t>
            </a:r>
            <a:r>
              <a:rPr lang="en-US" dirty="0" smtClean="0">
                <a:latin typeface="Cambria Math"/>
                <a:ea typeface="Cambria Math"/>
              </a:rPr>
              <a:t>1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 is prime.</a:t>
            </a:r>
          </a:p>
          <a:p>
            <a:pPr lvl="1"/>
            <a:r>
              <a:rPr lang="en-US" dirty="0" smtClean="0">
                <a:latin typeface="Cambria Math"/>
                <a:ea typeface="Cambria Math"/>
              </a:rPr>
              <a:t>The largest known prime numbers are </a:t>
            </a:r>
            <a:r>
              <a:rPr lang="en-US" dirty="0" err="1" smtClean="0">
                <a:latin typeface="Cambria Math"/>
                <a:ea typeface="Cambria Math"/>
              </a:rPr>
              <a:t>Mersenne</a:t>
            </a:r>
            <a:r>
              <a:rPr lang="en-US" dirty="0" smtClean="0">
                <a:latin typeface="Cambria Math"/>
                <a:ea typeface="Cambria Math"/>
              </a:rPr>
              <a:t> primes.</a:t>
            </a:r>
          </a:p>
          <a:p>
            <a:pPr lvl="1"/>
            <a:r>
              <a:rPr lang="en-US" dirty="0" smtClean="0">
                <a:latin typeface="Cambria Math"/>
                <a:ea typeface="Cambria Math"/>
              </a:rPr>
              <a:t>As of mid 2011, 47 </a:t>
            </a:r>
            <a:r>
              <a:rPr lang="en-US" dirty="0" err="1" smtClean="0">
                <a:latin typeface="Cambria Math"/>
                <a:ea typeface="Cambria Math"/>
              </a:rPr>
              <a:t>Mersenne</a:t>
            </a:r>
            <a:r>
              <a:rPr lang="en-US" dirty="0" smtClean="0">
                <a:latin typeface="Cambria Math"/>
                <a:ea typeface="Cambria Math"/>
              </a:rPr>
              <a:t> primes were known, the largest  is 2</a:t>
            </a:r>
            <a:r>
              <a:rPr lang="en-US" baseline="30000" dirty="0" smtClean="0">
                <a:latin typeface="Cambria Math"/>
                <a:ea typeface="Cambria Math"/>
              </a:rPr>
              <a:t>43,112,609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latin typeface="Cambria Math"/>
                <a:ea typeface="Cambria Math"/>
              </a:rPr>
              <a:t>− </a:t>
            </a:r>
            <a:r>
              <a:rPr lang="en-US" dirty="0" smtClean="0">
                <a:latin typeface="Cambria Math"/>
                <a:ea typeface="Cambria Math"/>
              </a:rPr>
              <a:t>1, which has nearly 13 million decimal digits.</a:t>
            </a:r>
          </a:p>
          <a:p>
            <a:pPr lvl="1"/>
            <a:r>
              <a:rPr lang="en-US" dirty="0" smtClean="0">
                <a:latin typeface="Cambria Math"/>
                <a:ea typeface="Cambria Math"/>
              </a:rPr>
              <a:t>The </a:t>
            </a:r>
            <a:r>
              <a:rPr lang="en-US" i="1" dirty="0" smtClean="0">
                <a:ea typeface="Cambria Math"/>
              </a:rPr>
              <a:t>Great Internet </a:t>
            </a:r>
            <a:r>
              <a:rPr lang="en-US" i="1" dirty="0" err="1" smtClean="0">
                <a:ea typeface="Cambria Math"/>
              </a:rPr>
              <a:t>Mersenne</a:t>
            </a:r>
            <a:r>
              <a:rPr lang="en-US" i="1" dirty="0" smtClean="0">
                <a:ea typeface="Cambria Math"/>
              </a:rPr>
              <a:t> Prime Search 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ea typeface="Cambria Math"/>
              </a:rPr>
              <a:t>GIMPS</a:t>
            </a:r>
            <a:r>
              <a:rPr lang="en-US" dirty="0" smtClean="0">
                <a:latin typeface="Cambria Math"/>
                <a:ea typeface="Cambria Math"/>
              </a:rPr>
              <a:t>) is a distributed computing project to search  for new </a:t>
            </a:r>
            <a:r>
              <a:rPr lang="en-US" dirty="0" err="1" smtClean="0">
                <a:latin typeface="Cambria Math"/>
                <a:ea typeface="Cambria Math"/>
              </a:rPr>
              <a:t>Mersenne</a:t>
            </a:r>
            <a:r>
              <a:rPr lang="en-US" dirty="0" smtClean="0">
                <a:latin typeface="Cambria Math"/>
                <a:ea typeface="Cambria Math"/>
              </a:rPr>
              <a:t> Primes.</a:t>
            </a:r>
          </a:p>
          <a:p>
            <a:pPr lvl="1">
              <a:buNone/>
            </a:pPr>
            <a:r>
              <a:rPr lang="en-US" dirty="0" smtClean="0">
                <a:latin typeface="Cambria Math"/>
                <a:ea typeface="Cambria Math"/>
              </a:rPr>
              <a:t>                   </a:t>
            </a:r>
            <a:r>
              <a:rPr lang="en-US" dirty="0" smtClean="0">
                <a:latin typeface="Cambria Math"/>
                <a:ea typeface="Cambria Math"/>
                <a:hlinkClick r:id="rId2"/>
              </a:rPr>
              <a:t>http://www.mersenne.org/</a:t>
            </a:r>
            <a:endParaRPr lang="en-US" dirty="0" smtClean="0">
              <a:latin typeface="Cambria Math"/>
              <a:ea typeface="Cambria Math"/>
            </a:endParaRPr>
          </a:p>
          <a:p>
            <a:pPr lvl="1"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 lvl="1"/>
            <a:endParaRPr lang="en-US" dirty="0"/>
          </a:p>
        </p:txBody>
      </p:sp>
      <p:pic>
        <p:nvPicPr>
          <p:cNvPr id="4" name="Picture 3" descr="03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81000"/>
            <a:ext cx="895350" cy="10401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9800" y="6858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Marin </a:t>
            </a:r>
            <a:r>
              <a:rPr lang="en-US" dirty="0" err="1" smtClean="0"/>
              <a:t>Mersenne</a:t>
            </a:r>
            <a:endParaRPr lang="en-US" dirty="0" smtClean="0"/>
          </a:p>
          <a:p>
            <a:r>
              <a:rPr lang="en-US" dirty="0" smtClean="0"/>
              <a:t>(1588-1648)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Primes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Mathematicians have been interested in the distribution of prime numbers among the positive integers. In the nineteenth century, the </a:t>
            </a:r>
            <a:r>
              <a:rPr lang="en-US" i="1" dirty="0" smtClean="0"/>
              <a:t>prime number theorem </a:t>
            </a:r>
            <a:r>
              <a:rPr lang="en-US" dirty="0" smtClean="0"/>
              <a:t>was proved which</a:t>
            </a:r>
            <a:r>
              <a:rPr lang="en-US" i="1" dirty="0" smtClean="0"/>
              <a:t> </a:t>
            </a:r>
            <a:r>
              <a:rPr lang="en-US" dirty="0" smtClean="0"/>
              <a:t>gives an asymptotic estimate for the number of primes not exceeding </a:t>
            </a:r>
            <a:r>
              <a:rPr lang="en-US" i="1" dirty="0" smtClean="0"/>
              <a:t>x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Prime Number Theorem</a:t>
            </a:r>
            <a:r>
              <a:rPr lang="en-US" dirty="0" smtClean="0"/>
              <a:t>: The ratio of the number of primes not exceeding </a:t>
            </a:r>
            <a:r>
              <a:rPr lang="en-US" i="1" dirty="0" smtClean="0"/>
              <a:t>x</a:t>
            </a:r>
            <a:r>
              <a:rPr lang="en-US" dirty="0" smtClean="0"/>
              <a:t> and </a:t>
            </a:r>
            <a:r>
              <a:rPr lang="en-US" i="1" dirty="0" smtClean="0"/>
              <a:t>x</a:t>
            </a:r>
            <a:r>
              <a:rPr lang="en-US" dirty="0" smtClean="0"/>
              <a:t>/</a:t>
            </a:r>
            <a:r>
              <a:rPr lang="en-US" dirty="0" err="1" smtClean="0"/>
              <a:t>ln</a:t>
            </a:r>
            <a:r>
              <a:rPr lang="en-US" dirty="0" smtClean="0"/>
              <a:t> </a:t>
            </a:r>
            <a:r>
              <a:rPr lang="en-US" i="1" dirty="0" smtClean="0"/>
              <a:t>x </a:t>
            </a:r>
            <a:r>
              <a:rPr lang="en-US" dirty="0" smtClean="0"/>
              <a:t>approaches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as </a:t>
            </a:r>
            <a:r>
              <a:rPr lang="en-US" i="1" dirty="0" smtClean="0"/>
              <a:t>x</a:t>
            </a:r>
            <a:r>
              <a:rPr lang="en-US" dirty="0" smtClean="0"/>
              <a:t> grows without bound. (</a:t>
            </a:r>
            <a:r>
              <a:rPr lang="en-US" dirty="0" err="1" smtClean="0"/>
              <a:t>ln</a:t>
            </a:r>
            <a:r>
              <a:rPr lang="en-US" dirty="0" smtClean="0"/>
              <a:t> </a:t>
            </a:r>
            <a:r>
              <a:rPr lang="en-US" i="1" dirty="0" smtClean="0"/>
              <a:t>x</a:t>
            </a:r>
            <a:r>
              <a:rPr lang="en-US" dirty="0" smtClean="0"/>
              <a:t> is the natural logarithm of </a:t>
            </a:r>
            <a:r>
              <a:rPr lang="en-US" i="1" dirty="0" smtClean="0"/>
              <a:t>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theorem tells us that the number of primes not exceeding </a:t>
            </a:r>
            <a:r>
              <a:rPr lang="en-US" i="1" dirty="0" smtClean="0"/>
              <a:t>x</a:t>
            </a:r>
            <a:r>
              <a:rPr lang="en-US" dirty="0" smtClean="0"/>
              <a:t>, can be approximated by </a:t>
            </a:r>
            <a:r>
              <a:rPr lang="en-US" i="1" dirty="0" smtClean="0"/>
              <a:t>x</a:t>
            </a:r>
            <a:r>
              <a:rPr lang="en-US" dirty="0" smtClean="0"/>
              <a:t>/</a:t>
            </a:r>
            <a:r>
              <a:rPr lang="en-US" dirty="0" err="1" smtClean="0"/>
              <a:t>ln</a:t>
            </a:r>
            <a:r>
              <a:rPr lang="en-US" dirty="0" smtClean="0"/>
              <a:t> </a:t>
            </a:r>
            <a:r>
              <a:rPr lang="en-US" i="1" dirty="0" smtClean="0"/>
              <a:t>x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odds that a randomly selected positive integer less than </a:t>
            </a:r>
            <a:r>
              <a:rPr lang="en-US" i="1" dirty="0" smtClean="0"/>
              <a:t>n</a:t>
            </a:r>
            <a:r>
              <a:rPr lang="en-US" dirty="0" smtClean="0"/>
              <a:t> is prime are approximately (</a:t>
            </a:r>
            <a:r>
              <a:rPr lang="en-US" i="1" dirty="0" smtClean="0"/>
              <a:t>n</a:t>
            </a:r>
            <a:r>
              <a:rPr lang="en-US" dirty="0" smtClean="0"/>
              <a:t>/</a:t>
            </a:r>
            <a:r>
              <a:rPr lang="en-US" dirty="0" err="1" smtClean="0"/>
              <a:t>ln</a:t>
            </a:r>
            <a:r>
              <a:rPr lang="en-US" dirty="0" smtClean="0"/>
              <a:t> </a:t>
            </a:r>
            <a:r>
              <a:rPr lang="en-US" i="1" dirty="0" smtClean="0"/>
              <a:t>n</a:t>
            </a:r>
            <a:r>
              <a:rPr lang="en-US" dirty="0" smtClean="0"/>
              <a:t>)/</a:t>
            </a:r>
            <a:r>
              <a:rPr lang="en-US" i="1" dirty="0" smtClean="0"/>
              <a:t>n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/</a:t>
            </a:r>
            <a:r>
              <a:rPr lang="en-US" dirty="0" err="1" smtClean="0"/>
              <a:t>ln</a:t>
            </a:r>
            <a:r>
              <a:rPr lang="en-US" dirty="0" smtClean="0"/>
              <a:t> </a:t>
            </a:r>
            <a:r>
              <a:rPr lang="en-US" i="1" dirty="0" smtClean="0"/>
              <a:t>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Primes and Arithmetic Progressions (</a:t>
            </a:r>
            <a:r>
              <a:rPr lang="en-US" sz="4000" i="1" dirty="0" smtClean="0"/>
              <a:t>optional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Euclid’s proof that there are infinitely many primes can be easily adapted to show that there are infinitely many primes in the following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i="1" dirty="0" smtClean="0"/>
              <a:t>k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, </a:t>
            </a:r>
            <a:r>
              <a:rPr lang="en-US" i="1" dirty="0" smtClean="0"/>
              <a:t>k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,… (See Exercise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55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 the 19</a:t>
            </a:r>
            <a:r>
              <a:rPr lang="en-US" baseline="30000" dirty="0" smtClean="0"/>
              <a:t>th</a:t>
            </a:r>
            <a:r>
              <a:rPr lang="en-US" dirty="0" smtClean="0"/>
              <a:t> century G. </a:t>
            </a:r>
            <a:r>
              <a:rPr lang="en-US" dirty="0" err="1" smtClean="0"/>
              <a:t>Lejuenne</a:t>
            </a:r>
            <a:r>
              <a:rPr lang="en-US" dirty="0" smtClean="0"/>
              <a:t> </a:t>
            </a:r>
            <a:r>
              <a:rPr lang="en-US" dirty="0" err="1" smtClean="0"/>
              <a:t>Dirchlet</a:t>
            </a:r>
            <a:r>
              <a:rPr lang="en-US" dirty="0" smtClean="0"/>
              <a:t> showed that every arithmetic progression </a:t>
            </a:r>
            <a:r>
              <a:rPr lang="en-US" i="1" dirty="0" smtClean="0"/>
              <a:t>ka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dirty="0" smtClean="0"/>
              <a:t>, </a:t>
            </a:r>
            <a:r>
              <a:rPr lang="en-US" i="1" dirty="0" smtClean="0"/>
              <a:t>k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…, where 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/>
              <a:t> and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/>
              <a:t> have no common factor greater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contains infinitely many primes. (The proof is beyond the scope of the text.)</a:t>
            </a:r>
          </a:p>
          <a:p>
            <a:r>
              <a:rPr lang="en-US" dirty="0" smtClean="0"/>
              <a:t>Are there long arithmetic progressions made up entirely of primes?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5,11, 17, 23, 29  </a:t>
            </a:r>
            <a:r>
              <a:rPr lang="en-US" dirty="0" smtClean="0">
                <a:ea typeface="Cambria Math" pitchFamily="18" charset="0"/>
              </a:rPr>
              <a:t>is an arithmetic progression of five primes.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199, 409, 619, 829, 1039,1249,1459,1669,1879,2089 </a:t>
            </a:r>
            <a:r>
              <a:rPr lang="en-US" dirty="0" smtClean="0">
                <a:ea typeface="Cambria Math" pitchFamily="18" charset="0"/>
              </a:rPr>
              <a:t>is an arithmetic progression of ten primes.</a:t>
            </a:r>
          </a:p>
          <a:p>
            <a:r>
              <a:rPr lang="en-US" dirty="0" smtClean="0">
                <a:ea typeface="Cambria Math" pitchFamily="18" charset="0"/>
              </a:rPr>
              <a:t>In the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1930</a:t>
            </a:r>
            <a:r>
              <a:rPr lang="en-US" dirty="0" smtClean="0">
                <a:ea typeface="Cambria Math" pitchFamily="18" charset="0"/>
              </a:rPr>
              <a:t>s, Paul </a:t>
            </a:r>
            <a:r>
              <a:rPr lang="en-US" dirty="0" err="1" smtClean="0">
                <a:ea typeface="Cambria Math" pitchFamily="18" charset="0"/>
              </a:rPr>
              <a:t>Erd</a:t>
            </a:r>
            <a:r>
              <a:rPr lang="hu-HU" dirty="0" smtClean="0">
                <a:latin typeface="Cambria Math"/>
                <a:ea typeface="Cambria Math"/>
              </a:rPr>
              <a:t>ő</a:t>
            </a:r>
            <a:r>
              <a:rPr lang="en-US" dirty="0" smtClean="0">
                <a:ea typeface="Cambria Math" pitchFamily="18" charset="0"/>
              </a:rPr>
              <a:t>s  conjectured that for every positive integer </a:t>
            </a:r>
            <a:r>
              <a:rPr lang="en-US" i="1" dirty="0" smtClean="0">
                <a:ea typeface="Cambria Math" pitchFamily="18" charset="0"/>
              </a:rPr>
              <a:t>n</a:t>
            </a:r>
            <a:r>
              <a:rPr lang="en-US" dirty="0" smtClean="0">
                <a:ea typeface="Cambria Math" pitchFamily="18" charset="0"/>
              </a:rPr>
              <a:t> greater than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ea typeface="Cambria Math" pitchFamily="18" charset="0"/>
              </a:rPr>
              <a:t>, there is an arithmetic progression of length </a:t>
            </a:r>
            <a:r>
              <a:rPr lang="en-US" i="1" dirty="0" smtClean="0">
                <a:ea typeface="Cambria Math" pitchFamily="18" charset="0"/>
              </a:rPr>
              <a:t>n</a:t>
            </a:r>
            <a:r>
              <a:rPr lang="en-US" dirty="0" smtClean="0">
                <a:ea typeface="Cambria Math" pitchFamily="18" charset="0"/>
              </a:rPr>
              <a:t> made up  entirely of primes. This was proven in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2006</a:t>
            </a:r>
            <a:r>
              <a:rPr lang="en-US" dirty="0" smtClean="0">
                <a:ea typeface="Cambria Math" pitchFamily="18" charset="0"/>
              </a:rPr>
              <a:t>, by Ben Green and Terrence Tau. 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ta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5715000"/>
            <a:ext cx="1135380" cy="8740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0" y="57912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Terence Tao</a:t>
            </a:r>
          </a:p>
          <a:p>
            <a:r>
              <a:rPr lang="en-US" dirty="0" smtClean="0"/>
              <a:t>(Born 1975)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Generating Primes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problem of generating large  primes is of both theoretical and practical interest.</a:t>
            </a:r>
          </a:p>
          <a:p>
            <a:r>
              <a:rPr lang="en-US" dirty="0" smtClean="0"/>
              <a:t>We will see (in Section 4.6) that finding large primes with hundreds of digits is important in cryptography.</a:t>
            </a:r>
          </a:p>
          <a:p>
            <a:r>
              <a:rPr lang="en-US" dirty="0" smtClean="0"/>
              <a:t>So far, no useful closed formula that always produces primes  has been found. There is no simple  function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/>
              <a:t>) such that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/>
              <a:t>) is prime for all positive integers </a:t>
            </a:r>
            <a:r>
              <a:rPr lang="en-US" i="1" dirty="0" smtClean="0"/>
              <a:t>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But 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/>
              <a:t>) = </a:t>
            </a:r>
            <a:r>
              <a:rPr lang="en-US" i="1" dirty="0" smtClean="0"/>
              <a:t>n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n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41</a:t>
            </a:r>
            <a:r>
              <a:rPr lang="en-US" dirty="0" smtClean="0"/>
              <a:t>  is prime for all integers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1,2,…, 40</a:t>
            </a:r>
            <a:r>
              <a:rPr lang="en-US" dirty="0" smtClean="0"/>
              <a:t>. Because of this, we might conjecture that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/>
              <a:t>) is prime for all positive integers </a:t>
            </a:r>
            <a:r>
              <a:rPr lang="en-US" i="1" dirty="0" smtClean="0"/>
              <a:t>n</a:t>
            </a:r>
            <a:r>
              <a:rPr lang="en-US" dirty="0" smtClean="0"/>
              <a:t>.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But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41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41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is not prime. </a:t>
            </a:r>
          </a:p>
          <a:p>
            <a:r>
              <a:rPr lang="en-US" dirty="0" smtClean="0"/>
              <a:t>More generally, there is  no polynomial with integer coefficients such that 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/>
              <a:t>) is prime for all positive integers </a:t>
            </a:r>
            <a:r>
              <a:rPr lang="en-US" i="1" dirty="0" smtClean="0"/>
              <a:t>n. </a:t>
            </a:r>
            <a:r>
              <a:rPr lang="en-US" dirty="0" smtClean="0"/>
              <a:t>(See supplementary Exercise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23</a:t>
            </a:r>
            <a:r>
              <a:rPr lang="en-US" dirty="0" smtClean="0"/>
              <a:t>.)</a:t>
            </a:r>
          </a:p>
          <a:p>
            <a:r>
              <a:rPr lang="en-US" dirty="0" smtClean="0"/>
              <a:t>Fortunately, we can generate large integers which are almost certainly primes. See Chapter</a:t>
            </a:r>
            <a:r>
              <a:rPr lang="en-US" i="1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/>
              <a:t>.</a:t>
            </a:r>
          </a:p>
          <a:p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lvl="1"/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Conjectures about Primes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Even though primes have been studied extensively for centuries, many conjectures about them are unresolved, including:</a:t>
            </a:r>
          </a:p>
          <a:p>
            <a:r>
              <a:rPr lang="en-US" i="1" dirty="0" err="1" smtClean="0">
                <a:latin typeface="Cambria Math" pitchFamily="18" charset="0"/>
                <a:ea typeface="Cambria Math" pitchFamily="18" charset="0"/>
              </a:rPr>
              <a:t>Goldbach’s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Conjecture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: Every even integer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&gt; 2, is the sum of two primes. It has been verified  by computer for all positive even integers up to  1.6 </a:t>
            </a:r>
            <a:r>
              <a:rPr lang="en-US" dirty="0" smtClean="0">
                <a:latin typeface="Cambria Math"/>
                <a:ea typeface="Cambria Math"/>
              </a:rPr>
              <a:t>∙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18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.  The conjecture is believed to be true by most mathematicians.</a:t>
            </a:r>
          </a:p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There are infinitely many primes of the form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+ 1, where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is a positive integer. But it has been shown that there are infinitely many primes  of the form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+ 1, where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is a positive  integer or  the product of at most two primes.</a:t>
            </a:r>
          </a:p>
          <a:p>
            <a:r>
              <a:rPr lang="en-US" i="1" dirty="0" smtClean="0">
                <a:ea typeface="Cambria Math" pitchFamily="18" charset="0"/>
              </a:rPr>
              <a:t>The Twin Prime Conjecture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: The twin prime conjecture is that there are infinitely many pairs of twin primes. Twin primes are pairs of primes that differ by 2. Examples are 3 and 5, 5 and 7, 11 and 13, etc. The current world’s record for twin primes (as of mid 2011) consists of numbers   65,516,468,355</a:t>
            </a:r>
            <a:r>
              <a:rPr lang="en-US" dirty="0" smtClean="0">
                <a:latin typeface="Cambria Math"/>
                <a:ea typeface="Cambria Math"/>
              </a:rPr>
              <a:t>∙23</a:t>
            </a:r>
            <a:r>
              <a:rPr lang="en-US" baseline="30000" dirty="0" smtClean="0">
                <a:latin typeface="Cambria Math"/>
                <a:ea typeface="Cambria Math"/>
              </a:rPr>
              <a:t>33,333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"/>
                <a:ea typeface="Cambria Math"/>
              </a:rPr>
              <a:t>±</a:t>
            </a:r>
            <a:r>
              <a:rPr lang="en-US" dirty="0" smtClean="0">
                <a:latin typeface="Cambria Math"/>
                <a:ea typeface="Cambria Math"/>
              </a:rPr>
              <a:t>1, which have 100,355 decimal digits.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lvl="1"/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lvl="1"/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Greatest Common Divisor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Let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 </a:t>
            </a:r>
            <a:r>
              <a:rPr lang="en-US" dirty="0" smtClean="0"/>
              <a:t>be integers, not both zero. The largest integer </a:t>
            </a:r>
            <a:r>
              <a:rPr lang="en-US" i="1" dirty="0" smtClean="0"/>
              <a:t>d</a:t>
            </a:r>
            <a:r>
              <a:rPr lang="en-US" dirty="0" smtClean="0"/>
              <a:t> such that </a:t>
            </a:r>
            <a:r>
              <a:rPr lang="en-US" i="1" dirty="0" smtClean="0"/>
              <a:t>d </a:t>
            </a:r>
            <a:r>
              <a:rPr lang="en-US" dirty="0" smtClean="0"/>
              <a:t>|</a:t>
            </a:r>
            <a:r>
              <a:rPr lang="en-US" i="1" dirty="0" smtClean="0"/>
              <a:t> a </a:t>
            </a:r>
            <a:r>
              <a:rPr lang="en-US" dirty="0" smtClean="0"/>
              <a:t>and also </a:t>
            </a:r>
            <a:r>
              <a:rPr lang="en-US" i="1" dirty="0" smtClean="0"/>
              <a:t>d </a:t>
            </a:r>
            <a:r>
              <a:rPr lang="en-US" dirty="0" smtClean="0"/>
              <a:t>| </a:t>
            </a:r>
            <a:r>
              <a:rPr lang="en-US" i="1" dirty="0" smtClean="0"/>
              <a:t>b </a:t>
            </a:r>
            <a:r>
              <a:rPr lang="en-US" dirty="0" smtClean="0"/>
              <a:t>is called the greatest common divisor of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. The  greatest common divisor of </a:t>
            </a:r>
            <a:r>
              <a:rPr lang="en-US" i="1" dirty="0" smtClean="0"/>
              <a:t>a </a:t>
            </a:r>
            <a:r>
              <a:rPr lang="en-US" dirty="0" smtClean="0"/>
              <a:t>and </a:t>
            </a:r>
            <a:r>
              <a:rPr lang="en-US" i="1" dirty="0" smtClean="0"/>
              <a:t>b</a:t>
            </a:r>
            <a:r>
              <a:rPr lang="en-US" dirty="0" smtClean="0"/>
              <a:t> is denoted by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err="1" smtClean="0"/>
              <a:t>a,b</a:t>
            </a:r>
            <a:r>
              <a:rPr lang="en-US" dirty="0" smtClean="0"/>
              <a:t>).</a:t>
            </a:r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 One can find greatest common divisors of small numbers by inspection.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err="1" smtClean="0"/>
              <a:t>Example</a:t>
            </a:r>
            <a:r>
              <a:rPr lang="en-US" dirty="0" err="1" smtClean="0"/>
              <a:t>:What</a:t>
            </a:r>
            <a:r>
              <a:rPr lang="en-US" dirty="0" smtClean="0"/>
              <a:t> is the greatest common divisor of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24</a:t>
            </a:r>
            <a:r>
              <a:rPr lang="en-US" dirty="0" smtClean="0"/>
              <a:t>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36</a:t>
            </a:r>
            <a:r>
              <a:rPr lang="en-US" dirty="0" smtClean="0"/>
              <a:t>?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Solution</a:t>
            </a:r>
            <a:r>
              <a:rPr lang="en-US" dirty="0" smtClean="0"/>
              <a:t>: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24,26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12</a:t>
            </a:r>
          </a:p>
          <a:p>
            <a:pPr>
              <a:buNone/>
            </a:pPr>
            <a:r>
              <a:rPr lang="en-US" b="1" dirty="0" smtClean="0"/>
              <a:t>    </a:t>
            </a:r>
            <a:r>
              <a:rPr lang="en-US" b="1" dirty="0" err="1" smtClean="0"/>
              <a:t>Example</a:t>
            </a:r>
            <a:r>
              <a:rPr lang="en-US" dirty="0" err="1" smtClean="0"/>
              <a:t>:What</a:t>
            </a:r>
            <a:r>
              <a:rPr lang="en-US" dirty="0" smtClean="0"/>
              <a:t> is the greatest common divisor of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17</a:t>
            </a:r>
            <a:r>
              <a:rPr lang="en-US" dirty="0" smtClean="0"/>
              <a:t>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22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Solution</a:t>
            </a:r>
            <a:r>
              <a:rPr lang="en-US" dirty="0" smtClean="0"/>
              <a:t>: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17,22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Greatest Common Divisor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The integers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 </a:t>
            </a:r>
            <a:r>
              <a:rPr lang="en-US" dirty="0" smtClean="0"/>
              <a:t>are </a:t>
            </a:r>
            <a:r>
              <a:rPr lang="en-US" i="1" dirty="0" smtClean="0"/>
              <a:t>relatively prime </a:t>
            </a:r>
            <a:r>
              <a:rPr lang="en-US" dirty="0" smtClean="0"/>
              <a:t>if their greatest common divisor is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 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17</a:t>
            </a:r>
            <a:r>
              <a:rPr lang="en-US" dirty="0" smtClean="0"/>
              <a:t>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Definition</a:t>
            </a:r>
            <a:r>
              <a:rPr lang="en-US" dirty="0" smtClean="0"/>
              <a:t>: The integers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…, 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 are </a:t>
            </a:r>
            <a:r>
              <a:rPr lang="en-US" i="1" dirty="0" err="1" smtClean="0"/>
              <a:t>pairwise</a:t>
            </a:r>
            <a:r>
              <a:rPr lang="en-US" dirty="0" smtClean="0"/>
              <a:t> </a:t>
            </a:r>
            <a:r>
              <a:rPr lang="en-US" i="1" dirty="0" smtClean="0"/>
              <a:t>relatively prime </a:t>
            </a:r>
            <a:r>
              <a:rPr lang="en-US" dirty="0" smtClean="0"/>
              <a:t>if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i</a:t>
            </a:r>
            <a:r>
              <a:rPr lang="en-US" dirty="0" smtClean="0"/>
              <a:t>,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j</a:t>
            </a:r>
            <a:r>
              <a:rPr lang="en-US" dirty="0" smtClean="0"/>
              <a:t>)=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whenever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err="1" smtClean="0">
                <a:ea typeface="Cambria Math"/>
              </a:rPr>
              <a:t>i</a:t>
            </a:r>
            <a:r>
              <a:rPr lang="en-US" dirty="0" smtClean="0">
                <a:latin typeface="Cambria Math"/>
                <a:ea typeface="Cambria Math"/>
              </a:rPr>
              <a:t>&lt;</a:t>
            </a:r>
            <a:r>
              <a:rPr lang="en-US" i="1" dirty="0" smtClean="0">
                <a:ea typeface="Cambria Math"/>
              </a:rPr>
              <a:t>j</a:t>
            </a:r>
            <a:r>
              <a:rPr lang="en-US" dirty="0" smtClean="0">
                <a:latin typeface="Cambria Math"/>
                <a:ea typeface="Cambria Math"/>
              </a:rPr>
              <a:t> ≤</a:t>
            </a:r>
            <a:r>
              <a:rPr lang="en-US" i="1" dirty="0" smtClean="0">
                <a:ea typeface="Cambria Math"/>
              </a:rPr>
              <a:t>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Determine whether the integers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10, 17</a:t>
            </a:r>
            <a:r>
              <a:rPr lang="en-US" dirty="0" smtClean="0"/>
              <a:t>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21 are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pairwise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relatively prime.</a:t>
            </a:r>
            <a:endParaRPr lang="en-US" i="1" dirty="0" smtClean="0"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b="1" dirty="0" smtClean="0"/>
              <a:t>Solution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Because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gcd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(10,17) = 1,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gcd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(10,21) = 1, and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gcd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(17,21) = 1, 10, 17, and 21 are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pairwise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relatively prime.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Determine whether the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integers 10, 19, and 24 are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pairwise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relatively prime.</a:t>
            </a:r>
          </a:p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b="1" dirty="0" smtClean="0"/>
              <a:t> Solution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Because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gcd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(10,24) = 2, 10, 19, and 24 are  not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pairwise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relatively prime.</a:t>
            </a:r>
            <a:r>
              <a:rPr lang="en-US" b="1" dirty="0" smtClean="0"/>
              <a:t> 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Greatest Common Divisor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The integers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 </a:t>
            </a:r>
            <a:r>
              <a:rPr lang="en-US" dirty="0" smtClean="0"/>
              <a:t>are </a:t>
            </a:r>
            <a:r>
              <a:rPr lang="en-US" i="1" dirty="0" smtClean="0"/>
              <a:t>relatively prime </a:t>
            </a:r>
            <a:r>
              <a:rPr lang="en-US" dirty="0" smtClean="0"/>
              <a:t>if their greatest common divisor is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 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17</a:t>
            </a:r>
            <a:r>
              <a:rPr lang="en-US" dirty="0" smtClean="0"/>
              <a:t>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Definition</a:t>
            </a:r>
            <a:r>
              <a:rPr lang="en-US" dirty="0" smtClean="0"/>
              <a:t>: The integers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…, 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 are </a:t>
            </a:r>
            <a:r>
              <a:rPr lang="en-US" i="1" dirty="0" err="1" smtClean="0"/>
              <a:t>pairwise</a:t>
            </a:r>
            <a:r>
              <a:rPr lang="en-US" dirty="0" smtClean="0"/>
              <a:t> </a:t>
            </a:r>
            <a:r>
              <a:rPr lang="en-US" i="1" dirty="0" smtClean="0"/>
              <a:t>relatively prime </a:t>
            </a:r>
            <a:r>
              <a:rPr lang="en-US" dirty="0" smtClean="0"/>
              <a:t>if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i</a:t>
            </a:r>
            <a:r>
              <a:rPr lang="en-US" dirty="0" smtClean="0"/>
              <a:t>,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j</a:t>
            </a:r>
            <a:r>
              <a:rPr lang="en-US" dirty="0" smtClean="0"/>
              <a:t>)=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whenever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err="1" smtClean="0">
                <a:ea typeface="Cambria Math"/>
              </a:rPr>
              <a:t>i</a:t>
            </a:r>
            <a:r>
              <a:rPr lang="en-US" dirty="0" smtClean="0">
                <a:latin typeface="Cambria Math"/>
                <a:ea typeface="Cambria Math"/>
              </a:rPr>
              <a:t>&lt;</a:t>
            </a:r>
            <a:r>
              <a:rPr lang="en-US" i="1" dirty="0" smtClean="0">
                <a:ea typeface="Cambria Math"/>
              </a:rPr>
              <a:t>j</a:t>
            </a:r>
            <a:r>
              <a:rPr lang="en-US" dirty="0" smtClean="0">
                <a:latin typeface="Cambria Math"/>
                <a:ea typeface="Cambria Math"/>
              </a:rPr>
              <a:t> ≤</a:t>
            </a:r>
            <a:r>
              <a:rPr lang="en-US" i="1" dirty="0" smtClean="0">
                <a:ea typeface="Cambria Math"/>
              </a:rPr>
              <a:t>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Determine whether the integers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10, 17</a:t>
            </a:r>
            <a:r>
              <a:rPr lang="en-US" dirty="0" smtClean="0"/>
              <a:t>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21 are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pairwise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relatively prime.</a:t>
            </a:r>
            <a:endParaRPr lang="en-US" i="1" dirty="0" smtClean="0"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b="1" dirty="0" smtClean="0"/>
              <a:t>Solution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Because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gcd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(10,17) = 1,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gcd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(10,21) = 1, and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gcd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(17,21) = 1, 10, 17, and 21 are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pairwise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relatively prime.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Determine whether the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integers 10, 19, and 24 are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pairwise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relatively prime.</a:t>
            </a:r>
          </a:p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b="1" dirty="0" smtClean="0"/>
              <a:t> Solution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Because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gcd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(10,24) = 2, 10, 19, and 24 are  not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pairwise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relatively prime.</a:t>
            </a:r>
            <a:r>
              <a:rPr lang="en-US" b="1" dirty="0" smtClean="0"/>
              <a:t> 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Finding the Greatest Common Divisor Using Prime Factorizations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Suppose  the prime factorizations of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where each exponent is a nonnegative integer, and where all primes occurring in either prime factorization are included in both. Then: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</a:p>
          <a:p>
            <a:r>
              <a:rPr lang="en-US" dirty="0" smtClean="0"/>
              <a:t> This formula is valid since the integer  on the right (of the equals sign) divides both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. No larger integer can divide both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b="1" dirty="0" smtClean="0"/>
              <a:t>     Example</a:t>
            </a:r>
            <a:r>
              <a:rPr lang="en-US" dirty="0" smtClean="0"/>
              <a:t>: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120</a:t>
            </a:r>
            <a:r>
              <a:rPr lang="en-US" dirty="0" smtClean="0"/>
              <a:t> =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∙3 ∙5  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500</a:t>
            </a:r>
            <a:r>
              <a:rPr lang="en-US" dirty="0" smtClean="0"/>
              <a:t> =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 ∙5</a:t>
            </a:r>
            <a:r>
              <a:rPr lang="en-US" baseline="30000" dirty="0" smtClean="0">
                <a:latin typeface="Cambria Math"/>
                <a:ea typeface="Cambria Math"/>
              </a:rPr>
              <a:t>3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120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500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min(3,2)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∙3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min(1,0)</a:t>
            </a:r>
            <a:r>
              <a:rPr lang="en-US" dirty="0" smtClean="0">
                <a:latin typeface="Cambria Math"/>
                <a:ea typeface="Cambria Math"/>
              </a:rPr>
              <a:t> ∙5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min(1,3)</a:t>
            </a:r>
            <a:r>
              <a:rPr lang="en-US" dirty="0" smtClean="0">
                <a:latin typeface="Cambria Math"/>
                <a:ea typeface="Cambria Math"/>
              </a:rPr>
              <a:t> =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2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∙3</a:t>
            </a:r>
            <a:r>
              <a:rPr lang="en-US" baseline="30000" dirty="0" smtClean="0">
                <a:latin typeface="Cambria Math"/>
                <a:ea typeface="Cambria Math"/>
              </a:rPr>
              <a:t>0</a:t>
            </a:r>
            <a:r>
              <a:rPr lang="en-US" dirty="0" smtClean="0">
                <a:latin typeface="Cambria Math"/>
                <a:ea typeface="Cambria Math"/>
              </a:rPr>
              <a:t> ∙5</a:t>
            </a:r>
            <a:r>
              <a:rPr lang="en-US" baseline="30000" dirty="0" smtClean="0">
                <a:latin typeface="Cambria Math"/>
                <a:ea typeface="Cambria Math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 = 20</a:t>
            </a:r>
          </a:p>
          <a:p>
            <a:r>
              <a:rPr lang="en-US" dirty="0" smtClean="0"/>
              <a:t>Finding the </a:t>
            </a:r>
            <a:r>
              <a:rPr lang="en-US" dirty="0" err="1" smtClean="0"/>
              <a:t>gcd</a:t>
            </a:r>
            <a:r>
              <a:rPr lang="en-US" dirty="0" smtClean="0"/>
              <a:t> of two positive integers using their prime factorizations is not efficient because there is no efficient algorithm for finding the prime factorization of a positive integer.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905000" y="2362200"/>
            <a:ext cx="2034540" cy="259080"/>
          </a:xfrm>
          <a:prstGeom prst="rect">
            <a:avLst/>
          </a:prstGeom>
        </p:spPr>
      </p:pic>
      <p:pic>
        <p:nvPicPr>
          <p:cNvPr id="7" name="Picture 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4953000" y="2362200"/>
            <a:ext cx="1945005" cy="304800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057400" y="3429000"/>
            <a:ext cx="5343525" cy="369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Division </a:t>
            </a:r>
          </a:p>
          <a:p>
            <a:r>
              <a:rPr lang="en-US" dirty="0" smtClean="0"/>
              <a:t>Division Algorithm </a:t>
            </a:r>
          </a:p>
          <a:p>
            <a:r>
              <a:rPr lang="en-US" dirty="0" smtClean="0"/>
              <a:t>Modular Arithmetic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Least Common Multiple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b="1" dirty="0" smtClean="0"/>
              <a:t>           </a:t>
            </a:r>
            <a:r>
              <a:rPr lang="en-US" sz="8000" b="1" dirty="0" smtClean="0"/>
              <a:t>Definition</a:t>
            </a:r>
            <a:r>
              <a:rPr lang="en-US" sz="8000" dirty="0" smtClean="0"/>
              <a:t>: The least common multiple of the positive integers </a:t>
            </a:r>
            <a:r>
              <a:rPr lang="en-US" sz="8000" i="1" dirty="0" smtClean="0"/>
              <a:t>a</a:t>
            </a:r>
            <a:r>
              <a:rPr lang="en-US" sz="8000" dirty="0" smtClean="0"/>
              <a:t> and </a:t>
            </a:r>
            <a:r>
              <a:rPr lang="en-US" sz="8000" i="1" dirty="0" smtClean="0"/>
              <a:t>b </a:t>
            </a:r>
            <a:r>
              <a:rPr lang="en-US" sz="8000" dirty="0" smtClean="0"/>
              <a:t>is the smallest  positive integer that is divisible by both </a:t>
            </a:r>
            <a:r>
              <a:rPr lang="en-US" sz="8000" i="1" dirty="0" smtClean="0"/>
              <a:t>a</a:t>
            </a:r>
            <a:r>
              <a:rPr lang="en-US" sz="8000" dirty="0" smtClean="0"/>
              <a:t> and </a:t>
            </a:r>
            <a:r>
              <a:rPr lang="en-US" sz="8000" i="1" dirty="0" smtClean="0"/>
              <a:t>b</a:t>
            </a:r>
            <a:r>
              <a:rPr lang="en-US" sz="8000" dirty="0" smtClean="0"/>
              <a:t>. It is denoted by lcm(</a:t>
            </a:r>
            <a:r>
              <a:rPr lang="en-US" sz="8000" i="1" dirty="0" err="1" smtClean="0"/>
              <a:t>a</a:t>
            </a:r>
            <a:r>
              <a:rPr lang="en-US" sz="8000" dirty="0" err="1" smtClean="0"/>
              <a:t>,</a:t>
            </a:r>
            <a:r>
              <a:rPr lang="en-US" sz="8000" i="1" dirty="0" err="1" smtClean="0"/>
              <a:t>b</a:t>
            </a:r>
            <a:r>
              <a:rPr lang="en-US" sz="8000" dirty="0" smtClean="0"/>
              <a:t>).</a:t>
            </a:r>
            <a:endParaRPr lang="en-US" sz="80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8200" dirty="0" smtClean="0"/>
              <a:t>The least common multiple can also be computed from the prime factorizations. </a:t>
            </a:r>
            <a:r>
              <a:rPr lang="en-US" sz="8200" b="1" dirty="0" smtClean="0"/>
              <a:t> </a:t>
            </a:r>
          </a:p>
          <a:p>
            <a:endParaRPr lang="en-US" sz="8000" b="1" dirty="0" smtClean="0"/>
          </a:p>
          <a:p>
            <a:pPr>
              <a:buNone/>
            </a:pPr>
            <a:endParaRPr lang="en-US" sz="8000" b="1" dirty="0" smtClean="0"/>
          </a:p>
          <a:p>
            <a:pPr>
              <a:buNone/>
            </a:pPr>
            <a:r>
              <a:rPr lang="en-US" sz="8000" b="1" dirty="0" smtClean="0"/>
              <a:t>    </a:t>
            </a:r>
            <a:r>
              <a:rPr lang="en-US" sz="8000" dirty="0" smtClean="0"/>
              <a:t>This number is divided by both </a:t>
            </a:r>
            <a:r>
              <a:rPr lang="en-US" sz="8000" i="1" dirty="0" smtClean="0"/>
              <a:t>a</a:t>
            </a:r>
            <a:r>
              <a:rPr lang="en-US" sz="8000" dirty="0" smtClean="0"/>
              <a:t> and </a:t>
            </a:r>
            <a:r>
              <a:rPr lang="en-US" sz="8000" i="1" dirty="0" smtClean="0"/>
              <a:t>b</a:t>
            </a:r>
            <a:r>
              <a:rPr lang="en-US" sz="8000" dirty="0" smtClean="0"/>
              <a:t> and no smaller number  is divided by </a:t>
            </a:r>
            <a:r>
              <a:rPr lang="en-US" sz="8000" i="1" dirty="0" smtClean="0"/>
              <a:t>a</a:t>
            </a:r>
            <a:r>
              <a:rPr lang="en-US" sz="8000" dirty="0" smtClean="0"/>
              <a:t> and </a:t>
            </a:r>
            <a:r>
              <a:rPr lang="en-US" sz="8000" i="1" dirty="0" smtClean="0"/>
              <a:t>b</a:t>
            </a:r>
            <a:r>
              <a:rPr lang="en-US" sz="8000" dirty="0" smtClean="0"/>
              <a:t>.</a:t>
            </a:r>
            <a:endParaRPr lang="en-US" sz="8000" b="1" dirty="0" smtClean="0"/>
          </a:p>
          <a:p>
            <a:pPr>
              <a:buNone/>
            </a:pPr>
            <a:r>
              <a:rPr lang="en-US" sz="8000" b="1" dirty="0" smtClean="0"/>
              <a:t>    Example:  </a:t>
            </a:r>
            <a:r>
              <a:rPr lang="en-US" sz="8000" dirty="0" smtClean="0"/>
              <a:t>lcm(</a:t>
            </a:r>
            <a:r>
              <a:rPr lang="en-US" sz="8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8000" baseline="30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8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8000" baseline="30000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sz="8000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sz="8000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8000" dirty="0" smtClean="0"/>
              <a:t>,</a:t>
            </a:r>
            <a:r>
              <a:rPr lang="en-US" sz="8000" dirty="0" smtClean="0">
                <a:latin typeface="Cambria Math" pitchFamily="18" charset="0"/>
                <a:ea typeface="Cambria Math" pitchFamily="18" charset="0"/>
              </a:rPr>
              <a:t> 2</a:t>
            </a:r>
            <a:r>
              <a:rPr lang="en-US" sz="8000" baseline="30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sz="8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8000" baseline="30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8000" dirty="0" smtClean="0"/>
              <a:t>) = </a:t>
            </a:r>
            <a:r>
              <a:rPr lang="en-US" sz="8000" dirty="0" smtClean="0">
                <a:latin typeface="Cambria Math" pitchFamily="18" charset="0"/>
                <a:ea typeface="Cambria Math" pitchFamily="18" charset="0"/>
              </a:rPr>
              <a:t> 2</a:t>
            </a:r>
            <a:r>
              <a:rPr lang="en-US" sz="8000" baseline="30000" dirty="0" smtClean="0">
                <a:latin typeface="Cambria Math" pitchFamily="18" charset="0"/>
                <a:ea typeface="Cambria Math" pitchFamily="18" charset="0"/>
              </a:rPr>
              <a:t>max(3,4)</a:t>
            </a:r>
            <a:r>
              <a:rPr lang="en-US" sz="8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8000" dirty="0" smtClean="0">
                <a:latin typeface="Cambria Math"/>
                <a:ea typeface="Cambria Math"/>
              </a:rPr>
              <a:t>3</a:t>
            </a:r>
            <a:r>
              <a:rPr lang="en-US" sz="8000" baseline="30000" dirty="0" smtClean="0">
                <a:latin typeface="Cambria Math" pitchFamily="18" charset="0"/>
                <a:ea typeface="Cambria Math" pitchFamily="18" charset="0"/>
              </a:rPr>
              <a:t>max(5,3)</a:t>
            </a:r>
            <a:r>
              <a:rPr lang="en-US" sz="8000" dirty="0" smtClean="0">
                <a:latin typeface="Cambria Math"/>
                <a:ea typeface="Cambria Math"/>
              </a:rPr>
              <a:t> 7</a:t>
            </a:r>
            <a:r>
              <a:rPr lang="en-US" sz="8000" baseline="30000" dirty="0" smtClean="0">
                <a:latin typeface="Cambria Math" pitchFamily="18" charset="0"/>
                <a:ea typeface="Cambria Math" pitchFamily="18" charset="0"/>
              </a:rPr>
              <a:t>max(2,0)</a:t>
            </a:r>
            <a:r>
              <a:rPr lang="en-US" sz="8000" dirty="0" smtClean="0">
                <a:latin typeface="Cambria Math"/>
                <a:ea typeface="Cambria Math"/>
              </a:rPr>
              <a:t> =</a:t>
            </a:r>
            <a:r>
              <a:rPr lang="en-US" sz="8000" dirty="0" smtClean="0">
                <a:latin typeface="Cambria Math" pitchFamily="18" charset="0"/>
                <a:ea typeface="Cambria Math" pitchFamily="18" charset="0"/>
              </a:rPr>
              <a:t> 2</a:t>
            </a:r>
            <a:r>
              <a:rPr lang="en-US" sz="8000" baseline="30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sz="8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8000" dirty="0" smtClean="0">
                <a:latin typeface="Cambria Math"/>
                <a:ea typeface="Cambria Math"/>
              </a:rPr>
              <a:t>3</a:t>
            </a:r>
            <a:r>
              <a:rPr lang="en-US" sz="8000" baseline="30000" dirty="0" smtClean="0">
                <a:latin typeface="Cambria Math"/>
                <a:ea typeface="Cambria Math"/>
              </a:rPr>
              <a:t>5</a:t>
            </a:r>
            <a:r>
              <a:rPr lang="en-US" sz="8000" dirty="0" smtClean="0">
                <a:latin typeface="Cambria Math"/>
                <a:ea typeface="Cambria Math"/>
              </a:rPr>
              <a:t> 7</a:t>
            </a:r>
            <a:r>
              <a:rPr lang="en-US" sz="8000" baseline="30000" dirty="0" smtClean="0">
                <a:latin typeface="Cambria Math"/>
                <a:ea typeface="Cambria Math"/>
              </a:rPr>
              <a:t>2</a:t>
            </a:r>
            <a:endParaRPr lang="en-US" sz="8000" b="1" dirty="0" smtClean="0"/>
          </a:p>
          <a:p>
            <a:r>
              <a:rPr lang="en-US" sz="8000" dirty="0" smtClean="0"/>
              <a:t>The greatest common divisor and the least common multiple of two integers are related by:</a:t>
            </a:r>
          </a:p>
          <a:p>
            <a:pPr>
              <a:buNone/>
            </a:pPr>
            <a:r>
              <a:rPr lang="en-US" sz="8000" b="1" dirty="0" smtClean="0"/>
              <a:t>     Theorem </a:t>
            </a:r>
            <a:r>
              <a:rPr lang="en-US" sz="8000" b="1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sz="8000" b="1" dirty="0" smtClean="0"/>
              <a:t>: </a:t>
            </a:r>
            <a:r>
              <a:rPr lang="en-US" sz="8000" dirty="0" smtClean="0"/>
              <a:t>Let a and b be positive integers. Then</a:t>
            </a:r>
          </a:p>
          <a:p>
            <a:pPr>
              <a:buNone/>
            </a:pPr>
            <a:r>
              <a:rPr lang="en-US" sz="8000" b="1" dirty="0" smtClean="0"/>
              <a:t>                </a:t>
            </a:r>
            <a:r>
              <a:rPr lang="en-US" sz="8000" i="1" dirty="0" err="1" smtClean="0"/>
              <a:t>ab</a:t>
            </a:r>
            <a:r>
              <a:rPr lang="en-US" sz="8000" dirty="0" smtClean="0"/>
              <a:t> = </a:t>
            </a:r>
            <a:r>
              <a:rPr lang="en-US" sz="8000" dirty="0" err="1" smtClean="0"/>
              <a:t>gcd</a:t>
            </a:r>
            <a:r>
              <a:rPr lang="en-US" sz="8000" dirty="0" smtClean="0"/>
              <a:t>(</a:t>
            </a:r>
            <a:r>
              <a:rPr lang="en-US" sz="8000" i="1" dirty="0" err="1" smtClean="0"/>
              <a:t>a</a:t>
            </a:r>
            <a:r>
              <a:rPr lang="en-US" sz="8000" dirty="0" err="1" smtClean="0"/>
              <a:t>,</a:t>
            </a:r>
            <a:r>
              <a:rPr lang="en-US" sz="8000" i="1" dirty="0" err="1" smtClean="0"/>
              <a:t>b</a:t>
            </a:r>
            <a:r>
              <a:rPr lang="en-US" sz="8000" dirty="0" smtClean="0"/>
              <a:t>)</a:t>
            </a:r>
            <a:r>
              <a:rPr lang="en-US" sz="8000" dirty="0" smtClean="0">
                <a:latin typeface="Cambria Math"/>
                <a:ea typeface="Cambria Math"/>
              </a:rPr>
              <a:t> ∙lcm(</a:t>
            </a:r>
            <a:r>
              <a:rPr lang="en-US" sz="8000" i="1" dirty="0" err="1" smtClean="0">
                <a:ea typeface="Cambria Math"/>
              </a:rPr>
              <a:t>a,b</a:t>
            </a:r>
            <a:r>
              <a:rPr lang="en-US" sz="8000" dirty="0" smtClean="0">
                <a:latin typeface="Cambria Math"/>
                <a:ea typeface="Cambria Math"/>
              </a:rPr>
              <a:t>)</a:t>
            </a:r>
          </a:p>
          <a:p>
            <a:pPr>
              <a:buNone/>
            </a:pPr>
            <a:r>
              <a:rPr lang="en-US" sz="8000" dirty="0" smtClean="0">
                <a:latin typeface="Cambria Math"/>
                <a:ea typeface="Cambria Math"/>
              </a:rPr>
              <a:t>         (</a:t>
            </a:r>
            <a:r>
              <a:rPr lang="en-US" sz="8000" i="1" dirty="0" smtClean="0">
                <a:latin typeface="Cambria Math"/>
                <a:ea typeface="Cambria Math"/>
              </a:rPr>
              <a:t>proof  is Exercise </a:t>
            </a:r>
            <a:r>
              <a:rPr lang="en-US" sz="8000" dirty="0" smtClean="0">
                <a:latin typeface="Cambria Math"/>
                <a:ea typeface="Cambria Math"/>
              </a:rPr>
              <a:t>31)</a:t>
            </a:r>
          </a:p>
          <a:p>
            <a:pPr>
              <a:buNone/>
            </a:pPr>
            <a:endParaRPr lang="en-US" sz="9800" b="1" dirty="0" smtClean="0">
              <a:latin typeface="Cambria Math"/>
              <a:ea typeface="Cambria Math"/>
            </a:endParaRPr>
          </a:p>
          <a:p>
            <a:pPr>
              <a:buNone/>
            </a:pPr>
            <a:endParaRPr lang="en-US" sz="9800" b="1" dirty="0" smtClean="0"/>
          </a:p>
          <a:p>
            <a:endParaRPr lang="en-US" sz="9800" dirty="0" smtClean="0"/>
          </a:p>
          <a:p>
            <a:pPr>
              <a:buNone/>
            </a:pPr>
            <a:r>
              <a:rPr lang="en-US" sz="9800" dirty="0" smtClean="0"/>
              <a:t>   </a:t>
            </a:r>
            <a:endParaRPr lang="en-US" sz="98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676401" y="3429000"/>
            <a:ext cx="5351145" cy="335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Euclidean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Euclidian algorithm is an efficient method for  computing the greatest common divisor of two integers. It is based on the idea that </a:t>
            </a:r>
            <a:r>
              <a:rPr lang="en-US" sz="2400" dirty="0" err="1" smtClean="0"/>
              <a:t>gcd</a:t>
            </a:r>
            <a:r>
              <a:rPr lang="en-US" sz="2400" dirty="0" smtClean="0"/>
              <a:t>(</a:t>
            </a:r>
            <a:r>
              <a:rPr lang="en-US" sz="2400" i="1" dirty="0" err="1" smtClean="0"/>
              <a:t>a</a:t>
            </a:r>
            <a:r>
              <a:rPr lang="en-US" sz="2400" dirty="0" err="1" smtClean="0"/>
              <a:t>,</a:t>
            </a:r>
            <a:r>
              <a:rPr lang="en-US" sz="2400" i="1" dirty="0" err="1" smtClean="0"/>
              <a:t>b</a:t>
            </a:r>
            <a:r>
              <a:rPr lang="en-US" sz="2400" dirty="0" smtClean="0"/>
              <a:t>) is equal to </a:t>
            </a:r>
            <a:r>
              <a:rPr lang="en-US" sz="2400" dirty="0" err="1" smtClean="0"/>
              <a:t>gcd</a:t>
            </a:r>
            <a:r>
              <a:rPr lang="en-US" sz="2400" dirty="0" smtClean="0"/>
              <a:t>(</a:t>
            </a:r>
            <a:r>
              <a:rPr lang="en-US" sz="2400" i="1" dirty="0" err="1" smtClean="0"/>
              <a:t>a</a:t>
            </a:r>
            <a:r>
              <a:rPr lang="en-US" sz="2400" dirty="0" err="1" smtClean="0"/>
              <a:t>,</a:t>
            </a:r>
            <a:r>
              <a:rPr lang="en-US" sz="2400" i="1" dirty="0" err="1" smtClean="0"/>
              <a:t>c</a:t>
            </a:r>
            <a:r>
              <a:rPr lang="en-US" sz="2400" dirty="0" smtClean="0"/>
              <a:t>) when </a:t>
            </a:r>
            <a:r>
              <a:rPr lang="en-US" sz="2400" i="1" dirty="0" smtClean="0"/>
              <a:t>a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mbria Math"/>
                <a:ea typeface="Cambria Math"/>
              </a:rPr>
              <a:t>&gt;</a:t>
            </a:r>
            <a:r>
              <a:rPr lang="en-US" sz="2400" dirty="0" smtClean="0"/>
              <a:t> </a:t>
            </a:r>
            <a:r>
              <a:rPr lang="en-US" sz="2400" i="1" dirty="0" smtClean="0"/>
              <a:t>b</a:t>
            </a:r>
            <a:r>
              <a:rPr lang="en-US" sz="2400" dirty="0" smtClean="0"/>
              <a:t> and </a:t>
            </a:r>
            <a:r>
              <a:rPr lang="en-US" sz="2400" i="1" dirty="0" smtClean="0"/>
              <a:t>c</a:t>
            </a:r>
            <a:r>
              <a:rPr lang="en-US" sz="2400" dirty="0" smtClean="0"/>
              <a:t> is the remainder when a is divided by </a:t>
            </a:r>
            <a:r>
              <a:rPr lang="en-US" sz="2400" i="1" dirty="0" smtClean="0"/>
              <a:t>b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Example</a:t>
            </a:r>
            <a:r>
              <a:rPr lang="en-US" dirty="0" smtClean="0"/>
              <a:t>: Find 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91</a:t>
            </a:r>
            <a:r>
              <a:rPr lang="en-US" dirty="0" smtClean="0"/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287</a:t>
            </a:r>
            <a:r>
              <a:rPr lang="en-US" dirty="0" smtClean="0"/>
              <a:t>):</a:t>
            </a:r>
          </a:p>
          <a:p>
            <a:pPr lvl="2"/>
            <a:r>
              <a:rPr lang="en-US" dirty="0" smtClean="0">
                <a:latin typeface="Cambria Math" pitchFamily="18" charset="0"/>
                <a:ea typeface="Cambria Math" pitchFamily="18" charset="0"/>
              </a:rPr>
              <a:t>287 = 91 ∙ 3 + 14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91 = 14 ∙ 6 + 7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14 =  7 ∙ 2 + 0</a:t>
            </a:r>
          </a:p>
          <a:p>
            <a:pPr lvl="1"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lvl="1">
              <a:buNone/>
            </a:pP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287</a:t>
            </a:r>
            <a:r>
              <a:rPr lang="en-US" dirty="0" smtClean="0"/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91</a:t>
            </a:r>
            <a:r>
              <a:rPr lang="en-US" dirty="0" smtClean="0"/>
              <a:t>) =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91</a:t>
            </a:r>
            <a:r>
              <a:rPr lang="en-US" dirty="0" smtClean="0"/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14</a:t>
            </a:r>
            <a:r>
              <a:rPr lang="en-US" dirty="0" smtClean="0"/>
              <a:t>) = 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14</a:t>
            </a:r>
            <a:r>
              <a:rPr lang="en-US" dirty="0" smtClean="0"/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/>
              <a:t>) 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</a:p>
        </p:txBody>
      </p:sp>
      <p:pic>
        <p:nvPicPr>
          <p:cNvPr id="4" name="Picture 3" descr="03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228600"/>
            <a:ext cx="894588" cy="10386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1200" y="12954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Euclid </a:t>
            </a:r>
          </a:p>
          <a:p>
            <a:pPr algn="ctr"/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325</a:t>
            </a:r>
            <a:r>
              <a:rPr lang="en-US" dirty="0" smtClean="0"/>
              <a:t> </a:t>
            </a:r>
            <a:r>
              <a:rPr lang="en-US" sz="1200" dirty="0" smtClean="0"/>
              <a:t>B.C.E.</a:t>
            </a:r>
            <a:r>
              <a:rPr lang="en-US" dirty="0" smtClean="0"/>
              <a:t> –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265</a:t>
            </a:r>
            <a:r>
              <a:rPr lang="en-US" dirty="0" smtClean="0"/>
              <a:t> </a:t>
            </a:r>
            <a:r>
              <a:rPr lang="en-US" sz="1200" dirty="0" smtClean="0"/>
              <a:t>B.C.E.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828800" y="4267200"/>
            <a:ext cx="304800" cy="152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2362200" y="4267200"/>
            <a:ext cx="838200" cy="152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1828800" y="4648200"/>
            <a:ext cx="304800" cy="152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 flipV="1">
            <a:off x="2362200" y="4572000"/>
            <a:ext cx="685800" cy="228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76600" y="50292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Stopping condition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0600" y="4114800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Divide </a:t>
            </a:r>
            <a:r>
              <a:rPr lang="en-US" sz="14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287</a:t>
            </a:r>
            <a:r>
              <a:rPr lang="en-US" sz="1400" dirty="0" smtClean="0">
                <a:solidFill>
                  <a:srgbClr val="C00000"/>
                </a:solidFill>
              </a:rPr>
              <a:t> by </a:t>
            </a:r>
            <a:r>
              <a:rPr lang="en-US" sz="14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91</a:t>
            </a:r>
            <a:endParaRPr lang="en-US" sz="1400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4495800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Divide </a:t>
            </a:r>
            <a:r>
              <a:rPr lang="en-US" sz="14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91</a:t>
            </a:r>
            <a:r>
              <a:rPr lang="en-US" sz="1400" dirty="0" smtClean="0">
                <a:solidFill>
                  <a:srgbClr val="C00000"/>
                </a:solidFill>
              </a:rPr>
              <a:t> by </a:t>
            </a:r>
            <a:r>
              <a:rPr lang="en-US" sz="14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14</a:t>
            </a:r>
            <a:endParaRPr lang="en-US" sz="1400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00600" y="4800600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Divide </a:t>
            </a:r>
            <a:r>
              <a:rPr lang="en-US" sz="14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14</a:t>
            </a:r>
            <a:r>
              <a:rPr lang="en-US" sz="1400" dirty="0" smtClean="0">
                <a:solidFill>
                  <a:srgbClr val="C00000"/>
                </a:solidFill>
              </a:rPr>
              <a:t> by </a:t>
            </a:r>
            <a:r>
              <a:rPr lang="en-US" sz="14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7</a:t>
            </a:r>
            <a:endParaRPr lang="en-US" sz="1400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3200400" y="4876800"/>
            <a:ext cx="381000" cy="152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72200" y="6172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continued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Euclidean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Euclidean algorithm expressed in </a:t>
            </a:r>
            <a:r>
              <a:rPr lang="en-US" dirty="0" err="1" smtClean="0"/>
              <a:t>pseudocode</a:t>
            </a:r>
            <a:r>
              <a:rPr lang="en-US" dirty="0" smtClean="0"/>
              <a:t> is: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Section 5.3, we’ll see that the time complexity of the algorithm is </a:t>
            </a:r>
            <a:r>
              <a:rPr lang="en-US" i="1" dirty="0" smtClean="0"/>
              <a:t>O</a:t>
            </a:r>
            <a:r>
              <a:rPr lang="en-US" dirty="0" smtClean="0"/>
              <a:t>(log </a:t>
            </a:r>
            <a:r>
              <a:rPr lang="en-US" i="1" dirty="0" smtClean="0"/>
              <a:t>b</a:t>
            </a:r>
            <a:r>
              <a:rPr lang="en-US" dirty="0" smtClean="0"/>
              <a:t>), where </a:t>
            </a:r>
            <a:r>
              <a:rPr lang="en-US" i="1" dirty="0" smtClean="0"/>
              <a:t>a</a:t>
            </a:r>
            <a:r>
              <a:rPr lang="en-US" dirty="0" smtClean="0"/>
              <a:t> &gt; b.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2514600"/>
            <a:ext cx="7848600" cy="23622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>
            <a:normAutofit fontScale="77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2600" b="1" dirty="0" smtClean="0"/>
              <a:t>procedure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600" i="1" dirty="0" err="1" smtClean="0"/>
              <a:t>gcd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en-US" sz="2600" i="1" noProof="0" dirty="0" smtClean="0"/>
              <a:t>a</a:t>
            </a:r>
            <a:r>
              <a:rPr lang="en-US" sz="2600" i="1" dirty="0" smtClean="0"/>
              <a:t>, b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lang="en-US" sz="2600" dirty="0" smtClean="0"/>
              <a:t>positive integers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2600" i="1" dirty="0" smtClean="0">
                <a:ea typeface="Cambria Math" pitchFamily="18" charset="0"/>
              </a:rPr>
              <a:t>x </a:t>
            </a:r>
            <a:r>
              <a:rPr lang="en-US" sz="2600" dirty="0" smtClean="0">
                <a:ea typeface="Cambria Math" pitchFamily="18" charset="0"/>
              </a:rPr>
              <a:t>:= </a:t>
            </a:r>
            <a:r>
              <a:rPr lang="en-US" sz="2600" i="1" dirty="0" smtClean="0">
                <a:ea typeface="Cambria Math" pitchFamily="18" charset="0"/>
              </a:rPr>
              <a:t>a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i="1" dirty="0" smtClean="0">
                <a:ea typeface="Cambria Math" pitchFamily="18" charset="0"/>
              </a:rPr>
              <a:t>x </a:t>
            </a:r>
            <a:r>
              <a:rPr lang="en-US" sz="2600" dirty="0" smtClean="0">
                <a:ea typeface="Cambria Math" pitchFamily="18" charset="0"/>
              </a:rPr>
              <a:t>:= </a:t>
            </a:r>
            <a:r>
              <a:rPr lang="en-US" sz="2600" i="1" dirty="0" smtClean="0">
                <a:ea typeface="Cambria Math" pitchFamily="18" charset="0"/>
              </a:rPr>
              <a:t>b</a:t>
            </a:r>
            <a:endParaRPr kumimoji="0" lang="en-US" sz="2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b="1" dirty="0" smtClean="0"/>
              <a:t>while   </a:t>
            </a:r>
            <a:r>
              <a:rPr lang="en-US" sz="2600" i="1" dirty="0" smtClean="0"/>
              <a:t>y </a:t>
            </a:r>
            <a:r>
              <a:rPr lang="en-US" sz="2600" i="1" dirty="0" smtClean="0">
                <a:latin typeface="Cambria Math"/>
                <a:ea typeface="Cambria Math"/>
              </a:rPr>
              <a:t>≠ </a:t>
            </a:r>
            <a:r>
              <a:rPr lang="en-US" sz="2600" dirty="0" smtClean="0">
                <a:latin typeface="Cambria Math"/>
                <a:ea typeface="Cambria Math"/>
              </a:rPr>
              <a:t>0</a:t>
            </a:r>
            <a:endParaRPr kumimoji="0" lang="en-US" sz="26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sz="2600" dirty="0" smtClean="0"/>
              <a:t>       </a:t>
            </a:r>
            <a:r>
              <a:rPr lang="en-US" sz="2600" i="1" dirty="0" smtClean="0"/>
              <a:t>r</a:t>
            </a:r>
            <a:r>
              <a:rPr lang="en-US" sz="2600" dirty="0" smtClean="0"/>
              <a:t> := </a:t>
            </a:r>
            <a:r>
              <a:rPr lang="en-US" sz="2600" i="1" dirty="0" smtClean="0"/>
              <a:t>x</a:t>
            </a:r>
            <a:r>
              <a:rPr lang="en-US" sz="2600" dirty="0" smtClean="0"/>
              <a:t> </a:t>
            </a:r>
            <a:r>
              <a:rPr lang="en-US" sz="2600" b="1" dirty="0" smtClean="0"/>
              <a:t>mod</a:t>
            </a:r>
            <a:r>
              <a:rPr lang="en-US" sz="2600" dirty="0" smtClean="0"/>
              <a:t> </a:t>
            </a:r>
            <a:r>
              <a:rPr lang="en-US" sz="2600" i="1" dirty="0" smtClean="0"/>
              <a:t>y</a:t>
            </a:r>
          </a:p>
          <a:p>
            <a:pPr>
              <a:buNone/>
            </a:pPr>
            <a:r>
              <a:rPr lang="en-US" sz="2600" dirty="0" smtClean="0"/>
              <a:t>       </a:t>
            </a:r>
            <a:r>
              <a:rPr lang="en-US" sz="2600" i="1" dirty="0" smtClean="0"/>
              <a:t>x </a:t>
            </a:r>
            <a:r>
              <a:rPr lang="en-US" sz="2600" dirty="0" smtClean="0"/>
              <a:t>:= </a:t>
            </a:r>
            <a:r>
              <a:rPr lang="en-US" sz="2600" i="1" dirty="0" smtClean="0"/>
              <a:t>y</a:t>
            </a:r>
          </a:p>
          <a:p>
            <a:pPr>
              <a:buNone/>
            </a:pPr>
            <a:r>
              <a:rPr lang="en-US" sz="2600" dirty="0" smtClean="0"/>
              <a:t>       </a:t>
            </a:r>
            <a:r>
              <a:rPr lang="en-US" sz="2600" i="1" dirty="0" smtClean="0"/>
              <a:t>y</a:t>
            </a:r>
            <a:r>
              <a:rPr lang="en-US" sz="2600" dirty="0" smtClean="0"/>
              <a:t> := </a:t>
            </a:r>
            <a:r>
              <a:rPr lang="en-US" sz="2600" i="1" dirty="0" smtClean="0"/>
              <a:t>r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600" b="1" noProof="0" dirty="0" smtClean="0"/>
              <a:t>r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eturn</a:t>
            </a:r>
            <a:r>
              <a:rPr lang="en-US" sz="2600" noProof="0" dirty="0" smtClean="0"/>
              <a:t> </a:t>
            </a:r>
            <a:r>
              <a:rPr lang="en-US" sz="2600" i="1" noProof="0" dirty="0" smtClean="0"/>
              <a:t>x</a:t>
            </a:r>
            <a:r>
              <a:rPr lang="en-US" sz="2600" noProof="0" dirty="0" smtClean="0"/>
              <a:t> </a:t>
            </a:r>
            <a:r>
              <a:rPr lang="en-US" sz="2600" dirty="0" smtClean="0"/>
              <a:t>{</a:t>
            </a:r>
            <a:r>
              <a:rPr lang="en-US" sz="2600" dirty="0" err="1" smtClean="0"/>
              <a:t>gcd</a:t>
            </a:r>
            <a:r>
              <a:rPr lang="en-US" sz="2600" dirty="0" smtClean="0"/>
              <a:t>(</a:t>
            </a:r>
            <a:r>
              <a:rPr lang="en-US" sz="2600" i="1" dirty="0" err="1" smtClean="0"/>
              <a:t>a</a:t>
            </a:r>
            <a:r>
              <a:rPr lang="en-US" sz="2600" dirty="0" err="1" smtClean="0"/>
              <a:t>,</a:t>
            </a:r>
            <a:r>
              <a:rPr lang="en-US" sz="2600" i="1" dirty="0" err="1" smtClean="0"/>
              <a:t>b</a:t>
            </a:r>
            <a:r>
              <a:rPr lang="en-US" sz="2600" dirty="0" smtClean="0"/>
              <a:t>) is </a:t>
            </a:r>
            <a:r>
              <a:rPr lang="en-US" sz="2600" i="1" dirty="0" smtClean="0"/>
              <a:t>x</a:t>
            </a:r>
            <a:r>
              <a:rPr kumimoji="0" lang="en-US" sz="2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2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Correctness of Euclidean Algorithm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Lemma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Let </a:t>
            </a:r>
            <a:r>
              <a:rPr lang="en-US" i="1" dirty="0" smtClean="0"/>
              <a:t>a</a:t>
            </a:r>
            <a:r>
              <a:rPr lang="en-US" dirty="0" smtClean="0"/>
              <a:t> = </a:t>
            </a:r>
            <a:r>
              <a:rPr lang="en-US" i="1" dirty="0" err="1" smtClean="0"/>
              <a:t>bq</a:t>
            </a:r>
            <a:r>
              <a:rPr lang="en-US" dirty="0" smtClean="0"/>
              <a:t> + </a:t>
            </a:r>
            <a:r>
              <a:rPr lang="en-US" i="1" dirty="0" smtClean="0"/>
              <a:t>r</a:t>
            </a:r>
            <a:r>
              <a:rPr lang="en-US" dirty="0" smtClean="0"/>
              <a:t>, where 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, </a:t>
            </a:r>
            <a:r>
              <a:rPr lang="en-US" i="1" dirty="0" smtClean="0"/>
              <a:t>q</a:t>
            </a:r>
            <a:r>
              <a:rPr lang="en-US" dirty="0" smtClean="0"/>
              <a:t>, and </a:t>
            </a:r>
            <a:r>
              <a:rPr lang="en-US" i="1" dirty="0" smtClean="0"/>
              <a:t>r</a:t>
            </a:r>
            <a:r>
              <a:rPr lang="en-US" dirty="0" smtClean="0"/>
              <a:t> are integers. Then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err="1" smtClean="0"/>
              <a:t>a,b</a:t>
            </a:r>
            <a:r>
              <a:rPr lang="en-US" dirty="0" smtClean="0"/>
              <a:t>) =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err="1" smtClean="0"/>
              <a:t>b,r</a:t>
            </a:r>
            <a:r>
              <a:rPr lang="en-US" dirty="0" smtClean="0"/>
              <a:t>).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Proof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Suppose that </a:t>
            </a:r>
            <a:r>
              <a:rPr lang="en-US" i="1" dirty="0" smtClean="0"/>
              <a:t>d</a:t>
            </a:r>
            <a:r>
              <a:rPr lang="en-US" dirty="0" smtClean="0"/>
              <a:t> divides both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. Then </a:t>
            </a:r>
            <a:r>
              <a:rPr lang="en-US" i="1" dirty="0" smtClean="0"/>
              <a:t>d</a:t>
            </a:r>
            <a:r>
              <a:rPr lang="en-US" dirty="0" smtClean="0"/>
              <a:t> also divides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err="1" smtClean="0"/>
              <a:t>bq</a:t>
            </a:r>
            <a:r>
              <a:rPr lang="en-US" dirty="0" smtClean="0"/>
              <a:t> = </a:t>
            </a:r>
            <a:r>
              <a:rPr lang="en-US" i="1" dirty="0" smtClean="0"/>
              <a:t>r</a:t>
            </a:r>
            <a:r>
              <a:rPr lang="en-US" dirty="0" smtClean="0"/>
              <a:t> (by Theorem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of Section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4.1</a:t>
            </a:r>
            <a:r>
              <a:rPr lang="en-US" dirty="0" smtClean="0"/>
              <a:t>). Hence, any common divisor of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must also be any  common divisor of </a:t>
            </a:r>
            <a:r>
              <a:rPr lang="en-US" i="1" dirty="0" smtClean="0"/>
              <a:t>b</a:t>
            </a:r>
            <a:r>
              <a:rPr lang="en-US" dirty="0" smtClean="0"/>
              <a:t> and </a:t>
            </a:r>
            <a:r>
              <a:rPr lang="en-US" i="1" dirty="0" smtClean="0"/>
              <a:t>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Suppose that </a:t>
            </a:r>
            <a:r>
              <a:rPr lang="en-US" i="1" dirty="0" smtClean="0"/>
              <a:t>d</a:t>
            </a:r>
            <a:r>
              <a:rPr lang="en-US" dirty="0" smtClean="0"/>
              <a:t> divides both </a:t>
            </a:r>
            <a:r>
              <a:rPr lang="en-US" i="1" dirty="0" smtClean="0"/>
              <a:t>b</a:t>
            </a:r>
            <a:r>
              <a:rPr lang="en-US" dirty="0" smtClean="0"/>
              <a:t> and </a:t>
            </a:r>
            <a:r>
              <a:rPr lang="en-US" i="1" dirty="0" smtClean="0"/>
              <a:t>r</a:t>
            </a:r>
            <a:r>
              <a:rPr lang="en-US" dirty="0" smtClean="0"/>
              <a:t>. Then </a:t>
            </a:r>
            <a:r>
              <a:rPr lang="en-US" i="1" dirty="0" smtClean="0"/>
              <a:t>d</a:t>
            </a:r>
            <a:r>
              <a:rPr lang="en-US" dirty="0" smtClean="0"/>
              <a:t> also divides </a:t>
            </a:r>
            <a:r>
              <a:rPr lang="en-US" i="1" dirty="0" err="1" smtClean="0"/>
              <a:t>bq</a:t>
            </a:r>
            <a:r>
              <a:rPr lang="en-US" dirty="0" smtClean="0"/>
              <a:t> + </a:t>
            </a:r>
            <a:r>
              <a:rPr lang="en-US" i="1" dirty="0" smtClean="0"/>
              <a:t>r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. Hence, any common divisor of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must also be a common divisor of </a:t>
            </a:r>
            <a:r>
              <a:rPr lang="en-US" i="1" dirty="0" smtClean="0"/>
              <a:t>b</a:t>
            </a:r>
            <a:r>
              <a:rPr lang="en-US" dirty="0" smtClean="0"/>
              <a:t> and </a:t>
            </a:r>
            <a:r>
              <a:rPr lang="en-US" i="1" dirty="0" smtClean="0"/>
              <a:t>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Therefore,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err="1" smtClean="0"/>
              <a:t>a,b</a:t>
            </a:r>
            <a:r>
              <a:rPr lang="en-US" dirty="0" smtClean="0"/>
              <a:t>) =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err="1" smtClean="0"/>
              <a:t>b,r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458200" y="5715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Correctness of Euclidean Algorithm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sz="5000" dirty="0" smtClean="0"/>
              <a:t>Suppose that a and b are positive </a:t>
            </a:r>
          </a:p>
          <a:p>
            <a:pPr>
              <a:buNone/>
            </a:pPr>
            <a:r>
              <a:rPr lang="en-US" sz="5000" dirty="0" smtClean="0"/>
              <a:t>      integers  with </a:t>
            </a:r>
            <a:r>
              <a:rPr lang="en-US" sz="5000" i="1" dirty="0" smtClean="0"/>
              <a:t>a </a:t>
            </a:r>
            <a:r>
              <a:rPr lang="en-US" sz="5000" dirty="0" smtClean="0">
                <a:latin typeface="Cambria Math"/>
                <a:ea typeface="Cambria Math"/>
              </a:rPr>
              <a:t>≥ </a:t>
            </a:r>
            <a:r>
              <a:rPr lang="en-US" sz="5000" i="1" dirty="0" smtClean="0">
                <a:latin typeface="Cambria Math"/>
                <a:ea typeface="Cambria Math"/>
              </a:rPr>
              <a:t>b. </a:t>
            </a:r>
          </a:p>
          <a:p>
            <a:pPr>
              <a:buNone/>
            </a:pPr>
            <a:r>
              <a:rPr lang="en-US" sz="5000" i="1" dirty="0" smtClean="0">
                <a:latin typeface="Cambria Math"/>
                <a:ea typeface="Cambria Math"/>
              </a:rPr>
              <a:t>       </a:t>
            </a:r>
            <a:r>
              <a:rPr lang="en-US" sz="5000" dirty="0" smtClean="0">
                <a:ea typeface="Cambria Math"/>
              </a:rPr>
              <a:t>Let </a:t>
            </a:r>
            <a:r>
              <a:rPr lang="en-US" sz="5000" i="1" dirty="0" smtClean="0">
                <a:ea typeface="Cambria Math"/>
              </a:rPr>
              <a:t>r</a:t>
            </a:r>
            <a:r>
              <a:rPr lang="en-US" sz="5000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5000" dirty="0" smtClean="0">
                <a:ea typeface="Cambria Math"/>
              </a:rPr>
              <a:t> = </a:t>
            </a:r>
            <a:r>
              <a:rPr lang="en-US" sz="5000" i="1" dirty="0" smtClean="0">
                <a:ea typeface="Cambria Math"/>
              </a:rPr>
              <a:t>a</a:t>
            </a:r>
            <a:r>
              <a:rPr lang="en-US" sz="5000" dirty="0" smtClean="0">
                <a:ea typeface="Cambria Math"/>
              </a:rPr>
              <a:t> and </a:t>
            </a:r>
            <a:r>
              <a:rPr lang="en-US" sz="5000" i="1" dirty="0" smtClean="0">
                <a:ea typeface="Cambria Math"/>
              </a:rPr>
              <a:t>r</a:t>
            </a:r>
            <a:r>
              <a:rPr lang="en-US" sz="50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5000" dirty="0" smtClean="0">
                <a:ea typeface="Cambria Math"/>
              </a:rPr>
              <a:t> = </a:t>
            </a:r>
            <a:r>
              <a:rPr lang="en-US" sz="5000" i="1" dirty="0" smtClean="0">
                <a:ea typeface="Cambria Math"/>
              </a:rPr>
              <a:t>b</a:t>
            </a:r>
            <a:r>
              <a:rPr lang="en-US" sz="5000" dirty="0" smtClean="0">
                <a:ea typeface="Cambria Math"/>
              </a:rPr>
              <a:t>. </a:t>
            </a:r>
          </a:p>
          <a:p>
            <a:pPr>
              <a:buNone/>
            </a:pPr>
            <a:r>
              <a:rPr lang="en-US" sz="5000" dirty="0" smtClean="0">
                <a:ea typeface="Cambria Math"/>
              </a:rPr>
              <a:t>      Successive applications of the division </a:t>
            </a:r>
          </a:p>
          <a:p>
            <a:pPr>
              <a:buNone/>
            </a:pPr>
            <a:r>
              <a:rPr lang="en-US" sz="5000" dirty="0" smtClean="0">
                <a:ea typeface="Cambria Math"/>
              </a:rPr>
              <a:t>      algorithm   yields:</a:t>
            </a:r>
          </a:p>
          <a:p>
            <a:endParaRPr lang="en-US" dirty="0" smtClean="0">
              <a:ea typeface="Cambria Math"/>
            </a:endParaRPr>
          </a:p>
          <a:p>
            <a:endParaRPr lang="en-US" dirty="0" smtClean="0">
              <a:ea typeface="Cambria Math"/>
            </a:endParaRPr>
          </a:p>
          <a:p>
            <a:endParaRPr lang="en-US" dirty="0" smtClean="0">
              <a:ea typeface="Cambria Math"/>
            </a:endParaRPr>
          </a:p>
          <a:p>
            <a:endParaRPr lang="en-US" dirty="0" smtClean="0">
              <a:ea typeface="Cambria Math"/>
            </a:endParaRPr>
          </a:p>
          <a:p>
            <a:endParaRPr lang="en-US" dirty="0" smtClean="0">
              <a:ea typeface="Cambria Math"/>
            </a:endParaRPr>
          </a:p>
          <a:p>
            <a:endParaRPr lang="en-US" dirty="0" smtClean="0">
              <a:ea typeface="Cambria Math"/>
            </a:endParaRPr>
          </a:p>
          <a:p>
            <a:endParaRPr lang="en-US" dirty="0" smtClean="0">
              <a:ea typeface="Cambria Math"/>
            </a:endParaRPr>
          </a:p>
          <a:p>
            <a:endParaRPr lang="en-US" dirty="0" smtClean="0">
              <a:ea typeface="Cambria Math"/>
            </a:endParaRPr>
          </a:p>
          <a:p>
            <a:endParaRPr lang="en-US" dirty="0" smtClean="0">
              <a:ea typeface="Cambria Math"/>
            </a:endParaRPr>
          </a:p>
          <a:p>
            <a:r>
              <a:rPr lang="en-US" sz="4900" dirty="0" smtClean="0">
                <a:ea typeface="Cambria Math"/>
              </a:rPr>
              <a:t>Eventually, a remainder of zero occurs in the sequence of terms:  </a:t>
            </a:r>
            <a:r>
              <a:rPr lang="en-US" sz="4900" i="1" dirty="0" smtClean="0">
                <a:ea typeface="Cambria Math"/>
              </a:rPr>
              <a:t>a</a:t>
            </a:r>
            <a:r>
              <a:rPr lang="en-US" sz="4900" dirty="0" smtClean="0">
                <a:ea typeface="Cambria Math"/>
              </a:rPr>
              <a:t> = </a:t>
            </a:r>
            <a:r>
              <a:rPr lang="en-US" sz="4900" i="1" dirty="0" smtClean="0">
                <a:ea typeface="Cambria Math"/>
              </a:rPr>
              <a:t>r</a:t>
            </a:r>
            <a:r>
              <a:rPr lang="en-US" sz="4900" baseline="-25000" dirty="0" smtClean="0">
                <a:latin typeface="Cambria Math" pitchFamily="18" charset="0"/>
                <a:ea typeface="Cambria Math" pitchFamily="18" charset="0"/>
              </a:rPr>
              <a:t>0 </a:t>
            </a:r>
            <a:r>
              <a:rPr lang="en-US" sz="4900" dirty="0" smtClean="0">
                <a:ea typeface="Cambria Math"/>
              </a:rPr>
              <a:t>&gt; </a:t>
            </a:r>
            <a:r>
              <a:rPr lang="en-US" sz="4900" i="1" dirty="0" smtClean="0">
                <a:ea typeface="Cambria Math"/>
              </a:rPr>
              <a:t>r</a:t>
            </a:r>
            <a:r>
              <a:rPr lang="en-US" sz="49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4900" dirty="0" smtClean="0">
                <a:ea typeface="Cambria Math"/>
              </a:rPr>
              <a:t> &gt; </a:t>
            </a:r>
            <a:r>
              <a:rPr lang="en-US" sz="4900" i="1" dirty="0" smtClean="0">
                <a:ea typeface="Cambria Math"/>
              </a:rPr>
              <a:t>r</a:t>
            </a:r>
            <a:r>
              <a:rPr lang="en-US" sz="49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900" dirty="0" smtClean="0">
                <a:latin typeface="Cambria Math" pitchFamily="18" charset="0"/>
                <a:ea typeface="Cambria Math" pitchFamily="18" charset="0"/>
              </a:rPr>
              <a:t> &gt; </a:t>
            </a:r>
            <a:r>
              <a:rPr lang="en-US" sz="4900" dirty="0" smtClean="0">
                <a:latin typeface="Cambria Math"/>
                <a:ea typeface="Cambria Math"/>
              </a:rPr>
              <a:t>∙ ∙ ∙  ≥ 0. The sequence can’t contain more than </a:t>
            </a:r>
            <a:r>
              <a:rPr lang="en-US" sz="4900" i="1" dirty="0" smtClean="0">
                <a:ea typeface="Cambria Math"/>
              </a:rPr>
              <a:t>a</a:t>
            </a:r>
            <a:r>
              <a:rPr lang="en-US" sz="4900" dirty="0" smtClean="0">
                <a:latin typeface="Cambria Math"/>
                <a:ea typeface="Cambria Math"/>
              </a:rPr>
              <a:t> terms.</a:t>
            </a:r>
          </a:p>
          <a:p>
            <a:r>
              <a:rPr lang="en-US" sz="4900" dirty="0" smtClean="0">
                <a:latin typeface="Cambria Math"/>
                <a:ea typeface="Cambria Math"/>
              </a:rPr>
              <a:t>By Lemma 1 </a:t>
            </a:r>
            <a:endParaRPr lang="en-US" sz="4900" dirty="0" smtClean="0">
              <a:ea typeface="Cambria Math"/>
            </a:endParaRPr>
          </a:p>
          <a:p>
            <a:pPr>
              <a:buNone/>
            </a:pPr>
            <a:r>
              <a:rPr lang="en-US" sz="4900" dirty="0" smtClean="0">
                <a:ea typeface="Cambria Math"/>
              </a:rPr>
              <a:t>      </a:t>
            </a:r>
            <a:r>
              <a:rPr lang="en-US" sz="4900" dirty="0" err="1" smtClean="0">
                <a:ea typeface="Cambria Math"/>
              </a:rPr>
              <a:t>gcd</a:t>
            </a:r>
            <a:r>
              <a:rPr lang="en-US" sz="4900" dirty="0" smtClean="0">
                <a:ea typeface="Cambria Math"/>
              </a:rPr>
              <a:t>(</a:t>
            </a:r>
            <a:r>
              <a:rPr lang="en-US" sz="4900" i="1" dirty="0" err="1" smtClean="0">
                <a:ea typeface="Cambria Math"/>
              </a:rPr>
              <a:t>a</a:t>
            </a:r>
            <a:r>
              <a:rPr lang="en-US" sz="4900" dirty="0" err="1" smtClean="0">
                <a:ea typeface="Cambria Math"/>
              </a:rPr>
              <a:t>,</a:t>
            </a:r>
            <a:r>
              <a:rPr lang="en-US" sz="4900" i="1" dirty="0" err="1" smtClean="0">
                <a:ea typeface="Cambria Math"/>
              </a:rPr>
              <a:t>b</a:t>
            </a:r>
            <a:r>
              <a:rPr lang="en-US" sz="4900" dirty="0" smtClean="0">
                <a:ea typeface="Cambria Math"/>
              </a:rPr>
              <a:t>) = </a:t>
            </a:r>
            <a:r>
              <a:rPr lang="en-US" sz="4900" dirty="0" err="1" smtClean="0">
                <a:ea typeface="Cambria Math"/>
              </a:rPr>
              <a:t>gcd</a:t>
            </a:r>
            <a:r>
              <a:rPr lang="en-US" sz="4900" dirty="0" smtClean="0">
                <a:ea typeface="Cambria Math"/>
              </a:rPr>
              <a:t>(</a:t>
            </a:r>
            <a:r>
              <a:rPr lang="en-US" sz="4900" i="1" dirty="0" smtClean="0">
                <a:ea typeface="Cambria Math"/>
              </a:rPr>
              <a:t>r</a:t>
            </a:r>
            <a:r>
              <a:rPr lang="en-US" sz="4900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4900" dirty="0" smtClean="0">
                <a:ea typeface="Cambria Math"/>
              </a:rPr>
              <a:t>,</a:t>
            </a:r>
            <a:r>
              <a:rPr lang="en-US" sz="4900" i="1" dirty="0" smtClean="0">
                <a:ea typeface="Cambria Math"/>
              </a:rPr>
              <a:t>r</a:t>
            </a:r>
            <a:r>
              <a:rPr lang="en-US" sz="49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4900" dirty="0" smtClean="0">
                <a:ea typeface="Cambria Math"/>
              </a:rPr>
              <a:t>) = </a:t>
            </a:r>
            <a:r>
              <a:rPr lang="en-US" sz="4900" dirty="0" smtClean="0">
                <a:latin typeface="Cambria Math"/>
                <a:ea typeface="Cambria Math"/>
              </a:rPr>
              <a:t>∙ ∙ ∙ = </a:t>
            </a:r>
            <a:r>
              <a:rPr lang="en-US" sz="4900" dirty="0" err="1" smtClean="0">
                <a:latin typeface="Cambria Math"/>
                <a:ea typeface="Cambria Math"/>
              </a:rPr>
              <a:t>gcd</a:t>
            </a:r>
            <a:r>
              <a:rPr lang="en-US" sz="4900" dirty="0" smtClean="0">
                <a:latin typeface="Cambria Math"/>
                <a:ea typeface="Cambria Math"/>
              </a:rPr>
              <a:t>(</a:t>
            </a:r>
            <a:r>
              <a:rPr lang="en-US" sz="4900" i="1" dirty="0" smtClean="0">
                <a:latin typeface="Cambria Math"/>
                <a:ea typeface="Cambria Math"/>
              </a:rPr>
              <a:t>r</a:t>
            </a:r>
            <a:r>
              <a:rPr lang="en-US" sz="4900" i="1" baseline="-25000" dirty="0" smtClean="0">
                <a:latin typeface="Cambria Math"/>
                <a:ea typeface="Cambria Math"/>
              </a:rPr>
              <a:t>n</a:t>
            </a:r>
            <a:r>
              <a:rPr lang="en-US" sz="4900" baseline="-25000" dirty="0" smtClean="0">
                <a:latin typeface="Cambria Math"/>
                <a:ea typeface="Cambria Math"/>
              </a:rPr>
              <a:t>-1</a:t>
            </a:r>
            <a:r>
              <a:rPr lang="en-US" sz="4900" dirty="0" smtClean="0">
                <a:latin typeface="Cambria Math"/>
                <a:ea typeface="Cambria Math"/>
              </a:rPr>
              <a:t>,</a:t>
            </a:r>
            <a:r>
              <a:rPr lang="en-US" sz="4900" i="1" dirty="0" smtClean="0">
                <a:latin typeface="Cambria Math"/>
                <a:ea typeface="Cambria Math"/>
              </a:rPr>
              <a:t>r</a:t>
            </a:r>
            <a:r>
              <a:rPr lang="en-US" sz="4900" i="1" baseline="-25000" dirty="0" smtClean="0">
                <a:latin typeface="Cambria Math"/>
                <a:ea typeface="Cambria Math"/>
              </a:rPr>
              <a:t>n</a:t>
            </a:r>
            <a:r>
              <a:rPr lang="en-US" sz="4900" dirty="0" smtClean="0">
                <a:latin typeface="Cambria Math"/>
                <a:ea typeface="Cambria Math"/>
              </a:rPr>
              <a:t>) = </a:t>
            </a:r>
            <a:r>
              <a:rPr lang="en-US" sz="4900" dirty="0" err="1" smtClean="0">
                <a:latin typeface="Cambria Math"/>
                <a:ea typeface="Cambria Math"/>
              </a:rPr>
              <a:t>gcd</a:t>
            </a:r>
            <a:r>
              <a:rPr lang="en-US" sz="4900" dirty="0" smtClean="0">
                <a:latin typeface="Cambria Math"/>
                <a:ea typeface="Cambria Math"/>
              </a:rPr>
              <a:t>(</a:t>
            </a:r>
            <a:r>
              <a:rPr lang="en-US" sz="4900" dirty="0" err="1" smtClean="0">
                <a:latin typeface="Cambria Math"/>
                <a:ea typeface="Cambria Math"/>
              </a:rPr>
              <a:t>r</a:t>
            </a:r>
            <a:r>
              <a:rPr lang="en-US" sz="4900" i="1" baseline="-25000" dirty="0" err="1" smtClean="0">
                <a:latin typeface="Cambria Math"/>
                <a:ea typeface="Cambria Math"/>
              </a:rPr>
              <a:t>n</a:t>
            </a:r>
            <a:r>
              <a:rPr lang="en-US" sz="4900" i="1" baseline="-25000" dirty="0" smtClean="0">
                <a:latin typeface="Cambria Math"/>
                <a:ea typeface="Cambria Math"/>
              </a:rPr>
              <a:t> </a:t>
            </a:r>
            <a:r>
              <a:rPr lang="en-US" sz="4900" dirty="0" smtClean="0">
                <a:latin typeface="Cambria Math"/>
                <a:ea typeface="Cambria Math"/>
              </a:rPr>
              <a:t>, 0) = </a:t>
            </a:r>
            <a:r>
              <a:rPr lang="en-US" sz="4900" i="1" dirty="0" err="1" smtClean="0">
                <a:latin typeface="Cambria Math"/>
                <a:ea typeface="Cambria Math"/>
              </a:rPr>
              <a:t>r</a:t>
            </a:r>
            <a:r>
              <a:rPr lang="en-US" sz="4900" i="1" baseline="-25000" dirty="0" err="1" smtClean="0">
                <a:ea typeface="Cambria Math"/>
              </a:rPr>
              <a:t>n</a:t>
            </a:r>
            <a:r>
              <a:rPr lang="en-US" sz="4900" dirty="0" smtClean="0">
                <a:latin typeface="Cambria Math"/>
                <a:ea typeface="Cambria Math"/>
              </a:rPr>
              <a:t>.</a:t>
            </a:r>
          </a:p>
          <a:p>
            <a:r>
              <a:rPr lang="en-US" sz="4900" dirty="0" smtClean="0">
                <a:latin typeface="Cambria Math"/>
                <a:ea typeface="Cambria Math"/>
              </a:rPr>
              <a:t>Hence the greatest common divisor is the last nonzero remainder in the sequence of divisions.</a:t>
            </a:r>
            <a:endParaRPr lang="en-US" sz="4900" dirty="0" smtClean="0">
              <a:ea typeface="Cambria Math"/>
            </a:endParaRPr>
          </a:p>
          <a:p>
            <a:pPr>
              <a:buNone/>
            </a:pPr>
            <a:r>
              <a:rPr lang="en-US" sz="4900" dirty="0" smtClean="0">
                <a:ea typeface="Cambria Math"/>
              </a:rPr>
              <a:t>            </a:t>
            </a:r>
            <a:endParaRPr lang="en-US" sz="4900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1905000"/>
            <a:ext cx="4038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ea typeface="Cambria Math"/>
              </a:rPr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ea typeface="Cambria Math"/>
              </a:rPr>
              <a:t>  = </a:t>
            </a:r>
            <a:r>
              <a:rPr lang="en-US" i="1" dirty="0" smtClean="0">
                <a:ea typeface="Cambria Math"/>
              </a:rPr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>
                <a:ea typeface="Cambria Math"/>
              </a:rPr>
              <a:t>q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ea typeface="Cambria Math"/>
              </a:rPr>
              <a:t> + </a:t>
            </a:r>
            <a:r>
              <a:rPr lang="en-US" i="1" dirty="0" smtClean="0">
                <a:ea typeface="Cambria Math"/>
              </a:rPr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ea typeface="Cambria Math"/>
              </a:rPr>
              <a:t>         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≤</a:t>
            </a:r>
            <a:r>
              <a:rPr lang="en-US" dirty="0" smtClean="0"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ea typeface="Cambria Math"/>
              </a:rPr>
              <a:t> &lt; </a:t>
            </a:r>
            <a:r>
              <a:rPr lang="en-US" i="1" dirty="0" smtClean="0">
                <a:ea typeface="Cambria Math"/>
              </a:rPr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ea typeface="Cambria Math"/>
              </a:rPr>
              <a:t>,</a:t>
            </a:r>
          </a:p>
          <a:p>
            <a:r>
              <a:rPr lang="en-US" i="1" dirty="0" smtClean="0">
                <a:ea typeface="Cambria Math"/>
              </a:rPr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ea typeface="Cambria Math"/>
              </a:rPr>
              <a:t>  = </a:t>
            </a:r>
            <a:r>
              <a:rPr lang="en-US" i="1" dirty="0" smtClean="0">
                <a:ea typeface="Cambria Math"/>
              </a:rPr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>
                <a:ea typeface="Cambria Math"/>
              </a:rPr>
              <a:t>q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ea typeface="Cambria Math"/>
              </a:rPr>
              <a:t> + </a:t>
            </a:r>
            <a:r>
              <a:rPr lang="en-US" i="1" dirty="0" smtClean="0">
                <a:ea typeface="Cambria Math"/>
              </a:rPr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ea typeface="Cambria Math"/>
              </a:rPr>
              <a:t>         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≤</a:t>
            </a:r>
            <a:r>
              <a:rPr lang="en-US" dirty="0" smtClean="0"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ea typeface="Cambria Math"/>
              </a:rPr>
              <a:t> &lt; </a:t>
            </a:r>
            <a:r>
              <a:rPr lang="en-US" i="1" dirty="0" smtClean="0">
                <a:ea typeface="Cambria Math"/>
              </a:rPr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ea typeface="Cambria Math"/>
              </a:rPr>
              <a:t>,</a:t>
            </a:r>
          </a:p>
          <a:p>
            <a:r>
              <a:rPr lang="en-US" dirty="0" smtClean="0">
                <a:ea typeface="Cambria Math"/>
              </a:rPr>
              <a:t>       </a:t>
            </a:r>
            <a:r>
              <a:rPr lang="en-US" dirty="0" smtClean="0">
                <a:latin typeface="Cambria Math"/>
                <a:ea typeface="Cambria Math"/>
              </a:rPr>
              <a:t>∙</a:t>
            </a:r>
          </a:p>
          <a:p>
            <a:r>
              <a:rPr lang="en-US" dirty="0" smtClean="0">
                <a:latin typeface="Cambria Math"/>
                <a:ea typeface="Cambria Math"/>
              </a:rPr>
              <a:t>        ∙</a:t>
            </a:r>
          </a:p>
          <a:p>
            <a:r>
              <a:rPr lang="en-US" dirty="0" smtClean="0">
                <a:latin typeface="Cambria Math"/>
                <a:ea typeface="Cambria Math"/>
              </a:rPr>
              <a:t>        ∙</a:t>
            </a:r>
            <a:endParaRPr lang="en-US" dirty="0" smtClean="0">
              <a:ea typeface="Cambria Math"/>
            </a:endParaRPr>
          </a:p>
          <a:p>
            <a:r>
              <a:rPr lang="en-US" i="1" dirty="0" smtClean="0">
                <a:ea typeface="Cambria Math"/>
              </a:rPr>
              <a:t>r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-2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ea typeface="Cambria Math"/>
              </a:rPr>
              <a:t>  = </a:t>
            </a:r>
            <a:r>
              <a:rPr lang="en-US" i="1" dirty="0" smtClean="0">
                <a:ea typeface="Cambria Math"/>
              </a:rPr>
              <a:t>r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-1</a:t>
            </a:r>
            <a:r>
              <a:rPr lang="en-US" i="1" dirty="0" smtClean="0">
                <a:ea typeface="Cambria Math"/>
              </a:rPr>
              <a:t>q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-1</a:t>
            </a:r>
            <a:r>
              <a:rPr lang="en-US" dirty="0" smtClean="0">
                <a:ea typeface="Cambria Math"/>
              </a:rPr>
              <a:t> + </a:t>
            </a:r>
            <a:r>
              <a:rPr lang="en-US" i="1" dirty="0" smtClean="0">
                <a:ea typeface="Cambria Math"/>
              </a:rPr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ea typeface="Cambria Math"/>
              </a:rPr>
              <a:t> 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≤</a:t>
            </a:r>
            <a:r>
              <a:rPr lang="en-US" dirty="0" smtClean="0">
                <a:ea typeface="Cambria Math"/>
              </a:rPr>
              <a:t> </a:t>
            </a:r>
            <a:r>
              <a:rPr lang="en-US" i="1" dirty="0" err="1" smtClean="0">
                <a:ea typeface="Cambria Math"/>
              </a:rPr>
              <a:t>r</a:t>
            </a:r>
            <a:r>
              <a:rPr lang="en-US" i="1" baseline="-25000" dirty="0" err="1" smtClean="0">
                <a:ea typeface="Cambria Math" pitchFamily="18" charset="0"/>
              </a:rPr>
              <a:t>n</a:t>
            </a:r>
            <a:r>
              <a:rPr lang="en-US" dirty="0" smtClean="0">
                <a:ea typeface="Cambria Math"/>
              </a:rPr>
              <a:t> &lt; </a:t>
            </a:r>
            <a:r>
              <a:rPr lang="en-US" i="1" dirty="0" smtClean="0">
                <a:ea typeface="Cambria Math"/>
              </a:rPr>
              <a:t>r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-1</a:t>
            </a:r>
            <a:r>
              <a:rPr lang="en-US" dirty="0" smtClean="0">
                <a:ea typeface="Cambria Math"/>
              </a:rPr>
              <a:t>,</a:t>
            </a:r>
          </a:p>
          <a:p>
            <a:r>
              <a:rPr lang="en-US" i="1" dirty="0" smtClean="0">
                <a:ea typeface="Cambria Math"/>
              </a:rPr>
              <a:t>r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-1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ea typeface="Cambria Math"/>
              </a:rPr>
              <a:t>  = </a:t>
            </a:r>
            <a:r>
              <a:rPr lang="en-US" i="1" dirty="0" err="1" smtClean="0">
                <a:ea typeface="Cambria Math"/>
              </a:rPr>
              <a:t>r</a:t>
            </a:r>
            <a:r>
              <a:rPr lang="en-US" i="1" baseline="-25000" dirty="0" err="1" smtClean="0">
                <a:ea typeface="Cambria Math" pitchFamily="18" charset="0"/>
              </a:rPr>
              <a:t>n</a:t>
            </a:r>
            <a:r>
              <a:rPr lang="en-US" i="1" dirty="0" err="1" smtClean="0">
                <a:ea typeface="Cambria Math"/>
              </a:rPr>
              <a:t>q</a:t>
            </a:r>
            <a:r>
              <a:rPr lang="en-US" i="1" baseline="-25000" dirty="0" err="1" smtClean="0">
                <a:ea typeface="Cambria Math" pitchFamily="18" charset="0"/>
              </a:rPr>
              <a:t>n</a:t>
            </a:r>
            <a:r>
              <a:rPr lang="en-US" dirty="0" smtClean="0">
                <a:ea typeface="Cambria Math"/>
              </a:rPr>
              <a:t> .</a:t>
            </a:r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8458200" y="5410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gcds</a:t>
            </a:r>
            <a:r>
              <a:rPr lang="en-US" dirty="0" smtClean="0"/>
              <a:t> as Linear Combinations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</a:t>
            </a:r>
            <a:r>
              <a:rPr lang="en-US" b="1" dirty="0" err="1" smtClean="0"/>
              <a:t>B</a:t>
            </a:r>
            <a:r>
              <a:rPr lang="en-US" b="1" dirty="0" err="1" smtClean="0">
                <a:latin typeface="Cambria Math"/>
                <a:ea typeface="Cambria Math"/>
              </a:rPr>
              <a:t>é</a:t>
            </a:r>
            <a:r>
              <a:rPr lang="en-US" b="1" dirty="0" err="1" smtClean="0"/>
              <a:t>zout’s</a:t>
            </a:r>
            <a:r>
              <a:rPr lang="en-US" b="1" dirty="0" smtClean="0"/>
              <a:t> Theorem</a:t>
            </a:r>
            <a:r>
              <a:rPr lang="en-US" dirty="0" smtClean="0"/>
              <a:t>: If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positive integers, then there exist integers </a:t>
            </a:r>
            <a:r>
              <a:rPr lang="en-US" i="1" dirty="0" smtClean="0"/>
              <a:t>s</a:t>
            </a:r>
            <a:r>
              <a:rPr lang="en-US" dirty="0" smtClean="0"/>
              <a:t> and </a:t>
            </a:r>
            <a:r>
              <a:rPr lang="en-US" i="1" dirty="0" smtClean="0"/>
              <a:t>t</a:t>
            </a:r>
            <a:r>
              <a:rPr lang="en-US" dirty="0" smtClean="0"/>
              <a:t> such that 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= </a:t>
            </a:r>
            <a:r>
              <a:rPr lang="en-US" i="1" dirty="0" err="1" smtClean="0"/>
              <a:t>sa</a:t>
            </a:r>
            <a:r>
              <a:rPr lang="en-US" dirty="0" smtClean="0"/>
              <a:t> + </a:t>
            </a:r>
            <a:r>
              <a:rPr lang="en-US" i="1" dirty="0" err="1" smtClean="0"/>
              <a:t>tb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    (</a:t>
            </a:r>
            <a:r>
              <a:rPr lang="en-US" i="1" dirty="0" smtClean="0"/>
              <a:t>proof  in exercises of Section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5.2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Definition</a:t>
            </a:r>
            <a:r>
              <a:rPr lang="en-US" dirty="0" smtClean="0"/>
              <a:t>: If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positive integers, then integers </a:t>
            </a:r>
            <a:r>
              <a:rPr lang="en-US" i="1" dirty="0" smtClean="0"/>
              <a:t>s</a:t>
            </a:r>
            <a:r>
              <a:rPr lang="en-US" dirty="0" smtClean="0"/>
              <a:t> and </a:t>
            </a:r>
            <a:r>
              <a:rPr lang="en-US" i="1" dirty="0" smtClean="0"/>
              <a:t>t</a:t>
            </a:r>
            <a:r>
              <a:rPr lang="en-US" dirty="0" smtClean="0"/>
              <a:t> such that 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= </a:t>
            </a:r>
            <a:r>
              <a:rPr lang="en-US" i="1" dirty="0" err="1" smtClean="0"/>
              <a:t>sa</a:t>
            </a:r>
            <a:r>
              <a:rPr lang="en-US" dirty="0" smtClean="0"/>
              <a:t> + </a:t>
            </a:r>
            <a:r>
              <a:rPr lang="en-US" i="1" dirty="0" err="1" smtClean="0"/>
              <a:t>tb</a:t>
            </a:r>
            <a:r>
              <a:rPr lang="en-US" dirty="0" smtClean="0"/>
              <a:t> are called </a:t>
            </a:r>
            <a:r>
              <a:rPr lang="en-US" i="1" dirty="0" err="1" smtClean="0"/>
              <a:t>B</a:t>
            </a:r>
            <a:r>
              <a:rPr lang="en-US" i="1" dirty="0" err="1" smtClean="0">
                <a:latin typeface="Cambria Math"/>
                <a:ea typeface="Cambria Math"/>
              </a:rPr>
              <a:t>é</a:t>
            </a:r>
            <a:r>
              <a:rPr lang="en-US" i="1" dirty="0" err="1" smtClean="0"/>
              <a:t>zout</a:t>
            </a:r>
            <a:r>
              <a:rPr lang="en-US" i="1" dirty="0" smtClean="0"/>
              <a:t> coefficients </a:t>
            </a:r>
            <a:r>
              <a:rPr lang="en-US" dirty="0" smtClean="0"/>
              <a:t>of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b. </a:t>
            </a:r>
            <a:r>
              <a:rPr lang="en-US" dirty="0" smtClean="0"/>
              <a:t>The equation 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= </a:t>
            </a:r>
            <a:r>
              <a:rPr lang="en-US" i="1" dirty="0" err="1" smtClean="0"/>
              <a:t>sa</a:t>
            </a:r>
            <a:r>
              <a:rPr lang="en-US" dirty="0" smtClean="0"/>
              <a:t> + </a:t>
            </a:r>
            <a:r>
              <a:rPr lang="en-US" i="1" dirty="0" err="1" smtClean="0"/>
              <a:t>tb</a:t>
            </a:r>
            <a:r>
              <a:rPr lang="en-US" dirty="0" smtClean="0"/>
              <a:t>  is called</a:t>
            </a:r>
            <a:r>
              <a:rPr lang="en-US" i="1" dirty="0" smtClean="0"/>
              <a:t> </a:t>
            </a:r>
            <a:r>
              <a:rPr lang="en-US" i="1" dirty="0" err="1" smtClean="0"/>
              <a:t>B</a:t>
            </a:r>
            <a:r>
              <a:rPr lang="en-US" i="1" dirty="0" err="1" smtClean="0">
                <a:latin typeface="Cambria Math"/>
                <a:ea typeface="Cambria Math"/>
              </a:rPr>
              <a:t>é</a:t>
            </a:r>
            <a:r>
              <a:rPr lang="en-US" i="1" dirty="0" err="1" smtClean="0"/>
              <a:t>zout’s</a:t>
            </a:r>
            <a:r>
              <a:rPr lang="en-US" i="1" dirty="0" smtClean="0"/>
              <a:t> identity. </a:t>
            </a:r>
          </a:p>
          <a:p>
            <a:r>
              <a:rPr lang="en-US" dirty="0" smtClean="0"/>
              <a:t>By </a:t>
            </a:r>
            <a:r>
              <a:rPr lang="en-US" dirty="0" err="1" smtClean="0"/>
              <a:t>B</a:t>
            </a:r>
            <a:r>
              <a:rPr lang="en-US" dirty="0" err="1" smtClean="0">
                <a:latin typeface="Cambria Math"/>
                <a:ea typeface="Cambria Math"/>
              </a:rPr>
              <a:t>é</a:t>
            </a:r>
            <a:r>
              <a:rPr lang="en-US" dirty="0" err="1" smtClean="0"/>
              <a:t>zout’s</a:t>
            </a:r>
            <a:r>
              <a:rPr lang="en-US" dirty="0" smtClean="0"/>
              <a:t> Theorem,  the </a:t>
            </a:r>
            <a:r>
              <a:rPr lang="en-US" dirty="0" err="1" smtClean="0"/>
              <a:t>gcd</a:t>
            </a:r>
            <a:r>
              <a:rPr lang="en-US" dirty="0" smtClean="0"/>
              <a:t> of integers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can be expressed in the form  </a:t>
            </a:r>
            <a:r>
              <a:rPr lang="en-US" i="1" dirty="0" err="1" smtClean="0"/>
              <a:t>sa</a:t>
            </a:r>
            <a:r>
              <a:rPr lang="en-US" dirty="0" smtClean="0"/>
              <a:t> + </a:t>
            </a:r>
            <a:r>
              <a:rPr lang="en-US" i="1" dirty="0" err="1" smtClean="0"/>
              <a:t>tb</a:t>
            </a:r>
            <a:r>
              <a:rPr lang="en-US" i="1" dirty="0" smtClean="0"/>
              <a:t> </a:t>
            </a:r>
            <a:r>
              <a:rPr lang="en-US" dirty="0" smtClean="0"/>
              <a:t>where </a:t>
            </a:r>
            <a:r>
              <a:rPr lang="en-US" i="1" dirty="0" smtClean="0"/>
              <a:t>s</a:t>
            </a:r>
            <a:r>
              <a:rPr lang="en-US" dirty="0" smtClean="0"/>
              <a:t> and </a:t>
            </a:r>
            <a:r>
              <a:rPr lang="en-US" i="1" dirty="0" smtClean="0"/>
              <a:t>t</a:t>
            </a:r>
            <a:r>
              <a:rPr lang="en-US" dirty="0" smtClean="0"/>
              <a:t> are integers. This is a </a:t>
            </a:r>
            <a:r>
              <a:rPr lang="en-US" i="1" dirty="0" smtClean="0"/>
              <a:t>linear combination </a:t>
            </a:r>
            <a:r>
              <a:rPr lang="en-US" dirty="0" smtClean="0"/>
              <a:t>with integer coefficients of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6,14</a:t>
            </a:r>
            <a:r>
              <a:rPr lang="en-US" dirty="0" smtClean="0"/>
              <a:t>) = (</a:t>
            </a:r>
            <a:r>
              <a:rPr lang="en-US" dirty="0" smtClean="0">
                <a:latin typeface="Cambria Math"/>
                <a:ea typeface="Cambria Math"/>
              </a:rPr>
              <a:t>−2)∙6 + 1∙14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     </a:t>
            </a:r>
            <a:endParaRPr lang="en-US" dirty="0" smtClean="0"/>
          </a:p>
          <a:p>
            <a:pPr>
              <a:buNone/>
            </a:pPr>
            <a:endParaRPr lang="en-US" i="1" dirty="0"/>
          </a:p>
        </p:txBody>
      </p:sp>
      <p:pic>
        <p:nvPicPr>
          <p:cNvPr id="4" name="Picture 3" descr="bezo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381000"/>
            <a:ext cx="906780" cy="12428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1200" y="3048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ambria Math"/>
                <a:ea typeface="Cambria Math"/>
              </a:rPr>
              <a:t>É</a:t>
            </a:r>
            <a:r>
              <a:rPr lang="en-US" dirty="0" err="1" smtClean="0"/>
              <a:t>tienne</a:t>
            </a:r>
            <a:r>
              <a:rPr lang="en-US" dirty="0" smtClean="0"/>
              <a:t> </a:t>
            </a:r>
            <a:r>
              <a:rPr lang="en-US" dirty="0" err="1" smtClean="0"/>
              <a:t>B</a:t>
            </a:r>
            <a:r>
              <a:rPr lang="en-US" dirty="0" err="1" smtClean="0">
                <a:latin typeface="Cambria Math"/>
                <a:ea typeface="Cambria Math"/>
              </a:rPr>
              <a:t>é</a:t>
            </a:r>
            <a:r>
              <a:rPr lang="en-US" dirty="0" err="1" smtClean="0"/>
              <a:t>zout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1730-1783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Finding </a:t>
            </a:r>
            <a:r>
              <a:rPr lang="en-US" sz="4000" dirty="0" err="1" smtClean="0"/>
              <a:t>gcds</a:t>
            </a:r>
            <a:r>
              <a:rPr lang="en-US" sz="4000" dirty="0" smtClean="0"/>
              <a:t> as Linear Combinations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Example</a:t>
            </a:r>
            <a:r>
              <a:rPr lang="en-US" dirty="0" smtClean="0"/>
              <a:t>: Express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252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198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18 as a linear combination of 252 and 198.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b="1" dirty="0" smtClean="0"/>
              <a:t>Solution</a:t>
            </a:r>
            <a:r>
              <a:rPr lang="en-US" dirty="0" smtClean="0"/>
              <a:t>: First use the Euclidean algorithm to show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252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198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18</a:t>
            </a:r>
          </a:p>
          <a:p>
            <a:pPr marL="1181862" lvl="2" indent="-514350">
              <a:buFont typeface="+mj-lt"/>
              <a:buAutoNum type="romanLcPeriod"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252 = 1</a:t>
            </a:r>
            <a:r>
              <a:rPr lang="en-US" dirty="0" smtClean="0">
                <a:latin typeface="Cambria Math"/>
                <a:ea typeface="Cambria Math"/>
              </a:rPr>
              <a:t>∙198 + 54</a:t>
            </a:r>
          </a:p>
          <a:p>
            <a:pPr marL="1181862" lvl="2" indent="-514350">
              <a:buFont typeface="+mj-lt"/>
              <a:buAutoNum type="romanLcPeriod"/>
            </a:pPr>
            <a:r>
              <a:rPr lang="en-US" dirty="0" smtClean="0">
                <a:latin typeface="Cambria Math"/>
                <a:ea typeface="Cambria Math"/>
              </a:rPr>
              <a:t>198 =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∙54 + 36</a:t>
            </a:r>
          </a:p>
          <a:p>
            <a:pPr marL="1181862" lvl="2" indent="-514350">
              <a:buFont typeface="+mj-lt"/>
              <a:buAutoNum type="romanLcPeriod"/>
            </a:pPr>
            <a:r>
              <a:rPr lang="en-US" dirty="0" smtClean="0">
                <a:latin typeface="Cambria Math"/>
                <a:ea typeface="Cambria Math"/>
              </a:rPr>
              <a:t>54 =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∙36 + 18</a:t>
            </a:r>
          </a:p>
          <a:p>
            <a:pPr marL="1181862" lvl="2" indent="-514350">
              <a:buFont typeface="+mj-lt"/>
              <a:buAutoNum type="romanLcPeriod"/>
            </a:pPr>
            <a:r>
              <a:rPr lang="en-US" dirty="0" smtClean="0">
                <a:latin typeface="Cambria Math"/>
                <a:ea typeface="Cambria Math"/>
              </a:rPr>
              <a:t>36 =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∙18 </a:t>
            </a:r>
          </a:p>
          <a:p>
            <a:pPr lvl="1"/>
            <a:r>
              <a:rPr lang="en-US" dirty="0" smtClean="0">
                <a:latin typeface="Cambria Math"/>
                <a:ea typeface="Cambria Math"/>
              </a:rPr>
              <a:t>Now working backwards, from 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/>
                <a:ea typeface="Cambria Math"/>
              </a:rPr>
              <a:t>iii</a:t>
            </a:r>
            <a:r>
              <a:rPr lang="en-US" dirty="0" smtClean="0">
                <a:latin typeface="Cambria Math"/>
                <a:ea typeface="Cambria Math"/>
              </a:rPr>
              <a:t> and </a:t>
            </a:r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/>
                <a:ea typeface="Cambria Math"/>
              </a:rPr>
              <a:t>i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above </a:t>
            </a:r>
          </a:p>
          <a:p>
            <a:pPr lvl="2"/>
            <a:r>
              <a:rPr lang="en-US" dirty="0" smtClean="0">
                <a:latin typeface="Cambria Math"/>
                <a:ea typeface="Cambria Math"/>
              </a:rPr>
              <a:t>18 = 54 − 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∙36 </a:t>
            </a:r>
          </a:p>
          <a:p>
            <a:pPr lvl="2"/>
            <a:r>
              <a:rPr lang="en-US" dirty="0" smtClean="0">
                <a:latin typeface="Cambria Math"/>
                <a:ea typeface="Cambria Math"/>
              </a:rPr>
              <a:t>36 = 198 − 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∙54 </a:t>
            </a:r>
          </a:p>
          <a:p>
            <a:pPr lvl="1"/>
            <a:r>
              <a:rPr lang="en-US" dirty="0" smtClean="0">
                <a:latin typeface="Cambria Math"/>
                <a:ea typeface="Cambria Math"/>
              </a:rPr>
              <a:t>Substituting the 2</a:t>
            </a:r>
            <a:r>
              <a:rPr lang="en-US" baseline="30000" dirty="0" smtClean="0">
                <a:latin typeface="Cambria Math"/>
                <a:ea typeface="Cambria Math"/>
              </a:rPr>
              <a:t>nd</a:t>
            </a:r>
            <a:r>
              <a:rPr lang="en-US" dirty="0" smtClean="0">
                <a:latin typeface="Cambria Math"/>
                <a:ea typeface="Cambria Math"/>
              </a:rPr>
              <a:t> equation into the 1</a:t>
            </a:r>
            <a:r>
              <a:rPr lang="en-US" baseline="30000" dirty="0" smtClean="0">
                <a:latin typeface="Cambria Math"/>
                <a:ea typeface="Cambria Math"/>
              </a:rPr>
              <a:t>st</a:t>
            </a:r>
            <a:r>
              <a:rPr lang="en-US" dirty="0" smtClean="0">
                <a:latin typeface="Cambria Math"/>
                <a:ea typeface="Cambria Math"/>
              </a:rPr>
              <a:t> yields:</a:t>
            </a:r>
          </a:p>
          <a:p>
            <a:pPr lvl="2"/>
            <a:r>
              <a:rPr lang="en-US" dirty="0" smtClean="0">
                <a:latin typeface="Cambria Math"/>
                <a:ea typeface="Cambria Math"/>
              </a:rPr>
              <a:t>18 = 54 − 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∙(198 − 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∙54 )=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∙54 − 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∙198 </a:t>
            </a:r>
          </a:p>
          <a:p>
            <a:pPr lvl="1"/>
            <a:r>
              <a:rPr lang="en-US" dirty="0" smtClean="0">
                <a:latin typeface="Cambria Math"/>
                <a:ea typeface="Cambria Math"/>
              </a:rPr>
              <a:t>Substituting 54 = 252 − 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∙198 (from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/>
                <a:ea typeface="Cambria Math"/>
              </a:rPr>
              <a:t>i</a:t>
            </a:r>
            <a:r>
              <a:rPr lang="en-US" dirty="0" smtClean="0">
                <a:latin typeface="Cambria Math"/>
                <a:ea typeface="Cambria Math"/>
              </a:rPr>
              <a:t>)) yields:</a:t>
            </a:r>
          </a:p>
          <a:p>
            <a:pPr lvl="2"/>
            <a:r>
              <a:rPr lang="en-US" dirty="0" smtClean="0">
                <a:latin typeface="Cambria Math"/>
                <a:ea typeface="Cambria Math"/>
              </a:rPr>
              <a:t> 18 =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∙(252 − 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∙198) − 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∙198 = </a:t>
            </a:r>
            <a:r>
              <a:rPr lang="en-US" dirty="0" smtClean="0">
                <a:solidFill>
                  <a:srgbClr val="C00000"/>
                </a:solidFill>
                <a:latin typeface="Cambria Math"/>
                <a:ea typeface="Cambria Math"/>
              </a:rPr>
              <a:t>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∙252 −  </a:t>
            </a:r>
            <a:r>
              <a:rPr lang="en-US" dirty="0" smtClean="0">
                <a:solidFill>
                  <a:srgbClr val="C00000"/>
                </a:solidFill>
                <a:latin typeface="Cambria Math"/>
                <a:ea typeface="Cambria Math"/>
              </a:rPr>
              <a:t>5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∙198 </a:t>
            </a:r>
          </a:p>
          <a:p>
            <a:r>
              <a:rPr lang="en-US" dirty="0" smtClean="0">
                <a:ea typeface="Cambria Math"/>
              </a:rPr>
              <a:t>This method illustrated above is a two pass method. It first uses the Euclidian algorithm to find the </a:t>
            </a:r>
            <a:r>
              <a:rPr lang="en-US" dirty="0" err="1" smtClean="0">
                <a:ea typeface="Cambria Math"/>
              </a:rPr>
              <a:t>gcd</a:t>
            </a:r>
            <a:r>
              <a:rPr lang="en-US" dirty="0" smtClean="0">
                <a:ea typeface="Cambria Math"/>
              </a:rPr>
              <a:t> and then works backwards to express the </a:t>
            </a:r>
            <a:r>
              <a:rPr lang="en-US" dirty="0" err="1" smtClean="0">
                <a:ea typeface="Cambria Math"/>
              </a:rPr>
              <a:t>gcd</a:t>
            </a:r>
            <a:r>
              <a:rPr lang="en-US" dirty="0" smtClean="0">
                <a:ea typeface="Cambria Math"/>
              </a:rPr>
              <a:t> as a linear combination of the original two integers. A one pass method, called the </a:t>
            </a:r>
            <a:r>
              <a:rPr lang="en-US" i="1" dirty="0" smtClean="0">
                <a:ea typeface="Cambria Math"/>
              </a:rPr>
              <a:t>extended Euclidean algorithm</a:t>
            </a:r>
            <a:r>
              <a:rPr lang="en-US" dirty="0" smtClean="0">
                <a:ea typeface="Cambria Math"/>
              </a:rPr>
              <a:t>, is developed in the exercises</a:t>
            </a:r>
            <a:r>
              <a:rPr lang="en-US" dirty="0" smtClean="0">
                <a:latin typeface="Cambria Math"/>
                <a:ea typeface="Cambria Math"/>
              </a:rPr>
              <a:t>.</a:t>
            </a:r>
          </a:p>
          <a:p>
            <a:pPr lvl="2"/>
            <a:endParaRPr lang="en-US" dirty="0" smtClean="0">
              <a:latin typeface="Cambria Math"/>
              <a:ea typeface="Cambria Math"/>
            </a:endParaRPr>
          </a:p>
          <a:p>
            <a:pPr lvl="2"/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Consequences of </a:t>
            </a:r>
            <a:r>
              <a:rPr lang="en-US" sz="4400" dirty="0" err="1" smtClean="0"/>
              <a:t>B</a:t>
            </a:r>
            <a:r>
              <a:rPr lang="en-US" sz="4400" dirty="0" err="1" smtClean="0">
                <a:ea typeface="Cambria Math"/>
              </a:rPr>
              <a:t>é</a:t>
            </a:r>
            <a:r>
              <a:rPr lang="en-US" sz="4400" dirty="0" err="1" smtClean="0"/>
              <a:t>zout’s</a:t>
            </a:r>
            <a:r>
              <a:rPr lang="en-US" sz="4400" dirty="0" smtClean="0"/>
              <a:t> Theorem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   Lemma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If 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, and </a:t>
            </a:r>
            <a:r>
              <a:rPr lang="en-US" i="1" dirty="0" smtClean="0"/>
              <a:t>c</a:t>
            </a:r>
            <a:r>
              <a:rPr lang="en-US" dirty="0" smtClean="0"/>
              <a:t> are positive integers such that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and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err="1" smtClean="0"/>
              <a:t>bc</a:t>
            </a:r>
            <a:r>
              <a:rPr lang="en-US" dirty="0" smtClean="0"/>
              <a:t>, then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smtClean="0"/>
              <a:t>c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Proof</a:t>
            </a:r>
            <a:r>
              <a:rPr lang="en-US" dirty="0" smtClean="0"/>
              <a:t>:  Assume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and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err="1" smtClean="0"/>
              <a:t>bc</a:t>
            </a:r>
            <a:endParaRPr lang="en-US" dirty="0" smtClean="0"/>
          </a:p>
          <a:p>
            <a:pPr lvl="1"/>
            <a:r>
              <a:rPr lang="en-US" dirty="0" smtClean="0"/>
              <a:t>Since </a:t>
            </a:r>
            <a:r>
              <a:rPr lang="en-US" dirty="0" err="1" smtClean="0"/>
              <a:t>gcd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by </a:t>
            </a:r>
            <a:r>
              <a:rPr lang="en-US" dirty="0" err="1" smtClean="0"/>
              <a:t>B</a:t>
            </a:r>
            <a:r>
              <a:rPr lang="en-US" dirty="0" err="1" smtClean="0">
                <a:latin typeface="Cambria Math"/>
                <a:ea typeface="Cambria Math"/>
              </a:rPr>
              <a:t>é</a:t>
            </a:r>
            <a:r>
              <a:rPr lang="en-US" dirty="0" err="1" smtClean="0"/>
              <a:t>zout’s</a:t>
            </a:r>
            <a:r>
              <a:rPr lang="en-US" dirty="0" smtClean="0"/>
              <a:t> Theorem  there are integers </a:t>
            </a:r>
            <a:r>
              <a:rPr lang="en-US" i="1" dirty="0" smtClean="0"/>
              <a:t>s</a:t>
            </a:r>
            <a:r>
              <a:rPr lang="en-US" dirty="0" smtClean="0"/>
              <a:t> and </a:t>
            </a:r>
            <a:r>
              <a:rPr lang="en-US" i="1" dirty="0" smtClean="0"/>
              <a:t>t</a:t>
            </a:r>
            <a:r>
              <a:rPr lang="en-US" dirty="0" smtClean="0"/>
              <a:t> such that    </a:t>
            </a:r>
          </a:p>
          <a:p>
            <a:pPr lvl="1">
              <a:buNone/>
            </a:pPr>
            <a:r>
              <a:rPr lang="en-US" i="1" dirty="0" smtClean="0"/>
              <a:t>                           </a:t>
            </a:r>
            <a:r>
              <a:rPr lang="en-US" i="1" dirty="0" err="1" smtClean="0"/>
              <a:t>sa</a:t>
            </a:r>
            <a:r>
              <a:rPr lang="en-US" dirty="0" smtClean="0"/>
              <a:t> + </a:t>
            </a:r>
            <a:r>
              <a:rPr lang="en-US" i="1" dirty="0" err="1" smtClean="0"/>
              <a:t>tb</a:t>
            </a:r>
            <a:r>
              <a:rPr lang="en-US" i="1" dirty="0" smtClean="0"/>
              <a:t> </a:t>
            </a:r>
            <a:r>
              <a:rPr lang="en-US" dirty="0" smtClean="0"/>
              <a:t>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Multiplying both sides of the equation by </a:t>
            </a:r>
            <a:r>
              <a:rPr lang="en-US" i="1" dirty="0" smtClean="0"/>
              <a:t>c</a:t>
            </a:r>
            <a:r>
              <a:rPr lang="en-US" dirty="0" smtClean="0"/>
              <a:t>, yields </a:t>
            </a:r>
            <a:r>
              <a:rPr lang="en-US" i="1" dirty="0" smtClean="0"/>
              <a:t>sac + </a:t>
            </a:r>
            <a:r>
              <a:rPr lang="en-US" i="1" dirty="0" err="1" smtClean="0"/>
              <a:t>tbc</a:t>
            </a:r>
            <a:r>
              <a:rPr lang="en-US" i="1" dirty="0" smtClean="0"/>
              <a:t> = c.</a:t>
            </a:r>
          </a:p>
          <a:p>
            <a:pPr lvl="1"/>
            <a:r>
              <a:rPr lang="en-US" dirty="0" smtClean="0"/>
              <a:t>From Theorem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of Section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4.1</a:t>
            </a:r>
            <a:r>
              <a:rPr lang="en-US" dirty="0" smtClean="0"/>
              <a:t>:</a:t>
            </a:r>
          </a:p>
          <a:p>
            <a:pPr lvl="2">
              <a:buNone/>
            </a:pPr>
            <a:r>
              <a:rPr lang="en-US" i="1" dirty="0" smtClean="0"/>
              <a:t>  a | </a:t>
            </a:r>
            <a:r>
              <a:rPr lang="en-US" i="1" dirty="0" err="1" smtClean="0"/>
              <a:t>tbc</a:t>
            </a:r>
            <a:r>
              <a:rPr lang="en-US" i="1" dirty="0" smtClean="0"/>
              <a:t>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dirty="0" smtClean="0"/>
              <a:t>part ii) and </a:t>
            </a:r>
            <a:r>
              <a:rPr lang="en-US" i="1" dirty="0" smtClean="0"/>
              <a:t> a </a:t>
            </a:r>
            <a:r>
              <a:rPr lang="en-US" dirty="0" smtClean="0"/>
              <a:t>divides</a:t>
            </a:r>
            <a:r>
              <a:rPr lang="en-US" i="1" dirty="0" smtClean="0"/>
              <a:t> sac + </a:t>
            </a:r>
            <a:r>
              <a:rPr lang="en-US" i="1" dirty="0" err="1" smtClean="0"/>
              <a:t>tbc</a:t>
            </a:r>
            <a:r>
              <a:rPr lang="en-US" i="1" dirty="0" smtClean="0"/>
              <a:t> </a:t>
            </a:r>
            <a:r>
              <a:rPr lang="en-US" dirty="0" smtClean="0"/>
              <a:t>since</a:t>
            </a:r>
            <a:r>
              <a:rPr lang="en-US" i="1" dirty="0" smtClean="0"/>
              <a:t> a | sac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i="1" dirty="0" err="1" smtClean="0"/>
              <a:t>a|tbc</a:t>
            </a:r>
            <a:r>
              <a:rPr lang="en-US" i="1" dirty="0" smtClean="0"/>
              <a:t> </a:t>
            </a:r>
            <a:r>
              <a:rPr lang="en-US" dirty="0" smtClean="0"/>
              <a:t>(part </a:t>
            </a:r>
            <a:r>
              <a:rPr lang="en-US" dirty="0" err="1" smtClean="0"/>
              <a:t>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We conclude </a:t>
            </a:r>
            <a:r>
              <a:rPr lang="en-US" i="1" dirty="0" smtClean="0"/>
              <a:t>a | c, </a:t>
            </a:r>
            <a:r>
              <a:rPr lang="en-US" dirty="0" smtClean="0"/>
              <a:t>since</a:t>
            </a:r>
            <a:r>
              <a:rPr lang="en-US" i="1" dirty="0" smtClean="0"/>
              <a:t>  sac + </a:t>
            </a:r>
            <a:r>
              <a:rPr lang="en-US" i="1" dirty="0" err="1" smtClean="0"/>
              <a:t>tbc</a:t>
            </a:r>
            <a:r>
              <a:rPr lang="en-US" i="1" dirty="0" smtClean="0"/>
              <a:t> = c.</a:t>
            </a:r>
          </a:p>
          <a:p>
            <a:pPr lvl="1">
              <a:buNone/>
            </a:pPr>
            <a:endParaRPr lang="en-US" i="1" dirty="0" smtClean="0"/>
          </a:p>
          <a:p>
            <a:pPr>
              <a:buNone/>
            </a:pPr>
            <a:r>
              <a:rPr lang="en-US" b="1" i="1" dirty="0" smtClean="0"/>
              <a:t>    </a:t>
            </a:r>
            <a:r>
              <a:rPr lang="en-US" b="1" dirty="0" smtClean="0"/>
              <a:t>Lemma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: If </a:t>
            </a:r>
            <a:r>
              <a:rPr lang="en-US" i="1" dirty="0" smtClean="0"/>
              <a:t>p</a:t>
            </a:r>
            <a:r>
              <a:rPr lang="en-US" dirty="0" smtClean="0"/>
              <a:t> is prime and  </a:t>
            </a:r>
            <a:r>
              <a:rPr lang="en-US" i="1" dirty="0" smtClean="0"/>
              <a:t>p</a:t>
            </a:r>
            <a:r>
              <a:rPr lang="en-US" dirty="0" smtClean="0"/>
              <a:t> |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/>
                <a:ea typeface="Cambria Math"/>
              </a:rPr>
              <a:t>∙∙∙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, then </a:t>
            </a:r>
            <a:r>
              <a:rPr lang="en-US" i="1" dirty="0" smtClean="0"/>
              <a:t>p</a:t>
            </a:r>
            <a:r>
              <a:rPr lang="en-US" dirty="0" smtClean="0"/>
              <a:t> |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i</a:t>
            </a:r>
            <a:r>
              <a:rPr lang="en-US" i="1" baseline="-25000" dirty="0" smtClean="0"/>
              <a:t> </a:t>
            </a:r>
            <a:r>
              <a:rPr lang="en-US" i="1" dirty="0" smtClean="0"/>
              <a:t> </a:t>
            </a:r>
            <a:r>
              <a:rPr lang="en-US" dirty="0" smtClean="0"/>
              <a:t>for some </a:t>
            </a:r>
            <a:r>
              <a:rPr lang="en-US" i="1" dirty="0" err="1" smtClean="0"/>
              <a:t>i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dirty="0" smtClean="0"/>
              <a:t>(</a:t>
            </a:r>
            <a:r>
              <a:rPr lang="en-US" i="1" dirty="0" smtClean="0"/>
              <a:t>proof uses mathematical induction; see Exercise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64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/>
              <a:t>of Section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5.1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dirty="0" smtClean="0"/>
              <a:t>Lemma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 is crucial in the proof of the uniqueness of prime factorizations.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382000" y="4572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Uniqueness of Prime Factorization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We will prove that a prime factorization of a positive integer  where the primes are in </a:t>
            </a:r>
            <a:r>
              <a:rPr lang="en-US" dirty="0" err="1" smtClean="0"/>
              <a:t>nondecreasing</a:t>
            </a:r>
            <a:r>
              <a:rPr lang="en-US" dirty="0" smtClean="0"/>
              <a:t> order is unique. (This part of the fundamental theorem of arithmetic. The other part, which asserts that every positive integer has a prime factorization into primes, will be proved in Section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5.2</a:t>
            </a:r>
            <a:r>
              <a:rPr lang="en-US" dirty="0" smtClean="0"/>
              <a:t>.)</a:t>
            </a:r>
          </a:p>
          <a:p>
            <a:pPr>
              <a:buNone/>
            </a:pPr>
            <a:r>
              <a:rPr lang="en-US" b="1" dirty="0" smtClean="0"/>
              <a:t>     Proof</a:t>
            </a:r>
            <a:r>
              <a:rPr lang="en-US" dirty="0" smtClean="0"/>
              <a:t>: (</a:t>
            </a:r>
            <a:r>
              <a:rPr lang="en-US" i="1" dirty="0" smtClean="0"/>
              <a:t>by contradiction</a:t>
            </a:r>
            <a:r>
              <a:rPr lang="en-US" dirty="0" smtClean="0"/>
              <a:t>) Suppose that the positive integer </a:t>
            </a:r>
            <a:r>
              <a:rPr lang="en-US" i="1" dirty="0" smtClean="0"/>
              <a:t>n</a:t>
            </a:r>
            <a:r>
              <a:rPr lang="en-US" dirty="0" smtClean="0"/>
              <a:t> can be written as a product of primes in two distinct ways:</a:t>
            </a:r>
          </a:p>
          <a:p>
            <a:pPr>
              <a:buNone/>
            </a:pPr>
            <a:r>
              <a:rPr lang="en-US" dirty="0" smtClean="0"/>
              <a:t>                       </a:t>
            </a:r>
            <a:r>
              <a:rPr lang="en-US" i="1" dirty="0" smtClean="0"/>
              <a:t>n</a:t>
            </a:r>
            <a:r>
              <a:rPr lang="en-US" dirty="0" smtClean="0"/>
              <a:t> = </a:t>
            </a:r>
            <a:r>
              <a:rPr lang="en-US" i="1" dirty="0" smtClean="0"/>
              <a:t>p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p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∙∙∙</a:t>
            </a:r>
            <a:r>
              <a:rPr lang="en-US" dirty="0" smtClean="0"/>
              <a:t>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s</a:t>
            </a:r>
            <a:r>
              <a:rPr lang="en-US" i="1" dirty="0" smtClean="0"/>
              <a:t>  </a:t>
            </a:r>
            <a:r>
              <a:rPr lang="en-US" dirty="0" smtClean="0"/>
              <a:t>and</a:t>
            </a:r>
            <a:r>
              <a:rPr lang="en-US" i="1" dirty="0" smtClean="0"/>
              <a:t> n</a:t>
            </a:r>
            <a:r>
              <a:rPr lang="en-US" dirty="0" smtClean="0"/>
              <a:t> = </a:t>
            </a:r>
            <a:r>
              <a:rPr lang="en-US" i="1" dirty="0" smtClean="0"/>
              <a:t>q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q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∙∙∙</a:t>
            </a: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i="1" baseline="-25000" dirty="0" smtClean="0"/>
              <a:t>t</a:t>
            </a:r>
            <a:r>
              <a:rPr lang="en-US" i="1" dirty="0" smtClean="0"/>
              <a:t>.</a:t>
            </a:r>
          </a:p>
          <a:p>
            <a:pPr lvl="1"/>
            <a:r>
              <a:rPr lang="en-US" dirty="0" smtClean="0"/>
              <a:t>Remove all common primes from the factorizations to get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By Lemma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, it follows that         divides          , for some </a:t>
            </a:r>
            <a:r>
              <a:rPr lang="en-US" i="1" dirty="0" smtClean="0"/>
              <a:t>k,</a:t>
            </a:r>
            <a:r>
              <a:rPr lang="en-US" dirty="0" smtClean="0"/>
              <a:t> contradicting the assumption that          and         are distinct primes.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Hence, there can be at most one factorization of </a:t>
            </a:r>
            <a:r>
              <a:rPr lang="en-US" i="1" dirty="0" smtClean="0"/>
              <a:t>n</a:t>
            </a:r>
            <a:r>
              <a:rPr lang="en-US" dirty="0" smtClean="0"/>
              <a:t> into primes in </a:t>
            </a:r>
            <a:r>
              <a:rPr lang="en-US" dirty="0" err="1" smtClean="0"/>
              <a:t>nondecreasing</a:t>
            </a:r>
            <a:r>
              <a:rPr lang="en-US" dirty="0" smtClean="0"/>
              <a:t> order.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686800" y="5638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362201" y="4114800"/>
            <a:ext cx="3042285" cy="186690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810000" y="4495800"/>
            <a:ext cx="280035" cy="177165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029200" y="4495800"/>
            <a:ext cx="272415" cy="186690"/>
          </a:xfrm>
          <a:prstGeom prst="rect">
            <a:avLst/>
          </a:prstGeom>
        </p:spPr>
      </p:pic>
      <p:pic>
        <p:nvPicPr>
          <p:cNvPr id="8" name="Picture 7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2819400" y="4648200"/>
            <a:ext cx="280035" cy="177165"/>
          </a:xfrm>
          <a:prstGeom prst="rect">
            <a:avLst/>
          </a:prstGeo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3657600" y="4648200"/>
            <a:ext cx="272415" cy="186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Dividing </a:t>
            </a:r>
            <a:r>
              <a:rPr lang="en-US" dirty="0" err="1" smtClean="0"/>
              <a:t>Congruences</a:t>
            </a:r>
            <a:r>
              <a:rPr lang="en-US" dirty="0" smtClean="0"/>
              <a:t> by an Integer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Dividing both sides of a valid congruence by an integer does not always produce a valid congruence (see Section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4.1</a:t>
            </a:r>
            <a:r>
              <a:rPr lang="en-US" dirty="0" smtClean="0"/>
              <a:t>).</a:t>
            </a:r>
          </a:p>
          <a:p>
            <a:r>
              <a:rPr lang="en-US" dirty="0" smtClean="0"/>
              <a:t>But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dividing by an integer relatively prime to the modulus does produce a valid congruence: 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b="1" dirty="0" smtClean="0">
                <a:ea typeface="Cambria Math" pitchFamily="18" charset="0"/>
              </a:rPr>
              <a:t>Theorem 7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: Let m be a positive integer and let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and </a:t>
            </a:r>
            <a:r>
              <a:rPr lang="en-US" i="1" dirty="0" smtClean="0">
                <a:ea typeface="Cambria Math" pitchFamily="18" charset="0"/>
              </a:rPr>
              <a:t>c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be integers. If </a:t>
            </a:r>
            <a:r>
              <a:rPr lang="en-US" i="1" dirty="0" smtClean="0">
                <a:ea typeface="Cambria Math" pitchFamily="18" charset="0"/>
              </a:rPr>
              <a:t>ac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i="1" dirty="0" smtClean="0">
                <a:ea typeface="Cambria Math" pitchFamily="18" charset="0"/>
              </a:rPr>
              <a:t> </a:t>
            </a:r>
            <a:r>
              <a:rPr lang="en-US" i="1" dirty="0" err="1" smtClean="0">
                <a:ea typeface="Cambria Math" pitchFamily="18" charset="0"/>
              </a:rPr>
              <a:t>bc</a:t>
            </a:r>
            <a:r>
              <a:rPr lang="en-US" i="1" dirty="0" smtClean="0">
                <a:ea typeface="Cambria Math" pitchFamily="18" charset="0"/>
              </a:rPr>
              <a:t> </a:t>
            </a:r>
            <a:r>
              <a:rPr lang="en-US" dirty="0" smtClean="0">
                <a:ea typeface="Cambria Math" pitchFamily="18" charset="0"/>
              </a:rPr>
              <a:t>(mod</a:t>
            </a:r>
            <a:r>
              <a:rPr lang="en-US" i="1" dirty="0" smtClean="0">
                <a:ea typeface="Cambria Math" pitchFamily="18" charset="0"/>
              </a:rPr>
              <a:t> m</a:t>
            </a:r>
            <a:r>
              <a:rPr lang="en-US" dirty="0" smtClean="0">
                <a:ea typeface="Cambria Math" pitchFamily="18" charset="0"/>
              </a:rPr>
              <a:t>) and </a:t>
            </a:r>
            <a:r>
              <a:rPr lang="en-US" dirty="0" err="1" smtClean="0">
                <a:ea typeface="Cambria Math" pitchFamily="18" charset="0"/>
              </a:rPr>
              <a:t>gcd</a:t>
            </a:r>
            <a:r>
              <a:rPr lang="en-US" dirty="0" smtClean="0">
                <a:ea typeface="Cambria Math" pitchFamily="18" charset="0"/>
              </a:rPr>
              <a:t>(</a:t>
            </a:r>
            <a:r>
              <a:rPr lang="en-US" i="1" dirty="0" err="1" smtClean="0">
                <a:ea typeface="Cambria Math" pitchFamily="18" charset="0"/>
              </a:rPr>
              <a:t>c,m</a:t>
            </a:r>
            <a:r>
              <a:rPr lang="en-US" dirty="0" smtClean="0">
                <a:ea typeface="Cambria Math" pitchFamily="18" charset="0"/>
              </a:rPr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 then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b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(mod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).</a:t>
            </a:r>
          </a:p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     </a:t>
            </a:r>
            <a:r>
              <a:rPr lang="en-US" b="1" dirty="0" smtClean="0">
                <a:ea typeface="Cambria Math" pitchFamily="18" charset="0"/>
              </a:rPr>
              <a:t>Proof</a:t>
            </a:r>
            <a:r>
              <a:rPr lang="en-US" dirty="0" smtClean="0">
                <a:ea typeface="Cambria Math" pitchFamily="18" charset="0"/>
              </a:rPr>
              <a:t>: Since </a:t>
            </a:r>
            <a:r>
              <a:rPr lang="en-US" i="1" dirty="0" smtClean="0">
                <a:ea typeface="Cambria Math" pitchFamily="18" charset="0"/>
              </a:rPr>
              <a:t>ac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i="1" dirty="0" smtClean="0">
                <a:ea typeface="Cambria Math" pitchFamily="18" charset="0"/>
              </a:rPr>
              <a:t> </a:t>
            </a:r>
            <a:r>
              <a:rPr lang="en-US" i="1" dirty="0" err="1" smtClean="0">
                <a:ea typeface="Cambria Math" pitchFamily="18" charset="0"/>
              </a:rPr>
              <a:t>bc</a:t>
            </a:r>
            <a:r>
              <a:rPr lang="en-US" i="1" dirty="0" smtClean="0">
                <a:ea typeface="Cambria Math" pitchFamily="18" charset="0"/>
              </a:rPr>
              <a:t> </a:t>
            </a:r>
            <a:r>
              <a:rPr lang="en-US" dirty="0" smtClean="0">
                <a:ea typeface="Cambria Math" pitchFamily="18" charset="0"/>
              </a:rPr>
              <a:t>(mod</a:t>
            </a:r>
            <a:r>
              <a:rPr lang="en-US" i="1" dirty="0" smtClean="0">
                <a:ea typeface="Cambria Math" pitchFamily="18" charset="0"/>
              </a:rPr>
              <a:t> m</a:t>
            </a:r>
            <a:r>
              <a:rPr lang="en-US" dirty="0" smtClean="0">
                <a:ea typeface="Cambria Math" pitchFamily="18" charset="0"/>
              </a:rPr>
              <a:t>), </a:t>
            </a:r>
            <a:r>
              <a:rPr lang="en-US" i="1" dirty="0" smtClean="0">
                <a:ea typeface="Cambria Math" pitchFamily="18" charset="0"/>
              </a:rPr>
              <a:t>m</a:t>
            </a:r>
            <a:r>
              <a:rPr lang="en-US" dirty="0" smtClean="0">
                <a:ea typeface="Cambria Math" pitchFamily="18" charset="0"/>
              </a:rPr>
              <a:t> | </a:t>
            </a:r>
            <a:r>
              <a:rPr lang="en-US" i="1" dirty="0" smtClean="0">
                <a:ea typeface="Cambria Math" pitchFamily="18" charset="0"/>
              </a:rPr>
              <a:t>ac</a:t>
            </a:r>
            <a:r>
              <a:rPr lang="en-US" dirty="0" smtClean="0"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ea typeface="Cambria Math" pitchFamily="18" charset="0"/>
              </a:rPr>
              <a:t> </a:t>
            </a:r>
            <a:r>
              <a:rPr lang="en-US" i="1" dirty="0" err="1" smtClean="0">
                <a:ea typeface="Cambria Math" pitchFamily="18" charset="0"/>
              </a:rPr>
              <a:t>bc</a:t>
            </a:r>
            <a:r>
              <a:rPr lang="en-US" dirty="0" smtClean="0"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c</a:t>
            </a:r>
            <a:r>
              <a:rPr lang="en-US" dirty="0" smtClean="0">
                <a:ea typeface="Cambria Math" pitchFamily="18" charset="0"/>
              </a:rPr>
              <a:t>(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latin typeface="Cambria Math"/>
                <a:ea typeface="Cambria Math"/>
              </a:rPr>
              <a:t> −</a:t>
            </a:r>
            <a:r>
              <a:rPr lang="en-US" dirty="0" smtClean="0">
                <a:ea typeface="Cambria Math" pitchFamily="18" charset="0"/>
              </a:rPr>
              <a:t>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>
                <a:ea typeface="Cambria Math" pitchFamily="18" charset="0"/>
              </a:rPr>
              <a:t>)   by Lemma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ea typeface="Cambria Math" pitchFamily="18" charset="0"/>
              </a:rPr>
              <a:t>  and the fact that </a:t>
            </a:r>
            <a:r>
              <a:rPr lang="en-US" dirty="0" err="1" smtClean="0">
                <a:ea typeface="Cambria Math" pitchFamily="18" charset="0"/>
              </a:rPr>
              <a:t>gcd</a:t>
            </a:r>
            <a:r>
              <a:rPr lang="en-US" dirty="0" smtClean="0">
                <a:ea typeface="Cambria Math" pitchFamily="18" charset="0"/>
              </a:rPr>
              <a:t>(</a:t>
            </a:r>
            <a:r>
              <a:rPr lang="en-US" i="1" dirty="0" err="1" smtClean="0">
                <a:ea typeface="Cambria Math" pitchFamily="18" charset="0"/>
              </a:rPr>
              <a:t>c</a:t>
            </a:r>
            <a:r>
              <a:rPr lang="en-US" dirty="0" err="1" smtClean="0">
                <a:ea typeface="Cambria Math" pitchFamily="18" charset="0"/>
              </a:rPr>
              <a:t>,</a:t>
            </a:r>
            <a:r>
              <a:rPr lang="en-US" i="1" dirty="0" err="1" smtClean="0">
                <a:ea typeface="Cambria Math" pitchFamily="18" charset="0"/>
              </a:rPr>
              <a:t>m</a:t>
            </a:r>
            <a:r>
              <a:rPr lang="en-US" dirty="0" smtClean="0">
                <a:ea typeface="Cambria Math" pitchFamily="18" charset="0"/>
              </a:rPr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ea typeface="Cambria Math" pitchFamily="18" charset="0"/>
              </a:rPr>
              <a:t>, it follows that   </a:t>
            </a:r>
            <a:r>
              <a:rPr lang="en-US" i="1" dirty="0" smtClean="0">
                <a:ea typeface="Cambria Math" pitchFamily="18" charset="0"/>
              </a:rPr>
              <a:t>m</a:t>
            </a:r>
            <a:r>
              <a:rPr lang="en-US" dirty="0" smtClean="0">
                <a:ea typeface="Cambria Math" pitchFamily="18" charset="0"/>
              </a:rPr>
              <a:t> |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latin typeface="Cambria Math"/>
                <a:ea typeface="Cambria Math"/>
              </a:rPr>
              <a:t> −</a:t>
            </a:r>
            <a:r>
              <a:rPr lang="en-US" dirty="0" smtClean="0">
                <a:ea typeface="Cambria Math" pitchFamily="18" charset="0"/>
              </a:rPr>
              <a:t> </a:t>
            </a:r>
            <a:r>
              <a:rPr lang="en-US" i="1" dirty="0" smtClean="0">
                <a:ea typeface="Cambria Math" pitchFamily="18" charset="0"/>
              </a:rPr>
              <a:t>b.</a:t>
            </a:r>
            <a:r>
              <a:rPr lang="en-US" dirty="0" smtClean="0">
                <a:ea typeface="Cambria Math" pitchFamily="18" charset="0"/>
              </a:rPr>
              <a:t>  Hence,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(mod </a:t>
            </a:r>
            <a:r>
              <a:rPr lang="en-US" i="1" dirty="0" smtClean="0">
                <a:ea typeface="Cambria Math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).</a:t>
            </a:r>
            <a:r>
              <a:rPr lang="en-US" dirty="0" smtClean="0">
                <a:ea typeface="Cambria Math" pitchFamily="18" charset="0"/>
              </a:rPr>
              <a:t> </a:t>
            </a:r>
            <a:endParaRPr lang="en-US" dirty="0">
              <a:ea typeface="Cambria Math" pitchFamily="18" charset="0"/>
            </a:endParaRPr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382000" y="5867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If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integers with </a:t>
            </a:r>
            <a:r>
              <a:rPr lang="en-US" i="1" dirty="0" smtClean="0"/>
              <a:t>a ≠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, then      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i="1" dirty="0" smtClean="0"/>
              <a:t>divides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if there exists an integer </a:t>
            </a:r>
            <a:r>
              <a:rPr lang="en-US" i="1" dirty="0" smtClean="0"/>
              <a:t>c</a:t>
            </a:r>
            <a:r>
              <a:rPr lang="en-US" dirty="0" smtClean="0"/>
              <a:t> such that  </a:t>
            </a:r>
            <a:r>
              <a:rPr lang="en-US" i="1" dirty="0" smtClean="0"/>
              <a:t>b = ac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When </a:t>
            </a:r>
            <a:r>
              <a:rPr lang="en-US" i="1" dirty="0" smtClean="0"/>
              <a:t>a</a:t>
            </a:r>
            <a:r>
              <a:rPr lang="en-US" dirty="0" smtClean="0"/>
              <a:t> divides </a:t>
            </a:r>
            <a:r>
              <a:rPr lang="en-US" i="1" dirty="0" smtClean="0"/>
              <a:t>b</a:t>
            </a:r>
            <a:r>
              <a:rPr lang="en-US" dirty="0" smtClean="0"/>
              <a:t> we say that </a:t>
            </a:r>
            <a:r>
              <a:rPr lang="en-US" i="1" dirty="0" smtClean="0"/>
              <a:t>a</a:t>
            </a:r>
            <a:r>
              <a:rPr lang="en-US" dirty="0" smtClean="0"/>
              <a:t> is a </a:t>
            </a:r>
            <a:r>
              <a:rPr lang="en-US" i="1" dirty="0" smtClean="0"/>
              <a:t>factor</a:t>
            </a:r>
            <a:r>
              <a:rPr lang="en-US" dirty="0" smtClean="0"/>
              <a:t> or </a:t>
            </a:r>
            <a:r>
              <a:rPr lang="en-US" i="1" dirty="0" smtClean="0"/>
              <a:t>divisor</a:t>
            </a:r>
            <a:r>
              <a:rPr lang="en-US" dirty="0" smtClean="0"/>
              <a:t> of </a:t>
            </a:r>
            <a:r>
              <a:rPr lang="en-US" i="1" dirty="0" smtClean="0"/>
              <a:t>b</a:t>
            </a:r>
            <a:r>
              <a:rPr lang="en-US" dirty="0" smtClean="0"/>
              <a:t> and that </a:t>
            </a:r>
            <a:r>
              <a:rPr lang="en-US" i="1" dirty="0" smtClean="0"/>
              <a:t>b</a:t>
            </a:r>
            <a:r>
              <a:rPr lang="en-US" dirty="0" smtClean="0"/>
              <a:t> is a multiple of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notation </a:t>
            </a:r>
            <a:r>
              <a:rPr lang="en-US" i="1" dirty="0" smtClean="0"/>
              <a:t>a </a:t>
            </a:r>
            <a:r>
              <a:rPr lang="en-US" dirty="0" smtClean="0"/>
              <a:t>| </a:t>
            </a:r>
            <a:r>
              <a:rPr lang="en-US" i="1" dirty="0" smtClean="0"/>
              <a:t>b</a:t>
            </a:r>
            <a:r>
              <a:rPr lang="en-US" dirty="0" smtClean="0"/>
              <a:t> denotes that </a:t>
            </a:r>
            <a:r>
              <a:rPr lang="en-US" i="1" dirty="0" smtClean="0"/>
              <a:t>a</a:t>
            </a:r>
            <a:r>
              <a:rPr lang="en-US" dirty="0" smtClean="0"/>
              <a:t> divides </a:t>
            </a:r>
            <a:r>
              <a:rPr lang="en-US" i="1" dirty="0" smtClean="0"/>
              <a:t>b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If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smtClean="0"/>
              <a:t>b</a:t>
            </a:r>
            <a:r>
              <a:rPr lang="en-US" dirty="0" smtClean="0"/>
              <a:t>, then </a:t>
            </a:r>
            <a:r>
              <a:rPr lang="en-US" i="1" dirty="0" smtClean="0"/>
              <a:t>b</a:t>
            </a:r>
            <a:r>
              <a:rPr lang="en-US" dirty="0" smtClean="0"/>
              <a:t>/</a:t>
            </a:r>
            <a:r>
              <a:rPr lang="en-US" i="1" dirty="0" smtClean="0"/>
              <a:t>a</a:t>
            </a:r>
            <a:r>
              <a:rPr lang="en-US" dirty="0" smtClean="0"/>
              <a:t> is an integer.</a:t>
            </a:r>
          </a:p>
          <a:p>
            <a:pPr lvl="1"/>
            <a:r>
              <a:rPr lang="en-US" dirty="0" smtClean="0"/>
              <a:t>If </a:t>
            </a:r>
            <a:r>
              <a:rPr lang="en-US" i="1" dirty="0" smtClean="0"/>
              <a:t>a </a:t>
            </a:r>
            <a:r>
              <a:rPr lang="en-US" dirty="0" smtClean="0"/>
              <a:t>does not divide </a:t>
            </a:r>
            <a:r>
              <a:rPr lang="en-US" i="1" dirty="0" smtClean="0"/>
              <a:t>b</a:t>
            </a:r>
            <a:r>
              <a:rPr lang="en-US" dirty="0" smtClean="0"/>
              <a:t>, we write </a:t>
            </a:r>
            <a:r>
              <a:rPr lang="en-US" i="1" dirty="0" smtClean="0"/>
              <a:t>a</a:t>
            </a:r>
            <a:r>
              <a:rPr lang="en-US" dirty="0" smtClean="0">
                <a:latin typeface="Cambria Math"/>
                <a:ea typeface="Cambria Math"/>
              </a:rPr>
              <a:t> ∤ </a:t>
            </a:r>
            <a:r>
              <a:rPr lang="en-US" i="1" dirty="0" smtClean="0"/>
              <a:t>b</a:t>
            </a:r>
            <a:r>
              <a:rPr lang="en-US" dirty="0" smtClean="0"/>
              <a:t>.</a:t>
            </a:r>
            <a:endParaRPr lang="en-US" dirty="0"/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Determine whether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 |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/>
              <a:t> and  whether      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 |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12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Divisibility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/>
              <a:t>Theorem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Let 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, and </a:t>
            </a:r>
            <a:r>
              <a:rPr lang="en-US" i="1" dirty="0" smtClean="0"/>
              <a:t>c</a:t>
            </a:r>
            <a:r>
              <a:rPr lang="en-US" dirty="0" smtClean="0"/>
              <a:t> be integers, where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≠0</a:t>
            </a:r>
            <a:r>
              <a:rPr lang="en-US" dirty="0" smtClean="0"/>
              <a:t>. </a:t>
            </a:r>
          </a:p>
          <a:p>
            <a:pPr marL="1028700" lvl="1" indent="-571500">
              <a:buFont typeface="+mj-lt"/>
              <a:buAutoNum type="romanLcPeriod"/>
            </a:pPr>
            <a:r>
              <a:rPr lang="en-US" dirty="0" smtClean="0"/>
              <a:t>If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smtClean="0"/>
              <a:t>b</a:t>
            </a:r>
            <a:r>
              <a:rPr lang="en-US" dirty="0" smtClean="0"/>
              <a:t> and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smtClean="0"/>
              <a:t>c</a:t>
            </a:r>
            <a:r>
              <a:rPr lang="en-US" dirty="0" smtClean="0"/>
              <a:t>, then</a:t>
            </a:r>
            <a:r>
              <a:rPr lang="en-US" i="1" dirty="0" smtClean="0"/>
              <a:t> a</a:t>
            </a:r>
            <a:r>
              <a:rPr lang="en-US" dirty="0" smtClean="0"/>
              <a:t> | (</a:t>
            </a:r>
            <a:r>
              <a:rPr lang="en-US" i="1" dirty="0" smtClean="0"/>
              <a:t>b + c</a:t>
            </a:r>
            <a:r>
              <a:rPr lang="en-US" dirty="0" smtClean="0"/>
              <a:t>);</a:t>
            </a:r>
          </a:p>
          <a:p>
            <a:pPr marL="1028700" lvl="1" indent="-571500">
              <a:buFont typeface="+mj-lt"/>
              <a:buAutoNum type="romanLcPeriod"/>
            </a:pPr>
            <a:r>
              <a:rPr lang="en-US" dirty="0" smtClean="0"/>
              <a:t>If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smtClean="0"/>
              <a:t>b,</a:t>
            </a:r>
            <a:r>
              <a:rPr lang="en-US" dirty="0" smtClean="0"/>
              <a:t> then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dirty="0" err="1" smtClean="0"/>
              <a:t>b</a:t>
            </a:r>
            <a:r>
              <a:rPr lang="en-US" i="1" dirty="0" err="1" smtClean="0"/>
              <a:t>c</a:t>
            </a:r>
            <a:r>
              <a:rPr lang="en-US" dirty="0" smtClean="0"/>
              <a:t> for all integers </a:t>
            </a:r>
            <a:r>
              <a:rPr lang="en-US" i="1" dirty="0" smtClean="0"/>
              <a:t>c</a:t>
            </a:r>
            <a:r>
              <a:rPr lang="en-US" dirty="0" smtClean="0"/>
              <a:t>;</a:t>
            </a:r>
            <a:endParaRPr lang="en-US" i="1" dirty="0" smtClean="0"/>
          </a:p>
          <a:p>
            <a:pPr marL="1028700" lvl="1" indent="-571500">
              <a:buFont typeface="+mj-lt"/>
              <a:buAutoNum type="romanLcPeriod"/>
            </a:pPr>
            <a:r>
              <a:rPr lang="en-US" dirty="0" smtClean="0"/>
              <a:t>If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smtClean="0"/>
              <a:t>b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| </a:t>
            </a:r>
            <a:r>
              <a:rPr lang="en-US" i="1" dirty="0" smtClean="0"/>
              <a:t>c</a:t>
            </a:r>
            <a:r>
              <a:rPr lang="en-US" dirty="0" smtClean="0"/>
              <a:t>, then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smtClean="0"/>
              <a:t>c</a:t>
            </a:r>
            <a:r>
              <a:rPr lang="en-US" dirty="0" smtClean="0"/>
              <a:t>.</a:t>
            </a:r>
          </a:p>
          <a:p>
            <a:pPr marL="628650" lvl="1" indent="-571500">
              <a:buNone/>
            </a:pPr>
            <a:r>
              <a:rPr lang="en-US" dirty="0" smtClean="0"/>
              <a:t>   </a:t>
            </a:r>
            <a:r>
              <a:rPr lang="en-US" b="1" dirty="0" smtClean="0"/>
              <a:t>Proof</a:t>
            </a:r>
            <a:r>
              <a:rPr lang="en-US" dirty="0" smtClean="0"/>
              <a:t>: (</a:t>
            </a:r>
            <a:r>
              <a:rPr lang="en-US" dirty="0" err="1" smtClean="0"/>
              <a:t>i</a:t>
            </a:r>
            <a:r>
              <a:rPr lang="en-US" dirty="0" smtClean="0"/>
              <a:t>)  Suppose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smtClean="0"/>
              <a:t>b</a:t>
            </a:r>
            <a:r>
              <a:rPr lang="en-US" dirty="0" smtClean="0"/>
              <a:t> and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smtClean="0"/>
              <a:t>c</a:t>
            </a:r>
            <a:r>
              <a:rPr lang="en-US" dirty="0" smtClean="0"/>
              <a:t>, then it follows that there are integers </a:t>
            </a:r>
            <a:r>
              <a:rPr lang="en-US" i="1" dirty="0" smtClean="0"/>
              <a:t>s</a:t>
            </a:r>
            <a:r>
              <a:rPr lang="en-US" dirty="0" smtClean="0"/>
              <a:t> and </a:t>
            </a:r>
            <a:r>
              <a:rPr lang="en-US" i="1" dirty="0" smtClean="0"/>
              <a:t>t</a:t>
            </a:r>
            <a:r>
              <a:rPr lang="en-US" dirty="0" smtClean="0"/>
              <a:t> with </a:t>
            </a:r>
            <a:r>
              <a:rPr lang="en-US" i="1" dirty="0" smtClean="0"/>
              <a:t>b</a:t>
            </a:r>
            <a:r>
              <a:rPr lang="en-US" dirty="0" smtClean="0"/>
              <a:t> = </a:t>
            </a:r>
            <a:r>
              <a:rPr lang="en-US" i="1" dirty="0" smtClean="0"/>
              <a:t>as</a:t>
            </a:r>
            <a:r>
              <a:rPr lang="en-US" dirty="0" smtClean="0"/>
              <a:t> and </a:t>
            </a:r>
            <a:r>
              <a:rPr lang="en-US" i="1" dirty="0" smtClean="0"/>
              <a:t>c</a:t>
            </a:r>
            <a:r>
              <a:rPr lang="en-US" dirty="0" smtClean="0"/>
              <a:t> = </a:t>
            </a:r>
            <a:r>
              <a:rPr lang="en-US" i="1" dirty="0" smtClean="0"/>
              <a:t>at</a:t>
            </a:r>
            <a:r>
              <a:rPr lang="en-US" dirty="0" smtClean="0"/>
              <a:t>. Hence,</a:t>
            </a:r>
          </a:p>
          <a:p>
            <a:pPr marL="628650" lvl="1" indent="-571500">
              <a:buNone/>
            </a:pPr>
            <a:r>
              <a:rPr lang="en-US" dirty="0" smtClean="0"/>
              <a:t>            </a:t>
            </a:r>
            <a:r>
              <a:rPr lang="en-US" i="1" dirty="0" smtClean="0"/>
              <a:t>b</a:t>
            </a:r>
            <a:r>
              <a:rPr lang="en-US" dirty="0" smtClean="0"/>
              <a:t> + </a:t>
            </a:r>
            <a:r>
              <a:rPr lang="en-US" i="1" dirty="0" smtClean="0"/>
              <a:t>c</a:t>
            </a:r>
            <a:r>
              <a:rPr lang="en-US" dirty="0" smtClean="0"/>
              <a:t> = </a:t>
            </a:r>
            <a:r>
              <a:rPr lang="en-US" i="1" dirty="0" smtClean="0"/>
              <a:t>as</a:t>
            </a:r>
            <a:r>
              <a:rPr lang="en-US" dirty="0" smtClean="0"/>
              <a:t> + </a:t>
            </a:r>
            <a:r>
              <a:rPr lang="en-US" i="1" dirty="0" smtClean="0"/>
              <a:t>at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smtClean="0"/>
              <a:t>s</a:t>
            </a:r>
            <a:r>
              <a:rPr lang="en-US" dirty="0" smtClean="0"/>
              <a:t> + </a:t>
            </a:r>
            <a:r>
              <a:rPr lang="en-US" i="1" dirty="0" smtClean="0"/>
              <a:t>t</a:t>
            </a:r>
            <a:r>
              <a:rPr lang="en-US" dirty="0" smtClean="0"/>
              <a:t>).    </a:t>
            </a:r>
            <a:r>
              <a:rPr lang="en-US" dirty="0" smtClean="0">
                <a:latin typeface="Cambria Math"/>
                <a:ea typeface="Cambria Math"/>
              </a:rPr>
              <a:t>Hence,  </a:t>
            </a:r>
            <a:r>
              <a:rPr lang="en-US" i="1" dirty="0" smtClean="0"/>
              <a:t>a</a:t>
            </a:r>
            <a:r>
              <a:rPr lang="en-US" dirty="0" smtClean="0"/>
              <a:t> | (</a:t>
            </a:r>
            <a:r>
              <a:rPr lang="en-US" i="1" dirty="0" smtClean="0"/>
              <a:t>b + c</a:t>
            </a:r>
            <a:r>
              <a:rPr lang="en-US" dirty="0" smtClean="0"/>
              <a:t>)</a:t>
            </a:r>
          </a:p>
          <a:p>
            <a:pPr marL="262890" indent="-571500">
              <a:buNone/>
            </a:pPr>
            <a:r>
              <a:rPr lang="en-US" dirty="0" smtClean="0"/>
              <a:t>     (Exercises 3 and 4 ask for proofs of parts (ii) and  (iii).)                                                 </a:t>
            </a:r>
            <a:r>
              <a:rPr lang="en-US" b="1" dirty="0" smtClean="0"/>
              <a:t>Corollary</a:t>
            </a:r>
            <a:r>
              <a:rPr lang="en-US" dirty="0" smtClean="0"/>
              <a:t>: If 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, and </a:t>
            </a:r>
            <a:r>
              <a:rPr lang="en-US" i="1" dirty="0" smtClean="0"/>
              <a:t>c</a:t>
            </a:r>
            <a:r>
              <a:rPr lang="en-US" dirty="0" smtClean="0"/>
              <a:t> be integers, where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≠0</a:t>
            </a:r>
            <a:r>
              <a:rPr lang="en-US" dirty="0" smtClean="0"/>
              <a:t>, such that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smtClean="0"/>
              <a:t>b</a:t>
            </a:r>
            <a:r>
              <a:rPr lang="en-US" dirty="0" smtClean="0"/>
              <a:t> and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smtClean="0"/>
              <a:t>c, </a:t>
            </a:r>
            <a:r>
              <a:rPr lang="en-US" dirty="0" smtClean="0"/>
              <a:t>then </a:t>
            </a:r>
            <a:r>
              <a:rPr lang="en-US" i="1" dirty="0" smtClean="0"/>
              <a:t>a</a:t>
            </a:r>
            <a:r>
              <a:rPr lang="en-US" dirty="0" smtClean="0"/>
              <a:t> | </a:t>
            </a:r>
            <a:r>
              <a:rPr lang="en-US" i="1" dirty="0" err="1" smtClean="0"/>
              <a:t>mb</a:t>
            </a:r>
            <a:r>
              <a:rPr lang="en-US" dirty="0" smtClean="0"/>
              <a:t> + </a:t>
            </a:r>
            <a:r>
              <a:rPr lang="en-US" i="1" dirty="0" err="1" smtClean="0"/>
              <a:t>nc</a:t>
            </a:r>
            <a:r>
              <a:rPr lang="en-US" dirty="0" smtClean="0"/>
              <a:t> whenever </a:t>
            </a:r>
            <a:r>
              <a:rPr lang="en-US" i="1" dirty="0" smtClean="0"/>
              <a:t>m</a:t>
            </a:r>
            <a:r>
              <a:rPr lang="en-US" dirty="0" smtClean="0"/>
              <a:t> and </a:t>
            </a:r>
            <a:r>
              <a:rPr lang="en-US" i="1" dirty="0" smtClean="0"/>
              <a:t>n</a:t>
            </a:r>
            <a:r>
              <a:rPr lang="en-US" dirty="0" smtClean="0"/>
              <a:t> are integers. </a:t>
            </a:r>
          </a:p>
          <a:p>
            <a:pPr marL="262890" indent="-571500">
              <a:buNone/>
            </a:pPr>
            <a:r>
              <a:rPr lang="en-US" dirty="0" smtClean="0"/>
              <a:t>   Can you show how it follows easily from  </a:t>
            </a:r>
            <a:r>
              <a:rPr lang="en-US" dirty="0" err="1" smtClean="0"/>
              <a:t>from</a:t>
            </a:r>
            <a:r>
              <a:rPr lang="en-US" dirty="0" smtClean="0"/>
              <a:t> (ii) and (</a:t>
            </a:r>
            <a:r>
              <a:rPr lang="en-US" dirty="0" err="1" smtClean="0"/>
              <a:t>i</a:t>
            </a:r>
            <a:r>
              <a:rPr lang="en-US" dirty="0" smtClean="0"/>
              <a:t>) of Theorem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?</a:t>
            </a:r>
          </a:p>
          <a:p>
            <a:pPr marL="1028700" lvl="1" indent="-571500">
              <a:buFont typeface="+mj-lt"/>
              <a:buAutoNum type="romanLcPeriod"/>
            </a:pP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305800" y="4343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When an integer is divided by a positive integer, there is a quotient and a remainder. This is traditionally called the “Division Algorithm,” but is really a theorem.</a:t>
            </a:r>
          </a:p>
          <a:p>
            <a:pPr>
              <a:buNone/>
            </a:pPr>
            <a:r>
              <a:rPr lang="en-US" b="1" dirty="0" smtClean="0"/>
              <a:t>   Division Algorithm</a:t>
            </a:r>
            <a:r>
              <a:rPr lang="en-US" dirty="0" smtClean="0"/>
              <a:t>: If </a:t>
            </a:r>
            <a:r>
              <a:rPr lang="en-US" i="1" dirty="0" smtClean="0"/>
              <a:t>a</a:t>
            </a:r>
            <a:r>
              <a:rPr lang="en-US" dirty="0" smtClean="0"/>
              <a:t> is an integer and </a:t>
            </a:r>
            <a:r>
              <a:rPr lang="en-US" i="1" dirty="0" smtClean="0"/>
              <a:t>d</a:t>
            </a:r>
            <a:r>
              <a:rPr lang="en-US" dirty="0" smtClean="0"/>
              <a:t> a positive integer, then there are unique integers </a:t>
            </a:r>
            <a:r>
              <a:rPr lang="en-US" i="1" dirty="0" smtClean="0"/>
              <a:t>q</a:t>
            </a:r>
            <a:r>
              <a:rPr lang="en-US" dirty="0" smtClean="0"/>
              <a:t> and </a:t>
            </a:r>
            <a:r>
              <a:rPr lang="en-US" i="1" dirty="0" smtClean="0"/>
              <a:t>r</a:t>
            </a:r>
            <a:r>
              <a:rPr lang="en-US" dirty="0" smtClean="0"/>
              <a:t>, with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i="1" dirty="0" smtClean="0"/>
              <a:t> ≤ </a:t>
            </a:r>
            <a:r>
              <a:rPr lang="en-US" dirty="0" smtClean="0"/>
              <a:t>r</a:t>
            </a:r>
            <a:r>
              <a:rPr lang="en-US" i="1" dirty="0" smtClean="0"/>
              <a:t> &lt;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dirty="0" smtClean="0"/>
              <a:t>, such that  </a:t>
            </a:r>
            <a:r>
              <a:rPr lang="en-US" i="1" dirty="0" smtClean="0"/>
              <a:t>a = </a:t>
            </a:r>
            <a:r>
              <a:rPr lang="en-US" i="1" dirty="0" err="1" smtClean="0"/>
              <a:t>dq</a:t>
            </a:r>
            <a:r>
              <a:rPr lang="en-US" i="1" dirty="0" smtClean="0"/>
              <a:t> + r</a:t>
            </a:r>
            <a:r>
              <a:rPr lang="en-US" dirty="0" smtClean="0"/>
              <a:t> (</a:t>
            </a:r>
            <a:r>
              <a:rPr lang="en-US" i="1" dirty="0" smtClean="0"/>
              <a:t>proved in Section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5.2</a:t>
            </a:r>
            <a:r>
              <a:rPr lang="en-US" dirty="0" smtClean="0"/>
              <a:t>).</a:t>
            </a:r>
          </a:p>
          <a:p>
            <a:pPr lvl="2"/>
            <a:r>
              <a:rPr lang="en-US" i="1" dirty="0" smtClean="0"/>
              <a:t>d</a:t>
            </a:r>
            <a:r>
              <a:rPr lang="en-US" dirty="0" smtClean="0"/>
              <a:t> is called the </a:t>
            </a:r>
            <a:r>
              <a:rPr lang="en-US" i="1" dirty="0" smtClean="0"/>
              <a:t>divisor</a:t>
            </a:r>
            <a:r>
              <a:rPr lang="en-US" dirty="0" smtClean="0"/>
              <a:t>.</a:t>
            </a:r>
          </a:p>
          <a:p>
            <a:pPr lvl="2"/>
            <a:r>
              <a:rPr lang="en-US" i="1" dirty="0" smtClean="0"/>
              <a:t>a</a:t>
            </a:r>
            <a:r>
              <a:rPr lang="en-US" dirty="0" smtClean="0"/>
              <a:t> is called the </a:t>
            </a:r>
            <a:r>
              <a:rPr lang="en-US" i="1" dirty="0" smtClean="0"/>
              <a:t>dividend</a:t>
            </a:r>
            <a:r>
              <a:rPr lang="en-US" dirty="0" smtClean="0"/>
              <a:t>.</a:t>
            </a:r>
          </a:p>
          <a:p>
            <a:pPr lvl="2"/>
            <a:r>
              <a:rPr lang="en-US" i="1" dirty="0" smtClean="0"/>
              <a:t>q</a:t>
            </a:r>
            <a:r>
              <a:rPr lang="en-US" dirty="0" smtClean="0"/>
              <a:t> is called the </a:t>
            </a:r>
            <a:r>
              <a:rPr lang="en-US" i="1" dirty="0" smtClean="0"/>
              <a:t>quotient</a:t>
            </a:r>
            <a:r>
              <a:rPr lang="en-US" dirty="0" smtClean="0"/>
              <a:t>.      </a:t>
            </a:r>
          </a:p>
          <a:p>
            <a:pPr lvl="2"/>
            <a:r>
              <a:rPr lang="en-US" i="1" dirty="0" smtClean="0"/>
              <a:t>r</a:t>
            </a:r>
            <a:r>
              <a:rPr lang="en-US" dirty="0" smtClean="0"/>
              <a:t> is called the </a:t>
            </a:r>
            <a:r>
              <a:rPr lang="en-US" i="1" dirty="0" smtClean="0"/>
              <a:t>remainder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   Examples</a:t>
            </a:r>
            <a:r>
              <a:rPr lang="en-US" dirty="0" smtClean="0"/>
              <a:t>:  </a:t>
            </a:r>
          </a:p>
          <a:p>
            <a:pPr lvl="2"/>
            <a:r>
              <a:rPr lang="en-US" dirty="0" smtClean="0"/>
              <a:t>What are the quotient and remainder when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101 </a:t>
            </a:r>
            <a:r>
              <a:rPr lang="en-US" dirty="0" smtClean="0"/>
              <a:t>is divided by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/>
              <a:t>?</a:t>
            </a:r>
          </a:p>
          <a:p>
            <a:pPr lvl="2">
              <a:buNone/>
            </a:pPr>
            <a:r>
              <a:rPr lang="en-US" dirty="0" smtClean="0"/>
              <a:t>     </a:t>
            </a:r>
            <a:r>
              <a:rPr lang="en-US" b="1" dirty="0" smtClean="0"/>
              <a:t>Solution</a:t>
            </a:r>
            <a:r>
              <a:rPr lang="en-US" dirty="0" smtClean="0"/>
              <a:t>: The quotient when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101</a:t>
            </a:r>
            <a:r>
              <a:rPr lang="en-US" dirty="0" smtClean="0"/>
              <a:t> is divided by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/>
              <a:t> is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101 </a:t>
            </a:r>
            <a:r>
              <a:rPr lang="en-US" b="1" dirty="0" smtClean="0"/>
              <a:t>div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/>
              <a:t>,   and the remainder is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101</a:t>
            </a:r>
            <a:r>
              <a:rPr lang="en-US" dirty="0" smtClean="0"/>
              <a:t> </a:t>
            </a:r>
            <a:r>
              <a:rPr lang="en-US" b="1" dirty="0" smtClean="0"/>
              <a:t>mod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What are the quotient and remainder when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/>
              <a:t> is divided by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?</a:t>
            </a:r>
          </a:p>
          <a:p>
            <a:pPr lvl="2">
              <a:buNone/>
            </a:pPr>
            <a:r>
              <a:rPr lang="en-US" b="1" dirty="0" smtClean="0"/>
              <a:t>     Solution</a:t>
            </a:r>
            <a:r>
              <a:rPr lang="en-US" dirty="0" smtClean="0"/>
              <a:t>: The quotient when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/>
              <a:t> is divided by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 is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 =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 </a:t>
            </a:r>
            <a:r>
              <a:rPr lang="en-US" b="1" dirty="0" smtClean="0"/>
              <a:t>div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,    and the remainder is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=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/>
              <a:t> </a:t>
            </a:r>
            <a:r>
              <a:rPr lang="en-US" b="1" dirty="0" smtClean="0"/>
              <a:t>mod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91200" y="3276600"/>
            <a:ext cx="2743200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Definitions of Functions  </a:t>
            </a:r>
            <a:r>
              <a:rPr lang="en-US" b="1" dirty="0" smtClean="0"/>
              <a:t>div</a:t>
            </a:r>
            <a:r>
              <a:rPr lang="en-US" dirty="0" smtClean="0"/>
              <a:t> and </a:t>
            </a:r>
            <a:r>
              <a:rPr lang="en-US" b="1" dirty="0" smtClean="0"/>
              <a:t>mod</a:t>
            </a:r>
          </a:p>
          <a:p>
            <a:pPr algn="ctr"/>
            <a:endParaRPr lang="en-US" b="1" dirty="0" smtClean="0"/>
          </a:p>
          <a:p>
            <a:pPr lvl="1"/>
            <a:r>
              <a:rPr lang="en-US" i="1" dirty="0" smtClean="0"/>
              <a:t>     q = a </a:t>
            </a:r>
            <a:r>
              <a:rPr lang="en-US" b="1" dirty="0" smtClean="0"/>
              <a:t>div</a:t>
            </a:r>
            <a:r>
              <a:rPr lang="en-US" i="1" dirty="0" smtClean="0"/>
              <a:t> d</a:t>
            </a:r>
          </a:p>
          <a:p>
            <a:pPr lvl="1"/>
            <a:r>
              <a:rPr lang="en-US" i="1" dirty="0" smtClean="0"/>
              <a:t>     r = a </a:t>
            </a:r>
            <a:r>
              <a:rPr lang="en-US" b="1" dirty="0" smtClean="0"/>
              <a:t>mod</a:t>
            </a:r>
            <a:r>
              <a:rPr lang="en-US" i="1" dirty="0" smtClean="0"/>
              <a:t> 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Congruence 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If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integers and </a:t>
            </a:r>
            <a:r>
              <a:rPr lang="en-US" i="1" dirty="0" smtClean="0"/>
              <a:t>m</a:t>
            </a:r>
            <a:r>
              <a:rPr lang="en-US" dirty="0" smtClean="0"/>
              <a:t> is a positive integer, then </a:t>
            </a:r>
            <a:r>
              <a:rPr lang="en-US" i="1" dirty="0" smtClean="0"/>
              <a:t>a</a:t>
            </a:r>
            <a:r>
              <a:rPr lang="en-US" dirty="0" smtClean="0"/>
              <a:t> is </a:t>
            </a:r>
            <a:r>
              <a:rPr lang="en-US" i="1" dirty="0" smtClean="0"/>
              <a:t>congruent </a:t>
            </a:r>
            <a:r>
              <a:rPr lang="en-US" dirty="0" smtClean="0"/>
              <a:t>to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i="1" dirty="0" smtClean="0"/>
              <a:t>modulo m</a:t>
            </a:r>
            <a:r>
              <a:rPr lang="en-US" dirty="0" smtClean="0"/>
              <a:t> if </a:t>
            </a:r>
            <a:r>
              <a:rPr lang="en-US" i="1" dirty="0" smtClean="0"/>
              <a:t>m</a:t>
            </a:r>
            <a:r>
              <a:rPr lang="en-US" dirty="0" smtClean="0"/>
              <a:t> divides    </a:t>
            </a:r>
            <a:r>
              <a:rPr lang="en-US" i="1" dirty="0" smtClean="0"/>
              <a:t>a – b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notation </a:t>
            </a:r>
            <a:r>
              <a:rPr lang="en-US" i="1" dirty="0" smtClean="0"/>
              <a:t>a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/>
              <a:t> says  that </a:t>
            </a:r>
            <a:r>
              <a:rPr lang="en-US" i="1" dirty="0" smtClean="0"/>
              <a:t>a</a:t>
            </a:r>
            <a:r>
              <a:rPr lang="en-US" dirty="0" smtClean="0"/>
              <a:t> is congruent to </a:t>
            </a:r>
            <a:r>
              <a:rPr lang="en-US" i="1" dirty="0" smtClean="0"/>
              <a:t>b</a:t>
            </a:r>
            <a:r>
              <a:rPr lang="en-US" dirty="0" smtClean="0"/>
              <a:t> modulo </a:t>
            </a:r>
            <a:r>
              <a:rPr lang="en-US" i="1" dirty="0" smtClean="0"/>
              <a:t>m</a:t>
            </a:r>
            <a:r>
              <a:rPr lang="en-US" dirty="0" smtClean="0"/>
              <a:t>.  </a:t>
            </a:r>
          </a:p>
          <a:p>
            <a:pPr lvl="1"/>
            <a:r>
              <a:rPr lang="en-US" dirty="0" smtClean="0"/>
              <a:t>We say that </a:t>
            </a:r>
            <a:r>
              <a:rPr lang="en-US" i="1" dirty="0" smtClean="0"/>
              <a:t>a  </a:t>
            </a:r>
            <a:r>
              <a:rPr lang="en-US" b="1" dirty="0" smtClean="0">
                <a:latin typeface="Cambria Math"/>
                <a:ea typeface="Cambria Math"/>
              </a:rPr>
              <a:t>≡</a:t>
            </a:r>
            <a:r>
              <a:rPr lang="en-US" b="1" dirty="0" smtClean="0"/>
              <a:t>  </a:t>
            </a:r>
            <a:r>
              <a:rPr lang="en-US" i="1" dirty="0" smtClean="0"/>
              <a:t>b </a:t>
            </a:r>
            <a:r>
              <a:rPr lang="en-US" dirty="0" smtClean="0"/>
              <a:t>(mod</a:t>
            </a:r>
            <a:r>
              <a:rPr lang="en-US" i="1" dirty="0" smtClean="0"/>
              <a:t> m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/>
              <a:t>is a</a:t>
            </a:r>
            <a:r>
              <a:rPr lang="en-US" i="1" dirty="0" smtClean="0"/>
              <a:t> congruence </a:t>
            </a:r>
            <a:r>
              <a:rPr lang="en-US" dirty="0" smtClean="0"/>
              <a:t>and that </a:t>
            </a:r>
            <a:r>
              <a:rPr lang="en-US" i="1" dirty="0" smtClean="0"/>
              <a:t>m </a:t>
            </a:r>
            <a:r>
              <a:rPr lang="en-US" dirty="0" smtClean="0"/>
              <a:t>is its </a:t>
            </a:r>
            <a:r>
              <a:rPr lang="en-US" i="1" dirty="0" smtClean="0"/>
              <a:t>modulus.</a:t>
            </a:r>
          </a:p>
          <a:p>
            <a:pPr lvl="1"/>
            <a:r>
              <a:rPr lang="en-US" dirty="0" smtClean="0"/>
              <a:t>Two integers are congruent mod </a:t>
            </a:r>
            <a:r>
              <a:rPr lang="en-US" i="1" dirty="0" smtClean="0"/>
              <a:t>m</a:t>
            </a:r>
            <a:r>
              <a:rPr lang="en-US" dirty="0" smtClean="0"/>
              <a:t>  if and only if they have the same remainder when divided by </a:t>
            </a:r>
            <a:r>
              <a:rPr lang="en-US" i="1" dirty="0" smtClean="0"/>
              <a:t>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If </a:t>
            </a:r>
            <a:r>
              <a:rPr lang="en-US" i="1" dirty="0" smtClean="0"/>
              <a:t>a</a:t>
            </a:r>
            <a:r>
              <a:rPr lang="en-US" dirty="0" smtClean="0"/>
              <a:t> is not congruent to </a:t>
            </a:r>
            <a:r>
              <a:rPr lang="en-US" i="1" dirty="0" smtClean="0"/>
              <a:t>b</a:t>
            </a:r>
            <a:r>
              <a:rPr lang="en-US" dirty="0" smtClean="0"/>
              <a:t> modulo </a:t>
            </a:r>
            <a:r>
              <a:rPr lang="en-US" i="1" dirty="0" smtClean="0"/>
              <a:t>m</a:t>
            </a:r>
            <a:r>
              <a:rPr lang="en-US" dirty="0" smtClean="0"/>
              <a:t>, we write </a:t>
            </a:r>
          </a:p>
          <a:p>
            <a:pPr lvl="1">
              <a:buNone/>
            </a:pPr>
            <a:r>
              <a:rPr lang="en-US" i="1" dirty="0" smtClean="0"/>
              <a:t>                  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≢</a:t>
            </a:r>
            <a:r>
              <a:rPr lang="en-US" dirty="0" smtClean="0"/>
              <a:t>  </a:t>
            </a:r>
            <a:r>
              <a:rPr lang="en-US" i="1" dirty="0" smtClean="0"/>
              <a:t>b</a:t>
            </a:r>
            <a:r>
              <a:rPr lang="en-US" dirty="0" smtClean="0"/>
              <a:t> (mod </a:t>
            </a:r>
            <a:r>
              <a:rPr lang="en-US" i="1" dirty="0" smtClean="0"/>
              <a:t>m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b="1" dirty="0" smtClean="0"/>
              <a:t>    Example</a:t>
            </a:r>
            <a:r>
              <a:rPr lang="en-US" dirty="0" smtClean="0"/>
              <a:t>: Determine whether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17</a:t>
            </a:r>
            <a:r>
              <a:rPr lang="en-US" dirty="0" smtClean="0"/>
              <a:t> is congruent to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 modulo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/>
              <a:t> and whether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24</a:t>
            </a:r>
            <a:r>
              <a:rPr lang="en-US" dirty="0" smtClean="0"/>
              <a:t> and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14</a:t>
            </a:r>
            <a:r>
              <a:rPr lang="en-US" dirty="0" smtClean="0"/>
              <a:t> are congruent modulo 6.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Solution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>
                <a:latin typeface="Cambria Math" pitchFamily="18" charset="0"/>
                <a:ea typeface="Cambria Math" pitchFamily="18" charset="0"/>
              </a:rPr>
              <a:t>17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 (mod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6)</a:t>
            </a:r>
            <a:r>
              <a:rPr lang="en-US" dirty="0" smtClean="0"/>
              <a:t> because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/>
              <a:t> divides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17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12. </a:t>
            </a:r>
          </a:p>
          <a:p>
            <a:pPr lvl="2"/>
            <a:r>
              <a:rPr lang="en-US" dirty="0" smtClean="0">
                <a:latin typeface="Cambria Math" pitchFamily="18" charset="0"/>
                <a:ea typeface="Cambria Math" pitchFamily="18" charset="0"/>
              </a:rPr>
              <a:t>24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≢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14</a:t>
            </a:r>
            <a:r>
              <a:rPr lang="en-US" dirty="0" smtClean="0"/>
              <a:t> (mod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6)</a:t>
            </a:r>
            <a:r>
              <a:rPr lang="en-US" dirty="0" smtClean="0"/>
              <a:t> since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/>
              <a:t> divides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24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14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  is not divisible by 6.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^n = b^{a_{k-1}\cdot2 ^{k-1} + \dots + a_1 \cdot 2 + a_0} = b^{a_{k-1}\cdot 2^{k-1}} \cdots b^{a_1 \cdot 2 } \cdot b^{a_0}.$&#10;&#10;\end{document}"/>
  <p:tag name="IGUANATEXSIZE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 p_{i_1} p_{i_2} \cdots p_{i_u} = q_{j_1}q_{j_2}\cdots q_{j_v}.$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 p_{i_1}$&#10;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 q_{j_k}$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 p_{i_1}$&#10;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 q_{j_k}$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^{2^j}$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^{2^k}$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^{2^{k-1}}$&#10;\end{document}"/>
  <p:tag name="IGUANATEXSIZE" val="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^{2^j}$&#10;\end{document}"/>
  <p:tag name="IGUANATEXSIZE" val="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a = p_1^{a_1}p_2^{a_2}\ldots p_n^{a_n}\;,$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b = p_1^{b_1}p_2^{b_2}\ldots p_n^{b_n}\; ,$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mbox{gcd}(a,b) = p_1^{\mbox{min}(a_1,b_1)}p_2^{\mbox{min}(a_2,b_2)}\ldots p_n^{\mbox{min}(a_n,b_n)}\;.$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mbox{lcm}(a,b) = p_1^{\mbox{max}(a_1,b_1)}p_2^{\mbox{max}(a_2,b_2)}\cdots p_n^{\mbox{max}(a_n,b_n)}$&#10;&#10;\end{document}"/>
  <p:tag name="IGUANATEXSIZE" val="2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24098</TotalTime>
  <Words>7148</Words>
  <Application>Microsoft Office PowerPoint</Application>
  <PresentationFormat>On-screen Show (4:3)</PresentationFormat>
  <Paragraphs>569</Paragraphs>
  <Slides>59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5" baseType="lpstr">
      <vt:lpstr>Calibri</vt:lpstr>
      <vt:lpstr>Constantia</vt:lpstr>
      <vt:lpstr>Cambria Math</vt:lpstr>
      <vt:lpstr>Wingdings 2</vt:lpstr>
      <vt:lpstr>Cambria</vt:lpstr>
      <vt:lpstr>Flow</vt:lpstr>
      <vt:lpstr>Number Theory and Cryptography</vt:lpstr>
      <vt:lpstr>Chapter Motivation</vt:lpstr>
      <vt:lpstr>Chapter Summary</vt:lpstr>
      <vt:lpstr>Divisibility and Modular Arithmetic</vt:lpstr>
      <vt:lpstr>Section Summary</vt:lpstr>
      <vt:lpstr>Division</vt:lpstr>
      <vt:lpstr>Properties of Divisibility</vt:lpstr>
      <vt:lpstr>Division Algorithm</vt:lpstr>
      <vt:lpstr>Congruence Relation</vt:lpstr>
      <vt:lpstr>More on Congruences</vt:lpstr>
      <vt:lpstr>The Relationship between         (mod m) and mod m Notations</vt:lpstr>
      <vt:lpstr>Congruences of Sums and Products</vt:lpstr>
      <vt:lpstr>Algebraic Manipulation of Congruences </vt:lpstr>
      <vt:lpstr>Computing the mod m Function of Products and Sums </vt:lpstr>
      <vt:lpstr>Arithmetic Modulo m</vt:lpstr>
      <vt:lpstr>Arithmetic Modulo m</vt:lpstr>
      <vt:lpstr>Arithmetic Modulo m</vt:lpstr>
      <vt:lpstr>Integer Representations and Algorithms</vt:lpstr>
      <vt:lpstr>Section Summary</vt:lpstr>
      <vt:lpstr>Representations of Integers</vt:lpstr>
      <vt:lpstr>Base b Representations</vt:lpstr>
      <vt:lpstr>Binary Expansions</vt:lpstr>
      <vt:lpstr>Octal Expansions</vt:lpstr>
      <vt:lpstr>Hexadecimal Expansions</vt:lpstr>
      <vt:lpstr>Base Conversion</vt:lpstr>
      <vt:lpstr>Algorithm: Constructing Base b Expansions</vt:lpstr>
      <vt:lpstr>Base Conversion</vt:lpstr>
      <vt:lpstr>Comparison of Hexadecimal, Octal, and Binary Representations</vt:lpstr>
      <vt:lpstr>Conversion Between Binary, Octal, and Hexadecimal Expansions</vt:lpstr>
      <vt:lpstr>Binary Addition of Integers</vt:lpstr>
      <vt:lpstr>Binary Multiplication of Integers</vt:lpstr>
      <vt:lpstr>Binary Modular Exponentiation</vt:lpstr>
      <vt:lpstr>Binary Modular Exponentiation Algorithm</vt:lpstr>
      <vt:lpstr>Primes and Greatest Common Divisors</vt:lpstr>
      <vt:lpstr>Section Summary</vt:lpstr>
      <vt:lpstr>Primes</vt:lpstr>
      <vt:lpstr>The Fundamental Theorem of Arithmetic</vt:lpstr>
      <vt:lpstr>The Sieve of Erastosthenes</vt:lpstr>
      <vt:lpstr>The Sieve of Erastosthenes</vt:lpstr>
      <vt:lpstr>Infinitude of Primes</vt:lpstr>
      <vt:lpstr>Mersenne Primes</vt:lpstr>
      <vt:lpstr>Distribution of Primes</vt:lpstr>
      <vt:lpstr>Primes and Arithmetic Progressions (optional)</vt:lpstr>
      <vt:lpstr>Generating Primes</vt:lpstr>
      <vt:lpstr>Conjectures about Primes</vt:lpstr>
      <vt:lpstr>Greatest Common Divisor</vt:lpstr>
      <vt:lpstr>Greatest Common Divisor</vt:lpstr>
      <vt:lpstr>Greatest Common Divisor</vt:lpstr>
      <vt:lpstr>Finding the Greatest Common Divisor Using Prime Factorizations</vt:lpstr>
      <vt:lpstr>Least Common Multiple</vt:lpstr>
      <vt:lpstr>Euclidean Algorithm</vt:lpstr>
      <vt:lpstr>Euclidean Algorithm</vt:lpstr>
      <vt:lpstr>Correctness of Euclidean Algorithm </vt:lpstr>
      <vt:lpstr>Correctness of Euclidean Algorithm </vt:lpstr>
      <vt:lpstr>gcds as Linear Combinations</vt:lpstr>
      <vt:lpstr>Finding gcds as Linear Combinations</vt:lpstr>
      <vt:lpstr>Consequences of Bézout’s Theorem</vt:lpstr>
      <vt:lpstr>Uniqueness of Prime Factorization</vt:lpstr>
      <vt:lpstr>Dividing Congruences by an Integer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Fundamentals: Algorithms, the Integers, and Matrices</dc:title>
  <dc:creator>Richard Scherl</dc:creator>
  <cp:lastModifiedBy>Marianna Bonanome</cp:lastModifiedBy>
  <cp:revision>992</cp:revision>
  <dcterms:created xsi:type="dcterms:W3CDTF">2011-03-27T19:20:00Z</dcterms:created>
  <dcterms:modified xsi:type="dcterms:W3CDTF">2018-11-06T14:45:54Z</dcterms:modified>
</cp:coreProperties>
</file>