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72" r:id="rId5"/>
    <p:sldMasterId id="2147483690" r:id="rId6"/>
  </p:sldMasterIdLst>
  <p:notesMasterIdLst>
    <p:notesMasterId r:id="rId55"/>
  </p:notesMasterIdLst>
  <p:handoutMasterIdLst>
    <p:handoutMasterId r:id="rId56"/>
  </p:handoutMasterIdLst>
  <p:sldIdLst>
    <p:sldId id="303" r:id="rId7"/>
    <p:sldId id="361" r:id="rId8"/>
    <p:sldId id="494" r:id="rId9"/>
    <p:sldId id="568" r:id="rId10"/>
    <p:sldId id="316" r:id="rId11"/>
    <p:sldId id="318" r:id="rId12"/>
    <p:sldId id="432" r:id="rId13"/>
    <p:sldId id="577" r:id="rId14"/>
    <p:sldId id="393" r:id="rId15"/>
    <p:sldId id="576" r:id="rId16"/>
    <p:sldId id="395" r:id="rId17"/>
    <p:sldId id="590" r:id="rId18"/>
    <p:sldId id="591" r:id="rId19"/>
    <p:sldId id="399" r:id="rId20"/>
    <p:sldId id="400" r:id="rId21"/>
    <p:sldId id="454" r:id="rId22"/>
    <p:sldId id="401" r:id="rId23"/>
    <p:sldId id="402" r:id="rId24"/>
    <p:sldId id="403" r:id="rId25"/>
    <p:sldId id="405" r:id="rId26"/>
    <p:sldId id="450" r:id="rId27"/>
    <p:sldId id="451" r:id="rId28"/>
    <p:sldId id="453" r:id="rId29"/>
    <p:sldId id="423" r:id="rId30"/>
    <p:sldId id="440" r:id="rId31"/>
    <p:sldId id="441" r:id="rId32"/>
    <p:sldId id="442" r:id="rId33"/>
    <p:sldId id="595" r:id="rId34"/>
    <p:sldId id="596" r:id="rId35"/>
    <p:sldId id="597" r:id="rId36"/>
    <p:sldId id="592" r:id="rId37"/>
    <p:sldId id="593" r:id="rId38"/>
    <p:sldId id="594" r:id="rId39"/>
    <p:sldId id="418" r:id="rId40"/>
    <p:sldId id="390" r:id="rId41"/>
    <p:sldId id="426" r:id="rId42"/>
    <p:sldId id="427" r:id="rId43"/>
    <p:sldId id="428" r:id="rId44"/>
    <p:sldId id="429" r:id="rId45"/>
    <p:sldId id="430" r:id="rId46"/>
    <p:sldId id="431" r:id="rId47"/>
    <p:sldId id="438" r:id="rId48"/>
    <p:sldId id="439" r:id="rId49"/>
    <p:sldId id="443" r:id="rId50"/>
    <p:sldId id="444" r:id="rId51"/>
    <p:sldId id="445" r:id="rId52"/>
    <p:sldId id="446" r:id="rId53"/>
    <p:sldId id="447"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Clare Smith" initials="ACS" lastIdx="3" clrIdx="0">
    <p:extLst>
      <p:ext uri="{19B8F6BF-5375-455C-9EA6-DF929625EA0E}">
        <p15:presenceInfo xmlns:p15="http://schemas.microsoft.com/office/powerpoint/2012/main" userId="S-1-5-21-1644491937-1035525444-682003330-1746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0000"/>
    <a:srgbClr val="F4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7030" autoAdjust="0"/>
    <p:restoredTop sz="94660"/>
  </p:normalViewPr>
  <p:slideViewPr>
    <p:cSldViewPr snapToGrid="0">
      <p:cViewPr varScale="1">
        <p:scale>
          <a:sx n="63" d="100"/>
          <a:sy n="63" d="100"/>
        </p:scale>
        <p:origin x="1176" y="48"/>
      </p:cViewPr>
      <p:guideLst/>
    </p:cSldViewPr>
  </p:slideViewPr>
  <p:notesTextViewPr>
    <p:cViewPr>
      <p:scale>
        <a:sx n="1" d="1"/>
        <a:sy n="1" d="1"/>
      </p:scale>
      <p:origin x="0" y="0"/>
    </p:cViewPr>
  </p:notesTextViewPr>
  <p:sorterViewPr>
    <p:cViewPr varScale="1">
      <p:scale>
        <a:sx n="1" d="1"/>
        <a:sy n="1" d="1"/>
      </p:scale>
      <p:origin x="0" y="0"/>
    </p:cViewPr>
  </p:sorterViewPr>
  <p:notesViewPr>
    <p:cSldViewPr snapToGrid="0">
      <p:cViewPr>
        <p:scale>
          <a:sx n="100" d="100"/>
          <a:sy n="100" d="100"/>
        </p:scale>
        <p:origin x="1544" y="-14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notesMaster" Target="notesMasters/notesMaster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commentAuthors" Target="commentAuthors.xml"/><Relationship Id="rId61"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handoutMaster" Target="handoutMasters/handoutMaster1.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3E68263-B0FB-4858-9535-2399BD754E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0E9C987D-6A0E-456A-A404-7320484D501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4BC0E2-118C-4EDD-8E24-47241052549E}" type="datetimeFigureOut">
              <a:rPr lang="en-GB" smtClean="0">
                <a:latin typeface="Arial" panose="020B0604020202020204" pitchFamily="34" charset="0"/>
              </a:rPr>
              <a:t>27/04/2020</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D27AFDF5-CD56-41EF-BF06-B820A9BC65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E5359A24-2C68-486C-A860-51C6EE9B19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7C3B37-EE62-4CFD-9BE5-C8A1157D05C8}"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40299891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9649C04A-661B-4685-B71C-9F15BFBBEA17}" type="datetimeFigureOut">
              <a:rPr lang="en-GB" smtClean="0"/>
              <a:pPr/>
              <a:t>27/04/2020</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DFB68B7B-305F-49FA-8939-91CE3FF3F2B7}" type="slidenum">
              <a:rPr lang="en-GB" smtClean="0"/>
              <a:pPr/>
              <a:t>‹#›</a:t>
            </a:fld>
            <a:endParaRPr lang="en-GB" dirty="0"/>
          </a:p>
        </p:txBody>
      </p:sp>
    </p:spTree>
    <p:extLst>
      <p:ext uri="{BB962C8B-B14F-4D97-AF65-F5344CB8AC3E}">
        <p14:creationId xmlns:p14="http://schemas.microsoft.com/office/powerpoint/2010/main" val="13775486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spcAft>
        <a:spcPts val="600"/>
      </a:spcAft>
      <a:defRPr sz="1200" b="0" i="0" kern="1200">
        <a:solidFill>
          <a:schemeClr val="tx1"/>
        </a:solidFill>
        <a:latin typeface="Arial" panose="020B0604020202020204" pitchFamily="34" charset="0"/>
        <a:ea typeface="+mn-ea"/>
        <a:cs typeface="+mn-cs"/>
      </a:defRPr>
    </a:lvl1pPr>
    <a:lvl2pPr marL="0" indent="0" algn="l" defTabSz="914400" rtl="0" eaLnBrk="1" latinLnBrk="0" hangingPunct="1">
      <a:spcAft>
        <a:spcPts val="600"/>
      </a:spcAft>
      <a:buFont typeface="Arial" panose="020B0604020202020204" pitchFamily="34" charset="0"/>
      <a:buNone/>
      <a:defRPr sz="1200" b="0" i="0" kern="1200">
        <a:solidFill>
          <a:schemeClr val="tx1"/>
        </a:solidFill>
        <a:latin typeface="Arial" panose="020B0604020202020204" pitchFamily="34" charset="0"/>
        <a:ea typeface="+mn-ea"/>
        <a:cs typeface="+mn-cs"/>
      </a:defRPr>
    </a:lvl2pPr>
    <a:lvl3pPr marL="144000" indent="-144000" algn="l" defTabSz="914400" rtl="0" eaLnBrk="1" latinLnBrk="0" hangingPunct="1">
      <a:spcAft>
        <a:spcPts val="600"/>
      </a:spcAft>
      <a:buFont typeface="Arial" panose="020B0604020202020204" pitchFamily="34" charset="0"/>
      <a:buChar char="•"/>
      <a:defRPr sz="1200" b="0" i="0" kern="1200">
        <a:solidFill>
          <a:schemeClr val="tx1"/>
        </a:solidFill>
        <a:latin typeface="Arial" panose="020B0604020202020204" pitchFamily="34" charset="0"/>
        <a:ea typeface="+mn-ea"/>
        <a:cs typeface="+mn-cs"/>
      </a:defRPr>
    </a:lvl3pPr>
    <a:lvl4pPr marL="144000" algn="l" defTabSz="914400" rtl="0" eaLnBrk="1" latinLnBrk="0" hangingPunct="1">
      <a:spcAft>
        <a:spcPts val="600"/>
      </a:spcAft>
      <a:defRPr sz="1200" b="0" i="0" kern="1200">
        <a:solidFill>
          <a:schemeClr val="tx1"/>
        </a:solidFill>
        <a:latin typeface="Arial" panose="020B0604020202020204" pitchFamily="34" charset="0"/>
        <a:ea typeface="+mn-ea"/>
        <a:cs typeface="+mn-cs"/>
      </a:defRPr>
    </a:lvl4pPr>
    <a:lvl5pPr marL="315450" indent="-171450" algn="l" defTabSz="914400" rtl="0" eaLnBrk="1" latinLnBrk="0" hangingPunct="1">
      <a:spcAft>
        <a:spcPts val="600"/>
      </a:spcAft>
      <a:buFont typeface="Arial" panose="020B0604020202020204" pitchFamily="34" charset="0"/>
      <a:buChar char="•"/>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understand where Australia is today, we need to take a look at where we came from.</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a:t>
            </a:fld>
            <a:endParaRPr lang="en-GB" dirty="0"/>
          </a:p>
        </p:txBody>
      </p:sp>
    </p:spTree>
    <p:extLst>
      <p:ext uri="{BB962C8B-B14F-4D97-AF65-F5344CB8AC3E}">
        <p14:creationId xmlns:p14="http://schemas.microsoft.com/office/powerpoint/2010/main" val="3563257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is to give some context to the amount of land under vine</a:t>
            </a:r>
          </a:p>
          <a:p>
            <a:r>
              <a:rPr lang="en-AU" dirty="0"/>
              <a:t>Australia is a big country…but it’s not that big in terms of production.</a:t>
            </a:r>
          </a:p>
          <a:p>
            <a:r>
              <a:rPr lang="en-AU" dirty="0"/>
              <a:t>Land under vine = Burgundy + Bordeaux (or the Languedoc)</a:t>
            </a:r>
          </a:p>
          <a:p>
            <a:r>
              <a:rPr lang="en-AU" dirty="0"/>
              <a:t>It’s not insubstantial, but because there are a few big brands that have done really well at global scale, there’s a perception that we are a big production country. </a:t>
            </a:r>
          </a:p>
          <a:p>
            <a:r>
              <a:rPr lang="en-AU" dirty="0"/>
              <a:t>But we aren’t.</a:t>
            </a:r>
          </a:p>
          <a:p>
            <a:endParaRPr lang="en-US"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10</a:t>
            </a:fld>
            <a:endParaRPr lang="en-GB" dirty="0"/>
          </a:p>
        </p:txBody>
      </p:sp>
    </p:spTree>
    <p:extLst>
      <p:ext uri="{BB962C8B-B14F-4D97-AF65-F5344CB8AC3E}">
        <p14:creationId xmlns:p14="http://schemas.microsoft.com/office/powerpoint/2010/main" val="3829186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Continuing on the diversity theme, the next few slides are just to highlight that there are many Australian wine regions represent many different climate types </a:t>
            </a:r>
          </a:p>
          <a:p>
            <a:endParaRPr lang="en-US" dirty="0"/>
          </a:p>
          <a:p>
            <a:r>
              <a:rPr lang="en-US" dirty="0"/>
              <a:t>We’ll also talk a bit about the factors the mitigate an otherwise a very hot climate so that grapes can be grown</a:t>
            </a:r>
          </a:p>
          <a:p>
            <a:r>
              <a:rPr lang="en-AU" dirty="0"/>
              <a:t>Latitude</a:t>
            </a:r>
          </a:p>
          <a:p>
            <a:r>
              <a:rPr lang="en-AU" dirty="0"/>
              <a:t>Proximity to the Ocean</a:t>
            </a:r>
          </a:p>
          <a:p>
            <a:r>
              <a:rPr lang="en-AU" dirty="0"/>
              <a:t>Altitude</a:t>
            </a:r>
            <a:endParaRPr lang="en-US"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11</a:t>
            </a:fld>
            <a:endParaRPr lang="en-GB" dirty="0"/>
          </a:p>
        </p:txBody>
      </p:sp>
    </p:spTree>
    <p:extLst>
      <p:ext uri="{BB962C8B-B14F-4D97-AF65-F5344CB8AC3E}">
        <p14:creationId xmlns:p14="http://schemas.microsoft.com/office/powerpoint/2010/main" val="37155244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Latitude: </a:t>
            </a:r>
          </a:p>
          <a:p>
            <a:r>
              <a:rPr lang="en-US" dirty="0"/>
              <a:t>Minimum temp (not MAX.. There would be a lot more red)</a:t>
            </a:r>
          </a:p>
          <a:p>
            <a:r>
              <a:rPr lang="en-US" dirty="0"/>
              <a:t>Since we’re in the Southern Hemisphere it gets cooler as we head south</a:t>
            </a:r>
          </a:p>
          <a:p>
            <a:r>
              <a:rPr lang="en-US" dirty="0"/>
              <a:t>Wine regions are clustered in the south</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12</a:t>
            </a:fld>
            <a:endParaRPr lang="en-GB" dirty="0"/>
          </a:p>
        </p:txBody>
      </p:sp>
    </p:spTree>
    <p:extLst>
      <p:ext uri="{BB962C8B-B14F-4D97-AF65-F5344CB8AC3E}">
        <p14:creationId xmlns:p14="http://schemas.microsoft.com/office/powerpoint/2010/main" val="3985345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also isn’t a lot of rainfall in much of the country – but not surprisingly, there is some in the areas where grapes are grown</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13</a:t>
            </a:fld>
            <a:endParaRPr lang="en-GB" dirty="0"/>
          </a:p>
        </p:txBody>
      </p:sp>
    </p:spTree>
    <p:extLst>
      <p:ext uri="{BB962C8B-B14F-4D97-AF65-F5344CB8AC3E}">
        <p14:creationId xmlns:p14="http://schemas.microsoft.com/office/powerpoint/2010/main" val="2622990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additional to latitude,  the proximity to the ocean is a key factor</a:t>
            </a:r>
          </a:p>
          <a:p>
            <a:r>
              <a:rPr lang="en-US" dirty="0"/>
              <a:t>Most wine regions are within a hundred miles of the ocean, if not right on it.</a:t>
            </a:r>
          </a:p>
          <a:p>
            <a:r>
              <a:rPr lang="en-US" dirty="0"/>
              <a:t>The Great Southern Ocean acts as a an air conditioner for those regions. </a:t>
            </a:r>
          </a:p>
          <a:p>
            <a:pPr marL="171450" indent="-171450">
              <a:buFont typeface="Arial" panose="020B0604020202020204" pitchFamily="34" charset="0"/>
              <a:buChar char="•"/>
            </a:pPr>
            <a:r>
              <a:rPr lang="en-US" dirty="0"/>
              <a:t>It’s a very cold body of water – there’s nothing between Australia and Antarctica </a:t>
            </a:r>
          </a:p>
          <a:p>
            <a:pPr marL="171450" indent="-171450">
              <a:buFont typeface="Arial" panose="020B0604020202020204" pitchFamily="34" charset="0"/>
              <a:buChar char="•"/>
            </a:pPr>
            <a:r>
              <a:rPr lang="en-US" dirty="0"/>
              <a:t>(except sharks)</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14</a:t>
            </a:fld>
            <a:endParaRPr lang="en-GB" dirty="0"/>
          </a:p>
        </p:txBody>
      </p:sp>
    </p:spTree>
    <p:extLst>
      <p:ext uri="{BB962C8B-B14F-4D97-AF65-F5344CB8AC3E}">
        <p14:creationId xmlns:p14="http://schemas.microsoft.com/office/powerpoint/2010/main" val="3049988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Altitude is very important</a:t>
            </a:r>
          </a:p>
          <a:p>
            <a:r>
              <a:rPr lang="en-US" dirty="0"/>
              <a:t>The mountains in Australia have nothing compared to the Rockies – they used to be that high, but as an ancient landmass, they have been worn down over the eons</a:t>
            </a:r>
          </a:p>
          <a:p>
            <a:r>
              <a:rPr lang="en-US" dirty="0"/>
              <a:t>But a little goes a long way – and helps make these cooler climates possible</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15</a:t>
            </a:fld>
            <a:endParaRPr lang="en-GB" dirty="0"/>
          </a:p>
        </p:txBody>
      </p:sp>
    </p:spTree>
    <p:extLst>
      <p:ext uri="{BB962C8B-B14F-4D97-AF65-F5344CB8AC3E}">
        <p14:creationId xmlns:p14="http://schemas.microsoft.com/office/powerpoint/2010/main" val="42225576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Three main land masses that contribute altitude</a:t>
            </a:r>
          </a:p>
          <a:p>
            <a:r>
              <a:rPr lang="en-US" dirty="0"/>
              <a:t>Darling Scarp</a:t>
            </a:r>
          </a:p>
          <a:p>
            <a:pPr marL="171450" indent="-171450">
              <a:buFont typeface="Arial" panose="020B0604020202020204" pitchFamily="34" charset="0"/>
              <a:buChar char="•"/>
            </a:pPr>
            <a:r>
              <a:rPr lang="en-US" dirty="0"/>
              <a:t>quite low… the ocean influence is more important</a:t>
            </a:r>
          </a:p>
          <a:p>
            <a:r>
              <a:rPr lang="en-US" dirty="0"/>
              <a:t>Great Dividing Range</a:t>
            </a:r>
          </a:p>
          <a:p>
            <a:pPr marL="171450" indent="-171450">
              <a:buFont typeface="Arial" panose="020B0604020202020204" pitchFamily="34" charset="0"/>
              <a:buChar char="•"/>
            </a:pPr>
            <a:r>
              <a:rPr lang="en-US" dirty="0"/>
              <a:t>these are the tallest, impact regions within Victoria (e.g. the </a:t>
            </a:r>
            <a:r>
              <a:rPr lang="en-US" dirty="0" err="1"/>
              <a:t>Yarra</a:t>
            </a:r>
            <a:r>
              <a:rPr lang="en-US" dirty="0"/>
              <a:t> Valley) and New South Wales (e.g. Hunter Valley)</a:t>
            </a:r>
          </a:p>
          <a:p>
            <a:r>
              <a:rPr lang="en-US" dirty="0"/>
              <a:t>Mount Lofty Ranges</a:t>
            </a:r>
          </a:p>
          <a:p>
            <a:pPr marL="171450" indent="-171450">
              <a:buFont typeface="Arial" panose="020B0604020202020204" pitchFamily="34" charset="0"/>
              <a:buChar char="•"/>
            </a:pPr>
            <a:r>
              <a:rPr lang="en-US" dirty="0"/>
              <a:t>more like hills than mountains, but they block the hot air coming off the desert and make winegrowing in South Australia possible. </a:t>
            </a:r>
          </a:p>
          <a:p>
            <a:pPr marL="171450" indent="-171450">
              <a:buFont typeface="Arial" panose="020B0604020202020204" pitchFamily="34" charset="0"/>
              <a:buChar char="•"/>
            </a:pPr>
            <a:r>
              <a:rPr lang="en-US" dirty="0"/>
              <a:t>Without them, the Barossa, Clare Valley, McLaren Vale.. None of these most famous regions would be able to grow fine wine… it would be hot air meets ocean</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16</a:t>
            </a:fld>
            <a:endParaRPr lang="en-GB" dirty="0"/>
          </a:p>
        </p:txBody>
      </p:sp>
    </p:spTree>
    <p:extLst>
      <p:ext uri="{BB962C8B-B14F-4D97-AF65-F5344CB8AC3E}">
        <p14:creationId xmlns:p14="http://schemas.microsoft.com/office/powerpoint/2010/main" val="21310704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just to drive home that there is climate diversity in Australia</a:t>
            </a:r>
          </a:p>
          <a:p>
            <a:r>
              <a:rPr lang="en-US" dirty="0"/>
              <a:t>Continental – big swings between winter and summer temps. Summers are hotter and winters are colder. </a:t>
            </a:r>
          </a:p>
          <a:p>
            <a:r>
              <a:rPr lang="en-US" dirty="0"/>
              <a:t>Further inland, so less Ocean influence</a:t>
            </a:r>
          </a:p>
          <a:p>
            <a:endParaRPr lang="en-US"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17</a:t>
            </a:fld>
            <a:endParaRPr lang="en-GB" dirty="0"/>
          </a:p>
        </p:txBody>
      </p:sp>
    </p:spTree>
    <p:extLst>
      <p:ext uri="{BB962C8B-B14F-4D97-AF65-F5344CB8AC3E}">
        <p14:creationId xmlns:p14="http://schemas.microsoft.com/office/powerpoint/2010/main" val="9196003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Lots of ocean influence </a:t>
            </a:r>
          </a:p>
          <a:p>
            <a:r>
              <a:rPr lang="en-US" dirty="0"/>
              <a:t>A narrower range of temperatures than continental climates, with rainfall spread evenly through out the year. </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18</a:t>
            </a:fld>
            <a:endParaRPr lang="en-GB" dirty="0"/>
          </a:p>
        </p:txBody>
      </p:sp>
    </p:spTree>
    <p:extLst>
      <p:ext uri="{BB962C8B-B14F-4D97-AF65-F5344CB8AC3E}">
        <p14:creationId xmlns:p14="http://schemas.microsoft.com/office/powerpoint/2010/main" val="1256332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Similar to Maritime climates, but summers are warner and drier</a:t>
            </a:r>
          </a:p>
          <a:p>
            <a:endParaRPr lang="en-US" dirty="0"/>
          </a:p>
          <a:p>
            <a:r>
              <a:rPr lang="en-US" dirty="0"/>
              <a:t>Note Margaret River technically has a Mediterranean climate but with very, very strong Maritime influence</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19</a:t>
            </a:fld>
            <a:endParaRPr lang="en-GB" dirty="0"/>
          </a:p>
        </p:txBody>
      </p:sp>
    </p:spTree>
    <p:extLst>
      <p:ext uri="{BB962C8B-B14F-4D97-AF65-F5344CB8AC3E}">
        <p14:creationId xmlns:p14="http://schemas.microsoft.com/office/powerpoint/2010/main" val="16691576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we’ll cover</a:t>
            </a:r>
          </a:p>
          <a:p>
            <a:endParaRPr lang="en-US" dirty="0"/>
          </a:p>
          <a:p>
            <a:r>
              <a:rPr lang="en-US" dirty="0"/>
              <a:t>Australian Wine Discovered – a quick call out to our educational resource. All the slides in this presentation came this on-line resource.</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2</a:t>
            </a:fld>
            <a:endParaRPr lang="en-GB" dirty="0"/>
          </a:p>
        </p:txBody>
      </p:sp>
    </p:spTree>
    <p:extLst>
      <p:ext uri="{BB962C8B-B14F-4D97-AF65-F5344CB8AC3E}">
        <p14:creationId xmlns:p14="http://schemas.microsoft.com/office/powerpoint/2010/main" val="12558030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quick note on soil – </a:t>
            </a:r>
          </a:p>
          <a:p>
            <a:pPr marL="171450" indent="-171450">
              <a:buFont typeface="Arial" panose="020B0604020202020204" pitchFamily="34" charset="0"/>
              <a:buChar char="•"/>
            </a:pPr>
            <a:r>
              <a:rPr lang="en-US" dirty="0"/>
              <a:t>in terms of geology, Australia is OLD world and Europe is the NEW world.</a:t>
            </a:r>
          </a:p>
          <a:p>
            <a:pPr marL="171450" indent="-171450">
              <a:buFont typeface="Arial" panose="020B0604020202020204" pitchFamily="34" charset="0"/>
              <a:buChar char="•"/>
            </a:pPr>
            <a:r>
              <a:rPr lang="en-AU" dirty="0"/>
              <a:t>Some of the oldest soils in the world</a:t>
            </a:r>
          </a:p>
          <a:p>
            <a:pPr marL="171450" indent="-171450">
              <a:buFont typeface="Arial" panose="020B0604020202020204" pitchFamily="34" charset="0"/>
              <a:buChar char="•"/>
            </a:pPr>
            <a:r>
              <a:rPr lang="en-AU" dirty="0"/>
              <a:t>Soil types are extremely varied and the connection of grape to soil and what grows best where is being explored – it’s Australia’s next wave of evolution</a:t>
            </a:r>
          </a:p>
        </p:txBody>
      </p:sp>
      <p:sp>
        <p:nvSpPr>
          <p:cNvPr id="4" name="Slide Number Placeholder 3"/>
          <p:cNvSpPr>
            <a:spLocks noGrp="1"/>
          </p:cNvSpPr>
          <p:nvPr>
            <p:ph type="sldNum" sz="quarter" idx="5"/>
          </p:nvPr>
        </p:nvSpPr>
        <p:spPr/>
        <p:txBody>
          <a:bodyPr/>
          <a:lstStyle/>
          <a:p>
            <a:fld id="{DFB68B7B-305F-49FA-8939-91CE3FF3F2B7}" type="slidenum">
              <a:rPr lang="en-GB" smtClean="0"/>
              <a:pPr/>
              <a:t>20</a:t>
            </a:fld>
            <a:endParaRPr lang="en-GB" dirty="0"/>
          </a:p>
        </p:txBody>
      </p:sp>
    </p:spTree>
    <p:extLst>
      <p:ext uri="{BB962C8B-B14F-4D97-AF65-F5344CB8AC3E}">
        <p14:creationId xmlns:p14="http://schemas.microsoft.com/office/powerpoint/2010/main" val="3517790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Labeling law reviews</a:t>
            </a:r>
          </a:p>
          <a:p>
            <a:r>
              <a:rPr lang="en-AU" dirty="0"/>
              <a:t>Similar to USA, etc – no restrictions on what grapes can be grown where</a:t>
            </a:r>
            <a:endParaRPr lang="en-US"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21</a:t>
            </a:fld>
            <a:endParaRPr lang="en-GB" dirty="0"/>
          </a:p>
        </p:txBody>
      </p:sp>
    </p:spTree>
    <p:extLst>
      <p:ext uri="{BB962C8B-B14F-4D97-AF65-F5344CB8AC3E}">
        <p14:creationId xmlns:p14="http://schemas.microsoft.com/office/powerpoint/2010/main" val="23305111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64 GIs – some are more common than others</a:t>
            </a:r>
          </a:p>
          <a:p>
            <a:endParaRPr lang="en-US" dirty="0"/>
          </a:p>
          <a:p>
            <a:r>
              <a:rPr lang="en-US" dirty="0"/>
              <a:t>South Eastern Australia – covers most of the country’s vineland</a:t>
            </a:r>
          </a:p>
          <a:p>
            <a:r>
              <a:rPr lang="en-US" dirty="0"/>
              <a:t>Zones you won’t see very often</a:t>
            </a:r>
          </a:p>
          <a:p>
            <a:r>
              <a:rPr lang="en-US" dirty="0"/>
              <a:t>Regions and sub regions are more common – although some are quite small and the difference between a region and sub-region is subtle (or vague) depending on your POV</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22</a:t>
            </a:fld>
            <a:endParaRPr lang="en-GB" dirty="0"/>
          </a:p>
        </p:txBody>
      </p:sp>
    </p:spTree>
    <p:extLst>
      <p:ext uri="{BB962C8B-B14F-4D97-AF65-F5344CB8AC3E}">
        <p14:creationId xmlns:p14="http://schemas.microsoft.com/office/powerpoint/2010/main" val="3683044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are the GIs you are most likely to see in the US market</a:t>
            </a:r>
          </a:p>
          <a:p>
            <a:endParaRPr lang="en-US" dirty="0"/>
          </a:p>
          <a:p>
            <a:endParaRPr lang="en-US" dirty="0"/>
          </a:p>
          <a:p>
            <a:r>
              <a:rPr lang="en-US" dirty="0"/>
              <a:t>NOTE: Barossa = Barossa Valley + Eden Valley, both of which you would see in the US</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23</a:t>
            </a:fld>
            <a:endParaRPr lang="en-GB" dirty="0"/>
          </a:p>
        </p:txBody>
      </p:sp>
    </p:spTree>
    <p:extLst>
      <p:ext uri="{BB962C8B-B14F-4D97-AF65-F5344CB8AC3E}">
        <p14:creationId xmlns:p14="http://schemas.microsoft.com/office/powerpoint/2010/main" val="41970916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65 regions + 100 grapes – and even more stylistic choses</a:t>
            </a:r>
          </a:p>
          <a:p>
            <a:endParaRPr lang="en-US" dirty="0"/>
          </a:p>
          <a:p>
            <a:r>
              <a:rPr lang="en-US" dirty="0"/>
              <a:t>We’re going to highlight a few – with reference to a specific region</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24</a:t>
            </a:fld>
            <a:endParaRPr lang="en-GB" dirty="0"/>
          </a:p>
        </p:txBody>
      </p:sp>
    </p:spTree>
    <p:extLst>
      <p:ext uri="{BB962C8B-B14F-4D97-AF65-F5344CB8AC3E}">
        <p14:creationId xmlns:p14="http://schemas.microsoft.com/office/powerpoint/2010/main" val="4118418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Australian Wine Discovered is a modern way to provide access to education.</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3</a:t>
            </a:fld>
            <a:endParaRPr lang="en-GB" dirty="0"/>
          </a:p>
        </p:txBody>
      </p:sp>
    </p:spTree>
    <p:extLst>
      <p:ext uri="{BB962C8B-B14F-4D97-AF65-F5344CB8AC3E}">
        <p14:creationId xmlns:p14="http://schemas.microsoft.com/office/powerpoint/2010/main" val="37927209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25 Modules covering grapes, regions and various topics such as the Foundations of the Australian wine industry, old vines, sustainability – there’s even a comprehensive introduction to wine and winemaking module.</a:t>
            </a:r>
          </a:p>
          <a:p>
            <a:r>
              <a:rPr lang="en-AU" dirty="0"/>
              <a:t>Each includes a </a:t>
            </a:r>
            <a:r>
              <a:rPr lang="en-AU" dirty="0" err="1"/>
              <a:t>powerpoint</a:t>
            </a:r>
            <a:r>
              <a:rPr lang="en-AU" dirty="0"/>
              <a:t> presentation – that is editable + what we call a facilitator’s guide which is a deep dive into the topic being covered.</a:t>
            </a:r>
          </a:p>
          <a:p>
            <a:r>
              <a:rPr lang="en-AU" dirty="0"/>
              <a:t>These are </a:t>
            </a:r>
          </a:p>
          <a:p>
            <a:pPr marL="171450" indent="-171450">
              <a:buFont typeface="Arial" panose="020B0604020202020204" pitchFamily="34" charset="0"/>
              <a:buChar char="•"/>
            </a:pPr>
            <a:r>
              <a:rPr lang="en-AU" dirty="0"/>
              <a:t>Comprehensive</a:t>
            </a:r>
            <a:endParaRPr lang="en-US" dirty="0"/>
          </a:p>
          <a:p>
            <a:pPr marL="171450" indent="-171450">
              <a:buFont typeface="Arial" panose="020B0604020202020204" pitchFamily="34" charset="0"/>
              <a:buChar char="•"/>
            </a:pPr>
            <a:r>
              <a:rPr lang="en-US" dirty="0"/>
              <a:t>Well-researched – you can trust what you’re reading – regions, MWs, winegrowers have been involved in putting these together</a:t>
            </a:r>
          </a:p>
          <a:p>
            <a:pPr marL="171450" indent="-171450">
              <a:buFont typeface="Arial" panose="020B0604020202020204" pitchFamily="34" charset="0"/>
              <a:buChar char="•"/>
            </a:pPr>
            <a:r>
              <a:rPr lang="en-US" dirty="0"/>
              <a:t>And… they are FREE.</a:t>
            </a:r>
          </a:p>
        </p:txBody>
      </p:sp>
      <p:sp>
        <p:nvSpPr>
          <p:cNvPr id="4" name="Slide Number Placeholder 3"/>
          <p:cNvSpPr>
            <a:spLocks noGrp="1"/>
          </p:cNvSpPr>
          <p:nvPr>
            <p:ph type="sldNum" sz="quarter" idx="5"/>
          </p:nvPr>
        </p:nvSpPr>
        <p:spPr/>
        <p:txBody>
          <a:bodyPr/>
          <a:lstStyle/>
          <a:p>
            <a:fld id="{DFB68B7B-305F-49FA-8939-91CE3FF3F2B7}" type="slidenum">
              <a:rPr lang="en-GB" smtClean="0"/>
              <a:pPr/>
              <a:t>4</a:t>
            </a:fld>
            <a:endParaRPr lang="en-GB" dirty="0"/>
          </a:p>
        </p:txBody>
      </p:sp>
    </p:spTree>
    <p:extLst>
      <p:ext uri="{BB962C8B-B14F-4D97-AF65-F5344CB8AC3E}">
        <p14:creationId xmlns:p14="http://schemas.microsoft.com/office/powerpoint/2010/main" val="10050652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Vines first came over with the first fleet in 1788</a:t>
            </a:r>
          </a:p>
          <a:p>
            <a:r>
              <a:rPr lang="en-US" sz="1100" i="1" dirty="0"/>
              <a:t>(interesting story from Jane Ferrari: grapes were brought over so they could grow an emergency harvest to make wine to add to the water in case the needed to make a sudden return journey. Because back then, wine was added to water to essentially sterilize it and make it safe to drink)</a:t>
            </a:r>
          </a:p>
          <a:p>
            <a:r>
              <a:rPr lang="en-US" dirty="0"/>
              <a:t>but grape growing really didn’t kick into gear until the 1830s when James Busby, a Scottish botanist brought over vine cuttings from France which were distributed across the country.</a:t>
            </a:r>
            <a:r>
              <a:rPr lang="en-AU" dirty="0"/>
              <a:t> (More on this in a few minutes)</a:t>
            </a:r>
          </a:p>
          <a:p>
            <a:r>
              <a:rPr lang="en-AU" dirty="0"/>
              <a:t>Important to remember that Australia was initially a fortified wine country – we’ll see that in the grapes that were initially planted – varieties like grenache and </a:t>
            </a:r>
            <a:r>
              <a:rPr lang="en-AU" dirty="0" err="1"/>
              <a:t>semillon</a:t>
            </a:r>
            <a:r>
              <a:rPr lang="en-AU" dirty="0"/>
              <a:t> and </a:t>
            </a:r>
            <a:r>
              <a:rPr lang="en-AU" dirty="0" err="1"/>
              <a:t>syrah</a:t>
            </a:r>
            <a:r>
              <a:rPr lang="en-AU" dirty="0"/>
              <a:t> that do very well as a base for fortified wines….</a:t>
            </a:r>
          </a:p>
        </p:txBody>
      </p:sp>
      <p:sp>
        <p:nvSpPr>
          <p:cNvPr id="4" name="Slide Number Placeholder 3"/>
          <p:cNvSpPr>
            <a:spLocks noGrp="1"/>
          </p:cNvSpPr>
          <p:nvPr>
            <p:ph type="sldNum" sz="quarter" idx="5"/>
          </p:nvPr>
        </p:nvSpPr>
        <p:spPr/>
        <p:txBody>
          <a:bodyPr/>
          <a:lstStyle/>
          <a:p>
            <a:fld id="{DFB68B7B-305F-49FA-8939-91CE3FF3F2B7}" type="slidenum">
              <a:rPr lang="en-GB" smtClean="0"/>
              <a:pPr/>
              <a:t>5</a:t>
            </a:fld>
            <a:endParaRPr lang="en-GB" dirty="0"/>
          </a:p>
        </p:txBody>
      </p:sp>
    </p:spTree>
    <p:extLst>
      <p:ext uri="{BB962C8B-B14F-4D97-AF65-F5344CB8AC3E}">
        <p14:creationId xmlns:p14="http://schemas.microsoft.com/office/powerpoint/2010/main" val="25865307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 changed after WWI – and especially after WWII when immigration patterns change (Greeks and Italians arrived, early immigration had been from England and (especially in the Barossa – Germanic/Silesia) and wine as part of a food culture took hold</a:t>
            </a:r>
          </a:p>
          <a:p>
            <a:endParaRPr lang="en-US" dirty="0"/>
          </a:p>
          <a:p>
            <a:r>
              <a:rPr lang="en-US" dirty="0"/>
              <a:t>Note on Silesia – formerly parts of Poland, Germany and the Czech Republic. In the effort to settle South Australia, particularly the Barossa, entire villages came to Australia. It’s why there are so many Germanic-sounding names, like </a:t>
            </a:r>
            <a:r>
              <a:rPr lang="en-US" dirty="0" err="1"/>
              <a:t>Henschke</a:t>
            </a:r>
            <a:r>
              <a:rPr lang="en-US" dirty="0"/>
              <a:t>!</a:t>
            </a:r>
          </a:p>
          <a:p>
            <a:endParaRPr lang="en-AU" dirty="0"/>
          </a:p>
          <a:p>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6</a:t>
            </a:fld>
            <a:endParaRPr lang="en-GB" dirty="0"/>
          </a:p>
        </p:txBody>
      </p:sp>
    </p:spTree>
    <p:extLst>
      <p:ext uri="{BB962C8B-B14F-4D97-AF65-F5344CB8AC3E}">
        <p14:creationId xmlns:p14="http://schemas.microsoft.com/office/powerpoint/2010/main" val="32256067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AU" sz="1200" dirty="0"/>
              <a:t>Vines first arrived in Australia with the First Fleet in 1788</a:t>
            </a:r>
            <a:endParaRPr lang="en-US" sz="1200" dirty="0"/>
          </a:p>
          <a:p>
            <a:pPr marL="0" indent="0" algn="l">
              <a:buNone/>
            </a:pPr>
            <a:r>
              <a:rPr lang="en-AU" sz="1200" dirty="0"/>
              <a:t>Heat and humidity was a problem for initial plantings at Sydney Cove </a:t>
            </a:r>
            <a:r>
              <a:rPr lang="en-US" sz="1200" dirty="0"/>
              <a:t>although significant vineyards were established near Parramatta</a:t>
            </a:r>
          </a:p>
          <a:p>
            <a:pPr marL="0" indent="0" algn="l">
              <a:buNone/>
            </a:pPr>
            <a:r>
              <a:rPr lang="en-US" sz="1200" dirty="0"/>
              <a:t>James Busby was a Scottish botanist and became involved in viticulture around 1825 and in 1831 he went to Europe and collected 650 varieties</a:t>
            </a:r>
          </a:p>
          <a:p>
            <a:pPr marL="0" indent="0" algn="l">
              <a:buNone/>
            </a:pPr>
            <a:r>
              <a:rPr lang="en-US" sz="1200" dirty="0"/>
              <a:t>362 survived the journey and were planted in the Botanical Gardens in Sydney</a:t>
            </a:r>
          </a:p>
          <a:p>
            <a:pPr marL="0" indent="0" algn="l">
              <a:buNone/>
            </a:pPr>
            <a:r>
              <a:rPr lang="en-US" sz="1200" dirty="0"/>
              <a:t>A duplicate collection was planted at his Hunter Valley property and subsequent cuttings made their way to various parts of NSW, Victoria and South Australia</a:t>
            </a:r>
          </a:p>
          <a:p>
            <a:pPr marL="0" indent="0" algn="l">
              <a:buNone/>
            </a:pPr>
            <a:r>
              <a:rPr lang="en-US" sz="1200" dirty="0"/>
              <a:t>Many of Australia’s old vines can trace their history to the original Busby collection</a:t>
            </a:r>
          </a:p>
          <a:p>
            <a:pPr marL="0" indent="0" algn="l">
              <a:buNone/>
            </a:pPr>
            <a:r>
              <a:rPr lang="en-US" dirty="0"/>
              <a:t>Because </a:t>
            </a:r>
            <a:r>
              <a:rPr lang="en-US" dirty="0" err="1"/>
              <a:t>phylloxera</a:t>
            </a:r>
            <a:r>
              <a:rPr lang="en-US" dirty="0"/>
              <a:t> arrived late to Australia – and in many regions, it still hasn’t arrived – many of the oldest vines in the world for quite a few varieties are located in Australia </a:t>
            </a:r>
            <a:r>
              <a:rPr lang="en-US" dirty="0">
                <a:sym typeface="Wingdings" panose="05000000000000000000" pitchFamily="2" charset="2"/>
              </a:rPr>
              <a:t> shiraz, grenache, </a:t>
            </a:r>
            <a:r>
              <a:rPr lang="en-US" dirty="0" err="1">
                <a:sym typeface="Wingdings" panose="05000000000000000000" pitchFamily="2" charset="2"/>
              </a:rPr>
              <a:t>mourvedre</a:t>
            </a:r>
            <a:r>
              <a:rPr lang="en-US" dirty="0">
                <a:sym typeface="Wingdings" panose="05000000000000000000" pitchFamily="2" charset="2"/>
              </a:rPr>
              <a:t>, pinot </a:t>
            </a:r>
            <a:r>
              <a:rPr lang="en-US" dirty="0" err="1">
                <a:sym typeface="Wingdings" panose="05000000000000000000" pitchFamily="2" charset="2"/>
              </a:rPr>
              <a:t>meunier</a:t>
            </a:r>
            <a:r>
              <a:rPr lang="en-US" dirty="0">
                <a:sym typeface="Wingdings" panose="05000000000000000000" pitchFamily="2" charset="2"/>
              </a:rPr>
              <a:t>, even chardonnay</a:t>
            </a:r>
          </a:p>
          <a:p>
            <a:pPr marL="171450" indent="-171450" algn="l">
              <a:buFont typeface="Arial" panose="020B0604020202020204" pitchFamily="34" charset="0"/>
              <a:buChar char="•"/>
            </a:pPr>
            <a:r>
              <a:rPr lang="en-US" sz="1200" dirty="0">
                <a:sym typeface="Wingdings" panose="05000000000000000000" pitchFamily="2" charset="2"/>
              </a:rPr>
              <a:t>For a new world country, we have some pretty cool “old world” stuff</a:t>
            </a:r>
            <a:endParaRPr lang="en-US" sz="1200" dirty="0"/>
          </a:p>
          <a:p>
            <a:pPr algn="l"/>
            <a:endParaRPr lang="en-AU" dirty="0"/>
          </a:p>
        </p:txBody>
      </p:sp>
      <p:sp>
        <p:nvSpPr>
          <p:cNvPr id="4" name="Slide Number Placeholder 3"/>
          <p:cNvSpPr>
            <a:spLocks noGrp="1"/>
          </p:cNvSpPr>
          <p:nvPr>
            <p:ph type="sldNum" sz="quarter" idx="10"/>
          </p:nvPr>
        </p:nvSpPr>
        <p:spPr/>
        <p:txBody>
          <a:bodyPr/>
          <a:lstStyle/>
          <a:p>
            <a:fld id="{AEF3256C-D3E6-4201-9335-1320D1F40182}" type="slidenum">
              <a:rPr lang="en-AU" smtClean="0"/>
              <a:t>7</a:t>
            </a:fld>
            <a:endParaRPr lang="en-AU"/>
          </a:p>
        </p:txBody>
      </p:sp>
    </p:spTree>
    <p:extLst>
      <p:ext uri="{BB962C8B-B14F-4D97-AF65-F5344CB8AC3E}">
        <p14:creationId xmlns:p14="http://schemas.microsoft.com/office/powerpoint/2010/main" val="331213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Next few slides, we’ll talk a bit about geography – and some of the geographic perception challenges that Australia faces</a:t>
            </a:r>
          </a:p>
          <a:p>
            <a:endParaRPr lang="en-US" dirty="0"/>
          </a:p>
          <a:p>
            <a:r>
              <a:rPr lang="en-US" dirty="0"/>
              <a:t>Big country – but the vines are clustered in the south east and southwest – which is where it’s cool enough to grow vines</a:t>
            </a:r>
          </a:p>
          <a:p>
            <a:r>
              <a:rPr lang="en-AU" dirty="0"/>
              <a:t>Within these regions, there is a lot of diversity</a:t>
            </a:r>
          </a:p>
          <a:p>
            <a:pPr marL="171450" indent="-171450">
              <a:buFont typeface="Arial" panose="020B0604020202020204" pitchFamily="34" charset="0"/>
              <a:buChar char="•"/>
            </a:pPr>
            <a:r>
              <a:rPr lang="en-AU" dirty="0"/>
              <a:t>65 regions</a:t>
            </a:r>
          </a:p>
          <a:p>
            <a:pPr marL="171450" indent="-171450">
              <a:buFont typeface="Arial" panose="020B0604020202020204" pitchFamily="34" charset="0"/>
              <a:buChar char="•"/>
            </a:pPr>
            <a:r>
              <a:rPr lang="en-AU" dirty="0"/>
              <a:t>Over 100 grape varieties</a:t>
            </a:r>
            <a:endParaRPr lang="en-US" dirty="0"/>
          </a:p>
          <a:p>
            <a:pPr marL="171450" indent="-171450">
              <a:buFont typeface="Arial" panose="020B0604020202020204" pitchFamily="34" charset="0"/>
              <a:buChar char="•"/>
            </a:pPr>
            <a:r>
              <a:rPr lang="en-US" dirty="0"/>
              <a:t>Close to 3000 wineries – the majority of which are small- to medium-sized family-owned business</a:t>
            </a:r>
            <a:endParaRPr lang="en-AU"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8</a:t>
            </a:fld>
            <a:endParaRPr lang="en-GB" dirty="0"/>
          </a:p>
        </p:txBody>
      </p:sp>
    </p:spTree>
    <p:extLst>
      <p:ext uri="{BB962C8B-B14F-4D97-AF65-F5344CB8AC3E}">
        <p14:creationId xmlns:p14="http://schemas.microsoft.com/office/powerpoint/2010/main" val="2154401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map is to give a sense of how large Australia – and the diversity of climates we should expect from a country that size</a:t>
            </a:r>
          </a:p>
          <a:p>
            <a:r>
              <a:rPr lang="en-AU" dirty="0"/>
              <a:t>No one asks: what was the weather like in Europe last year… but we hear that about Australia all the time…</a:t>
            </a:r>
          </a:p>
          <a:p>
            <a:r>
              <a:rPr lang="en-AU" dirty="0"/>
              <a:t>This map shows that’s sort of silly question – the weather in Margaret River (to the west) has essentially no correlation with the weather in the Hunter Valley (near Sydney) or the Yarra Valley (near Melbourne)</a:t>
            </a:r>
            <a:endParaRPr lang="en-US" dirty="0"/>
          </a:p>
        </p:txBody>
      </p:sp>
      <p:sp>
        <p:nvSpPr>
          <p:cNvPr id="4" name="Slide Number Placeholder 3"/>
          <p:cNvSpPr>
            <a:spLocks noGrp="1"/>
          </p:cNvSpPr>
          <p:nvPr>
            <p:ph type="sldNum" sz="quarter" idx="5"/>
          </p:nvPr>
        </p:nvSpPr>
        <p:spPr/>
        <p:txBody>
          <a:bodyPr/>
          <a:lstStyle/>
          <a:p>
            <a:fld id="{DFB68B7B-305F-49FA-8939-91CE3FF3F2B7}" type="slidenum">
              <a:rPr lang="en-GB" smtClean="0"/>
              <a:pPr/>
              <a:t>9</a:t>
            </a:fld>
            <a:endParaRPr lang="en-GB" dirty="0"/>
          </a:p>
        </p:txBody>
      </p:sp>
    </p:spTree>
    <p:extLst>
      <p:ext uri="{BB962C8B-B14F-4D97-AF65-F5344CB8AC3E}">
        <p14:creationId xmlns:p14="http://schemas.microsoft.com/office/powerpoint/2010/main" val="1837591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8034338" y="1112837"/>
            <a:ext cx="3262312" cy="2825750"/>
          </a:xfrm>
        </p:spPr>
        <p:txBody>
          <a:bodyPr anchor="b"/>
          <a:lstStyle>
            <a:lvl1pPr algn="l">
              <a:defRPr sz="2250"/>
            </a:lvl1pPr>
          </a:lstStyle>
          <a:p>
            <a:r>
              <a:rPr lang="en-US" dirty="0"/>
              <a:t>Presentation title</a:t>
            </a:r>
            <a:endParaRPr lang="en-GB" dirty="0"/>
          </a:p>
        </p:txBody>
      </p:sp>
      <p:sp>
        <p:nvSpPr>
          <p:cNvPr id="3" name="Subtitle 2"/>
          <p:cNvSpPr>
            <a:spLocks noGrp="1"/>
          </p:cNvSpPr>
          <p:nvPr>
            <p:ph type="subTitle" idx="1" hasCustomPrompt="1"/>
          </p:nvPr>
        </p:nvSpPr>
        <p:spPr>
          <a:xfrm>
            <a:off x="8034338" y="4171950"/>
            <a:ext cx="3262312" cy="1747838"/>
          </a:xfrm>
        </p:spPr>
        <p:txBody>
          <a:bodyPr/>
          <a:lstStyle>
            <a:lvl1pPr marL="0" indent="0" algn="l">
              <a:buNone/>
              <a:defRPr sz="2250" b="0">
                <a:solidFill>
                  <a:schemeClr val="bg1"/>
                </a:solidFill>
              </a:defRPr>
            </a:lvl1pPr>
            <a:lvl2pPr marL="0" indent="0" algn="l">
              <a:buNone/>
              <a:defRPr sz="2250" b="0">
                <a:solidFill>
                  <a:schemeClr val="bg1"/>
                </a:solidFill>
              </a:defRPr>
            </a:lvl2pPr>
            <a:lvl3pPr marL="0" indent="0" algn="l">
              <a:buNone/>
              <a:defRPr sz="2250" b="0">
                <a:solidFill>
                  <a:schemeClr val="bg1"/>
                </a:solidFill>
              </a:defRPr>
            </a:lvl3pPr>
            <a:lvl4pPr marL="0" indent="0" algn="l">
              <a:buNone/>
              <a:defRPr sz="2250" b="0">
                <a:solidFill>
                  <a:schemeClr val="bg1"/>
                </a:solidFill>
              </a:defRPr>
            </a:lvl4pPr>
            <a:lvl5pPr marL="0" indent="0" algn="l">
              <a:buNone/>
              <a:defRPr sz="2250" b="0">
                <a:solidFill>
                  <a:schemeClr val="bg1"/>
                </a:solidFill>
              </a:defRPr>
            </a:lvl5pPr>
            <a:lvl6pPr marL="0" indent="0" algn="l">
              <a:buNone/>
              <a:defRPr sz="2250" b="0">
                <a:solidFill>
                  <a:schemeClr val="bg1"/>
                </a:solidFill>
              </a:defRPr>
            </a:lvl6pPr>
            <a:lvl7pPr marL="0" indent="0" algn="l">
              <a:buNone/>
              <a:defRPr sz="2250" b="0">
                <a:solidFill>
                  <a:schemeClr val="bg1"/>
                </a:solidFill>
              </a:defRPr>
            </a:lvl7pPr>
            <a:lvl8pPr marL="0" indent="0" algn="l">
              <a:buNone/>
              <a:defRPr sz="2250" b="0">
                <a:solidFill>
                  <a:schemeClr val="bg1"/>
                </a:solidFill>
              </a:defRPr>
            </a:lvl8pPr>
            <a:lvl9pPr marL="0" indent="0" algn="l">
              <a:buNone/>
              <a:defRPr sz="2250" b="0">
                <a:solidFill>
                  <a:schemeClr val="bg1"/>
                </a:solidFill>
              </a:defRPr>
            </a:lvl9pPr>
          </a:lstStyle>
          <a:p>
            <a:r>
              <a:rPr lang="en-US" dirty="0"/>
              <a:t>Presentation subtitle</a:t>
            </a:r>
          </a:p>
          <a:p>
            <a:pPr lvl="1"/>
            <a:r>
              <a:rPr lang="en-US" dirty="0"/>
              <a:t>2</a:t>
            </a:r>
          </a:p>
          <a:p>
            <a:pPr lvl="2"/>
            <a:r>
              <a:rPr lang="en-US" dirty="0"/>
              <a:t>3</a:t>
            </a:r>
          </a:p>
          <a:p>
            <a:pPr lvl="3"/>
            <a:r>
              <a:rPr lang="en-US" dirty="0"/>
              <a:t>4</a:t>
            </a:r>
          </a:p>
          <a:p>
            <a:pPr lvl="4"/>
            <a:r>
              <a:rPr lang="en-US" dirty="0"/>
              <a:t>5</a:t>
            </a:r>
          </a:p>
          <a:p>
            <a:pPr lvl="5"/>
            <a:r>
              <a:rPr lang="en-US" dirty="0"/>
              <a:t>6</a:t>
            </a:r>
          </a:p>
          <a:p>
            <a:pPr lvl="6"/>
            <a:r>
              <a:rPr lang="en-US" dirty="0"/>
              <a:t>7</a:t>
            </a:r>
          </a:p>
          <a:p>
            <a:pPr lvl="7"/>
            <a:r>
              <a:rPr lang="en-US" dirty="0"/>
              <a:t>8</a:t>
            </a:r>
          </a:p>
          <a:p>
            <a:pPr lvl="8"/>
            <a:r>
              <a:rPr lang="en-US" dirty="0"/>
              <a:t>9</a:t>
            </a:r>
            <a:endParaRPr lang="en-GB" dirty="0"/>
          </a:p>
        </p:txBody>
      </p:sp>
      <p:pic>
        <p:nvPicPr>
          <p:cNvPr id="5" name="Picture 4">
            <a:extLst>
              <a:ext uri="{FF2B5EF4-FFF2-40B4-BE49-F238E27FC236}">
                <a16:creationId xmlns:a16="http://schemas.microsoft.com/office/drawing/2014/main" id="{4370EE7B-D697-1748-9A86-523EA6E51B1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605739" y="1809750"/>
            <a:ext cx="2641600" cy="3238500"/>
          </a:xfrm>
          <a:prstGeom prst="rect">
            <a:avLst/>
          </a:prstGeom>
        </p:spPr>
      </p:pic>
      <p:pic>
        <p:nvPicPr>
          <p:cNvPr id="6" name="Picture 5">
            <a:extLst>
              <a:ext uri="{FF2B5EF4-FFF2-40B4-BE49-F238E27FC236}">
                <a16:creationId xmlns:a16="http://schemas.microsoft.com/office/drawing/2014/main" id="{BD278565-4AE1-8047-B8E3-D63ECC703F80}"/>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862150" y="-1045029"/>
            <a:ext cx="2795453" cy="8595360"/>
          </a:xfrm>
          <a:prstGeom prst="rect">
            <a:avLst/>
          </a:prstGeom>
        </p:spPr>
      </p:pic>
    </p:spTree>
    <p:extLst>
      <p:ext uri="{BB962C8B-B14F-4D97-AF65-F5344CB8AC3E}">
        <p14:creationId xmlns:p14="http://schemas.microsoft.com/office/powerpoint/2010/main" val="1662876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One image - lef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1399" y="0"/>
            <a:ext cx="60984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dirty="0"/>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6381750" y="1600200"/>
            <a:ext cx="5326648"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available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92286E80-803D-4DA5-BA3F-9B1890392BE2}"/>
              </a:ext>
            </a:extLst>
          </p:cNvPr>
          <p:cNvSpPr>
            <a:spLocks noGrp="1"/>
          </p:cNvSpPr>
          <p:nvPr>
            <p:ph type="title" hasCustomPrompt="1"/>
          </p:nvPr>
        </p:nvSpPr>
        <p:spPr>
          <a:xfrm>
            <a:off x="6381750" y="483433"/>
            <a:ext cx="5326648" cy="933137"/>
          </a:xfrm>
        </p:spPr>
        <p:txBody>
          <a:bodyPr/>
          <a:lstStyle>
            <a:lvl1pPr>
              <a:defRPr/>
            </a:lvl1pPr>
          </a:lstStyle>
          <a:p>
            <a:r>
              <a:rPr lang="en-US" dirty="0"/>
              <a:t>Click to add title</a:t>
            </a:r>
            <a:endParaRPr lang="en-GB" dirty="0"/>
          </a:p>
        </p:txBody>
      </p:sp>
      <p:cxnSp>
        <p:nvCxnSpPr>
          <p:cNvPr id="11" name="Straight Connector 10"/>
          <p:cNvCxnSpPr/>
          <p:nvPr userDrawn="1"/>
        </p:nvCxnSpPr>
        <p:spPr>
          <a:xfrm>
            <a:off x="6381750" y="6287682"/>
            <a:ext cx="52509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1051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ne imag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224588" y="1719262"/>
            <a:ext cx="5395912"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423297"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19212AA4-2BAF-407B-B0A2-054C6E7E338E}"/>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10" name="Straight Connector 9"/>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86895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224588" y="1466850"/>
            <a:ext cx="5395912" cy="4429125"/>
          </a:xfrm>
          <a:solidFill>
            <a:schemeClr val="tx1">
              <a:lumMod val="50000"/>
              <a:lumOff val="50000"/>
            </a:schemeClr>
          </a:solidFill>
        </p:spPr>
        <p:txBody>
          <a:bodyPr lIns="180000" tIns="180000" rIns="180000" bIns="180000"/>
          <a:lstStyle>
            <a:lvl1pPr rtl="0">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tx1"/>
                </a:solidFill>
              </a:defRPr>
            </a:lvl1pPr>
          </a:lstStyle>
          <a:p>
            <a:fld id="{F5AEA0E0-5CC6-4BD0-905C-A0021E419432}" type="slidenum">
              <a:rPr lang="en-GB" smtClean="0"/>
              <a:pPr/>
              <a:t>‹#›</a:t>
            </a:fld>
            <a:endParaRPr lang="en-GB" dirty="0"/>
          </a:p>
        </p:txBody>
      </p:sp>
      <p:sp>
        <p:nvSpPr>
          <p:cNvPr id="10" name="Picture Placeholder 3">
            <a:extLst>
              <a:ext uri="{FF2B5EF4-FFF2-40B4-BE49-F238E27FC236}">
                <a16:creationId xmlns:a16="http://schemas.microsoft.com/office/drawing/2014/main" id="{33B0259E-F429-4AC6-AA48-B32B93700A66}"/>
              </a:ext>
            </a:extLst>
          </p:cNvPr>
          <p:cNvSpPr>
            <a:spLocks noGrp="1"/>
          </p:cNvSpPr>
          <p:nvPr>
            <p:ph type="pic" sz="quarter" idx="13"/>
          </p:nvPr>
        </p:nvSpPr>
        <p:spPr>
          <a:xfrm>
            <a:off x="590551" y="1466850"/>
            <a:ext cx="5395912" cy="4429125"/>
          </a:xfrm>
          <a:solidFill>
            <a:schemeClr val="tx1">
              <a:lumMod val="50000"/>
              <a:lumOff val="50000"/>
            </a:schemeClr>
          </a:solidFill>
        </p:spPr>
        <p:txBody>
          <a:bodyPr lIns="180000" tIns="180000" rIns="180000" bIns="180000"/>
          <a:lstStyle>
            <a:lvl1pPr rtl="0">
              <a:defRPr b="0">
                <a:solidFill>
                  <a:schemeClr val="bg1"/>
                </a:solidFill>
              </a:defRPr>
            </a:lvl1pPr>
          </a:lstStyle>
          <a:p>
            <a:r>
              <a:rPr lang="en-US"/>
              <a:t>Click icon to add picture</a:t>
            </a:r>
            <a:endParaRPr lang="en-GB"/>
          </a:p>
        </p:txBody>
      </p:sp>
      <p:sp>
        <p:nvSpPr>
          <p:cNvPr id="7" name="Title 6">
            <a:extLst>
              <a:ext uri="{FF2B5EF4-FFF2-40B4-BE49-F238E27FC236}">
                <a16:creationId xmlns:a16="http://schemas.microsoft.com/office/drawing/2014/main" id="{1456D829-E00D-4F7A-8902-761A3F5FF4F2}"/>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8" name="Straight Connector 7"/>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81634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images and tex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8120062" y="1719262"/>
            <a:ext cx="3500437"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3646885"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Picture Placeholder 3">
            <a:extLst>
              <a:ext uri="{FF2B5EF4-FFF2-40B4-BE49-F238E27FC236}">
                <a16:creationId xmlns:a16="http://schemas.microsoft.com/office/drawing/2014/main" id="{26218DDF-7ECC-4104-B491-F483F6A5A6FB}"/>
              </a:ext>
            </a:extLst>
          </p:cNvPr>
          <p:cNvSpPr>
            <a:spLocks noGrp="1"/>
          </p:cNvSpPr>
          <p:nvPr>
            <p:ph type="pic" sz="quarter" idx="16"/>
          </p:nvPr>
        </p:nvSpPr>
        <p:spPr>
          <a:xfrm>
            <a:off x="4381500" y="1719262"/>
            <a:ext cx="3500437"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14" name="Title 13">
            <a:extLst>
              <a:ext uri="{FF2B5EF4-FFF2-40B4-BE49-F238E27FC236}">
                <a16:creationId xmlns:a16="http://schemas.microsoft.com/office/drawing/2014/main" id="{C41CFFEC-B6BE-4D5A-A50C-F1ECD4CAAD68}"/>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10" name="Straight Connector 9"/>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2295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Object and tex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423297"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19212AA4-2BAF-407B-B0A2-054C6E7E338E}"/>
              </a:ext>
            </a:extLst>
          </p:cNvPr>
          <p:cNvSpPr>
            <a:spLocks noGrp="1"/>
          </p:cNvSpPr>
          <p:nvPr>
            <p:ph type="title" hasCustomPrompt="1"/>
          </p:nvPr>
        </p:nvSpPr>
        <p:spPr/>
        <p:txBody>
          <a:bodyPr/>
          <a:lstStyle>
            <a:lvl1pPr>
              <a:defRPr/>
            </a:lvl1pPr>
          </a:lstStyle>
          <a:p>
            <a:r>
              <a:rPr lang="en-US" dirty="0"/>
              <a:t>Click to add title</a:t>
            </a:r>
            <a:endParaRPr lang="en-GB" dirty="0"/>
          </a:p>
        </p:txBody>
      </p:sp>
      <p:sp>
        <p:nvSpPr>
          <p:cNvPr id="10" name="Content Placeholder 2">
            <a:extLst>
              <a:ext uri="{FF2B5EF4-FFF2-40B4-BE49-F238E27FC236}">
                <a16:creationId xmlns:a16="http://schemas.microsoft.com/office/drawing/2014/main" id="{B0023327-8624-4D92-86E9-3C33984D5E56}"/>
              </a:ext>
            </a:extLst>
          </p:cNvPr>
          <p:cNvSpPr>
            <a:spLocks noGrp="1"/>
          </p:cNvSpPr>
          <p:nvPr>
            <p:ph sz="quarter" idx="14" hasCustomPrompt="1"/>
          </p:nvPr>
        </p:nvSpPr>
        <p:spPr>
          <a:xfrm>
            <a:off x="6224588" y="1719263"/>
            <a:ext cx="5395912" cy="4176712"/>
          </a:xfrm>
        </p:spPr>
        <p:txBody>
          <a:bodyPr/>
          <a:lstStyle>
            <a:lvl1pPr>
              <a:defRPr/>
            </a:lvl1pPr>
          </a:lstStyle>
          <a:p>
            <a:pPr lvl="0"/>
            <a:r>
              <a:rPr lang="en-US" dirty="0"/>
              <a:t>Click on the relevant icon at the </a:t>
            </a:r>
            <a:r>
              <a:rPr lang="en-US" dirty="0" err="1"/>
              <a:t>centre</a:t>
            </a:r>
            <a:r>
              <a:rPr lang="en-US" dirty="0"/>
              <a:t> of the placeholder to add a: Table / Chart / SmartArt / Image / Media</a:t>
            </a:r>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54654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Objec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Object Slide</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a:t>Click on the relevant icon at the </a:t>
            </a:r>
            <a:r>
              <a:rPr lang="en-US" dirty="0" err="1"/>
              <a:t>centre</a:t>
            </a:r>
            <a:r>
              <a:rPr lang="en-US" dirty="0"/>
              <a:t> of the placeholder to add a: Table / Chart / SmartArt / Image / Media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p>
            <a:fld id="{F5AEA0E0-5CC6-4BD0-905C-A0021E419432}" type="slidenum">
              <a:rPr lang="en-GB" smtClean="0"/>
              <a:t>‹#›</a:t>
            </a:fld>
            <a:endParaRPr lang="en-GB"/>
          </a:p>
        </p:txBody>
      </p:sp>
      <p:cxnSp>
        <p:nvCxnSpPr>
          <p:cNvPr id="7" name="Straight Connector 6"/>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72546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979B8531-C760-4CB5-A544-FB428F951F3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428"/>
            <a:ext cx="12192000" cy="6857143"/>
          </a:xfrm>
          <a:prstGeom prst="rect">
            <a:avLst/>
          </a:prstGeom>
        </p:spPr>
      </p:pic>
      <p:sp>
        <p:nvSpPr>
          <p:cNvPr id="17" name="Title 1">
            <a:extLst>
              <a:ext uri="{FF2B5EF4-FFF2-40B4-BE49-F238E27FC236}">
                <a16:creationId xmlns:a16="http://schemas.microsoft.com/office/drawing/2014/main" id="{24F771B9-C049-4B35-B034-A1659ECCF66E}"/>
              </a:ext>
            </a:extLst>
          </p:cNvPr>
          <p:cNvSpPr>
            <a:spLocks noGrp="1"/>
          </p:cNvSpPr>
          <p:nvPr>
            <p:ph type="ctrTitle" hasCustomPrompt="1"/>
          </p:nvPr>
        </p:nvSpPr>
        <p:spPr>
          <a:xfrm>
            <a:off x="6874213" y="1130529"/>
            <a:ext cx="4422437" cy="2421273"/>
          </a:xfrm>
        </p:spPr>
        <p:txBody>
          <a:bodyPr anchor="b"/>
          <a:lstStyle>
            <a:lvl1pPr algn="l">
              <a:defRPr sz="4000">
                <a:solidFill>
                  <a:schemeClr val="bg1"/>
                </a:solidFill>
              </a:defRPr>
            </a:lvl1pPr>
          </a:lstStyle>
          <a:p>
            <a:r>
              <a:rPr lang="en-GB" dirty="0"/>
              <a:t>Master class name</a:t>
            </a:r>
          </a:p>
        </p:txBody>
      </p:sp>
      <p:sp>
        <p:nvSpPr>
          <p:cNvPr id="18" name="Subtitle 2">
            <a:extLst>
              <a:ext uri="{FF2B5EF4-FFF2-40B4-BE49-F238E27FC236}">
                <a16:creationId xmlns:a16="http://schemas.microsoft.com/office/drawing/2014/main" id="{6914FC2E-DEB0-4A5F-B836-49456BC46915}"/>
              </a:ext>
            </a:extLst>
          </p:cNvPr>
          <p:cNvSpPr>
            <a:spLocks noGrp="1"/>
          </p:cNvSpPr>
          <p:nvPr>
            <p:ph type="subTitle" idx="1" hasCustomPrompt="1"/>
          </p:nvPr>
        </p:nvSpPr>
        <p:spPr>
          <a:xfrm>
            <a:off x="6874213" y="3778512"/>
            <a:ext cx="4422437" cy="2372906"/>
          </a:xfrm>
        </p:spPr>
        <p:txBody>
          <a:bodyPr anchor="b">
            <a:noAutofit/>
          </a:bodyPr>
          <a:lstStyle>
            <a:lvl1pPr marL="0" indent="0" algn="l">
              <a:lnSpc>
                <a:spcPct val="100000"/>
              </a:lnSpc>
              <a:spcBef>
                <a:spcPts val="1200"/>
              </a:spcBef>
              <a:buNone/>
              <a:defRPr sz="2400" b="0">
                <a:solidFill>
                  <a:schemeClr val="bg1"/>
                </a:solidFill>
              </a:defRPr>
            </a:lvl1pPr>
            <a:lvl2pPr marL="0" indent="0" algn="l">
              <a:buNone/>
              <a:defRPr sz="3200" b="0">
                <a:solidFill>
                  <a:schemeClr val="bg1"/>
                </a:solidFill>
              </a:defRPr>
            </a:lvl2pPr>
            <a:lvl3pPr marL="0" indent="0" algn="l">
              <a:buNone/>
              <a:defRPr sz="3200" b="0">
                <a:solidFill>
                  <a:schemeClr val="bg1"/>
                </a:solidFill>
              </a:defRPr>
            </a:lvl3pPr>
            <a:lvl4pPr marL="0" indent="0" algn="l">
              <a:buNone/>
              <a:defRPr sz="3200" b="0">
                <a:solidFill>
                  <a:schemeClr val="bg1"/>
                </a:solidFill>
              </a:defRPr>
            </a:lvl4pPr>
            <a:lvl5pPr marL="0" indent="0" algn="l">
              <a:buNone/>
              <a:defRPr sz="3200" b="0">
                <a:solidFill>
                  <a:schemeClr val="bg1"/>
                </a:solidFill>
              </a:defRPr>
            </a:lvl5pPr>
            <a:lvl6pPr marL="0" indent="0" algn="l">
              <a:buNone/>
              <a:defRPr sz="3200" b="0">
                <a:solidFill>
                  <a:schemeClr val="bg1"/>
                </a:solidFill>
              </a:defRPr>
            </a:lvl6pPr>
            <a:lvl7pPr marL="0" indent="0" algn="l">
              <a:buNone/>
              <a:defRPr sz="3200" b="0">
                <a:solidFill>
                  <a:schemeClr val="bg1"/>
                </a:solidFill>
              </a:defRPr>
            </a:lvl7pPr>
            <a:lvl8pPr marL="0" indent="0" algn="l">
              <a:buNone/>
              <a:defRPr sz="3200" b="0">
                <a:solidFill>
                  <a:schemeClr val="bg1"/>
                </a:solidFill>
              </a:defRPr>
            </a:lvl8pPr>
            <a:lvl9pPr marL="0" indent="0" algn="l">
              <a:buNone/>
              <a:defRPr sz="3200" b="0">
                <a:solidFill>
                  <a:schemeClr val="bg1"/>
                </a:solidFill>
              </a:defRPr>
            </a:lvl9pPr>
          </a:lstStyle>
          <a:p>
            <a:r>
              <a:rPr lang="en-US" dirty="0"/>
              <a:t>Presented by</a:t>
            </a:r>
          </a:p>
        </p:txBody>
      </p:sp>
    </p:spTree>
    <p:extLst>
      <p:ext uri="{BB962C8B-B14F-4D97-AF65-F5344CB8AC3E}">
        <p14:creationId xmlns:p14="http://schemas.microsoft.com/office/powerpoint/2010/main" val="244121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ull-out 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lvl1pPr>
          </a:lstStyle>
          <a:p>
            <a:r>
              <a:rPr lang="en-US" dirty="0"/>
              <a:t>Click to add large pull-out text or quote</a:t>
            </a:r>
            <a:endParaRPr lang="en-GB" dirty="0"/>
          </a:p>
        </p:txBody>
      </p:sp>
      <p:sp>
        <p:nvSpPr>
          <p:cNvPr id="18" name="Footer Placeholder 17">
            <a:extLst>
              <a:ext uri="{FF2B5EF4-FFF2-40B4-BE49-F238E27FC236}">
                <a16:creationId xmlns:a16="http://schemas.microsoft.com/office/drawing/2014/main" id="{934F0D7D-43B9-4129-A7A1-A6B5BDE08638}"/>
              </a:ext>
            </a:extLst>
          </p:cNvPr>
          <p:cNvSpPr>
            <a:spLocks noGrp="1"/>
          </p:cNvSpPr>
          <p:nvPr>
            <p:ph type="ftr" sz="quarter" idx="11"/>
          </p:nvPr>
        </p:nvSpPr>
        <p:spPr>
          <a:xfrm>
            <a:off x="482203" y="6356350"/>
            <a:ext cx="9523364" cy="269875"/>
          </a:xfrm>
          <a:prstGeom prst="rect">
            <a:avLst/>
          </a:prstGeom>
        </p:spPr>
        <p:txBody>
          <a:bodyPr/>
          <a:lstStyle/>
          <a:p>
            <a:r>
              <a:rPr lang="en-AU"/>
              <a:t>#aussiewine #nordictasting</a:t>
            </a:r>
            <a:endParaRPr lang="en-GB" dirty="0"/>
          </a:p>
        </p:txBody>
      </p:sp>
      <p:sp>
        <p:nvSpPr>
          <p:cNvPr id="19" name="Slide Number Placeholder 18">
            <a:extLst>
              <a:ext uri="{FF2B5EF4-FFF2-40B4-BE49-F238E27FC236}">
                <a16:creationId xmlns:a16="http://schemas.microsoft.com/office/drawing/2014/main" id="{DD4A050A-7E84-43B6-A44A-CC039A6020D5}"/>
              </a:ext>
            </a:extLst>
          </p:cNvPr>
          <p:cNvSpPr>
            <a:spLocks noGrp="1"/>
          </p:cNvSpPr>
          <p:nvPr>
            <p:ph type="sldNum" sz="quarter" idx="12"/>
          </p:nvPr>
        </p:nvSpPr>
        <p:spPr/>
        <p:txBody>
          <a:bodyPr/>
          <a:lstStyle/>
          <a:p>
            <a:fld id="{F5AEA0E0-5CC6-4BD0-905C-A0021E419432}" type="slidenum">
              <a:rPr lang="en-GB" smtClean="0"/>
              <a:pPr/>
              <a:t>‹#›</a:t>
            </a:fld>
            <a:endParaRPr lang="en-GB" dirty="0"/>
          </a:p>
        </p:txBody>
      </p:sp>
      <p:cxnSp>
        <p:nvCxnSpPr>
          <p:cNvPr id="4" name="Straight Connector 3"/>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41208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out text Black">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solidFill>
                  <a:schemeClr val="bg2"/>
                </a:solidFill>
              </a:defRPr>
            </a:lvl1pPr>
          </a:lstStyle>
          <a:p>
            <a:r>
              <a:rPr lang="en-US" dirty="0"/>
              <a:t>Click to add large pull-out text or quote</a:t>
            </a:r>
            <a:endParaRPr lang="en-GB" dirty="0"/>
          </a:p>
        </p:txBody>
      </p:sp>
      <p:sp>
        <p:nvSpPr>
          <p:cNvPr id="18" name="Footer Placeholder 17">
            <a:extLst>
              <a:ext uri="{FF2B5EF4-FFF2-40B4-BE49-F238E27FC236}">
                <a16:creationId xmlns:a16="http://schemas.microsoft.com/office/drawing/2014/main" id="{934F0D7D-43B9-4129-A7A1-A6B5BDE08638}"/>
              </a:ext>
            </a:extLst>
          </p:cNvPr>
          <p:cNvSpPr>
            <a:spLocks noGrp="1"/>
          </p:cNvSpPr>
          <p:nvPr>
            <p:ph type="ftr" sz="quarter" idx="11"/>
          </p:nvPr>
        </p:nvSpPr>
        <p:spPr>
          <a:xfrm>
            <a:off x="482203" y="6356350"/>
            <a:ext cx="9523364" cy="269875"/>
          </a:xfrm>
          <a:prstGeom prst="rect">
            <a:avLst/>
          </a:prstGeom>
        </p:spPr>
        <p:txBody>
          <a:bodyPr/>
          <a:lstStyle/>
          <a:p>
            <a:r>
              <a:rPr lang="en-AU"/>
              <a:t>#aussiewine #nordictasting</a:t>
            </a:r>
            <a:endParaRPr lang="en-GB" dirty="0"/>
          </a:p>
        </p:txBody>
      </p:sp>
      <p:sp>
        <p:nvSpPr>
          <p:cNvPr id="19" name="Slide Number Placeholder 18">
            <a:extLst>
              <a:ext uri="{FF2B5EF4-FFF2-40B4-BE49-F238E27FC236}">
                <a16:creationId xmlns:a16="http://schemas.microsoft.com/office/drawing/2014/main" id="{DD4A050A-7E84-43B6-A44A-CC039A6020D5}"/>
              </a:ext>
            </a:extLst>
          </p:cNvPr>
          <p:cNvSpPr>
            <a:spLocks noGrp="1"/>
          </p:cNvSpPr>
          <p:nvPr>
            <p:ph type="sldNum" sz="quarter" idx="12"/>
          </p:nvPr>
        </p:nvSpPr>
        <p:spPr/>
        <p:txBody>
          <a:bodyPr/>
          <a:lstStyle/>
          <a:p>
            <a:fld id="{F5AEA0E0-5CC6-4BD0-905C-A0021E419432}" type="slidenum">
              <a:rPr lang="en-GB" smtClean="0"/>
              <a:pPr/>
              <a:t>‹#›</a:t>
            </a:fld>
            <a:endParaRPr lang="en-GB" dirty="0"/>
          </a:p>
        </p:txBody>
      </p:sp>
      <p:cxnSp>
        <p:nvCxnSpPr>
          <p:cNvPr id="4" name="Straight Connector 3"/>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923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ull-out text with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DCA727F-77E6-4625-B292-E29FAB6B4FFF}"/>
              </a:ext>
            </a:extLst>
          </p:cNvPr>
          <p:cNvSpPr>
            <a:spLocks noGrp="1"/>
          </p:cNvSpPr>
          <p:nvPr>
            <p:ph type="pic" sz="quarter" idx="10"/>
          </p:nvPr>
        </p:nvSpPr>
        <p:spPr>
          <a:xfrm>
            <a:off x="0" y="0"/>
            <a:ext cx="121920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solidFill>
                  <a:schemeClr val="bg1"/>
                </a:solidFill>
              </a:defRPr>
            </a:lvl1pPr>
          </a:lstStyle>
          <a:p>
            <a:r>
              <a:rPr lang="en-US" dirty="0"/>
              <a:t>Click to add large pull-out text or quote</a:t>
            </a:r>
            <a:endParaRPr lang="en-GB" dirty="0"/>
          </a:p>
        </p:txBody>
      </p:sp>
    </p:spTree>
    <p:extLst>
      <p:ext uri="{BB962C8B-B14F-4D97-AF65-F5344CB8AC3E}">
        <p14:creationId xmlns:p14="http://schemas.microsoft.com/office/powerpoint/2010/main" val="1657251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ll-out 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lvl1pPr>
          </a:lstStyle>
          <a:p>
            <a:r>
              <a:rPr lang="en-US" dirty="0"/>
              <a:t>Click to add large pull-out text or quote</a:t>
            </a:r>
            <a:endParaRPr lang="en-GB" dirty="0"/>
          </a:p>
        </p:txBody>
      </p:sp>
      <p:cxnSp>
        <p:nvCxnSpPr>
          <p:cNvPr id="4" name="Straight Connector 3"/>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Footer Placeholder 7">
            <a:extLst>
              <a:ext uri="{FF2B5EF4-FFF2-40B4-BE49-F238E27FC236}">
                <a16:creationId xmlns:a16="http://schemas.microsoft.com/office/drawing/2014/main" id="{C051A478-C732-DA44-A18E-BE3289609D73}"/>
              </a:ext>
            </a:extLst>
          </p:cNvPr>
          <p:cNvSpPr>
            <a:spLocks noGrp="1"/>
          </p:cNvSpPr>
          <p:nvPr>
            <p:ph type="ftr" sz="quarter" idx="3"/>
          </p:nvPr>
        </p:nvSpPr>
        <p:spPr>
          <a:xfrm>
            <a:off x="7623742" y="6380669"/>
            <a:ext cx="4114800" cy="239423"/>
          </a:xfrm>
          <a:prstGeom prst="rect">
            <a:avLst/>
          </a:prstGeom>
        </p:spPr>
        <p:txBody>
          <a:bodyPr vert="horz" lIns="91440" tIns="45720" rIns="91440" bIns="45720" rtlCol="0" anchor="t" anchorCtr="0"/>
          <a:lstStyle>
            <a:lvl1pPr algn="r">
              <a:defRPr sz="1000" b="0">
                <a:solidFill>
                  <a:schemeClr val="tx1"/>
                </a:solidFill>
              </a:defRPr>
            </a:lvl1pPr>
          </a:lstStyle>
          <a:p>
            <a:r>
              <a:rPr lang="en-US"/>
              <a:t>#aussiewine #nordictasting</a:t>
            </a:r>
            <a:endParaRPr lang="en-US" dirty="0"/>
          </a:p>
        </p:txBody>
      </p:sp>
    </p:spTree>
    <p:extLst>
      <p:ext uri="{BB962C8B-B14F-4D97-AF65-F5344CB8AC3E}">
        <p14:creationId xmlns:p14="http://schemas.microsoft.com/office/powerpoint/2010/main" val="26692527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endParaRPr lang="en-GB" dirty="0"/>
          </a:p>
        </p:txBody>
      </p:sp>
      <p:sp>
        <p:nvSpPr>
          <p:cNvPr id="6" name="Slide Number Placeholder 5"/>
          <p:cNvSpPr>
            <a:spLocks noGrp="1"/>
          </p:cNvSpPr>
          <p:nvPr>
            <p:ph type="sldNum" sz="quarter" idx="12"/>
          </p:nvPr>
        </p:nvSpPr>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2" spcCol="288000"/>
          <a:lstStyle>
            <a:lvl1pPr>
              <a:defRPr/>
            </a:lvl1pPr>
            <a:lvl2pPr>
              <a:defRPr/>
            </a:lvl2pPr>
            <a:lvl3pPr>
              <a:defRPr/>
            </a:lvl3pPr>
            <a:lvl4pPr>
              <a:defRPr/>
            </a:lvl4pPr>
            <a:lvl5pPr>
              <a:defRPr/>
            </a:lvl5pPr>
          </a:lstStyle>
          <a:p>
            <a:pPr lvl="0"/>
            <a:r>
              <a:rPr lang="en-US" dirty="0"/>
              <a:t>To add a new slide, or reformat a sample slide, select ‘Home \ New Slide’.</a:t>
            </a:r>
          </a:p>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a:lvl1pPr>
          </a:lstStyle>
          <a:p>
            <a:r>
              <a:rPr lang="en-US" dirty="0"/>
              <a:t>Two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28641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lumn no footer">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2203" y="1600200"/>
            <a:ext cx="11226195" cy="4576763"/>
          </a:xfrm>
        </p:spPr>
        <p:txBody>
          <a:bodyPr numCol="2" spcCol="288000"/>
          <a:lstStyle>
            <a:lvl1pPr>
              <a:defRPr/>
            </a:lvl1pPr>
            <a:lvl2pPr>
              <a:defRPr/>
            </a:lvl2pPr>
            <a:lvl3pPr>
              <a:defRPr/>
            </a:lvl3pPr>
            <a:lvl4pPr>
              <a:defRPr/>
            </a:lvl4pPr>
            <a:lvl5pPr>
              <a:defRPr/>
            </a:lvl5pPr>
          </a:lstStyle>
          <a:p>
            <a:pPr lvl="0"/>
            <a:r>
              <a:rPr lang="en-US" dirty="0"/>
              <a:t>To add a new slide, or reformat a sample slide, select ‘Home \ New Slide’.</a:t>
            </a:r>
          </a:p>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a:lvl1pPr>
          </a:lstStyle>
          <a:p>
            <a:r>
              <a:rPr lang="en-US" dirty="0"/>
              <a:t>Two column slide</a:t>
            </a:r>
            <a:endParaRPr lang="en-GB" dirty="0"/>
          </a:p>
        </p:txBody>
      </p:sp>
    </p:spTree>
    <p:extLst>
      <p:ext uri="{BB962C8B-B14F-4D97-AF65-F5344CB8AC3E}">
        <p14:creationId xmlns:p14="http://schemas.microsoft.com/office/powerpoint/2010/main" val="18747618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blac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endParaRPr lang="en-GB" dirty="0"/>
          </a:p>
        </p:txBody>
      </p:sp>
      <p:sp>
        <p:nvSpPr>
          <p:cNvPr id="6" name="Slide Number Placeholder 5"/>
          <p:cNvSpPr>
            <a:spLocks noGrp="1"/>
          </p:cNvSpPr>
          <p:nvPr>
            <p:ph type="sldNum" sz="quarter" idx="12"/>
          </p:nvPr>
        </p:nvSpPr>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2" spcCol="28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To add a new slide, or reformat a sample slide, select ‘Home \ New Slide’.</a:t>
            </a:r>
          </a:p>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a:solidFill>
                  <a:schemeClr val="bg1"/>
                </a:solidFill>
              </a:defRPr>
            </a:lvl1pPr>
          </a:lstStyle>
          <a:p>
            <a:r>
              <a:rPr lang="en-US" dirty="0"/>
              <a:t>Two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0566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3"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b="0"/>
            </a:lvl1pPr>
          </a:lstStyle>
          <a:p>
            <a:r>
              <a:rPr lang="en-US" dirty="0"/>
              <a:t>Three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288931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One image - righ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093600" y="0"/>
            <a:ext cx="60984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2" name="Title 1"/>
          <p:cNvSpPr>
            <a:spLocks noGrp="1"/>
          </p:cNvSpPr>
          <p:nvPr>
            <p:ph type="title" hasCustomPrompt="1"/>
          </p:nvPr>
        </p:nvSpPr>
        <p:spPr>
          <a:xfrm>
            <a:off x="482203" y="483433"/>
            <a:ext cx="5328000" cy="933137"/>
          </a:xfrm>
        </p:spPr>
        <p:txBody>
          <a:bodyPr/>
          <a:lstStyle>
            <a:lvl1pPr>
              <a:defRPr/>
            </a:lvl1pPr>
          </a:lstStyle>
          <a:p>
            <a:r>
              <a:rPr lang="en-US" dirty="0"/>
              <a:t>Click to add title</a:t>
            </a:r>
            <a:endParaRPr lang="en-GB" dirty="0"/>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endParaRPr lang="en-GB"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328000"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available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1" name="Straight Connector 10"/>
          <p:cNvCxnSpPr/>
          <p:nvPr userDrawn="1"/>
        </p:nvCxnSpPr>
        <p:spPr>
          <a:xfrm>
            <a:off x="575035" y="6287682"/>
            <a:ext cx="5235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44778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One image - lef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1399" y="0"/>
            <a:ext cx="60984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dirty="0"/>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6381750" y="1600200"/>
            <a:ext cx="5326648"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available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92286E80-803D-4DA5-BA3F-9B1890392BE2}"/>
              </a:ext>
            </a:extLst>
          </p:cNvPr>
          <p:cNvSpPr>
            <a:spLocks noGrp="1"/>
          </p:cNvSpPr>
          <p:nvPr>
            <p:ph type="title" hasCustomPrompt="1"/>
          </p:nvPr>
        </p:nvSpPr>
        <p:spPr>
          <a:xfrm>
            <a:off x="6381750" y="483433"/>
            <a:ext cx="5326648" cy="933137"/>
          </a:xfrm>
        </p:spPr>
        <p:txBody>
          <a:bodyPr/>
          <a:lstStyle>
            <a:lvl1pPr>
              <a:defRPr/>
            </a:lvl1pPr>
          </a:lstStyle>
          <a:p>
            <a:r>
              <a:rPr lang="en-US" dirty="0"/>
              <a:t>Click to add title</a:t>
            </a:r>
            <a:endParaRPr lang="en-GB" dirty="0"/>
          </a:p>
        </p:txBody>
      </p:sp>
      <p:cxnSp>
        <p:nvCxnSpPr>
          <p:cNvPr id="11" name="Straight Connector 10"/>
          <p:cNvCxnSpPr/>
          <p:nvPr userDrawn="1"/>
        </p:nvCxnSpPr>
        <p:spPr>
          <a:xfrm>
            <a:off x="6381750" y="6287682"/>
            <a:ext cx="52509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82714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One image">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224588" y="1719262"/>
            <a:ext cx="5395912"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423297"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19212AA4-2BAF-407B-B0A2-054C6E7E338E}"/>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10" name="Straight Connector 9"/>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2877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images">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224588" y="1466850"/>
            <a:ext cx="5395912" cy="4429125"/>
          </a:xfrm>
          <a:solidFill>
            <a:schemeClr val="tx1">
              <a:lumMod val="50000"/>
              <a:lumOff val="50000"/>
            </a:schemeClr>
          </a:solidFill>
        </p:spPr>
        <p:txBody>
          <a:bodyPr lIns="180000" tIns="180000" rIns="180000" bIns="180000"/>
          <a:lstStyle>
            <a:lvl1pPr rtl="0">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5AEA0E0-5CC6-4BD0-905C-A0021E419432}" type="slidenum">
              <a:rPr lang="en-GB" smtClean="0"/>
              <a:pPr/>
              <a:t>‹#›</a:t>
            </a:fld>
            <a:endParaRPr lang="en-GB" dirty="0"/>
          </a:p>
        </p:txBody>
      </p:sp>
      <p:sp>
        <p:nvSpPr>
          <p:cNvPr id="10" name="Picture Placeholder 3">
            <a:extLst>
              <a:ext uri="{FF2B5EF4-FFF2-40B4-BE49-F238E27FC236}">
                <a16:creationId xmlns:a16="http://schemas.microsoft.com/office/drawing/2014/main" id="{33B0259E-F429-4AC6-AA48-B32B93700A66}"/>
              </a:ext>
            </a:extLst>
          </p:cNvPr>
          <p:cNvSpPr>
            <a:spLocks noGrp="1"/>
          </p:cNvSpPr>
          <p:nvPr>
            <p:ph type="pic" sz="quarter" idx="13"/>
          </p:nvPr>
        </p:nvSpPr>
        <p:spPr>
          <a:xfrm>
            <a:off x="590551" y="1466850"/>
            <a:ext cx="5395912" cy="4429125"/>
          </a:xfrm>
          <a:solidFill>
            <a:schemeClr val="tx1">
              <a:lumMod val="50000"/>
              <a:lumOff val="50000"/>
            </a:schemeClr>
          </a:solidFill>
        </p:spPr>
        <p:txBody>
          <a:bodyPr lIns="180000" tIns="180000" rIns="180000" bIns="180000"/>
          <a:lstStyle>
            <a:lvl1pPr rtl="0">
              <a:defRPr b="0">
                <a:solidFill>
                  <a:schemeClr val="bg1"/>
                </a:solidFill>
              </a:defRPr>
            </a:lvl1pPr>
          </a:lstStyle>
          <a:p>
            <a:r>
              <a:rPr lang="en-US"/>
              <a:t>Click icon to add picture</a:t>
            </a:r>
            <a:endParaRPr lang="en-GB"/>
          </a:p>
        </p:txBody>
      </p:sp>
      <p:sp>
        <p:nvSpPr>
          <p:cNvPr id="7" name="Title 6">
            <a:extLst>
              <a:ext uri="{FF2B5EF4-FFF2-40B4-BE49-F238E27FC236}">
                <a16:creationId xmlns:a16="http://schemas.microsoft.com/office/drawing/2014/main" id="{1456D829-E00D-4F7A-8902-761A3F5FF4F2}"/>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8" name="Straight Connector 7"/>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1760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images and tex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8120062" y="1719262"/>
            <a:ext cx="3500437"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3646885"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Picture Placeholder 3">
            <a:extLst>
              <a:ext uri="{FF2B5EF4-FFF2-40B4-BE49-F238E27FC236}">
                <a16:creationId xmlns:a16="http://schemas.microsoft.com/office/drawing/2014/main" id="{26218DDF-7ECC-4104-B491-F483F6A5A6FB}"/>
              </a:ext>
            </a:extLst>
          </p:cNvPr>
          <p:cNvSpPr>
            <a:spLocks noGrp="1"/>
          </p:cNvSpPr>
          <p:nvPr>
            <p:ph type="pic" sz="quarter" idx="16"/>
          </p:nvPr>
        </p:nvSpPr>
        <p:spPr>
          <a:xfrm>
            <a:off x="4381500" y="1719262"/>
            <a:ext cx="3500437" cy="4176713"/>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14" name="Title 13">
            <a:extLst>
              <a:ext uri="{FF2B5EF4-FFF2-40B4-BE49-F238E27FC236}">
                <a16:creationId xmlns:a16="http://schemas.microsoft.com/office/drawing/2014/main" id="{C41CFFEC-B6BE-4D5A-A50C-F1ECD4CAAD68}"/>
              </a:ext>
            </a:extLst>
          </p:cNvPr>
          <p:cNvSpPr>
            <a:spLocks noGrp="1"/>
          </p:cNvSpPr>
          <p:nvPr>
            <p:ph type="title" hasCustomPrompt="1"/>
          </p:nvPr>
        </p:nvSpPr>
        <p:spPr/>
        <p:txBody>
          <a:bodyPr/>
          <a:lstStyle>
            <a:lvl1pPr>
              <a:defRPr/>
            </a:lvl1pPr>
          </a:lstStyle>
          <a:p>
            <a:r>
              <a:rPr lang="en-US" dirty="0"/>
              <a:t>Click to add title</a:t>
            </a:r>
            <a:endParaRPr lang="en-GB" dirty="0"/>
          </a:p>
        </p:txBody>
      </p:sp>
      <p:cxnSp>
        <p:nvCxnSpPr>
          <p:cNvPr id="10" name="Straight Connector 9"/>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80821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Object and tex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423297"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Title 6">
            <a:extLst>
              <a:ext uri="{FF2B5EF4-FFF2-40B4-BE49-F238E27FC236}">
                <a16:creationId xmlns:a16="http://schemas.microsoft.com/office/drawing/2014/main" id="{19212AA4-2BAF-407B-B0A2-054C6E7E338E}"/>
              </a:ext>
            </a:extLst>
          </p:cNvPr>
          <p:cNvSpPr>
            <a:spLocks noGrp="1"/>
          </p:cNvSpPr>
          <p:nvPr>
            <p:ph type="title" hasCustomPrompt="1"/>
          </p:nvPr>
        </p:nvSpPr>
        <p:spPr/>
        <p:txBody>
          <a:bodyPr/>
          <a:lstStyle>
            <a:lvl1pPr>
              <a:defRPr/>
            </a:lvl1pPr>
          </a:lstStyle>
          <a:p>
            <a:r>
              <a:rPr lang="en-US" dirty="0"/>
              <a:t>Click to add title</a:t>
            </a:r>
            <a:endParaRPr lang="en-GB" dirty="0"/>
          </a:p>
        </p:txBody>
      </p:sp>
      <p:sp>
        <p:nvSpPr>
          <p:cNvPr id="10" name="Content Placeholder 2">
            <a:extLst>
              <a:ext uri="{FF2B5EF4-FFF2-40B4-BE49-F238E27FC236}">
                <a16:creationId xmlns:a16="http://schemas.microsoft.com/office/drawing/2014/main" id="{B0023327-8624-4D92-86E9-3C33984D5E56}"/>
              </a:ext>
            </a:extLst>
          </p:cNvPr>
          <p:cNvSpPr>
            <a:spLocks noGrp="1"/>
          </p:cNvSpPr>
          <p:nvPr>
            <p:ph sz="quarter" idx="14" hasCustomPrompt="1"/>
          </p:nvPr>
        </p:nvSpPr>
        <p:spPr>
          <a:xfrm>
            <a:off x="6224588" y="1719263"/>
            <a:ext cx="5395912" cy="4176712"/>
          </a:xfrm>
        </p:spPr>
        <p:txBody>
          <a:bodyPr/>
          <a:lstStyle>
            <a:lvl1pPr>
              <a:defRPr/>
            </a:lvl1pPr>
          </a:lstStyle>
          <a:p>
            <a:pPr lvl="0"/>
            <a:r>
              <a:rPr lang="en-US" dirty="0"/>
              <a:t>Click on the relevant icon at the </a:t>
            </a:r>
            <a:r>
              <a:rPr lang="en-US" dirty="0" err="1"/>
              <a:t>centre</a:t>
            </a:r>
            <a:r>
              <a:rPr lang="en-US" dirty="0"/>
              <a:t> of the placeholder to add a: Table / Chart / SmartArt / Image / Media</a:t>
            </a:r>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6678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ull-out text Black">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solidFill>
                  <a:schemeClr val="bg2"/>
                </a:solidFill>
              </a:defRPr>
            </a:lvl1pPr>
          </a:lstStyle>
          <a:p>
            <a:r>
              <a:rPr lang="en-US" dirty="0"/>
              <a:t>Click to add large pull-out text or quote</a:t>
            </a:r>
            <a:endParaRPr lang="en-GB" dirty="0"/>
          </a:p>
        </p:txBody>
      </p:sp>
      <p:sp>
        <p:nvSpPr>
          <p:cNvPr id="18" name="Footer Placeholder 17">
            <a:extLst>
              <a:ext uri="{FF2B5EF4-FFF2-40B4-BE49-F238E27FC236}">
                <a16:creationId xmlns:a16="http://schemas.microsoft.com/office/drawing/2014/main" id="{934F0D7D-43B9-4129-A7A1-A6B5BDE08638}"/>
              </a:ext>
            </a:extLst>
          </p:cNvPr>
          <p:cNvSpPr>
            <a:spLocks noGrp="1"/>
          </p:cNvSpPr>
          <p:nvPr>
            <p:ph type="ftr" sz="quarter" idx="11"/>
          </p:nvPr>
        </p:nvSpPr>
        <p:spPr>
          <a:xfrm>
            <a:off x="482203" y="6356350"/>
            <a:ext cx="9523364" cy="269875"/>
          </a:xfrm>
          <a:prstGeom prst="rect">
            <a:avLst/>
          </a:prstGeom>
        </p:spPr>
        <p:txBody>
          <a:bodyPr/>
          <a:lstStyle/>
          <a:p>
            <a:r>
              <a:rPr lang="en-AU"/>
              <a:t>#aussiewine #nordictasting</a:t>
            </a:r>
            <a:endParaRPr lang="en-GB" dirty="0"/>
          </a:p>
        </p:txBody>
      </p:sp>
      <p:sp>
        <p:nvSpPr>
          <p:cNvPr id="19" name="Slide Number Placeholder 18">
            <a:extLst>
              <a:ext uri="{FF2B5EF4-FFF2-40B4-BE49-F238E27FC236}">
                <a16:creationId xmlns:a16="http://schemas.microsoft.com/office/drawing/2014/main" id="{DD4A050A-7E84-43B6-A44A-CC039A6020D5}"/>
              </a:ext>
            </a:extLst>
          </p:cNvPr>
          <p:cNvSpPr>
            <a:spLocks noGrp="1"/>
          </p:cNvSpPr>
          <p:nvPr>
            <p:ph type="sldNum" sz="quarter" idx="12"/>
          </p:nvPr>
        </p:nvSpPr>
        <p:spPr>
          <a:xfrm>
            <a:off x="11013440" y="6298852"/>
            <a:ext cx="694958" cy="327272"/>
          </a:xfrm>
          <a:prstGeom prst="rect">
            <a:avLst/>
          </a:prstGeom>
        </p:spPr>
        <p:txBody>
          <a:bodyPr/>
          <a:lstStyle/>
          <a:p>
            <a:fld id="{F5AEA0E0-5CC6-4BD0-905C-A0021E419432}" type="slidenum">
              <a:rPr lang="en-GB" smtClean="0"/>
              <a:pPr/>
              <a:t>‹#›</a:t>
            </a:fld>
            <a:endParaRPr lang="en-GB" dirty="0"/>
          </a:p>
        </p:txBody>
      </p:sp>
      <p:cxnSp>
        <p:nvCxnSpPr>
          <p:cNvPr id="4" name="Straight Connector 3"/>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9710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Objec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Object Slide</a:t>
            </a:r>
            <a:endParaRPr lang="en-GB" dirty="0"/>
          </a:p>
        </p:txBody>
      </p:sp>
      <p:sp>
        <p:nvSpPr>
          <p:cNvPr id="3" name="Content Placeholder 2"/>
          <p:cNvSpPr>
            <a:spLocks noGrp="1"/>
          </p:cNvSpPr>
          <p:nvPr>
            <p:ph idx="1" hasCustomPrompt="1"/>
          </p:nvPr>
        </p:nvSpPr>
        <p:spPr/>
        <p:txBody>
          <a:bodyPr/>
          <a:lstStyle>
            <a:lvl1pPr>
              <a:defRPr/>
            </a:lvl1pPr>
          </a:lstStyle>
          <a:p>
            <a:pPr lvl="0"/>
            <a:r>
              <a:rPr lang="en-US" dirty="0"/>
              <a:t>Click on the relevant icon at the </a:t>
            </a:r>
            <a:r>
              <a:rPr lang="en-US" dirty="0" err="1"/>
              <a:t>centre</a:t>
            </a:r>
            <a:r>
              <a:rPr lang="en-US" dirty="0"/>
              <a:t> of the placeholder to add a: Table / Chart / SmartArt / Image / Media</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p:txBody>
          <a:bodyPr/>
          <a:lstStyle/>
          <a:p>
            <a:fld id="{F5AEA0E0-5CC6-4BD0-905C-A0021E419432}" type="slidenum">
              <a:rPr lang="en-GB" smtClean="0"/>
              <a:t>‹#›</a:t>
            </a:fld>
            <a:endParaRPr lang="en-GB"/>
          </a:p>
        </p:txBody>
      </p:sp>
      <p:cxnSp>
        <p:nvCxnSpPr>
          <p:cNvPr id="7" name="Straight Connector 6"/>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64364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Text and Pictur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C5F3AFB2-35B5-45EA-ADB7-99809B7977D8}"/>
              </a:ext>
            </a:extLst>
          </p:cNvPr>
          <p:cNvSpPr>
            <a:spLocks noGrp="1"/>
          </p:cNvSpPr>
          <p:nvPr>
            <p:ph type="pic" sz="quarter" idx="10"/>
          </p:nvPr>
        </p:nvSpPr>
        <p:spPr>
          <a:xfrm>
            <a:off x="1" y="388841"/>
            <a:ext cx="6169315" cy="6083199"/>
          </a:xfrm>
          <a:solidFill>
            <a:schemeClr val="bg1">
              <a:lumMod val="85000"/>
            </a:schemeClr>
          </a:solidFill>
        </p:spPr>
        <p:txBody>
          <a:bodyPr anchor="ctr" anchorCtr="0"/>
          <a:lstStyle>
            <a:lvl1pPr marL="0" indent="0" algn="ctr">
              <a:buNone/>
              <a:defRPr/>
            </a:lvl1pPr>
          </a:lstStyle>
          <a:p>
            <a:endParaRPr lang="en-AU"/>
          </a:p>
        </p:txBody>
      </p:sp>
      <p:sp>
        <p:nvSpPr>
          <p:cNvPr id="2" name="Title 1">
            <a:extLst>
              <a:ext uri="{FF2B5EF4-FFF2-40B4-BE49-F238E27FC236}">
                <a16:creationId xmlns:a16="http://schemas.microsoft.com/office/drawing/2014/main" id="{DDD710B8-9164-41B4-8DAE-ED192B72A716}"/>
              </a:ext>
            </a:extLst>
          </p:cNvPr>
          <p:cNvSpPr>
            <a:spLocks noGrp="1"/>
          </p:cNvSpPr>
          <p:nvPr>
            <p:ph type="title"/>
          </p:nvPr>
        </p:nvSpPr>
        <p:spPr>
          <a:xfrm>
            <a:off x="2" y="909507"/>
            <a:ext cx="6158452" cy="1325563"/>
          </a:xfrm>
        </p:spPr>
        <p:txBody>
          <a:bodyPr/>
          <a:lstStyle>
            <a:lvl1pPr>
              <a:defRPr>
                <a:solidFill>
                  <a:schemeClr val="bg1"/>
                </a:solidFill>
              </a:defRPr>
            </a:lvl1pPr>
          </a:lstStyle>
          <a:p>
            <a:r>
              <a:rPr lang="en-US" dirty="0"/>
              <a:t>Click to edit Master title style</a:t>
            </a:r>
            <a:endParaRPr lang="en-AU" dirty="0"/>
          </a:p>
        </p:txBody>
      </p:sp>
      <p:sp>
        <p:nvSpPr>
          <p:cNvPr id="15" name="Text Placeholder 4">
            <a:extLst>
              <a:ext uri="{FF2B5EF4-FFF2-40B4-BE49-F238E27FC236}">
                <a16:creationId xmlns:a16="http://schemas.microsoft.com/office/drawing/2014/main" id="{84519159-7F80-4556-B96A-D53ECE54230E}"/>
              </a:ext>
            </a:extLst>
          </p:cNvPr>
          <p:cNvSpPr>
            <a:spLocks noGrp="1"/>
          </p:cNvSpPr>
          <p:nvPr>
            <p:ph type="body" sz="quarter" idx="11"/>
          </p:nvPr>
        </p:nvSpPr>
        <p:spPr>
          <a:xfrm>
            <a:off x="6842726" y="976422"/>
            <a:ext cx="4105121" cy="549561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4138884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D710B8-9164-41B4-8DAE-ED192B72A716}"/>
              </a:ext>
            </a:extLst>
          </p:cNvPr>
          <p:cNvSpPr>
            <a:spLocks noGrp="1"/>
          </p:cNvSpPr>
          <p:nvPr>
            <p:ph type="title"/>
          </p:nvPr>
        </p:nvSpPr>
        <p:spPr>
          <a:xfrm>
            <a:off x="2" y="909507"/>
            <a:ext cx="6158452" cy="1325563"/>
          </a:xfrm>
        </p:spPr>
        <p:txBody>
          <a:bodyPr/>
          <a:lstStyle>
            <a:lvl1pPr>
              <a:defRPr>
                <a:solidFill>
                  <a:srgbClr val="F40000"/>
                </a:solidFill>
              </a:defRPr>
            </a:lvl1pPr>
          </a:lstStyle>
          <a:p>
            <a:r>
              <a:rPr lang="en-US" dirty="0"/>
              <a:t>Click to edit Master title style</a:t>
            </a:r>
            <a:endParaRPr lang="en-AU" dirty="0"/>
          </a:p>
        </p:txBody>
      </p:sp>
      <p:sp>
        <p:nvSpPr>
          <p:cNvPr id="5" name="Text Placeholder 4">
            <a:extLst>
              <a:ext uri="{FF2B5EF4-FFF2-40B4-BE49-F238E27FC236}">
                <a16:creationId xmlns:a16="http://schemas.microsoft.com/office/drawing/2014/main" id="{9A7D96D8-D0DE-455F-8473-3B88D86D1600}"/>
              </a:ext>
            </a:extLst>
          </p:cNvPr>
          <p:cNvSpPr>
            <a:spLocks noGrp="1"/>
          </p:cNvSpPr>
          <p:nvPr>
            <p:ph type="body" sz="quarter" idx="10"/>
          </p:nvPr>
        </p:nvSpPr>
        <p:spPr>
          <a:xfrm>
            <a:off x="6842726" y="976422"/>
            <a:ext cx="4105121" cy="549561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Tree>
    <p:extLst>
      <p:ext uri="{BB962C8B-B14F-4D97-AF65-F5344CB8AC3E}">
        <p14:creationId xmlns:p14="http://schemas.microsoft.com/office/powerpoint/2010/main" val="272553837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64049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ull-out text with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ADCA727F-77E6-4625-B292-E29FAB6B4FFF}"/>
              </a:ext>
            </a:extLst>
          </p:cNvPr>
          <p:cNvSpPr>
            <a:spLocks noGrp="1"/>
          </p:cNvSpPr>
          <p:nvPr>
            <p:ph type="pic" sz="quarter" idx="10"/>
          </p:nvPr>
        </p:nvSpPr>
        <p:spPr>
          <a:xfrm>
            <a:off x="0" y="0"/>
            <a:ext cx="121920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2" name="Title 1"/>
          <p:cNvSpPr>
            <a:spLocks noGrp="1"/>
          </p:cNvSpPr>
          <p:nvPr>
            <p:ph type="ctrTitle" hasCustomPrompt="1"/>
          </p:nvPr>
        </p:nvSpPr>
        <p:spPr>
          <a:xfrm>
            <a:off x="2676525" y="1247776"/>
            <a:ext cx="6833288" cy="3281364"/>
          </a:xfrm>
        </p:spPr>
        <p:txBody>
          <a:bodyPr anchor="ctr" anchorCtr="0"/>
          <a:lstStyle>
            <a:lvl1pPr algn="ctr">
              <a:lnSpc>
                <a:spcPct val="92000"/>
              </a:lnSpc>
              <a:defRPr sz="4500" b="0">
                <a:solidFill>
                  <a:schemeClr val="bg1"/>
                </a:solidFill>
              </a:defRPr>
            </a:lvl1pPr>
          </a:lstStyle>
          <a:p>
            <a:r>
              <a:rPr lang="en-US" dirty="0"/>
              <a:t>Click to add large pull-out text or quote</a:t>
            </a:r>
            <a:endParaRPr lang="en-GB" dirty="0"/>
          </a:p>
        </p:txBody>
      </p:sp>
    </p:spTree>
    <p:extLst>
      <p:ext uri="{BB962C8B-B14F-4D97-AF65-F5344CB8AC3E}">
        <p14:creationId xmlns:p14="http://schemas.microsoft.com/office/powerpoint/2010/main" val="2785812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013440" y="6298852"/>
            <a:ext cx="694958" cy="327272"/>
          </a:xfrm>
          <a:prstGeom prst="rect">
            <a:avLst/>
          </a:prstGeom>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2" spcCol="288000"/>
          <a:lstStyle>
            <a:lvl1pPr>
              <a:defRPr/>
            </a:lvl1pPr>
            <a:lvl2pPr>
              <a:defRPr/>
            </a:lvl2pPr>
            <a:lvl3pPr>
              <a:defRPr/>
            </a:lvl3pPr>
            <a:lvl4pPr>
              <a:defRPr/>
            </a:lvl4pPr>
            <a:lvl5pPr>
              <a:defRPr/>
            </a:lvl5pPr>
          </a:lstStyle>
          <a:p>
            <a:pPr lvl="0"/>
            <a:r>
              <a:rPr lang="en-US" dirty="0"/>
              <a:t>To add a new slide, or reformat a sample slide, select ‘Home \ New Slide’.</a:t>
            </a:r>
          </a:p>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a:solidFill>
                  <a:srgbClr val="F00000"/>
                </a:solidFill>
              </a:defRPr>
            </a:lvl1pPr>
          </a:lstStyle>
          <a:p>
            <a:r>
              <a:rPr lang="en-US" dirty="0"/>
              <a:t>Two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8425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lumn black">
    <p:bg>
      <p:bgPr>
        <a:solidFill>
          <a:schemeClr val="tx1"/>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endParaRPr lang="en-GB" dirty="0"/>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2" spcCol="28800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To add a new slide, or reformat a sample slide, select ‘Home \ New Slide’.</a:t>
            </a:r>
          </a:p>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a:solidFill>
                  <a:schemeClr val="bg1"/>
                </a:solidFill>
              </a:defRPr>
            </a:lvl1pPr>
          </a:lstStyle>
          <a:p>
            <a:r>
              <a:rPr lang="en-US" dirty="0"/>
              <a:t>Two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5287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482203" y="6356350"/>
            <a:ext cx="9523364" cy="269875"/>
          </a:xfrm>
          <a:prstGeom prst="rect">
            <a:avLst/>
          </a:prstGeom>
        </p:spPr>
        <p:txBody>
          <a:bodyPr/>
          <a:lstStyle/>
          <a:p>
            <a:r>
              <a:rPr lang="en-GB"/>
              <a:t>#aussiewine #nordictasting</a:t>
            </a:r>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p>
            <a:fld id="{F5AEA0E0-5CC6-4BD0-905C-A0021E419432}" type="slidenum">
              <a:rPr lang="en-GB" smtClean="0"/>
              <a:t>‹#›</a:t>
            </a:fld>
            <a:endParaRPr lang="en-GB"/>
          </a:p>
        </p:txBody>
      </p:sp>
      <p:sp>
        <p:nvSpPr>
          <p:cNvPr id="8" name="Text Placeholder 7"/>
          <p:cNvSpPr>
            <a:spLocks noGrp="1"/>
          </p:cNvSpPr>
          <p:nvPr>
            <p:ph type="body" sz="quarter" idx="13" hasCustomPrompt="1"/>
          </p:nvPr>
        </p:nvSpPr>
        <p:spPr>
          <a:xfrm>
            <a:off x="482203" y="1600200"/>
            <a:ext cx="11226195" cy="4576763"/>
          </a:xfrm>
        </p:spPr>
        <p:txBody>
          <a:bodyPr numCol="3"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b="1"/>
            </a:lvl1pPr>
          </a:lstStyle>
          <a:p>
            <a:r>
              <a:rPr lang="en-US" dirty="0"/>
              <a:t>Three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5697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8" name="Text Placeholder 7"/>
          <p:cNvSpPr>
            <a:spLocks noGrp="1"/>
          </p:cNvSpPr>
          <p:nvPr>
            <p:ph type="body" sz="quarter" idx="13" hasCustomPrompt="1"/>
          </p:nvPr>
        </p:nvSpPr>
        <p:spPr>
          <a:xfrm>
            <a:off x="482203" y="1600200"/>
            <a:ext cx="11226195"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a:extLst>
              <a:ext uri="{FF2B5EF4-FFF2-40B4-BE49-F238E27FC236}">
                <a16:creationId xmlns:a16="http://schemas.microsoft.com/office/drawing/2014/main" id="{70E59A21-1E06-4EE6-8122-4A448A1500A6}"/>
              </a:ext>
            </a:extLst>
          </p:cNvPr>
          <p:cNvSpPr>
            <a:spLocks noGrp="1"/>
          </p:cNvSpPr>
          <p:nvPr>
            <p:ph type="title" hasCustomPrompt="1"/>
          </p:nvPr>
        </p:nvSpPr>
        <p:spPr/>
        <p:txBody>
          <a:bodyPr/>
          <a:lstStyle>
            <a:lvl1pPr>
              <a:defRPr b="1"/>
            </a:lvl1pPr>
          </a:lstStyle>
          <a:p>
            <a:r>
              <a:rPr lang="en-US" dirty="0"/>
              <a:t>One column slide</a:t>
            </a:r>
            <a:endParaRPr lang="en-GB" dirty="0"/>
          </a:p>
        </p:txBody>
      </p:sp>
      <p:cxnSp>
        <p:nvCxnSpPr>
          <p:cNvPr id="9" name="Straight Connector 8"/>
          <p:cNvCxnSpPr/>
          <p:nvPr userDrawn="1"/>
        </p:nvCxnSpPr>
        <p:spPr>
          <a:xfrm>
            <a:off x="575035" y="6287682"/>
            <a:ext cx="110576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Footer Placeholder 7">
            <a:extLst>
              <a:ext uri="{FF2B5EF4-FFF2-40B4-BE49-F238E27FC236}">
                <a16:creationId xmlns:a16="http://schemas.microsoft.com/office/drawing/2014/main" id="{837BAE66-C49A-5C40-9C7E-18FA4C844885}"/>
              </a:ext>
            </a:extLst>
          </p:cNvPr>
          <p:cNvSpPr>
            <a:spLocks noGrp="1"/>
          </p:cNvSpPr>
          <p:nvPr>
            <p:ph type="ftr" sz="quarter" idx="3"/>
          </p:nvPr>
        </p:nvSpPr>
        <p:spPr>
          <a:xfrm>
            <a:off x="7623742" y="6380669"/>
            <a:ext cx="4114800" cy="239423"/>
          </a:xfrm>
          <a:prstGeom prst="rect">
            <a:avLst/>
          </a:prstGeom>
        </p:spPr>
        <p:txBody>
          <a:bodyPr vert="horz" lIns="91440" tIns="45720" rIns="91440" bIns="45720" rtlCol="0" anchor="t" anchorCtr="0"/>
          <a:lstStyle>
            <a:lvl1pPr algn="r">
              <a:defRPr sz="1000" b="0">
                <a:solidFill>
                  <a:schemeClr val="tx1"/>
                </a:solidFill>
              </a:defRPr>
            </a:lvl1pPr>
          </a:lstStyle>
          <a:p>
            <a:r>
              <a:rPr lang="en-US"/>
              <a:t>#aussiewine #nordictasting</a:t>
            </a:r>
            <a:endParaRPr lang="en-US" dirty="0"/>
          </a:p>
        </p:txBody>
      </p:sp>
    </p:spTree>
    <p:extLst>
      <p:ext uri="{BB962C8B-B14F-4D97-AF65-F5344CB8AC3E}">
        <p14:creationId xmlns:p14="http://schemas.microsoft.com/office/powerpoint/2010/main" val="524869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image - right">
    <p:spTree>
      <p:nvGrpSpPr>
        <p:cNvPr id="1" name=""/>
        <p:cNvGrpSpPr/>
        <p:nvPr/>
      </p:nvGrpSpPr>
      <p:grpSpPr>
        <a:xfrm>
          <a:off x="0" y="0"/>
          <a:ext cx="0" cy="0"/>
          <a:chOff x="0" y="0"/>
          <a:chExt cx="0" cy="0"/>
        </a:xfrm>
      </p:grpSpPr>
      <p:sp>
        <p:nvSpPr>
          <p:cNvPr id="9" name="Picture Placeholder 3">
            <a:extLst>
              <a:ext uri="{FF2B5EF4-FFF2-40B4-BE49-F238E27FC236}">
                <a16:creationId xmlns:a16="http://schemas.microsoft.com/office/drawing/2014/main" id="{EAC330A2-8D1E-4813-942A-E5BD549A217B}"/>
              </a:ext>
            </a:extLst>
          </p:cNvPr>
          <p:cNvSpPr>
            <a:spLocks noGrp="1"/>
          </p:cNvSpPr>
          <p:nvPr>
            <p:ph type="pic" sz="quarter" idx="10"/>
          </p:nvPr>
        </p:nvSpPr>
        <p:spPr>
          <a:xfrm>
            <a:off x="6093600" y="0"/>
            <a:ext cx="6098400" cy="6858000"/>
          </a:xfrm>
          <a:solidFill>
            <a:schemeClr val="tx1">
              <a:lumMod val="50000"/>
              <a:lumOff val="50000"/>
            </a:schemeClr>
          </a:solidFill>
        </p:spPr>
        <p:txBody>
          <a:bodyPr lIns="180000" tIns="180000" rIns="180000" bIns="180000"/>
          <a:lstStyle>
            <a:lvl1pPr>
              <a:defRPr b="0">
                <a:solidFill>
                  <a:schemeClr val="bg1"/>
                </a:solidFill>
              </a:defRPr>
            </a:lvl1pPr>
          </a:lstStyle>
          <a:p>
            <a:r>
              <a:rPr lang="en-US"/>
              <a:t>Click icon to add picture</a:t>
            </a:r>
            <a:endParaRPr lang="en-GB"/>
          </a:p>
        </p:txBody>
      </p:sp>
      <p:sp>
        <p:nvSpPr>
          <p:cNvPr id="2" name="Title 1"/>
          <p:cNvSpPr>
            <a:spLocks noGrp="1"/>
          </p:cNvSpPr>
          <p:nvPr>
            <p:ph type="title" hasCustomPrompt="1"/>
          </p:nvPr>
        </p:nvSpPr>
        <p:spPr>
          <a:xfrm>
            <a:off x="482203" y="483433"/>
            <a:ext cx="5328000" cy="933137"/>
          </a:xfrm>
        </p:spPr>
        <p:txBody>
          <a:bodyPr/>
          <a:lstStyle>
            <a:lvl1pPr>
              <a:defRPr/>
            </a:lvl1pPr>
          </a:lstStyle>
          <a:p>
            <a:r>
              <a:rPr lang="en-US" dirty="0"/>
              <a:t>Click to add title</a:t>
            </a:r>
            <a:endParaRPr lang="en-GB" dirty="0"/>
          </a:p>
        </p:txBody>
      </p:sp>
      <p:sp>
        <p:nvSpPr>
          <p:cNvPr id="6" name="Slide Number Placeholder 5"/>
          <p:cNvSpPr>
            <a:spLocks noGrp="1"/>
          </p:cNvSpPr>
          <p:nvPr>
            <p:ph type="sldNum" sz="quarter" idx="12"/>
          </p:nvPr>
        </p:nvSpPr>
        <p:spPr>
          <a:xfrm>
            <a:off x="11013440" y="6298852"/>
            <a:ext cx="694958" cy="327272"/>
          </a:xfrm>
          <a:prstGeom prst="rect">
            <a:avLst/>
          </a:prstGeom>
        </p:spPr>
        <p:txBody>
          <a:bodyPr/>
          <a:lstStyle>
            <a:lvl1pPr>
              <a:defRPr>
                <a:solidFill>
                  <a:schemeClr val="bg1"/>
                </a:solidFill>
              </a:defRPr>
            </a:lvl1pPr>
          </a:lstStyle>
          <a:p>
            <a:fld id="{F5AEA0E0-5CC6-4BD0-905C-A0021E419432}" type="slidenum">
              <a:rPr lang="en-GB" smtClean="0"/>
              <a:pPr/>
              <a:t>‹#›</a:t>
            </a:fld>
            <a:endParaRPr lang="en-GB" dirty="0"/>
          </a:p>
        </p:txBody>
      </p:sp>
      <p:sp>
        <p:nvSpPr>
          <p:cNvPr id="8" name="Text Placeholder 7"/>
          <p:cNvSpPr>
            <a:spLocks noGrp="1"/>
          </p:cNvSpPr>
          <p:nvPr>
            <p:ph type="body" sz="quarter" idx="13" hasCustomPrompt="1"/>
          </p:nvPr>
        </p:nvSpPr>
        <p:spPr>
          <a:xfrm>
            <a:off x="482203" y="1600200"/>
            <a:ext cx="5328000" cy="4576763"/>
          </a:xfrm>
        </p:spPr>
        <p:txBody>
          <a:bodyPr numCol="1" spcCol="288000"/>
          <a:lstStyle>
            <a:lvl1pPr>
              <a:defRPr/>
            </a:lvl1pPr>
            <a:lvl2pPr>
              <a:defRPr/>
            </a:lvl2pPr>
            <a:lvl3pPr>
              <a:defRPr/>
            </a:lvl3pPr>
            <a:lvl4pPr>
              <a:defRPr/>
            </a:lvl4pPr>
            <a:lvl5pPr>
              <a:defRPr/>
            </a:lvl5pPr>
          </a:lstStyle>
          <a:p>
            <a:pPr lvl="0"/>
            <a:r>
              <a:rPr lang="en-US" dirty="0"/>
              <a:t>There are five type styles in the template, available as List Levels. Press the Increase / Decrease button in the paragraph section of the home ribbon to move through the available styles.</a:t>
            </a:r>
          </a:p>
          <a:p>
            <a:pPr lvl="0"/>
            <a:r>
              <a:rPr lang="en-US" dirty="0"/>
              <a:t>First level</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cxnSp>
        <p:nvCxnSpPr>
          <p:cNvPr id="11" name="Straight Connector 10"/>
          <p:cNvCxnSpPr/>
          <p:nvPr userDrawn="1"/>
        </p:nvCxnSpPr>
        <p:spPr>
          <a:xfrm>
            <a:off x="575035" y="6287682"/>
            <a:ext cx="5235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B060C0F8-3A8E-A448-963F-E2B0D87E5F4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75035" y="6462488"/>
            <a:ext cx="1784152" cy="75787"/>
          </a:xfrm>
          <a:prstGeom prst="rect">
            <a:avLst/>
          </a:prstGeom>
        </p:spPr>
      </p:pic>
    </p:spTree>
    <p:extLst>
      <p:ext uri="{BB962C8B-B14F-4D97-AF65-F5344CB8AC3E}">
        <p14:creationId xmlns:p14="http://schemas.microsoft.com/office/powerpoint/2010/main" val="1657529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33.xml"/><Relationship Id="rId2" Type="http://schemas.openxmlformats.org/officeDocument/2006/relationships/slideLayout" Target="../slideLayouts/slideLayout32.xml"/><Relationship Id="rId1" Type="http://schemas.openxmlformats.org/officeDocument/2006/relationships/slideLayout" Target="../slideLayouts/slideLayout31.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2203" y="483433"/>
            <a:ext cx="11226195" cy="933137"/>
          </a:xfrm>
          <a:prstGeom prst="rect">
            <a:avLst/>
          </a:prstGeom>
        </p:spPr>
        <p:txBody>
          <a:bodyPr vert="horz" lIns="91440" tIns="45720" rIns="91440" bIns="45720" rtlCol="0" anchor="t"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482203" y="1600200"/>
            <a:ext cx="11226195" cy="4446767"/>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GB" dirty="0"/>
          </a:p>
        </p:txBody>
      </p:sp>
      <p:pic>
        <p:nvPicPr>
          <p:cNvPr id="7" name="Picture 6">
            <a:extLst>
              <a:ext uri="{FF2B5EF4-FFF2-40B4-BE49-F238E27FC236}">
                <a16:creationId xmlns:a16="http://schemas.microsoft.com/office/drawing/2014/main" id="{089AADF9-B2E5-A047-8018-6E7BBCB94102}"/>
              </a:ext>
            </a:extLst>
          </p:cNvPr>
          <p:cNvPicPr>
            <a:picLocks noChangeAspect="1"/>
          </p:cNvPicPr>
          <p:nvPr userDrawn="1"/>
        </p:nvPicPr>
        <p:blipFill>
          <a:blip r:embed="rId17" cstate="print">
            <a:extLst>
              <a:ext uri="{28A0092B-C50C-407E-A947-70E740481C1C}">
                <a14:useLocalDpi xmlns:a14="http://schemas.microsoft.com/office/drawing/2010/main"/>
              </a:ext>
            </a:extLst>
          </a:blip>
          <a:stretch>
            <a:fillRect/>
          </a:stretch>
        </p:blipFill>
        <p:spPr>
          <a:xfrm>
            <a:off x="575035" y="6462488"/>
            <a:ext cx="1784152" cy="75787"/>
          </a:xfrm>
          <a:prstGeom prst="rect">
            <a:avLst/>
          </a:prstGeom>
        </p:spPr>
      </p:pic>
      <p:sp>
        <p:nvSpPr>
          <p:cNvPr id="8" name="Footer Placeholder 7">
            <a:extLst>
              <a:ext uri="{FF2B5EF4-FFF2-40B4-BE49-F238E27FC236}">
                <a16:creationId xmlns:a16="http://schemas.microsoft.com/office/drawing/2014/main" id="{1544C70B-52C4-E04B-B0D4-C277E2BAF975}"/>
              </a:ext>
            </a:extLst>
          </p:cNvPr>
          <p:cNvSpPr>
            <a:spLocks noGrp="1"/>
          </p:cNvSpPr>
          <p:nvPr>
            <p:ph type="ftr" sz="quarter" idx="3"/>
          </p:nvPr>
        </p:nvSpPr>
        <p:spPr>
          <a:xfrm>
            <a:off x="7623742" y="6380669"/>
            <a:ext cx="4114800" cy="239423"/>
          </a:xfrm>
          <a:prstGeom prst="rect">
            <a:avLst/>
          </a:prstGeom>
        </p:spPr>
        <p:txBody>
          <a:bodyPr vert="horz" lIns="91440" tIns="45720" rIns="91440" bIns="45720" rtlCol="0" anchor="t" anchorCtr="0"/>
          <a:lstStyle>
            <a:lvl1pPr algn="r">
              <a:defRPr sz="1000" b="0">
                <a:solidFill>
                  <a:schemeClr val="tx1"/>
                </a:solidFill>
              </a:defRPr>
            </a:lvl1pPr>
          </a:lstStyle>
          <a:p>
            <a:r>
              <a:rPr lang="en-US"/>
              <a:t>#aussiewine #nordictasting</a:t>
            </a:r>
            <a:endParaRPr lang="en-US" dirty="0"/>
          </a:p>
        </p:txBody>
      </p:sp>
    </p:spTree>
    <p:extLst>
      <p:ext uri="{BB962C8B-B14F-4D97-AF65-F5344CB8AC3E}">
        <p14:creationId xmlns:p14="http://schemas.microsoft.com/office/powerpoint/2010/main" val="2559479050"/>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71" r:id="rId3"/>
    <p:sldLayoutId id="2147483660" r:id="rId4"/>
    <p:sldLayoutId id="2147483661" r:id="rId5"/>
    <p:sldLayoutId id="2147483669" r:id="rId6"/>
    <p:sldLayoutId id="2147483668" r:id="rId7"/>
    <p:sldLayoutId id="2147483688" r:id="rId8"/>
    <p:sldLayoutId id="2147483662" r:id="rId9"/>
    <p:sldLayoutId id="2147483663" r:id="rId10"/>
    <p:sldLayoutId id="2147483664" r:id="rId11"/>
    <p:sldLayoutId id="2147483665" r:id="rId12"/>
    <p:sldLayoutId id="2147483666" r:id="rId13"/>
    <p:sldLayoutId id="2147483667" r:id="rId14"/>
    <p:sldLayoutId id="2147483656" r:id="rId15"/>
  </p:sldLayoutIdLst>
  <p:hf sldNum="0" hdr="0" dt="0"/>
  <p:txStyles>
    <p:titleStyle>
      <a:lvl1pPr algn="l" defTabSz="914400" rtl="0" eaLnBrk="1" latinLnBrk="0" hangingPunct="1">
        <a:lnSpc>
          <a:spcPct val="90000"/>
        </a:lnSpc>
        <a:spcBef>
          <a:spcPct val="0"/>
        </a:spcBef>
        <a:buNone/>
        <a:defRPr sz="2500" b="1" kern="1200">
          <a:solidFill>
            <a:srgbClr val="F00000"/>
          </a:solidFill>
          <a:latin typeface="+mj-lt"/>
          <a:ea typeface="+mj-ea"/>
          <a:cs typeface="+mj-cs"/>
        </a:defRPr>
      </a:lvl1pPr>
    </p:titleStyle>
    <p:bodyStyle>
      <a:lvl1pPr marL="0" indent="0" algn="l" defTabSz="914400" rtl="0" eaLnBrk="1" latinLnBrk="0" hangingPunct="1">
        <a:lnSpc>
          <a:spcPct val="117000"/>
        </a:lnSpc>
        <a:spcBef>
          <a:spcPts val="200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2pPr>
      <a:lvl3pPr marL="180000" indent="-180000" algn="l" defTabSz="914400" rtl="0" eaLnBrk="1" latinLnBrk="0" hangingPunct="1">
        <a:lnSpc>
          <a:spcPct val="117000"/>
        </a:lnSpc>
        <a:spcBef>
          <a:spcPts val="600"/>
        </a:spcBef>
        <a:buFont typeface="Arial" panose="020B0604020202020204" pitchFamily="34" charset="0"/>
        <a:buChar char="•"/>
        <a:defRPr sz="1800" b="0" kern="1200">
          <a:solidFill>
            <a:schemeClr val="tx1"/>
          </a:solidFill>
          <a:latin typeface="+mn-lt"/>
          <a:ea typeface="+mn-ea"/>
          <a:cs typeface="+mn-cs"/>
        </a:defRPr>
      </a:lvl3pPr>
      <a:lvl4pPr marL="18000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4pPr>
      <a:lvl5pPr marL="360000" indent="-180000" algn="l" defTabSz="914400" rtl="0" eaLnBrk="1" latinLnBrk="0" hangingPunct="1">
        <a:lnSpc>
          <a:spcPct val="117000"/>
        </a:lnSpc>
        <a:spcBef>
          <a:spcPts val="600"/>
        </a:spcBef>
        <a:buFont typeface="Verdana" panose="020B0604030504040204" pitchFamily="34" charset="0"/>
        <a:buChar char="–"/>
        <a:defRPr sz="1800" b="0" kern="1200">
          <a:solidFill>
            <a:schemeClr val="tx1"/>
          </a:solidFill>
          <a:latin typeface="+mn-lt"/>
          <a:ea typeface="+mn-ea"/>
          <a:cs typeface="+mn-cs"/>
        </a:defRPr>
      </a:lvl5pPr>
      <a:lvl6pPr marL="36000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82203" y="483433"/>
            <a:ext cx="11226195" cy="933137"/>
          </a:xfrm>
          <a:prstGeom prst="rect">
            <a:avLst/>
          </a:prstGeom>
        </p:spPr>
        <p:txBody>
          <a:bodyPr vert="horz" lIns="91440" tIns="45720" rIns="91440" bIns="45720" rtlCol="0" anchor="t"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482203" y="1600200"/>
            <a:ext cx="11226195" cy="4446767"/>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endParaRPr lang="en-GB" dirty="0"/>
          </a:p>
        </p:txBody>
      </p:sp>
      <p:sp>
        <p:nvSpPr>
          <p:cNvPr id="4" name="Date Placeholder 3"/>
          <p:cNvSpPr>
            <a:spLocks noGrp="1"/>
          </p:cNvSpPr>
          <p:nvPr>
            <p:ph type="dt" sz="half" idx="2"/>
          </p:nvPr>
        </p:nvSpPr>
        <p:spPr>
          <a:xfrm>
            <a:off x="10005568" y="6356351"/>
            <a:ext cx="1007871" cy="269774"/>
          </a:xfrm>
          <a:prstGeom prst="rect">
            <a:avLst/>
          </a:prstGeom>
        </p:spPr>
        <p:txBody>
          <a:bodyPr vert="horz" lIns="91440" tIns="45720" rIns="91440" bIns="45720" rtlCol="0" anchor="ctr"/>
          <a:lstStyle>
            <a:lvl1pPr algn="r">
              <a:defRPr sz="850">
                <a:solidFill>
                  <a:schemeClr val="tx1"/>
                </a:solidFill>
              </a:defRPr>
            </a:lvl1pPr>
          </a:lstStyle>
          <a:p>
            <a:endParaRPr lang="en-GB" dirty="0"/>
          </a:p>
        </p:txBody>
      </p:sp>
      <p:sp>
        <p:nvSpPr>
          <p:cNvPr id="5" name="Footer Placeholder 4"/>
          <p:cNvSpPr>
            <a:spLocks noGrp="1"/>
          </p:cNvSpPr>
          <p:nvPr>
            <p:ph type="ftr" sz="quarter" idx="3"/>
          </p:nvPr>
        </p:nvSpPr>
        <p:spPr>
          <a:xfrm>
            <a:off x="482203" y="6356350"/>
            <a:ext cx="9523364" cy="269875"/>
          </a:xfrm>
          <a:prstGeom prst="rect">
            <a:avLst/>
          </a:prstGeom>
        </p:spPr>
        <p:txBody>
          <a:bodyPr vert="horz" lIns="91440" tIns="45720" rIns="91440" bIns="45720" rtlCol="0" anchor="ctr"/>
          <a:lstStyle>
            <a:lvl1pPr algn="l">
              <a:defRPr sz="850" b="1">
                <a:solidFill>
                  <a:schemeClr val="tx1"/>
                </a:solidFill>
              </a:defRPr>
            </a:lvl1pPr>
          </a:lstStyle>
          <a:p>
            <a:r>
              <a:rPr lang="en-AU"/>
              <a:t>#aussiewine #nordictasting</a:t>
            </a:r>
            <a:endParaRPr lang="en-GB" dirty="0"/>
          </a:p>
        </p:txBody>
      </p:sp>
      <p:sp>
        <p:nvSpPr>
          <p:cNvPr id="6" name="Slide Number Placeholder 5"/>
          <p:cNvSpPr>
            <a:spLocks noGrp="1"/>
          </p:cNvSpPr>
          <p:nvPr>
            <p:ph type="sldNum" sz="quarter" idx="4"/>
          </p:nvPr>
        </p:nvSpPr>
        <p:spPr>
          <a:xfrm>
            <a:off x="11013440" y="6298852"/>
            <a:ext cx="694958" cy="327272"/>
          </a:xfrm>
          <a:prstGeom prst="rect">
            <a:avLst/>
          </a:prstGeom>
        </p:spPr>
        <p:txBody>
          <a:bodyPr vert="horz" lIns="91440" tIns="45720" rIns="91440" bIns="45720" rtlCol="0" anchor="ctr"/>
          <a:lstStyle>
            <a:lvl1pPr algn="r">
              <a:defRPr sz="1500">
                <a:solidFill>
                  <a:schemeClr val="tx1"/>
                </a:solidFill>
              </a:defRPr>
            </a:lvl1pPr>
          </a:lstStyle>
          <a:p>
            <a:fld id="{F5AEA0E0-5CC6-4BD0-905C-A0021E419432}" type="slidenum">
              <a:rPr lang="en-GB" smtClean="0"/>
              <a:pPr/>
              <a:t>‹#›</a:t>
            </a:fld>
            <a:endParaRPr lang="en-GB" dirty="0"/>
          </a:p>
        </p:txBody>
      </p:sp>
    </p:spTree>
    <p:extLst>
      <p:ext uri="{BB962C8B-B14F-4D97-AF65-F5344CB8AC3E}">
        <p14:creationId xmlns:p14="http://schemas.microsoft.com/office/powerpoint/2010/main" val="71466156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Lst>
  <p:hf sldNum="0" hdr="0" dt="0"/>
  <p:txStyles>
    <p:titleStyle>
      <a:lvl1pPr algn="l" defTabSz="914400" rtl="0" eaLnBrk="1" latinLnBrk="0" hangingPunct="1">
        <a:lnSpc>
          <a:spcPct val="90000"/>
        </a:lnSpc>
        <a:spcBef>
          <a:spcPct val="0"/>
        </a:spcBef>
        <a:buNone/>
        <a:defRPr sz="2500" b="1" kern="1200">
          <a:solidFill>
            <a:schemeClr val="tx1"/>
          </a:solidFill>
          <a:latin typeface="+mj-lt"/>
          <a:ea typeface="+mj-ea"/>
          <a:cs typeface="+mj-cs"/>
        </a:defRPr>
      </a:lvl1pPr>
    </p:titleStyle>
    <p:bodyStyle>
      <a:lvl1pPr marL="0" indent="0" algn="l" defTabSz="914400" rtl="0" eaLnBrk="1" latinLnBrk="0" hangingPunct="1">
        <a:lnSpc>
          <a:spcPct val="117000"/>
        </a:lnSpc>
        <a:spcBef>
          <a:spcPts val="2000"/>
        </a:spcBef>
        <a:buFont typeface="Arial" panose="020B0604020202020204" pitchFamily="34" charset="0"/>
        <a:buNone/>
        <a:defRPr sz="1800" b="1" kern="1200">
          <a:solidFill>
            <a:schemeClr val="tx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2pPr>
      <a:lvl3pPr marL="180000" indent="-180000" algn="l" defTabSz="914400" rtl="0" eaLnBrk="1" latinLnBrk="0" hangingPunct="1">
        <a:lnSpc>
          <a:spcPct val="117000"/>
        </a:lnSpc>
        <a:spcBef>
          <a:spcPts val="600"/>
        </a:spcBef>
        <a:buFont typeface="Arial" panose="020B0604020202020204" pitchFamily="34" charset="0"/>
        <a:buChar char="•"/>
        <a:defRPr sz="1800" b="0" kern="1200">
          <a:solidFill>
            <a:schemeClr val="tx1"/>
          </a:solidFill>
          <a:latin typeface="+mn-lt"/>
          <a:ea typeface="+mn-ea"/>
          <a:cs typeface="+mn-cs"/>
        </a:defRPr>
      </a:lvl3pPr>
      <a:lvl4pPr marL="18000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4pPr>
      <a:lvl5pPr marL="360000" indent="-180000" algn="l" defTabSz="914400" rtl="0" eaLnBrk="1" latinLnBrk="0" hangingPunct="1">
        <a:lnSpc>
          <a:spcPct val="117000"/>
        </a:lnSpc>
        <a:spcBef>
          <a:spcPts val="600"/>
        </a:spcBef>
        <a:buFont typeface="Verdana" panose="020B0604030504040204" pitchFamily="34" charset="0"/>
        <a:buChar char="–"/>
        <a:defRPr sz="1800" b="0" kern="1200">
          <a:solidFill>
            <a:schemeClr val="tx1"/>
          </a:solidFill>
          <a:latin typeface="+mn-lt"/>
          <a:ea typeface="+mn-ea"/>
          <a:cs typeface="+mn-cs"/>
        </a:defRPr>
      </a:lvl5pPr>
      <a:lvl6pPr marL="36000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1800" b="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0B58A3-E193-4684-ABCE-DF0A8B6CD042}"/>
              </a:ext>
            </a:extLst>
          </p:cNvPr>
          <p:cNvSpPr>
            <a:spLocks noGrp="1"/>
          </p:cNvSpPr>
          <p:nvPr>
            <p:ph type="title"/>
          </p:nvPr>
        </p:nvSpPr>
        <p:spPr>
          <a:xfrm>
            <a:off x="410407" y="365129"/>
            <a:ext cx="11371189" cy="1325563"/>
          </a:xfrm>
          <a:prstGeom prst="rect">
            <a:avLst/>
          </a:prstGeom>
        </p:spPr>
        <p:txBody>
          <a:bodyPr vert="horz" lIns="0" tIns="0" rIns="0" bIns="0" rtlCol="0" anchor="t" anchorCtr="0">
            <a:noAutofit/>
          </a:bodyPr>
          <a:lstStyle/>
          <a:p>
            <a:r>
              <a:rPr lang="en-US" dirty="0"/>
              <a:t>Click to edit Master title style</a:t>
            </a:r>
            <a:endParaRPr lang="en-AU" dirty="0"/>
          </a:p>
        </p:txBody>
      </p:sp>
      <p:sp>
        <p:nvSpPr>
          <p:cNvPr id="3" name="Text Placeholder 2">
            <a:extLst>
              <a:ext uri="{FF2B5EF4-FFF2-40B4-BE49-F238E27FC236}">
                <a16:creationId xmlns:a16="http://schemas.microsoft.com/office/drawing/2014/main" id="{01F38D3A-1279-4066-93F5-53800A796276}"/>
              </a:ext>
            </a:extLst>
          </p:cNvPr>
          <p:cNvSpPr>
            <a:spLocks noGrp="1"/>
          </p:cNvSpPr>
          <p:nvPr>
            <p:ph type="body" idx="1"/>
          </p:nvPr>
        </p:nvSpPr>
        <p:spPr>
          <a:xfrm>
            <a:off x="410407" y="1825625"/>
            <a:ext cx="11371189" cy="4351338"/>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AU" dirty="0"/>
          </a:p>
        </p:txBody>
      </p:sp>
      <p:sp>
        <p:nvSpPr>
          <p:cNvPr id="4" name="Date Placeholder 3">
            <a:extLst>
              <a:ext uri="{FF2B5EF4-FFF2-40B4-BE49-F238E27FC236}">
                <a16:creationId xmlns:a16="http://schemas.microsoft.com/office/drawing/2014/main" id="{10EA2CD7-A72C-495B-9228-0E077D24D940}"/>
              </a:ext>
            </a:extLst>
          </p:cNvPr>
          <p:cNvSpPr>
            <a:spLocks noGrp="1"/>
          </p:cNvSpPr>
          <p:nvPr>
            <p:ph type="dt" sz="half" idx="2"/>
          </p:nvPr>
        </p:nvSpPr>
        <p:spPr>
          <a:xfrm>
            <a:off x="410405" y="6356355"/>
            <a:ext cx="2743200" cy="365125"/>
          </a:xfrm>
          <a:prstGeom prst="rect">
            <a:avLst/>
          </a:prstGeom>
        </p:spPr>
        <p:txBody>
          <a:bodyPr vert="horz" lIns="0" tIns="0" rIns="0" bIns="0" rtlCol="0" anchor="ctr"/>
          <a:lstStyle>
            <a:lvl1pPr algn="l">
              <a:defRPr sz="907">
                <a:solidFill>
                  <a:schemeClr val="tx1"/>
                </a:solidFill>
              </a:defRPr>
            </a:lvl1pPr>
          </a:lstStyle>
          <a:p>
            <a:fld id="{42169B3B-8761-4204-AA5A-11BC84B55C93}" type="datetimeFigureOut">
              <a:rPr lang="en-AU" smtClean="0"/>
              <a:pPr/>
              <a:t>27/04/2020</a:t>
            </a:fld>
            <a:endParaRPr lang="en-AU" dirty="0"/>
          </a:p>
        </p:txBody>
      </p:sp>
      <p:sp>
        <p:nvSpPr>
          <p:cNvPr id="5" name="Footer Placeholder 4">
            <a:extLst>
              <a:ext uri="{FF2B5EF4-FFF2-40B4-BE49-F238E27FC236}">
                <a16:creationId xmlns:a16="http://schemas.microsoft.com/office/drawing/2014/main" id="{CBD43B1A-E254-4E8E-8D77-9053126860F2}"/>
              </a:ext>
            </a:extLst>
          </p:cNvPr>
          <p:cNvSpPr>
            <a:spLocks noGrp="1"/>
          </p:cNvSpPr>
          <p:nvPr>
            <p:ph type="ftr" sz="quarter" idx="3"/>
          </p:nvPr>
        </p:nvSpPr>
        <p:spPr>
          <a:xfrm>
            <a:off x="4038601" y="6356355"/>
            <a:ext cx="4114800" cy="365125"/>
          </a:xfrm>
          <a:prstGeom prst="rect">
            <a:avLst/>
          </a:prstGeom>
        </p:spPr>
        <p:txBody>
          <a:bodyPr vert="horz" lIns="0" tIns="0" rIns="0" bIns="0" rtlCol="0" anchor="ctr"/>
          <a:lstStyle>
            <a:lvl1pPr algn="ctr">
              <a:defRPr sz="907">
                <a:solidFill>
                  <a:schemeClr val="tx1"/>
                </a:solidFill>
              </a:defRPr>
            </a:lvl1pPr>
          </a:lstStyle>
          <a:p>
            <a:endParaRPr lang="en-AU"/>
          </a:p>
        </p:txBody>
      </p:sp>
      <p:sp>
        <p:nvSpPr>
          <p:cNvPr id="6" name="Slide Number Placeholder 5">
            <a:extLst>
              <a:ext uri="{FF2B5EF4-FFF2-40B4-BE49-F238E27FC236}">
                <a16:creationId xmlns:a16="http://schemas.microsoft.com/office/drawing/2014/main" id="{7966D85B-9034-49C5-A86E-714985BCC24E}"/>
              </a:ext>
            </a:extLst>
          </p:cNvPr>
          <p:cNvSpPr>
            <a:spLocks noGrp="1"/>
          </p:cNvSpPr>
          <p:nvPr>
            <p:ph type="sldNum" sz="quarter" idx="4"/>
          </p:nvPr>
        </p:nvSpPr>
        <p:spPr>
          <a:xfrm>
            <a:off x="9038395" y="6356355"/>
            <a:ext cx="2743200" cy="365125"/>
          </a:xfrm>
          <a:prstGeom prst="rect">
            <a:avLst/>
          </a:prstGeom>
        </p:spPr>
        <p:txBody>
          <a:bodyPr vert="horz" lIns="0" tIns="0" rIns="0" bIns="0" rtlCol="0" anchor="ctr"/>
          <a:lstStyle>
            <a:lvl1pPr algn="r">
              <a:defRPr sz="907">
                <a:solidFill>
                  <a:schemeClr val="tx1"/>
                </a:solidFill>
              </a:defRPr>
            </a:lvl1pPr>
          </a:lstStyle>
          <a:p>
            <a:fld id="{E6316B6A-336A-44FF-82DA-A4D1594FA055}" type="slidenum">
              <a:rPr lang="en-AU" smtClean="0"/>
              <a:pPr/>
              <a:t>‹#›</a:t>
            </a:fld>
            <a:endParaRPr lang="en-AU"/>
          </a:p>
        </p:txBody>
      </p:sp>
    </p:spTree>
    <p:extLst>
      <p:ext uri="{BB962C8B-B14F-4D97-AF65-F5344CB8AC3E}">
        <p14:creationId xmlns:p14="http://schemas.microsoft.com/office/powerpoint/2010/main" val="165842863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Lst>
  <p:txStyles>
    <p:titleStyle>
      <a:lvl1pPr algn="l" defTabSz="914384" rtl="0" eaLnBrk="1" latinLnBrk="0" hangingPunct="1">
        <a:lnSpc>
          <a:spcPct val="80000"/>
        </a:lnSpc>
        <a:spcBef>
          <a:spcPct val="0"/>
        </a:spcBef>
        <a:buNone/>
        <a:defRPr sz="5443" b="1" kern="1200" cap="all" baseline="0">
          <a:solidFill>
            <a:srgbClr val="F40000"/>
          </a:solidFill>
          <a:latin typeface="+mj-lt"/>
          <a:ea typeface="+mj-ea"/>
          <a:cs typeface="+mj-cs"/>
        </a:defRPr>
      </a:lvl1pPr>
    </p:titleStyle>
    <p:bodyStyle>
      <a:lvl1pPr marL="163292" indent="-163292" algn="l" defTabSz="914384" rtl="0" eaLnBrk="1" latinLnBrk="0" hangingPunct="1">
        <a:lnSpc>
          <a:spcPct val="100000"/>
        </a:lnSpc>
        <a:spcBef>
          <a:spcPts val="544"/>
        </a:spcBef>
        <a:buClr>
          <a:srgbClr val="F40000"/>
        </a:buClr>
        <a:buFont typeface="Arial" panose="020B0604020202020204" pitchFamily="34" charset="0"/>
        <a:buChar char="-"/>
        <a:defRPr sz="1633" kern="1200">
          <a:solidFill>
            <a:schemeClr val="tx1"/>
          </a:solidFill>
          <a:latin typeface="+mn-lt"/>
          <a:ea typeface="+mn-ea"/>
          <a:cs typeface="+mn-cs"/>
        </a:defRPr>
      </a:lvl1pPr>
      <a:lvl2pPr marL="326584" indent="-163292" algn="l" defTabSz="914384" rtl="0" eaLnBrk="1" latinLnBrk="0" hangingPunct="1">
        <a:lnSpc>
          <a:spcPct val="100000"/>
        </a:lnSpc>
        <a:spcBef>
          <a:spcPts val="0"/>
        </a:spcBef>
        <a:buClrTx/>
        <a:buFont typeface="Arial" panose="020B0604020202020204" pitchFamily="34" charset="0"/>
        <a:buChar char="-"/>
        <a:defRPr sz="1633" kern="1200">
          <a:solidFill>
            <a:schemeClr val="tx1"/>
          </a:solidFill>
          <a:latin typeface="+mn-lt"/>
          <a:ea typeface="+mn-ea"/>
          <a:cs typeface="+mn-cs"/>
        </a:defRPr>
      </a:lvl2pPr>
      <a:lvl3pPr marL="489876" indent="-163292" algn="l" defTabSz="914384" rtl="0" eaLnBrk="1" latinLnBrk="0" hangingPunct="1">
        <a:lnSpc>
          <a:spcPct val="100000"/>
        </a:lnSpc>
        <a:spcBef>
          <a:spcPts val="0"/>
        </a:spcBef>
        <a:buClrTx/>
        <a:buFont typeface="Arial" panose="020B0604020202020204" pitchFamily="34" charset="0"/>
        <a:buChar char="-"/>
        <a:defRPr sz="1633" kern="1200">
          <a:solidFill>
            <a:schemeClr val="tx1"/>
          </a:solidFill>
          <a:latin typeface="+mn-lt"/>
          <a:ea typeface="+mn-ea"/>
          <a:cs typeface="+mn-cs"/>
        </a:defRPr>
      </a:lvl3pPr>
      <a:lvl4pPr marL="653168" indent="-163292" algn="l" defTabSz="914384" rtl="0" eaLnBrk="1" latinLnBrk="0" hangingPunct="1">
        <a:lnSpc>
          <a:spcPct val="100000"/>
        </a:lnSpc>
        <a:spcBef>
          <a:spcPts val="0"/>
        </a:spcBef>
        <a:buClrTx/>
        <a:buFont typeface="Arial" panose="020B0604020202020204" pitchFamily="34" charset="0"/>
        <a:buChar char="-"/>
        <a:defRPr sz="1633" kern="1200">
          <a:solidFill>
            <a:schemeClr val="tx1"/>
          </a:solidFill>
          <a:latin typeface="+mn-lt"/>
          <a:ea typeface="+mn-ea"/>
          <a:cs typeface="+mn-cs"/>
        </a:defRPr>
      </a:lvl4pPr>
      <a:lvl5pPr marL="816460" indent="-163292" algn="l" defTabSz="914384" rtl="0" eaLnBrk="1" latinLnBrk="0" hangingPunct="1">
        <a:lnSpc>
          <a:spcPct val="100000"/>
        </a:lnSpc>
        <a:spcBef>
          <a:spcPts val="0"/>
        </a:spcBef>
        <a:buClrTx/>
        <a:buFont typeface="Arial" panose="020B0604020202020204" pitchFamily="34" charset="0"/>
        <a:buChar char="-"/>
        <a:defRPr sz="1633" kern="1200">
          <a:solidFill>
            <a:schemeClr val="tx1"/>
          </a:solidFill>
          <a:latin typeface="+mn-lt"/>
          <a:ea typeface="+mn-ea"/>
          <a:cs typeface="+mn-cs"/>
        </a:defRPr>
      </a:lvl5pPr>
      <a:lvl6pPr marL="2514554" indent="-228597" algn="l" defTabSz="91438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44" indent="-228597" algn="l" defTabSz="91438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37" indent="-228597" algn="l" defTabSz="91438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28" indent="-228597" algn="l" defTabSz="91438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84" rtl="0" eaLnBrk="1" latinLnBrk="0" hangingPunct="1">
        <a:defRPr sz="1800" kern="1200">
          <a:solidFill>
            <a:schemeClr val="tx1"/>
          </a:solidFill>
          <a:latin typeface="+mn-lt"/>
          <a:ea typeface="+mn-ea"/>
          <a:cs typeface="+mn-cs"/>
        </a:defRPr>
      </a:lvl1pPr>
      <a:lvl2pPr marL="457191" algn="l" defTabSz="914384" rtl="0" eaLnBrk="1" latinLnBrk="0" hangingPunct="1">
        <a:defRPr sz="1800" kern="1200">
          <a:solidFill>
            <a:schemeClr val="tx1"/>
          </a:solidFill>
          <a:latin typeface="+mn-lt"/>
          <a:ea typeface="+mn-ea"/>
          <a:cs typeface="+mn-cs"/>
        </a:defRPr>
      </a:lvl2pPr>
      <a:lvl3pPr marL="914384" algn="l" defTabSz="914384" rtl="0" eaLnBrk="1" latinLnBrk="0" hangingPunct="1">
        <a:defRPr sz="1800" kern="1200">
          <a:solidFill>
            <a:schemeClr val="tx1"/>
          </a:solidFill>
          <a:latin typeface="+mn-lt"/>
          <a:ea typeface="+mn-ea"/>
          <a:cs typeface="+mn-cs"/>
        </a:defRPr>
      </a:lvl3pPr>
      <a:lvl4pPr marL="1371575" algn="l" defTabSz="914384" rtl="0" eaLnBrk="1" latinLnBrk="0" hangingPunct="1">
        <a:defRPr sz="1800" kern="1200">
          <a:solidFill>
            <a:schemeClr val="tx1"/>
          </a:solidFill>
          <a:latin typeface="+mn-lt"/>
          <a:ea typeface="+mn-ea"/>
          <a:cs typeface="+mn-cs"/>
        </a:defRPr>
      </a:lvl4pPr>
      <a:lvl5pPr marL="1828766" algn="l" defTabSz="914384" rtl="0" eaLnBrk="1" latinLnBrk="0" hangingPunct="1">
        <a:defRPr sz="1800" kern="1200">
          <a:solidFill>
            <a:schemeClr val="tx1"/>
          </a:solidFill>
          <a:latin typeface="+mn-lt"/>
          <a:ea typeface="+mn-ea"/>
          <a:cs typeface="+mn-cs"/>
        </a:defRPr>
      </a:lvl5pPr>
      <a:lvl6pPr marL="2285958" algn="l" defTabSz="914384" rtl="0" eaLnBrk="1" latinLnBrk="0" hangingPunct="1">
        <a:defRPr sz="1800" kern="1200">
          <a:solidFill>
            <a:schemeClr val="tx1"/>
          </a:solidFill>
          <a:latin typeface="+mn-lt"/>
          <a:ea typeface="+mn-ea"/>
          <a:cs typeface="+mn-cs"/>
        </a:defRPr>
      </a:lvl6pPr>
      <a:lvl7pPr marL="2743150" algn="l" defTabSz="914384" rtl="0" eaLnBrk="1" latinLnBrk="0" hangingPunct="1">
        <a:defRPr sz="1800" kern="1200">
          <a:solidFill>
            <a:schemeClr val="tx1"/>
          </a:solidFill>
          <a:latin typeface="+mn-lt"/>
          <a:ea typeface="+mn-ea"/>
          <a:cs typeface="+mn-cs"/>
        </a:defRPr>
      </a:lvl7pPr>
      <a:lvl8pPr marL="3200341" algn="l" defTabSz="914384" rtl="0" eaLnBrk="1" latinLnBrk="0" hangingPunct="1">
        <a:defRPr sz="1800" kern="1200">
          <a:solidFill>
            <a:schemeClr val="tx1"/>
          </a:solidFill>
          <a:latin typeface="+mn-lt"/>
          <a:ea typeface="+mn-ea"/>
          <a:cs typeface="+mn-cs"/>
        </a:defRPr>
      </a:lvl8pPr>
      <a:lvl9pPr marL="3657533" algn="l" defTabSz="9143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3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1.xm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6.xml"/><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7.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8.xml"/><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9.xml"/><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3.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3.xml"/></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3.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33.xml"/></Relationships>
</file>

<file path=ppt/slides/_rels/slide3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3.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3.xml"/></Relationships>
</file>

<file path=ppt/slides/_rels/slide3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3.xml"/></Relationships>
</file>

<file path=ppt/slides/_rels/slide39.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3.xml"/></Relationships>
</file>

<file path=ppt/slides/_rels/slide4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3.xml"/></Relationships>
</file>

<file path=ppt/slides/_rels/slide4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3.xml"/></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3.xml"/></Relationships>
</file>

<file path=ppt/slides/_rels/slide4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3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6AA4-98B4-4897-917C-6AA757CD6B69}"/>
              </a:ext>
            </a:extLst>
          </p:cNvPr>
          <p:cNvSpPr>
            <a:spLocks noGrp="1"/>
          </p:cNvSpPr>
          <p:nvPr>
            <p:ph type="ctrTitle"/>
          </p:nvPr>
        </p:nvSpPr>
        <p:spPr>
          <a:xfrm>
            <a:off x="5233300" y="1314349"/>
            <a:ext cx="6874328" cy="2740710"/>
          </a:xfrm>
        </p:spPr>
        <p:txBody>
          <a:bodyPr/>
          <a:lstStyle/>
          <a:p>
            <a:pPr algn="ctr"/>
            <a:br>
              <a:rPr lang="en-AU" sz="3200" dirty="0"/>
            </a:br>
            <a:br>
              <a:rPr lang="en-AU" sz="3200" dirty="0"/>
            </a:br>
            <a:br>
              <a:rPr lang="en-AU" sz="3200" dirty="0"/>
            </a:br>
            <a:br>
              <a:rPr lang="en-AU" sz="3200" dirty="0"/>
            </a:br>
            <a:br>
              <a:rPr lang="en-AU" sz="3200" dirty="0"/>
            </a:br>
            <a:br>
              <a:rPr lang="en-AU" sz="3200" dirty="0"/>
            </a:br>
            <a:br>
              <a:rPr lang="en-AU" sz="3200" dirty="0"/>
            </a:br>
            <a:r>
              <a:rPr lang="en-AU" sz="3200" dirty="0">
                <a:solidFill>
                  <a:schemeClr val="bg1"/>
                </a:solidFill>
              </a:rPr>
              <a:t>History and Evolution:</a:t>
            </a:r>
            <a:br>
              <a:rPr lang="en-AU" sz="3200" dirty="0">
                <a:solidFill>
                  <a:schemeClr val="bg1"/>
                </a:solidFill>
              </a:rPr>
            </a:br>
            <a:r>
              <a:rPr lang="en-AU" sz="3200" dirty="0">
                <a:solidFill>
                  <a:schemeClr val="bg1"/>
                </a:solidFill>
              </a:rPr>
              <a:t>An Introduction to Australian Wine</a:t>
            </a:r>
            <a:br>
              <a:rPr lang="en-AU" sz="3200" dirty="0"/>
            </a:br>
            <a:br>
              <a:rPr lang="en-AU" sz="3200" dirty="0"/>
            </a:br>
            <a:endParaRPr lang="en-AU" sz="3200" dirty="0"/>
          </a:p>
        </p:txBody>
      </p:sp>
      <p:sp>
        <p:nvSpPr>
          <p:cNvPr id="4" name="Subtitle 6">
            <a:extLst>
              <a:ext uri="{FF2B5EF4-FFF2-40B4-BE49-F238E27FC236}">
                <a16:creationId xmlns:a16="http://schemas.microsoft.com/office/drawing/2014/main" id="{0D6C98A8-3750-40B9-8607-5E96CA9EDCAC}"/>
              </a:ext>
            </a:extLst>
          </p:cNvPr>
          <p:cNvSpPr txBox="1">
            <a:spLocks/>
          </p:cNvSpPr>
          <p:nvPr/>
        </p:nvSpPr>
        <p:spPr>
          <a:xfrm>
            <a:off x="8034338" y="3699846"/>
            <a:ext cx="3262312" cy="710426"/>
          </a:xfrm>
          <a:prstGeom prst="rect">
            <a:avLst/>
          </a:prstGeom>
        </p:spPr>
        <p:txBody>
          <a:bodyPr vert="horz" lIns="91440" tIns="45720" rIns="91440" bIns="45720" rtlCol="0">
            <a:noAutofit/>
          </a:bodyPr>
          <a:lstStyle>
            <a:lvl1pPr marL="0" indent="0" algn="l" defTabSz="914400" rtl="0" eaLnBrk="1" latinLnBrk="0" hangingPunct="1">
              <a:lnSpc>
                <a:spcPct val="117000"/>
              </a:lnSpc>
              <a:spcBef>
                <a:spcPts val="2000"/>
              </a:spcBef>
              <a:buFont typeface="Arial" panose="020B0604020202020204" pitchFamily="34" charset="0"/>
              <a:buNone/>
              <a:defRPr sz="2250" b="0" kern="1200">
                <a:solidFill>
                  <a:schemeClr val="bg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2pPr>
            <a:lvl3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3pPr>
            <a:lvl4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4pPr>
            <a:lvl5pPr marL="0" indent="0" algn="l" defTabSz="914400" rtl="0" eaLnBrk="1" latinLnBrk="0" hangingPunct="1">
              <a:lnSpc>
                <a:spcPct val="117000"/>
              </a:lnSpc>
              <a:spcBef>
                <a:spcPts val="600"/>
              </a:spcBef>
              <a:buFont typeface="Verdana" panose="020B0604030504040204" pitchFamily="34" charset="0"/>
              <a:buNone/>
              <a:defRPr sz="2250" b="0" kern="1200">
                <a:solidFill>
                  <a:schemeClr val="bg1"/>
                </a:solidFill>
                <a:latin typeface="+mn-lt"/>
                <a:ea typeface="+mn-ea"/>
                <a:cs typeface="+mn-cs"/>
              </a:defRPr>
            </a:lvl5pPr>
            <a:lvl6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9pPr>
          </a:lstStyle>
          <a:p>
            <a:endParaRPr lang="en-US" sz="3600" dirty="0"/>
          </a:p>
        </p:txBody>
      </p:sp>
      <p:sp>
        <p:nvSpPr>
          <p:cNvPr id="5" name="Subtitle 6">
            <a:extLst>
              <a:ext uri="{FF2B5EF4-FFF2-40B4-BE49-F238E27FC236}">
                <a16:creationId xmlns:a16="http://schemas.microsoft.com/office/drawing/2014/main" id="{2C97A851-15A2-48F3-BF80-E1D9DD8496EE}"/>
              </a:ext>
            </a:extLst>
          </p:cNvPr>
          <p:cNvSpPr txBox="1">
            <a:spLocks/>
          </p:cNvSpPr>
          <p:nvPr/>
        </p:nvSpPr>
        <p:spPr>
          <a:xfrm>
            <a:off x="8156208" y="5226699"/>
            <a:ext cx="3394107" cy="710426"/>
          </a:xfrm>
          <a:prstGeom prst="rect">
            <a:avLst/>
          </a:prstGeom>
        </p:spPr>
        <p:txBody>
          <a:bodyPr vert="horz" lIns="91440" tIns="45720" rIns="91440" bIns="45720" rtlCol="0">
            <a:noAutofit/>
          </a:bodyPr>
          <a:lstStyle>
            <a:lvl1pPr marL="0" indent="0" algn="l" defTabSz="914400" rtl="0" eaLnBrk="1" latinLnBrk="0" hangingPunct="1">
              <a:lnSpc>
                <a:spcPct val="117000"/>
              </a:lnSpc>
              <a:spcBef>
                <a:spcPts val="2000"/>
              </a:spcBef>
              <a:buFont typeface="Arial" panose="020B0604020202020204" pitchFamily="34" charset="0"/>
              <a:buNone/>
              <a:defRPr sz="2250" b="0" kern="1200">
                <a:solidFill>
                  <a:schemeClr val="bg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2pPr>
            <a:lvl3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3pPr>
            <a:lvl4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4pPr>
            <a:lvl5pPr marL="0" indent="0" algn="l" defTabSz="914400" rtl="0" eaLnBrk="1" latinLnBrk="0" hangingPunct="1">
              <a:lnSpc>
                <a:spcPct val="117000"/>
              </a:lnSpc>
              <a:spcBef>
                <a:spcPts val="600"/>
              </a:spcBef>
              <a:buFont typeface="Verdana" panose="020B0604030504040204" pitchFamily="34" charset="0"/>
              <a:buNone/>
              <a:defRPr sz="2250" b="0" kern="1200">
                <a:solidFill>
                  <a:schemeClr val="bg1"/>
                </a:solidFill>
                <a:latin typeface="+mn-lt"/>
                <a:ea typeface="+mn-ea"/>
                <a:cs typeface="+mn-cs"/>
              </a:defRPr>
            </a:lvl5pPr>
            <a:lvl6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9pPr>
          </a:lstStyle>
          <a:p>
            <a:pPr>
              <a:lnSpc>
                <a:spcPct val="100000"/>
              </a:lnSpc>
              <a:spcBef>
                <a:spcPts val="0"/>
              </a:spcBef>
            </a:pPr>
            <a:endParaRPr lang="en-US" sz="1600" dirty="0"/>
          </a:p>
        </p:txBody>
      </p:sp>
      <p:sp>
        <p:nvSpPr>
          <p:cNvPr id="6" name="Subtitle 5">
            <a:extLst>
              <a:ext uri="{FF2B5EF4-FFF2-40B4-BE49-F238E27FC236}">
                <a16:creationId xmlns:a16="http://schemas.microsoft.com/office/drawing/2014/main" id="{54AE5CA9-8D2E-E344-B195-957EE81A2E73}"/>
              </a:ext>
            </a:extLst>
          </p:cNvPr>
          <p:cNvSpPr>
            <a:spLocks noGrp="1"/>
          </p:cNvSpPr>
          <p:nvPr>
            <p:ph type="subTitle" idx="1"/>
          </p:nvPr>
        </p:nvSpPr>
        <p:spPr>
          <a:xfrm>
            <a:off x="5772154" y="4571998"/>
            <a:ext cx="6031832" cy="1054749"/>
          </a:xfrm>
        </p:spPr>
        <p:txBody>
          <a:bodyPr/>
          <a:lstStyle/>
          <a:p>
            <a:pPr algn="ctr">
              <a:lnSpc>
                <a:spcPct val="100000"/>
              </a:lnSpc>
              <a:spcBef>
                <a:spcPts val="0"/>
              </a:spcBef>
            </a:pPr>
            <a:endParaRPr lang="en-US" sz="2400" dirty="0"/>
          </a:p>
          <a:p>
            <a:pPr algn="ctr">
              <a:lnSpc>
                <a:spcPct val="100000"/>
              </a:lnSpc>
              <a:spcBef>
                <a:spcPts val="0"/>
              </a:spcBef>
            </a:pPr>
            <a:r>
              <a:rPr lang="en-US" sz="2400" dirty="0"/>
              <a:t>April 2020</a:t>
            </a:r>
          </a:p>
          <a:p>
            <a:pPr algn="ctr"/>
            <a:endParaRPr lang="en-US" sz="2400" dirty="0"/>
          </a:p>
        </p:txBody>
      </p:sp>
    </p:spTree>
    <p:extLst>
      <p:ext uri="{BB962C8B-B14F-4D97-AF65-F5344CB8AC3E}">
        <p14:creationId xmlns:p14="http://schemas.microsoft.com/office/powerpoint/2010/main" val="657079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4">
            <a:extLst>
              <a:ext uri="{FF2B5EF4-FFF2-40B4-BE49-F238E27FC236}">
                <a16:creationId xmlns:a16="http://schemas.microsoft.com/office/drawing/2014/main" id="{C1A24173-4ED9-473E-B5E9-F0B8D5762C37}"/>
              </a:ext>
            </a:extLst>
          </p:cNvPr>
          <p:cNvSpPr txBox="1"/>
          <p:nvPr/>
        </p:nvSpPr>
        <p:spPr>
          <a:xfrm>
            <a:off x="1197375" y="2965902"/>
            <a:ext cx="3934017" cy="696342"/>
          </a:xfrm>
          <a:prstGeom prst="rect">
            <a:avLst/>
          </a:prstGeom>
        </p:spPr>
        <p:txBody>
          <a:bodyPr vert="horz" wrap="none" lIns="0" tIns="14402" rIns="0" bIns="0" rtlCol="0">
            <a:noAutofit/>
          </a:bodyPr>
          <a:lstStyle/>
          <a:p>
            <a:pPr marL="0" marR="0" lvl="0" indent="0" algn="l" defTabSz="829544" rtl="0" eaLnBrk="1" fontAlgn="auto" latinLnBrk="0" hangingPunct="1">
              <a:lnSpc>
                <a:spcPct val="80000"/>
              </a:lnSpc>
              <a:spcBef>
                <a:spcPts val="0"/>
              </a:spcBef>
              <a:spcAft>
                <a:spcPts val="0"/>
              </a:spcAft>
              <a:buClrTx/>
              <a:buSzTx/>
              <a:buFontTx/>
              <a:buNone/>
              <a:tabLst/>
              <a:defRPr/>
            </a:pPr>
            <a:r>
              <a:rPr kumimoji="0" lang="en-AU" sz="5352" b="1" i="0" u="none" strike="noStrike" kern="1200" cap="none" spc="1361" normalizeH="0" baseline="0" noProof="0" dirty="0">
                <a:ln>
                  <a:noFill/>
                </a:ln>
                <a:solidFill>
                  <a:prstClr val="white"/>
                </a:solidFill>
                <a:effectLst/>
                <a:uLnTx/>
                <a:uFillTx/>
                <a:latin typeface="Arial" panose="020B0604020202020204"/>
                <a:ea typeface="+mn-ea"/>
                <a:cs typeface="Hellix"/>
              </a:rPr>
              <a:t>FRANCE</a:t>
            </a:r>
            <a:endParaRPr kumimoji="0" lang="en-AU" sz="5352" b="0" i="0" u="none" strike="noStrike" kern="1200" cap="none" spc="1361" normalizeH="0" baseline="0" noProof="0" dirty="0">
              <a:ln>
                <a:noFill/>
              </a:ln>
              <a:solidFill>
                <a:prstClr val="white"/>
              </a:solidFill>
              <a:effectLst/>
              <a:uLnTx/>
              <a:uFillTx/>
              <a:latin typeface="Arial" panose="020B0604020202020204"/>
              <a:ea typeface="+mn-ea"/>
              <a:cs typeface="Hellix"/>
            </a:endParaRPr>
          </a:p>
        </p:txBody>
      </p:sp>
      <p:sp>
        <p:nvSpPr>
          <p:cNvPr id="3" name="object 58">
            <a:extLst>
              <a:ext uri="{FF2B5EF4-FFF2-40B4-BE49-F238E27FC236}">
                <a16:creationId xmlns:a16="http://schemas.microsoft.com/office/drawing/2014/main" id="{66149595-D8A4-4E8E-9AB2-C8B777C6C1E4}"/>
              </a:ext>
            </a:extLst>
          </p:cNvPr>
          <p:cNvSpPr txBox="1"/>
          <p:nvPr/>
        </p:nvSpPr>
        <p:spPr>
          <a:xfrm>
            <a:off x="5605966" y="2133461"/>
            <a:ext cx="2441620" cy="367469"/>
          </a:xfrm>
          <a:prstGeom prst="rect">
            <a:avLst/>
          </a:prstGeom>
        </p:spPr>
        <p:txBody>
          <a:bodyPr vert="horz" wrap="square" lIns="0" tIns="15554" rIns="0" bIns="0" rtlCol="0" anchor="t" anchorCtr="0">
            <a:spAutoFit/>
          </a:bodyPr>
          <a:lstStyle/>
          <a:p>
            <a:pPr marL="0" marR="0" lvl="0" indent="0" algn="ctr" defTabSz="829544" rtl="0" eaLnBrk="1" fontAlgn="auto" latinLnBrk="0" hangingPunct="1">
              <a:lnSpc>
                <a:spcPct val="90000"/>
              </a:lnSpc>
              <a:spcBef>
                <a:spcPts val="0"/>
              </a:spcBef>
              <a:spcAft>
                <a:spcPts val="0"/>
              </a:spcAft>
              <a:buClr>
                <a:srgbClr val="F40000"/>
              </a:buClr>
              <a:buSzTx/>
              <a:buFontTx/>
              <a:buNone/>
              <a:tabLst/>
              <a:defRPr/>
            </a:pPr>
            <a:r>
              <a:rPr kumimoji="0" lang="en-AU" sz="2540" b="1" i="0" u="none" strike="noStrike" kern="1200" cap="none" spc="0" normalizeH="0" baseline="0" noProof="0" dirty="0">
                <a:ln>
                  <a:noFill/>
                </a:ln>
                <a:solidFill>
                  <a:prstClr val="white"/>
                </a:solidFill>
                <a:effectLst/>
                <a:uLnTx/>
                <a:uFillTx/>
                <a:latin typeface="Arial" panose="020B0604020202020204"/>
                <a:ea typeface="+mn-ea"/>
                <a:cs typeface="Hellix SemiBold"/>
              </a:rPr>
              <a:t>BURGUNDY</a:t>
            </a:r>
            <a:endParaRPr kumimoji="0" lang="en-US" sz="2540"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4" name="object 58">
            <a:extLst>
              <a:ext uri="{FF2B5EF4-FFF2-40B4-BE49-F238E27FC236}">
                <a16:creationId xmlns:a16="http://schemas.microsoft.com/office/drawing/2014/main" id="{11C2E2BB-30C9-4437-BF6F-520FF60EC1AB}"/>
              </a:ext>
            </a:extLst>
          </p:cNvPr>
          <p:cNvSpPr txBox="1"/>
          <p:nvPr/>
        </p:nvSpPr>
        <p:spPr>
          <a:xfrm>
            <a:off x="6739291" y="4376306"/>
            <a:ext cx="423555"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white"/>
                </a:solidFill>
                <a:effectLst/>
                <a:uLnTx/>
                <a:uFillTx/>
                <a:latin typeface="Arial" panose="020B0604020202020204"/>
                <a:ea typeface="+mn-ea"/>
                <a:cs typeface="Hellix SemiBold"/>
              </a:rPr>
              <a:t>LYON</a:t>
            </a:r>
            <a:endParaRPr kumimoji="0" lang="en-US" sz="1089"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5" name="object 58">
            <a:extLst>
              <a:ext uri="{FF2B5EF4-FFF2-40B4-BE49-F238E27FC236}">
                <a16:creationId xmlns:a16="http://schemas.microsoft.com/office/drawing/2014/main" id="{69ED2F10-0B81-4233-ADC1-FF0B5C5DBA6D}"/>
              </a:ext>
            </a:extLst>
          </p:cNvPr>
          <p:cNvSpPr txBox="1"/>
          <p:nvPr/>
        </p:nvSpPr>
        <p:spPr>
          <a:xfrm>
            <a:off x="6887994" y="2535263"/>
            <a:ext cx="423555"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white"/>
                </a:solidFill>
                <a:effectLst/>
                <a:uLnTx/>
                <a:uFillTx/>
                <a:latin typeface="Arial" panose="020B0604020202020204"/>
                <a:ea typeface="+mn-ea"/>
                <a:cs typeface="Hellix SemiBold"/>
              </a:rPr>
              <a:t>DIJON</a:t>
            </a:r>
            <a:endParaRPr kumimoji="0" lang="en-US" sz="1089"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6" name="object 58">
            <a:extLst>
              <a:ext uri="{FF2B5EF4-FFF2-40B4-BE49-F238E27FC236}">
                <a16:creationId xmlns:a16="http://schemas.microsoft.com/office/drawing/2014/main" id="{5FC8E3FA-83EC-4133-9569-E029F5CA4D2C}"/>
              </a:ext>
            </a:extLst>
          </p:cNvPr>
          <p:cNvSpPr txBox="1"/>
          <p:nvPr/>
        </p:nvSpPr>
        <p:spPr>
          <a:xfrm>
            <a:off x="9387313" y="1040517"/>
            <a:ext cx="1149741"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black"/>
                </a:solidFill>
                <a:effectLst/>
                <a:uLnTx/>
                <a:uFillTx/>
                <a:latin typeface="Arial" panose="020B0604020202020204"/>
                <a:ea typeface="+mn-ea"/>
                <a:cs typeface="Hellix SemiBold"/>
              </a:rPr>
              <a:t>STRASBOURG</a:t>
            </a:r>
            <a:endParaRPr kumimoji="0" lang="en-US" sz="1089" b="0" i="0" u="none" strike="noStrike" kern="1200" cap="none" spc="0" normalizeH="0" baseline="0" noProof="0" dirty="0">
              <a:ln>
                <a:noFill/>
              </a:ln>
              <a:solidFill>
                <a:prstClr val="black"/>
              </a:solidFill>
              <a:effectLst/>
              <a:uLnTx/>
              <a:uFillTx/>
              <a:latin typeface="Arial" panose="020B0604020202020204"/>
              <a:ea typeface="+mn-ea"/>
              <a:cs typeface="Hellix SemiBold"/>
            </a:endParaRPr>
          </a:p>
        </p:txBody>
      </p:sp>
      <p:sp>
        <p:nvSpPr>
          <p:cNvPr id="7" name="object 58">
            <a:extLst>
              <a:ext uri="{FF2B5EF4-FFF2-40B4-BE49-F238E27FC236}">
                <a16:creationId xmlns:a16="http://schemas.microsoft.com/office/drawing/2014/main" id="{9B7D3AC3-9C7A-47F8-A948-1C8E2490CEC7}"/>
              </a:ext>
            </a:extLst>
          </p:cNvPr>
          <p:cNvSpPr txBox="1"/>
          <p:nvPr/>
        </p:nvSpPr>
        <p:spPr>
          <a:xfrm>
            <a:off x="381090" y="2576387"/>
            <a:ext cx="611099"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white"/>
                </a:solidFill>
                <a:effectLst/>
                <a:uLnTx/>
                <a:uFillTx/>
                <a:latin typeface="Arial" panose="020B0604020202020204"/>
                <a:ea typeface="+mn-ea"/>
                <a:cs typeface="Hellix SemiBold"/>
              </a:rPr>
              <a:t>NANTES</a:t>
            </a:r>
            <a:endParaRPr kumimoji="0" lang="en-US" sz="1089"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8" name="object 58">
            <a:extLst>
              <a:ext uri="{FF2B5EF4-FFF2-40B4-BE49-F238E27FC236}">
                <a16:creationId xmlns:a16="http://schemas.microsoft.com/office/drawing/2014/main" id="{201C1D26-8EE6-4C64-86B4-801CC4B7327F}"/>
              </a:ext>
            </a:extLst>
          </p:cNvPr>
          <p:cNvSpPr txBox="1"/>
          <p:nvPr/>
        </p:nvSpPr>
        <p:spPr>
          <a:xfrm>
            <a:off x="1203584" y="5389566"/>
            <a:ext cx="834709"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white"/>
                </a:solidFill>
                <a:effectLst/>
                <a:uLnTx/>
                <a:uFillTx/>
                <a:latin typeface="Arial" panose="020B0604020202020204"/>
                <a:ea typeface="+mn-ea"/>
                <a:cs typeface="Hellix SemiBold"/>
              </a:rPr>
              <a:t>BORDEAUX</a:t>
            </a:r>
            <a:endParaRPr kumimoji="0" lang="en-US" sz="1089"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9" name="object 58">
            <a:extLst>
              <a:ext uri="{FF2B5EF4-FFF2-40B4-BE49-F238E27FC236}">
                <a16:creationId xmlns:a16="http://schemas.microsoft.com/office/drawing/2014/main" id="{10FE4614-7159-4E07-94A0-70504D3CD01E}"/>
              </a:ext>
            </a:extLst>
          </p:cNvPr>
          <p:cNvSpPr txBox="1"/>
          <p:nvPr/>
        </p:nvSpPr>
        <p:spPr>
          <a:xfrm>
            <a:off x="1010939" y="4856892"/>
            <a:ext cx="2441620" cy="367469"/>
          </a:xfrm>
          <a:prstGeom prst="rect">
            <a:avLst/>
          </a:prstGeom>
        </p:spPr>
        <p:txBody>
          <a:bodyPr vert="horz" wrap="square" lIns="0" tIns="15554" rIns="0" bIns="0" rtlCol="0" anchor="t" anchorCtr="0">
            <a:spAutoFit/>
          </a:bodyPr>
          <a:lstStyle/>
          <a:p>
            <a:pPr marL="0" marR="0" lvl="0" indent="0" algn="ctr" defTabSz="829544" rtl="0" eaLnBrk="1" fontAlgn="auto" latinLnBrk="0" hangingPunct="1">
              <a:lnSpc>
                <a:spcPct val="90000"/>
              </a:lnSpc>
              <a:spcBef>
                <a:spcPts val="0"/>
              </a:spcBef>
              <a:spcAft>
                <a:spcPts val="0"/>
              </a:spcAft>
              <a:buClr>
                <a:srgbClr val="F40000"/>
              </a:buClr>
              <a:buSzTx/>
              <a:buFontTx/>
              <a:buNone/>
              <a:tabLst/>
              <a:defRPr/>
            </a:pPr>
            <a:r>
              <a:rPr kumimoji="0" lang="en-AU" sz="2540" b="1" i="0" u="none" strike="noStrike" kern="1200" cap="none" spc="0" normalizeH="0" baseline="0" noProof="0" dirty="0">
                <a:ln>
                  <a:noFill/>
                </a:ln>
                <a:solidFill>
                  <a:prstClr val="white"/>
                </a:solidFill>
                <a:effectLst/>
                <a:uLnTx/>
                <a:uFillTx/>
                <a:latin typeface="Arial" panose="020B0604020202020204"/>
                <a:ea typeface="+mn-ea"/>
                <a:cs typeface="Hellix SemiBold"/>
              </a:rPr>
              <a:t>BORDEAUX</a:t>
            </a:r>
            <a:endParaRPr kumimoji="0" lang="en-US" sz="2540"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10" name="object 58">
            <a:extLst>
              <a:ext uri="{FF2B5EF4-FFF2-40B4-BE49-F238E27FC236}">
                <a16:creationId xmlns:a16="http://schemas.microsoft.com/office/drawing/2014/main" id="{418303EA-12C6-4F30-89A4-BA3564B4CCAE}"/>
              </a:ext>
            </a:extLst>
          </p:cNvPr>
          <p:cNvSpPr txBox="1"/>
          <p:nvPr/>
        </p:nvSpPr>
        <p:spPr>
          <a:xfrm>
            <a:off x="9479744" y="2661650"/>
            <a:ext cx="546999" cy="183316"/>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089" b="1" i="0" u="none" strike="noStrike" kern="1200" cap="none" spc="0" normalizeH="0" baseline="0" noProof="0" dirty="0">
                <a:ln>
                  <a:noFill/>
                </a:ln>
                <a:solidFill>
                  <a:prstClr val="black"/>
                </a:solidFill>
                <a:effectLst/>
                <a:uLnTx/>
                <a:uFillTx/>
                <a:latin typeface="Arial" panose="020B0604020202020204"/>
                <a:ea typeface="+mn-ea"/>
                <a:cs typeface="Hellix SemiBold"/>
              </a:rPr>
              <a:t>ONLY</a:t>
            </a:r>
            <a:endParaRPr kumimoji="0" lang="en-US" sz="1089" b="0" i="0" u="none" strike="noStrike" kern="1200" cap="none" spc="0" normalizeH="0" baseline="0" noProof="0" dirty="0">
              <a:ln>
                <a:noFill/>
              </a:ln>
              <a:solidFill>
                <a:prstClr val="black"/>
              </a:solidFill>
              <a:effectLst/>
              <a:uLnTx/>
              <a:uFillTx/>
              <a:latin typeface="Arial" panose="020B0604020202020204"/>
              <a:ea typeface="+mn-ea"/>
              <a:cs typeface="Hellix SemiBold"/>
            </a:endParaRPr>
          </a:p>
        </p:txBody>
      </p:sp>
      <p:sp>
        <p:nvSpPr>
          <p:cNvPr id="11" name="object 58">
            <a:extLst>
              <a:ext uri="{FF2B5EF4-FFF2-40B4-BE49-F238E27FC236}">
                <a16:creationId xmlns:a16="http://schemas.microsoft.com/office/drawing/2014/main" id="{940FD760-9228-44E7-993C-B26735C8766A}"/>
              </a:ext>
            </a:extLst>
          </p:cNvPr>
          <p:cNvSpPr txBox="1"/>
          <p:nvPr/>
        </p:nvSpPr>
        <p:spPr>
          <a:xfrm>
            <a:off x="4322843" y="780767"/>
            <a:ext cx="632739" cy="253015"/>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542" b="1" i="0" u="none" strike="noStrike" kern="1200" cap="none" spc="0" normalizeH="0" baseline="0" noProof="0" dirty="0">
                <a:ln>
                  <a:noFill/>
                </a:ln>
                <a:solidFill>
                  <a:prstClr val="white"/>
                </a:solidFill>
                <a:effectLst/>
                <a:uLnTx/>
                <a:uFillTx/>
                <a:latin typeface="Arial" panose="020B0604020202020204"/>
                <a:ea typeface="+mn-ea"/>
                <a:cs typeface="Hellix SemiBold"/>
              </a:rPr>
              <a:t>PARIS</a:t>
            </a:r>
            <a:endParaRPr kumimoji="0" lang="en-US" sz="1542" b="0" i="0" u="none" strike="noStrike" kern="1200" cap="none" spc="0" normalizeH="0" baseline="0" noProof="0" dirty="0">
              <a:ln>
                <a:noFill/>
              </a:ln>
              <a:solidFill>
                <a:prstClr val="white"/>
              </a:solidFill>
              <a:effectLst/>
              <a:uLnTx/>
              <a:uFillTx/>
              <a:latin typeface="Arial" panose="020B0604020202020204"/>
              <a:ea typeface="+mn-ea"/>
              <a:cs typeface="Hellix SemiBold"/>
            </a:endParaRPr>
          </a:p>
        </p:txBody>
      </p:sp>
      <p:sp>
        <p:nvSpPr>
          <p:cNvPr id="12" name="TextBox 11">
            <a:extLst>
              <a:ext uri="{FF2B5EF4-FFF2-40B4-BE49-F238E27FC236}">
                <a16:creationId xmlns:a16="http://schemas.microsoft.com/office/drawing/2014/main" id="{50E22CBB-69A9-4A14-84D6-303C2FB5576E}"/>
              </a:ext>
            </a:extLst>
          </p:cNvPr>
          <p:cNvSpPr txBox="1"/>
          <p:nvPr/>
        </p:nvSpPr>
        <p:spPr>
          <a:xfrm>
            <a:off x="9232037" y="2794717"/>
            <a:ext cx="2133816" cy="627083"/>
          </a:xfrm>
          <a:prstGeom prst="rect">
            <a:avLst/>
          </a:prstGeom>
          <a:noFill/>
        </p:spPr>
        <p:txBody>
          <a:bodyPr wrap="none" lIns="0" tIns="0" rIns="0" bIns="0" rtlCol="0">
            <a:noAutofit/>
          </a:bodyPr>
          <a:lstStyle/>
          <a:p>
            <a:pPr marL="0" marR="0" lvl="0" indent="0" algn="ctr" defTabSz="829544" rtl="0" eaLnBrk="1" fontAlgn="auto" latinLnBrk="0" hangingPunct="1">
              <a:lnSpc>
                <a:spcPct val="100000"/>
              </a:lnSpc>
              <a:spcBef>
                <a:spcPts val="0"/>
              </a:spcBef>
              <a:spcAft>
                <a:spcPts val="0"/>
              </a:spcAft>
              <a:buClrTx/>
              <a:buSzTx/>
              <a:buFontTx/>
              <a:buNone/>
              <a:tabLst/>
              <a:defRPr/>
            </a:pPr>
            <a:r>
              <a:rPr kumimoji="0" lang="en-AU" sz="4355" b="1" i="0" u="none" strike="noStrike" kern="1200" cap="none" spc="0" normalizeH="0" baseline="0" noProof="0" dirty="0">
                <a:ln>
                  <a:noFill/>
                </a:ln>
                <a:solidFill>
                  <a:srgbClr val="F40000"/>
                </a:solidFill>
                <a:effectLst/>
                <a:uLnTx/>
                <a:uFillTx/>
                <a:latin typeface="Arial" panose="020B0604020202020204"/>
                <a:ea typeface="+mn-ea"/>
                <a:cs typeface="+mn-cs"/>
              </a:rPr>
              <a:t>135,000</a:t>
            </a:r>
            <a:endParaRPr kumimoji="0" lang="en-AU" sz="4355" b="0" i="0" u="none" strike="noStrike" kern="1200" cap="none" spc="0" normalizeH="0" baseline="30000" noProof="0" dirty="0">
              <a:ln>
                <a:noFill/>
              </a:ln>
              <a:solidFill>
                <a:srgbClr val="F40000"/>
              </a:solidFill>
              <a:effectLst/>
              <a:uLnTx/>
              <a:uFillTx/>
              <a:latin typeface="Arial" panose="020B0604020202020204"/>
              <a:ea typeface="+mn-ea"/>
              <a:cs typeface="+mn-cs"/>
            </a:endParaRPr>
          </a:p>
        </p:txBody>
      </p:sp>
      <p:sp>
        <p:nvSpPr>
          <p:cNvPr id="13" name="object 58">
            <a:extLst>
              <a:ext uri="{FF2B5EF4-FFF2-40B4-BE49-F238E27FC236}">
                <a16:creationId xmlns:a16="http://schemas.microsoft.com/office/drawing/2014/main" id="{148D0488-7761-4568-9E83-8C42B538296A}"/>
              </a:ext>
            </a:extLst>
          </p:cNvPr>
          <p:cNvSpPr txBox="1"/>
          <p:nvPr/>
        </p:nvSpPr>
        <p:spPr>
          <a:xfrm>
            <a:off x="9479744" y="3451100"/>
            <a:ext cx="1057311" cy="211144"/>
          </a:xfrm>
          <a:prstGeom prst="rect">
            <a:avLst/>
          </a:prstGeom>
        </p:spPr>
        <p:txBody>
          <a:bodyPr vert="horz" wrap="square" lIns="0" tIns="15554" rIns="0" bIns="0" rtlCol="0" anchor="ctr"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AU" sz="1270" b="1" i="0" u="none" strike="noStrike" kern="1200" cap="none" spc="0" normalizeH="0" baseline="0" noProof="0" dirty="0">
                <a:ln>
                  <a:noFill/>
                </a:ln>
                <a:solidFill>
                  <a:prstClr val="black"/>
                </a:solidFill>
                <a:effectLst/>
                <a:uLnTx/>
                <a:uFillTx/>
                <a:latin typeface="Arial" panose="020B0604020202020204"/>
                <a:ea typeface="+mn-ea"/>
                <a:cs typeface="Hellix SemiBold"/>
              </a:rPr>
              <a:t>HECTARES</a:t>
            </a:r>
            <a:endParaRPr kumimoji="0" lang="en-US" sz="1270" b="0" i="0" u="none" strike="noStrike" kern="1200" cap="none" spc="0" normalizeH="0" baseline="0" noProof="0" dirty="0">
              <a:ln>
                <a:noFill/>
              </a:ln>
              <a:solidFill>
                <a:prstClr val="black"/>
              </a:solidFill>
              <a:effectLst/>
              <a:uLnTx/>
              <a:uFillTx/>
              <a:latin typeface="Arial" panose="020B0604020202020204"/>
              <a:ea typeface="+mn-ea"/>
              <a:cs typeface="Hellix SemiBold"/>
            </a:endParaRPr>
          </a:p>
        </p:txBody>
      </p:sp>
      <p:sp>
        <p:nvSpPr>
          <p:cNvPr id="14" name="object 58">
            <a:extLst>
              <a:ext uri="{FF2B5EF4-FFF2-40B4-BE49-F238E27FC236}">
                <a16:creationId xmlns:a16="http://schemas.microsoft.com/office/drawing/2014/main" id="{AC9EB883-10F2-44AC-94DF-88216560205F}"/>
              </a:ext>
            </a:extLst>
          </p:cNvPr>
          <p:cNvSpPr txBox="1"/>
          <p:nvPr/>
        </p:nvSpPr>
        <p:spPr>
          <a:xfrm>
            <a:off x="9479744" y="4295787"/>
            <a:ext cx="1482894" cy="797458"/>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US" sz="1270" b="1" i="0" u="none" strike="noStrike" kern="1200" cap="none" spc="0" normalizeH="0" baseline="0" noProof="0" dirty="0">
                <a:ln>
                  <a:noFill/>
                </a:ln>
                <a:solidFill>
                  <a:prstClr val="black"/>
                </a:solidFill>
                <a:effectLst/>
                <a:uLnTx/>
                <a:uFillTx/>
                <a:latin typeface="Arial" panose="020B0604020202020204"/>
                <a:ea typeface="+mn-ea"/>
                <a:cs typeface="Hellix SemiBold"/>
              </a:rPr>
              <a:t>OF AUSTRALIA’S TOTAL LAND MASS IS </a:t>
            </a:r>
          </a:p>
          <a:p>
            <a:pPr marL="0" marR="0" lvl="0" indent="0" algn="l" defTabSz="829544" rtl="0" eaLnBrk="1" fontAlgn="auto" latinLnBrk="0" hangingPunct="1">
              <a:lnSpc>
                <a:spcPct val="100000"/>
              </a:lnSpc>
              <a:spcBef>
                <a:spcPts val="0"/>
              </a:spcBef>
              <a:spcAft>
                <a:spcPts val="0"/>
              </a:spcAft>
              <a:buClr>
                <a:srgbClr val="F40000"/>
              </a:buClr>
              <a:buSzTx/>
              <a:buFontTx/>
              <a:buNone/>
              <a:tabLst/>
              <a:defRPr/>
            </a:pPr>
            <a:r>
              <a:rPr kumimoji="0" lang="en-US" sz="1270" b="1" i="0" u="none" strike="noStrike" kern="1200" cap="none" spc="0" normalizeH="0" baseline="0" noProof="0" dirty="0">
                <a:ln>
                  <a:noFill/>
                </a:ln>
                <a:solidFill>
                  <a:prstClr val="black"/>
                </a:solidFill>
                <a:effectLst/>
                <a:uLnTx/>
                <a:uFillTx/>
                <a:latin typeface="Arial" panose="020B0604020202020204"/>
                <a:ea typeface="+mn-ea"/>
                <a:cs typeface="Hellix SemiBold"/>
              </a:rPr>
              <a:t>UNDER VINE </a:t>
            </a:r>
            <a:endParaRPr kumimoji="0" lang="en-US" sz="1270" b="0" i="0" u="none" strike="noStrike" kern="1200" cap="none" spc="0" normalizeH="0" baseline="0" noProof="0" dirty="0">
              <a:ln>
                <a:noFill/>
              </a:ln>
              <a:solidFill>
                <a:prstClr val="black"/>
              </a:solidFill>
              <a:effectLst/>
              <a:uLnTx/>
              <a:uFillTx/>
              <a:latin typeface="Arial" panose="020B0604020202020204"/>
              <a:ea typeface="+mn-ea"/>
              <a:cs typeface="Hellix SemiBold"/>
            </a:endParaRPr>
          </a:p>
        </p:txBody>
      </p:sp>
      <p:sp>
        <p:nvSpPr>
          <p:cNvPr id="15" name="TextBox 14">
            <a:extLst>
              <a:ext uri="{FF2B5EF4-FFF2-40B4-BE49-F238E27FC236}">
                <a16:creationId xmlns:a16="http://schemas.microsoft.com/office/drawing/2014/main" id="{1D28D848-EA9E-4FB9-8E00-A973441832E2}"/>
              </a:ext>
            </a:extLst>
          </p:cNvPr>
          <p:cNvSpPr txBox="1"/>
          <p:nvPr/>
        </p:nvSpPr>
        <p:spPr>
          <a:xfrm>
            <a:off x="9380783" y="3778469"/>
            <a:ext cx="1267398" cy="517318"/>
          </a:xfrm>
          <a:prstGeom prst="rect">
            <a:avLst/>
          </a:prstGeom>
          <a:noFill/>
        </p:spPr>
        <p:txBody>
          <a:bodyPr wrap="none" lIns="0" tIns="0" rIns="0" bIns="0" rtlCol="0">
            <a:noAutofit/>
          </a:bodyPr>
          <a:lstStyle/>
          <a:p>
            <a:pPr marL="0" marR="0" lvl="0" indent="0" algn="ctr" defTabSz="829544" rtl="0" eaLnBrk="1" fontAlgn="auto" latinLnBrk="0" hangingPunct="1">
              <a:lnSpc>
                <a:spcPct val="100000"/>
              </a:lnSpc>
              <a:spcBef>
                <a:spcPts val="0"/>
              </a:spcBef>
              <a:spcAft>
                <a:spcPts val="0"/>
              </a:spcAft>
              <a:buClrTx/>
              <a:buSzTx/>
              <a:buFontTx/>
              <a:buNone/>
              <a:tabLst/>
              <a:defRPr/>
            </a:pPr>
            <a:r>
              <a:rPr kumimoji="0" lang="en-AU" sz="2722" b="1" i="0" u="none" strike="noStrike" kern="1200" cap="none" spc="0" normalizeH="0" baseline="0" noProof="0" dirty="0">
                <a:ln>
                  <a:noFill/>
                </a:ln>
                <a:solidFill>
                  <a:prstClr val="white"/>
                </a:solidFill>
                <a:effectLst/>
                <a:uLnTx/>
                <a:uFillTx/>
                <a:latin typeface="Arial" panose="020B0604020202020204"/>
                <a:ea typeface="+mn-ea"/>
                <a:cs typeface="+mn-cs"/>
              </a:rPr>
              <a:t>(0.02%)</a:t>
            </a:r>
            <a:endParaRPr kumimoji="0" lang="en-AU" sz="2722" b="0" i="0" u="none" strike="noStrike" kern="1200" cap="none" spc="0" normalizeH="0" baseline="30000" noProof="0" dirty="0">
              <a:ln>
                <a:noFill/>
              </a:ln>
              <a:solidFill>
                <a:prstClr val="white"/>
              </a:solidFill>
              <a:effectLst/>
              <a:uLnTx/>
              <a:uFillTx/>
              <a:latin typeface="Arial" panose="020B0604020202020204"/>
              <a:ea typeface="+mn-ea"/>
              <a:cs typeface="+mn-cs"/>
            </a:endParaRPr>
          </a:p>
        </p:txBody>
      </p:sp>
      <p:sp>
        <p:nvSpPr>
          <p:cNvPr id="16" name="object 58">
            <a:extLst>
              <a:ext uri="{FF2B5EF4-FFF2-40B4-BE49-F238E27FC236}">
                <a16:creationId xmlns:a16="http://schemas.microsoft.com/office/drawing/2014/main" id="{9C726CDE-7402-4933-AD73-49B56AC268D2}"/>
              </a:ext>
            </a:extLst>
          </p:cNvPr>
          <p:cNvSpPr txBox="1"/>
          <p:nvPr/>
        </p:nvSpPr>
        <p:spPr>
          <a:xfrm>
            <a:off x="9470127" y="5224361"/>
            <a:ext cx="1764566" cy="632413"/>
          </a:xfrm>
          <a:prstGeom prst="rect">
            <a:avLst/>
          </a:prstGeom>
        </p:spPr>
        <p:txBody>
          <a:bodyPr vert="horz" wrap="square" lIns="0" tIns="15554" rIns="0" bIns="0" rtlCol="0" anchor="t" anchorCtr="0">
            <a:spAutoFit/>
          </a:bodyPr>
          <a:lstStyle/>
          <a:p>
            <a:pPr marL="0" marR="0" lvl="0" indent="0" algn="l" defTabSz="829544" rtl="0" eaLnBrk="1" fontAlgn="auto" latinLnBrk="0" hangingPunct="1">
              <a:lnSpc>
                <a:spcPct val="92000"/>
              </a:lnSpc>
              <a:spcBef>
                <a:spcPts val="0"/>
              </a:spcBef>
              <a:spcAft>
                <a:spcPts val="0"/>
              </a:spcAft>
              <a:buClr>
                <a:srgbClr val="F40000"/>
              </a:buClr>
              <a:buSzTx/>
              <a:buFontTx/>
              <a:buNone/>
              <a:tabLst/>
              <a:defRPr/>
            </a:pPr>
            <a:r>
              <a:rPr kumimoji="0" lang="en-US" sz="1452" b="0" i="0" u="none" strike="noStrike" kern="1200" cap="none" spc="0" normalizeH="0" baseline="0" noProof="0" dirty="0">
                <a:ln>
                  <a:noFill/>
                </a:ln>
                <a:solidFill>
                  <a:prstClr val="black"/>
                </a:solidFill>
                <a:effectLst/>
                <a:uLnTx/>
                <a:uFillTx/>
                <a:latin typeface="Arial" panose="020B0604020202020204"/>
                <a:ea typeface="+mn-ea"/>
                <a:cs typeface="Hellix SemiBold"/>
              </a:rPr>
              <a:t>This is slightly less than Bordeaux and Burgundy combined. </a:t>
            </a:r>
          </a:p>
        </p:txBody>
      </p:sp>
    </p:spTree>
    <p:extLst>
      <p:ext uri="{BB962C8B-B14F-4D97-AF65-F5344CB8AC3E}">
        <p14:creationId xmlns:p14="http://schemas.microsoft.com/office/powerpoint/2010/main" val="38671894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E8745CF9-1841-4E79-84BE-89B6721355F3}"/>
              </a:ext>
            </a:extLst>
          </p:cNvPr>
          <p:cNvSpPr txBox="1"/>
          <p:nvPr/>
        </p:nvSpPr>
        <p:spPr>
          <a:xfrm>
            <a:off x="1221155" y="4126010"/>
            <a:ext cx="6636216" cy="798071"/>
          </a:xfrm>
          <a:prstGeom prst="rect">
            <a:avLst/>
          </a:prstGeom>
        </p:spPr>
        <p:txBody>
          <a:bodyPr vert="horz" wrap="square" lIns="0" tIns="11521" rIns="0" bIns="0" rtlCol="0">
            <a:noAutofit/>
          </a:bodyPr>
          <a:lstStyle/>
          <a:p>
            <a:pPr defTabSz="829544">
              <a:tabLst>
                <a:tab pos="1156177" algn="l"/>
              </a:tabLst>
            </a:pPr>
            <a:r>
              <a:rPr lang="en-AU" sz="5625" b="1" spc="1452" dirty="0">
                <a:solidFill>
                  <a:prstClr val="white"/>
                </a:solidFill>
                <a:latin typeface="Arial" panose="020B0604020202020204"/>
                <a:cs typeface="Hellix"/>
              </a:rPr>
              <a:t>THE VARIED</a:t>
            </a:r>
          </a:p>
        </p:txBody>
      </p:sp>
      <p:sp>
        <p:nvSpPr>
          <p:cNvPr id="5" name="object 4">
            <a:extLst>
              <a:ext uri="{FF2B5EF4-FFF2-40B4-BE49-F238E27FC236}">
                <a16:creationId xmlns:a16="http://schemas.microsoft.com/office/drawing/2014/main" id="{74588857-9853-4669-A0ED-EDC3ADC4DF7A}"/>
              </a:ext>
            </a:extLst>
          </p:cNvPr>
          <p:cNvSpPr txBox="1"/>
          <p:nvPr/>
        </p:nvSpPr>
        <p:spPr>
          <a:xfrm>
            <a:off x="1221154" y="4818911"/>
            <a:ext cx="5444032" cy="798071"/>
          </a:xfrm>
          <a:prstGeom prst="rect">
            <a:avLst/>
          </a:prstGeom>
        </p:spPr>
        <p:txBody>
          <a:bodyPr vert="horz" wrap="square" lIns="0" tIns="11521" rIns="0" bIns="0" rtlCol="0">
            <a:noAutofit/>
          </a:bodyPr>
          <a:lstStyle/>
          <a:p>
            <a:pPr defTabSz="829544">
              <a:tabLst>
                <a:tab pos="1156177" algn="l"/>
              </a:tabLst>
            </a:pPr>
            <a:r>
              <a:rPr lang="en-AU" sz="5625" b="1" spc="1633" dirty="0">
                <a:solidFill>
                  <a:prstClr val="white"/>
                </a:solidFill>
                <a:latin typeface="Arial" panose="020B0604020202020204"/>
                <a:cs typeface="Hellix"/>
              </a:rPr>
              <a:t>CLIMATES</a:t>
            </a:r>
          </a:p>
        </p:txBody>
      </p:sp>
      <p:sp>
        <p:nvSpPr>
          <p:cNvPr id="7" name="object 4">
            <a:extLst>
              <a:ext uri="{FF2B5EF4-FFF2-40B4-BE49-F238E27FC236}">
                <a16:creationId xmlns:a16="http://schemas.microsoft.com/office/drawing/2014/main" id="{EA924A81-6F2A-42FD-9BC2-5B7657E493BF}"/>
              </a:ext>
            </a:extLst>
          </p:cNvPr>
          <p:cNvSpPr txBox="1"/>
          <p:nvPr/>
        </p:nvSpPr>
        <p:spPr>
          <a:xfrm>
            <a:off x="1219349" y="5626575"/>
            <a:ext cx="7559721" cy="566000"/>
          </a:xfrm>
          <a:prstGeom prst="rect">
            <a:avLst/>
          </a:prstGeom>
        </p:spPr>
        <p:txBody>
          <a:bodyPr vert="horz" wrap="none" lIns="0" tIns="11521" rIns="0" bIns="0" rtlCol="0">
            <a:noAutofit/>
          </a:bodyPr>
          <a:lstStyle/>
          <a:p>
            <a:pPr defTabSz="829544">
              <a:tabLst>
                <a:tab pos="1156177" algn="l"/>
              </a:tabLst>
            </a:pPr>
            <a:r>
              <a:rPr lang="en-AU" sz="3357" b="1" dirty="0">
                <a:solidFill>
                  <a:prstClr val="white"/>
                </a:solidFill>
                <a:latin typeface="Arial" panose="020B0604020202020204"/>
                <a:cs typeface="Hellix"/>
              </a:rPr>
              <a:t>OF AUSTRALIA’S WINE REGIONS</a:t>
            </a:r>
          </a:p>
        </p:txBody>
      </p:sp>
      <p:sp>
        <p:nvSpPr>
          <p:cNvPr id="8" name="Content Placeholder 2">
            <a:extLst>
              <a:ext uri="{FF2B5EF4-FFF2-40B4-BE49-F238E27FC236}">
                <a16:creationId xmlns:a16="http://schemas.microsoft.com/office/drawing/2014/main" id="{016F4293-64F2-4A6D-8969-2191A81B5E49}"/>
              </a:ext>
            </a:extLst>
          </p:cNvPr>
          <p:cNvSpPr txBox="1">
            <a:spLocks/>
          </p:cNvSpPr>
          <p:nvPr/>
        </p:nvSpPr>
        <p:spPr>
          <a:xfrm>
            <a:off x="6690323" y="1310359"/>
            <a:ext cx="3295330" cy="2678681"/>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panose="020B0604020202020204"/>
              </a:rPr>
              <a:t>Australia’s latitude, maritime influences and elevation all contribute to a surprising diversity of climates</a:t>
            </a:r>
          </a:p>
          <a:p>
            <a:pPr marL="163296" indent="-163296" defTabSz="914406">
              <a:spcBef>
                <a:spcPts val="726"/>
              </a:spcBef>
            </a:pPr>
            <a:r>
              <a:rPr lang="en-US" sz="1633" dirty="0">
                <a:solidFill>
                  <a:prstClr val="white"/>
                </a:solidFill>
                <a:latin typeface="Arial" panose="020B0604020202020204"/>
              </a:rPr>
              <a:t>Premium wine regions located in the country’s temperate areas</a:t>
            </a:r>
          </a:p>
          <a:p>
            <a:pPr marL="163296" indent="-163296" defTabSz="914406">
              <a:spcBef>
                <a:spcPts val="726"/>
              </a:spcBef>
            </a:pPr>
            <a:r>
              <a:rPr lang="en-US" sz="1633" dirty="0">
                <a:solidFill>
                  <a:prstClr val="white"/>
                </a:solidFill>
                <a:latin typeface="Arial" panose="020B0604020202020204"/>
              </a:rPr>
              <a:t>Concentrated in NSW, South Australia, Tasmania, Victoria and Western Australia</a:t>
            </a:r>
            <a:endParaRPr lang="en-AU" sz="1633" dirty="0">
              <a:solidFill>
                <a:prstClr val="white"/>
              </a:solidFill>
              <a:latin typeface="Arial" panose="020B0604020202020204"/>
            </a:endParaRPr>
          </a:p>
        </p:txBody>
      </p:sp>
    </p:spTree>
    <p:extLst>
      <p:ext uri="{BB962C8B-B14F-4D97-AF65-F5344CB8AC3E}">
        <p14:creationId xmlns:p14="http://schemas.microsoft.com/office/powerpoint/2010/main" val="29668748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1F0DCD65-1B4E-4718-8463-FAE9F5BE25FF}"/>
              </a:ext>
            </a:extLst>
          </p:cNvPr>
          <p:cNvSpPr txBox="1"/>
          <p:nvPr/>
        </p:nvSpPr>
        <p:spPr>
          <a:xfrm>
            <a:off x="3612576" y="3150441"/>
            <a:ext cx="1317291" cy="148371"/>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862" dirty="0">
                <a:solidFill>
                  <a:prstClr val="white"/>
                </a:solidFill>
                <a:latin typeface="Arial" panose="020B0604020202020204"/>
              </a:rPr>
              <a:t>WESTERN AUSTRALIA</a:t>
            </a:r>
          </a:p>
        </p:txBody>
      </p:sp>
      <p:sp>
        <p:nvSpPr>
          <p:cNvPr id="3" name="object 15">
            <a:extLst>
              <a:ext uri="{FF2B5EF4-FFF2-40B4-BE49-F238E27FC236}">
                <a16:creationId xmlns:a16="http://schemas.microsoft.com/office/drawing/2014/main" id="{55FBBBDD-0FBF-4939-B658-184029298139}"/>
              </a:ext>
            </a:extLst>
          </p:cNvPr>
          <p:cNvSpPr txBox="1"/>
          <p:nvPr/>
        </p:nvSpPr>
        <p:spPr>
          <a:xfrm>
            <a:off x="6510163" y="1995165"/>
            <a:ext cx="759217" cy="281035"/>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NORTHERN TERRITORY</a:t>
            </a:r>
            <a:endParaRPr lang="en-AU" sz="862" dirty="0">
              <a:solidFill>
                <a:prstClr val="white"/>
              </a:solidFill>
              <a:latin typeface="Arial" panose="020B0604020202020204"/>
              <a:cs typeface="Hellix"/>
            </a:endParaRPr>
          </a:p>
        </p:txBody>
      </p:sp>
      <p:sp>
        <p:nvSpPr>
          <p:cNvPr id="4" name="object 17">
            <a:extLst>
              <a:ext uri="{FF2B5EF4-FFF2-40B4-BE49-F238E27FC236}">
                <a16:creationId xmlns:a16="http://schemas.microsoft.com/office/drawing/2014/main" id="{3528C20C-B344-4D85-B301-A262478CC76A}"/>
              </a:ext>
            </a:extLst>
          </p:cNvPr>
          <p:cNvSpPr txBox="1"/>
          <p:nvPr/>
        </p:nvSpPr>
        <p:spPr>
          <a:xfrm>
            <a:off x="6302444" y="3551252"/>
            <a:ext cx="107896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SOUTH </a:t>
            </a:r>
            <a:r>
              <a:rPr lang="en-US" sz="862" b="1" dirty="0">
                <a:solidFill>
                  <a:prstClr val="white"/>
                </a:solidFill>
                <a:latin typeface="Arial" panose="020B0604020202020204"/>
                <a:cs typeface="Hellix"/>
              </a:rPr>
              <a:t>A</a:t>
            </a:r>
            <a:r>
              <a:rPr lang="en-AU" sz="862" b="1" dirty="0">
                <a:solidFill>
                  <a:prstClr val="white"/>
                </a:solidFill>
                <a:latin typeface="Arial" panose="020B0604020202020204"/>
                <a:cs typeface="Hellix"/>
              </a:rPr>
              <a:t>USTRALIA</a:t>
            </a:r>
            <a:endParaRPr sz="862" dirty="0">
              <a:solidFill>
                <a:prstClr val="white"/>
              </a:solidFill>
              <a:latin typeface="Arial" panose="020B0604020202020204"/>
              <a:cs typeface="Hellix"/>
            </a:endParaRPr>
          </a:p>
        </p:txBody>
      </p:sp>
      <p:sp>
        <p:nvSpPr>
          <p:cNvPr id="5" name="object 19">
            <a:extLst>
              <a:ext uri="{FF2B5EF4-FFF2-40B4-BE49-F238E27FC236}">
                <a16:creationId xmlns:a16="http://schemas.microsoft.com/office/drawing/2014/main" id="{9A27A903-BEA0-42D7-9629-26CE125741E0}"/>
              </a:ext>
            </a:extLst>
          </p:cNvPr>
          <p:cNvSpPr txBox="1"/>
          <p:nvPr/>
        </p:nvSpPr>
        <p:spPr>
          <a:xfrm>
            <a:off x="8538878" y="2639361"/>
            <a:ext cx="888850" cy="148371"/>
          </a:xfrm>
          <a:prstGeom prst="rect">
            <a:avLst/>
          </a:prstGeom>
        </p:spPr>
        <p:txBody>
          <a:bodyPr vert="horz" wrap="square" lIns="0" tIns="15554" rIns="0" bIns="0" rtlCol="0">
            <a:spAutoFit/>
          </a:bodyPr>
          <a:lstStyle/>
          <a:p>
            <a:pPr algn="ctr" defTabSz="829544">
              <a:defRPr/>
            </a:pPr>
            <a:r>
              <a:rPr lang="en-AU" sz="862" b="1" dirty="0">
                <a:solidFill>
                  <a:prstClr val="white"/>
                </a:solidFill>
                <a:latin typeface="Arial" panose="020B0604020202020204"/>
                <a:cs typeface="Hellix"/>
              </a:rPr>
              <a:t>QUEENSLAND</a:t>
            </a:r>
            <a:endParaRPr lang="en-AU" sz="862" dirty="0">
              <a:solidFill>
                <a:prstClr val="white"/>
              </a:solidFill>
              <a:latin typeface="Arial" panose="020B0604020202020204"/>
              <a:cs typeface="Hellix"/>
            </a:endParaRPr>
          </a:p>
        </p:txBody>
      </p:sp>
      <p:sp>
        <p:nvSpPr>
          <p:cNvPr id="6" name="object 20">
            <a:extLst>
              <a:ext uri="{FF2B5EF4-FFF2-40B4-BE49-F238E27FC236}">
                <a16:creationId xmlns:a16="http://schemas.microsoft.com/office/drawing/2014/main" id="{F612EFD2-7FD7-48C6-8073-7A0075179442}"/>
              </a:ext>
            </a:extLst>
          </p:cNvPr>
          <p:cNvSpPr txBox="1"/>
          <p:nvPr/>
        </p:nvSpPr>
        <p:spPr>
          <a:xfrm>
            <a:off x="8241491" y="6212376"/>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TASMANIA</a:t>
            </a:r>
            <a:endParaRPr lang="en-AU" sz="862" dirty="0">
              <a:solidFill>
                <a:prstClr val="white"/>
              </a:solidFill>
              <a:latin typeface="Arial" panose="020B0604020202020204"/>
              <a:cs typeface="Hellix"/>
            </a:endParaRPr>
          </a:p>
        </p:txBody>
      </p:sp>
      <p:sp>
        <p:nvSpPr>
          <p:cNvPr id="7" name="object 93">
            <a:extLst>
              <a:ext uri="{FF2B5EF4-FFF2-40B4-BE49-F238E27FC236}">
                <a16:creationId xmlns:a16="http://schemas.microsoft.com/office/drawing/2014/main" id="{E5599B59-0797-4CAE-A082-B6571A066F80}"/>
              </a:ext>
            </a:extLst>
          </p:cNvPr>
          <p:cNvSpPr txBox="1"/>
          <p:nvPr/>
        </p:nvSpPr>
        <p:spPr>
          <a:xfrm>
            <a:off x="8809629" y="4319174"/>
            <a:ext cx="1106073" cy="144299"/>
          </a:xfrm>
          <a:prstGeom prst="rect">
            <a:avLst/>
          </a:prstGeom>
        </p:spPr>
        <p:txBody>
          <a:bodyPr vert="horz" wrap="none" lIns="0" tIns="11521" rIns="0" bIns="0" rtlCol="0">
            <a:spAutoFit/>
          </a:bodyPr>
          <a:lstStyle/>
          <a:p>
            <a:pPr algn="ctr" defTabSz="829544">
              <a:defRPr/>
            </a:pPr>
            <a:r>
              <a:rPr sz="862" b="1" dirty="0">
                <a:solidFill>
                  <a:prstClr val="white"/>
                </a:solidFill>
                <a:latin typeface="Arial" panose="020B0604020202020204"/>
                <a:cs typeface="Hellix"/>
              </a:rPr>
              <a:t>NEW SOUTH WALE</a:t>
            </a:r>
            <a:r>
              <a:rPr lang="en-AU" sz="862" b="1" dirty="0">
                <a:solidFill>
                  <a:prstClr val="white"/>
                </a:solidFill>
                <a:latin typeface="Arial" panose="020B0604020202020204"/>
                <a:cs typeface="Hellix"/>
              </a:rPr>
              <a:t>S</a:t>
            </a:r>
            <a:endParaRPr sz="998" dirty="0">
              <a:solidFill>
                <a:prstClr val="white"/>
              </a:solidFill>
              <a:latin typeface="Arial" panose="020B0604020202020204"/>
              <a:cs typeface="Hellix"/>
            </a:endParaRPr>
          </a:p>
        </p:txBody>
      </p:sp>
      <p:sp>
        <p:nvSpPr>
          <p:cNvPr id="8" name="object 20">
            <a:extLst>
              <a:ext uri="{FF2B5EF4-FFF2-40B4-BE49-F238E27FC236}">
                <a16:creationId xmlns:a16="http://schemas.microsoft.com/office/drawing/2014/main" id="{71BBF13E-39D5-42FB-9A57-83CC9EAA6888}"/>
              </a:ext>
            </a:extLst>
          </p:cNvPr>
          <p:cNvSpPr txBox="1"/>
          <p:nvPr/>
        </p:nvSpPr>
        <p:spPr>
          <a:xfrm>
            <a:off x="9214634" y="5562571"/>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VICTORIA</a:t>
            </a:r>
            <a:endParaRPr lang="en-AU" sz="862" dirty="0">
              <a:solidFill>
                <a:prstClr val="white"/>
              </a:solidFill>
              <a:latin typeface="Arial" panose="020B0604020202020204"/>
              <a:cs typeface="Hellix"/>
            </a:endParaRPr>
          </a:p>
        </p:txBody>
      </p:sp>
      <p:sp>
        <p:nvSpPr>
          <p:cNvPr id="9" name="object 20">
            <a:extLst>
              <a:ext uri="{FF2B5EF4-FFF2-40B4-BE49-F238E27FC236}">
                <a16:creationId xmlns:a16="http://schemas.microsoft.com/office/drawing/2014/main" id="{69E1CBBD-B9E5-431C-A4CE-F2802CAE0F4E}"/>
              </a:ext>
            </a:extLst>
          </p:cNvPr>
          <p:cNvSpPr txBox="1"/>
          <p:nvPr/>
        </p:nvSpPr>
        <p:spPr>
          <a:xfrm>
            <a:off x="9915702" y="5116325"/>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AUSTRALIAN</a:t>
            </a:r>
            <a:endParaRPr lang="en-AU" sz="680" dirty="0">
              <a:solidFill>
                <a:prstClr val="white"/>
              </a:solidFill>
              <a:latin typeface="Arial" panose="020B0604020202020204"/>
              <a:cs typeface="Hellix"/>
            </a:endParaRPr>
          </a:p>
        </p:txBody>
      </p:sp>
      <p:sp>
        <p:nvSpPr>
          <p:cNvPr id="10" name="object 20">
            <a:extLst>
              <a:ext uri="{FF2B5EF4-FFF2-40B4-BE49-F238E27FC236}">
                <a16:creationId xmlns:a16="http://schemas.microsoft.com/office/drawing/2014/main" id="{78BDADD6-A65F-4327-97DD-0BDA9D983239}"/>
              </a:ext>
            </a:extLst>
          </p:cNvPr>
          <p:cNvSpPr txBox="1"/>
          <p:nvPr/>
        </p:nvSpPr>
        <p:spPr>
          <a:xfrm>
            <a:off x="9915702" y="5213884"/>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CAPITAL TERRITORY</a:t>
            </a:r>
            <a:endParaRPr lang="en-AU" sz="680" dirty="0">
              <a:solidFill>
                <a:prstClr val="white"/>
              </a:solidFill>
              <a:latin typeface="Arial" panose="020B0604020202020204"/>
              <a:cs typeface="Hellix"/>
            </a:endParaRPr>
          </a:p>
        </p:txBody>
      </p:sp>
      <p:sp>
        <p:nvSpPr>
          <p:cNvPr id="11" name="object 11">
            <a:extLst>
              <a:ext uri="{FF2B5EF4-FFF2-40B4-BE49-F238E27FC236}">
                <a16:creationId xmlns:a16="http://schemas.microsoft.com/office/drawing/2014/main" id="{2CCFF813-6AFE-4BF1-8BAE-A3BA1A6B989B}"/>
              </a:ext>
            </a:extLst>
          </p:cNvPr>
          <p:cNvSpPr txBox="1"/>
          <p:nvPr/>
        </p:nvSpPr>
        <p:spPr>
          <a:xfrm>
            <a:off x="9120609" y="4835228"/>
            <a:ext cx="795093"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CANBERRA</a:t>
            </a:r>
            <a:endParaRPr sz="907" dirty="0">
              <a:solidFill>
                <a:prstClr val="black"/>
              </a:solidFill>
              <a:latin typeface="Arial"/>
            </a:endParaRPr>
          </a:p>
        </p:txBody>
      </p:sp>
      <p:sp>
        <p:nvSpPr>
          <p:cNvPr id="12" name="object 11">
            <a:extLst>
              <a:ext uri="{FF2B5EF4-FFF2-40B4-BE49-F238E27FC236}">
                <a16:creationId xmlns:a16="http://schemas.microsoft.com/office/drawing/2014/main" id="{30B8A77B-1A2A-4FFC-A90A-F1D13250F212}"/>
              </a:ext>
            </a:extLst>
          </p:cNvPr>
          <p:cNvSpPr txBox="1"/>
          <p:nvPr/>
        </p:nvSpPr>
        <p:spPr>
          <a:xfrm flipH="1">
            <a:off x="1137091" y="989264"/>
            <a:ext cx="1133784"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39ºC / 102ºF</a:t>
            </a:r>
            <a:endParaRPr sz="1270" b="0" dirty="0">
              <a:solidFill>
                <a:prstClr val="black"/>
              </a:solidFill>
              <a:latin typeface="Arial"/>
            </a:endParaRPr>
          </a:p>
        </p:txBody>
      </p:sp>
      <p:sp>
        <p:nvSpPr>
          <p:cNvPr id="14" name="object 11">
            <a:extLst>
              <a:ext uri="{FF2B5EF4-FFF2-40B4-BE49-F238E27FC236}">
                <a16:creationId xmlns:a16="http://schemas.microsoft.com/office/drawing/2014/main" id="{B2DE469D-4C73-4434-97E2-05D79FE5C7FE}"/>
              </a:ext>
            </a:extLst>
          </p:cNvPr>
          <p:cNvSpPr txBox="1"/>
          <p:nvPr/>
        </p:nvSpPr>
        <p:spPr>
          <a:xfrm>
            <a:off x="10992839" y="3579899"/>
            <a:ext cx="705115"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BRISBANE</a:t>
            </a:r>
            <a:endParaRPr sz="907" dirty="0">
              <a:solidFill>
                <a:prstClr val="black"/>
              </a:solidFill>
              <a:latin typeface="Arial"/>
            </a:endParaRPr>
          </a:p>
        </p:txBody>
      </p:sp>
      <p:sp>
        <p:nvSpPr>
          <p:cNvPr id="15" name="object 11">
            <a:extLst>
              <a:ext uri="{FF2B5EF4-FFF2-40B4-BE49-F238E27FC236}">
                <a16:creationId xmlns:a16="http://schemas.microsoft.com/office/drawing/2014/main" id="{81201A14-6B80-47EC-B461-372905716A81}"/>
              </a:ext>
            </a:extLst>
          </p:cNvPr>
          <p:cNvSpPr txBox="1"/>
          <p:nvPr/>
        </p:nvSpPr>
        <p:spPr>
          <a:xfrm>
            <a:off x="8193438" y="5618415"/>
            <a:ext cx="795093"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MELBOURNE</a:t>
            </a:r>
          </a:p>
        </p:txBody>
      </p:sp>
      <p:sp>
        <p:nvSpPr>
          <p:cNvPr id="16" name="object 11">
            <a:extLst>
              <a:ext uri="{FF2B5EF4-FFF2-40B4-BE49-F238E27FC236}">
                <a16:creationId xmlns:a16="http://schemas.microsoft.com/office/drawing/2014/main" id="{AD77AD1A-B676-4E42-B29D-602F4245D4E9}"/>
              </a:ext>
            </a:extLst>
          </p:cNvPr>
          <p:cNvSpPr txBox="1"/>
          <p:nvPr/>
        </p:nvSpPr>
        <p:spPr>
          <a:xfrm>
            <a:off x="7033178" y="5066077"/>
            <a:ext cx="69647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ADELAIDE</a:t>
            </a:r>
          </a:p>
        </p:txBody>
      </p:sp>
      <p:sp>
        <p:nvSpPr>
          <p:cNvPr id="17" name="object 11">
            <a:extLst>
              <a:ext uri="{FF2B5EF4-FFF2-40B4-BE49-F238E27FC236}">
                <a16:creationId xmlns:a16="http://schemas.microsoft.com/office/drawing/2014/main" id="{8C5E8809-A7B1-4FDE-8BBB-E46C62F617AC}"/>
              </a:ext>
            </a:extLst>
          </p:cNvPr>
          <p:cNvSpPr txBox="1"/>
          <p:nvPr/>
        </p:nvSpPr>
        <p:spPr>
          <a:xfrm>
            <a:off x="9427728" y="6513484"/>
            <a:ext cx="50797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HOBART</a:t>
            </a:r>
            <a:endParaRPr sz="907" dirty="0">
              <a:solidFill>
                <a:prstClr val="black"/>
              </a:solidFill>
              <a:latin typeface="Arial"/>
            </a:endParaRPr>
          </a:p>
        </p:txBody>
      </p:sp>
      <p:sp>
        <p:nvSpPr>
          <p:cNvPr id="18" name="object 11">
            <a:extLst>
              <a:ext uri="{FF2B5EF4-FFF2-40B4-BE49-F238E27FC236}">
                <a16:creationId xmlns:a16="http://schemas.microsoft.com/office/drawing/2014/main" id="{CDB57597-57E9-4760-927A-ADE5D354836D}"/>
              </a:ext>
            </a:extLst>
          </p:cNvPr>
          <p:cNvSpPr txBox="1"/>
          <p:nvPr/>
        </p:nvSpPr>
        <p:spPr>
          <a:xfrm>
            <a:off x="10426903" y="4720025"/>
            <a:ext cx="628006"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SYDNEY</a:t>
            </a:r>
            <a:endParaRPr sz="907" dirty="0">
              <a:solidFill>
                <a:prstClr val="black"/>
              </a:solidFill>
              <a:latin typeface="Arial"/>
            </a:endParaRPr>
          </a:p>
        </p:txBody>
      </p:sp>
      <p:sp>
        <p:nvSpPr>
          <p:cNvPr id="19" name="object 11">
            <a:extLst>
              <a:ext uri="{FF2B5EF4-FFF2-40B4-BE49-F238E27FC236}">
                <a16:creationId xmlns:a16="http://schemas.microsoft.com/office/drawing/2014/main" id="{15588035-DA9D-4FB6-B034-A282D93DFC75}"/>
              </a:ext>
            </a:extLst>
          </p:cNvPr>
          <p:cNvSpPr txBox="1"/>
          <p:nvPr/>
        </p:nvSpPr>
        <p:spPr>
          <a:xfrm>
            <a:off x="836532" y="290124"/>
            <a:ext cx="1133786" cy="16927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98" dirty="0">
                <a:solidFill>
                  <a:prstClr val="black"/>
                </a:solidFill>
                <a:latin typeface="Arial"/>
              </a:rPr>
              <a:t>Temperature</a:t>
            </a:r>
            <a:endParaRPr sz="998" dirty="0">
              <a:solidFill>
                <a:prstClr val="black"/>
              </a:solidFill>
              <a:latin typeface="Arial"/>
            </a:endParaRPr>
          </a:p>
        </p:txBody>
      </p:sp>
      <p:sp>
        <p:nvSpPr>
          <p:cNvPr id="20" name="object 4">
            <a:extLst>
              <a:ext uri="{FF2B5EF4-FFF2-40B4-BE49-F238E27FC236}">
                <a16:creationId xmlns:a16="http://schemas.microsoft.com/office/drawing/2014/main" id="{237FA4E1-B230-4C4D-9DDF-268B49C6B2D9}"/>
              </a:ext>
            </a:extLst>
          </p:cNvPr>
          <p:cNvSpPr txBox="1"/>
          <p:nvPr/>
        </p:nvSpPr>
        <p:spPr>
          <a:xfrm>
            <a:off x="1224652" y="5202269"/>
            <a:ext cx="3046570" cy="566000"/>
          </a:xfrm>
          <a:prstGeom prst="rect">
            <a:avLst/>
          </a:prstGeom>
        </p:spPr>
        <p:txBody>
          <a:bodyPr vert="horz" wrap="square" lIns="0" tIns="11521" rIns="0" bIns="0" rtlCol="0">
            <a:noAutofit/>
          </a:bodyPr>
          <a:lstStyle/>
          <a:p>
            <a:pPr defTabSz="829544">
              <a:tabLst>
                <a:tab pos="1156177" algn="l"/>
              </a:tabLst>
            </a:pPr>
            <a:r>
              <a:rPr lang="en-AU" sz="4173" b="1" spc="726" dirty="0">
                <a:solidFill>
                  <a:prstClr val="black"/>
                </a:solidFill>
                <a:latin typeface="Arial"/>
                <a:cs typeface="Hellix"/>
              </a:rPr>
              <a:t>MINIMUM</a:t>
            </a:r>
          </a:p>
        </p:txBody>
      </p:sp>
      <p:sp>
        <p:nvSpPr>
          <p:cNvPr id="21" name="object 4">
            <a:extLst>
              <a:ext uri="{FF2B5EF4-FFF2-40B4-BE49-F238E27FC236}">
                <a16:creationId xmlns:a16="http://schemas.microsoft.com/office/drawing/2014/main" id="{21A418D3-5565-4E3D-8BDF-7FA484ECF387}"/>
              </a:ext>
            </a:extLst>
          </p:cNvPr>
          <p:cNvSpPr txBox="1"/>
          <p:nvPr/>
        </p:nvSpPr>
        <p:spPr>
          <a:xfrm>
            <a:off x="1318421" y="6356918"/>
            <a:ext cx="4695845" cy="365856"/>
          </a:xfrm>
          <a:prstGeom prst="rect">
            <a:avLst/>
          </a:prstGeom>
        </p:spPr>
        <p:txBody>
          <a:bodyPr vert="horz" wrap="none" lIns="0" tIns="11521" rIns="0" bIns="0" rtlCol="0">
            <a:noAutofit/>
          </a:bodyPr>
          <a:lstStyle/>
          <a:p>
            <a:pPr defTabSz="829544">
              <a:tabLst>
                <a:tab pos="1156177" algn="l"/>
              </a:tabLst>
            </a:pPr>
            <a:r>
              <a:rPr lang="en-AU" sz="1724" b="1" dirty="0">
                <a:solidFill>
                  <a:prstClr val="white"/>
                </a:solidFill>
                <a:latin typeface="Arial"/>
                <a:cs typeface="Hellix"/>
              </a:rPr>
              <a:t>ANNUAL 30-YEAR AVERAGE 1976-2005</a:t>
            </a:r>
          </a:p>
        </p:txBody>
      </p:sp>
      <p:sp>
        <p:nvSpPr>
          <p:cNvPr id="23" name="object 4">
            <a:extLst>
              <a:ext uri="{FF2B5EF4-FFF2-40B4-BE49-F238E27FC236}">
                <a16:creationId xmlns:a16="http://schemas.microsoft.com/office/drawing/2014/main" id="{ECDF7279-8785-4323-8B76-1A20CD8F32DD}"/>
              </a:ext>
            </a:extLst>
          </p:cNvPr>
          <p:cNvSpPr txBox="1"/>
          <p:nvPr/>
        </p:nvSpPr>
        <p:spPr>
          <a:xfrm>
            <a:off x="1220497" y="5720562"/>
            <a:ext cx="6048883" cy="566000"/>
          </a:xfrm>
          <a:prstGeom prst="rect">
            <a:avLst/>
          </a:prstGeom>
        </p:spPr>
        <p:txBody>
          <a:bodyPr vert="horz" wrap="square" lIns="0" tIns="11521" rIns="0" bIns="0" rtlCol="0">
            <a:noAutofit/>
          </a:bodyPr>
          <a:lstStyle/>
          <a:p>
            <a:pPr defTabSz="829544">
              <a:tabLst>
                <a:tab pos="1156177" algn="l"/>
              </a:tabLst>
            </a:pPr>
            <a:r>
              <a:rPr lang="en-AU" sz="4173" b="1" spc="907" dirty="0">
                <a:solidFill>
                  <a:prstClr val="white"/>
                </a:solidFill>
                <a:latin typeface="Arial"/>
                <a:cs typeface="Hellix"/>
              </a:rPr>
              <a:t>TEMPERATURE</a:t>
            </a:r>
          </a:p>
        </p:txBody>
      </p:sp>
      <p:sp>
        <p:nvSpPr>
          <p:cNvPr id="24" name="object 11">
            <a:extLst>
              <a:ext uri="{FF2B5EF4-FFF2-40B4-BE49-F238E27FC236}">
                <a16:creationId xmlns:a16="http://schemas.microsoft.com/office/drawing/2014/main" id="{4F9AC460-3F0B-4895-ACC3-57F386B03FDB}"/>
              </a:ext>
            </a:extLst>
          </p:cNvPr>
          <p:cNvSpPr txBox="1"/>
          <p:nvPr/>
        </p:nvSpPr>
        <p:spPr>
          <a:xfrm rot="16200000">
            <a:off x="10776985" y="5757770"/>
            <a:ext cx="1325947" cy="127389"/>
          </a:xfrm>
          <a:prstGeom prst="rect">
            <a:avLst/>
          </a:prstGeom>
        </p:spPr>
        <p:txBody>
          <a:bodyPr vert="horz" wrap="none" lIns="0" tIns="15554" rIns="0" bIns="0" rtlCol="0">
            <a:noAutofit/>
          </a:bodyPr>
          <a:lstStyle>
            <a:defPPr>
              <a:defRPr lang="en-US"/>
            </a:defPPr>
            <a:lvl1pPr algn="ctr">
              <a:defRPr sz="950" b="1">
                <a:solidFill>
                  <a:srgbClr val="FFFFFF"/>
                </a:solidFill>
                <a:cs typeface="Hellix"/>
              </a:defRPr>
            </a:lvl1pPr>
          </a:lstStyle>
          <a:p>
            <a:pPr algn="l" defTabSz="829544"/>
            <a:r>
              <a:rPr lang="en-AU" sz="726" dirty="0">
                <a:solidFill>
                  <a:prstClr val="black"/>
                </a:solidFill>
                <a:latin typeface="Arial"/>
              </a:rPr>
              <a:t>Source: </a:t>
            </a:r>
            <a:r>
              <a:rPr lang="en-AU" sz="726" b="0" dirty="0">
                <a:solidFill>
                  <a:prstClr val="black"/>
                </a:solidFill>
                <a:latin typeface="Arial"/>
              </a:rPr>
              <a:t>Bureau of Meteorology</a:t>
            </a:r>
            <a:endParaRPr sz="726" b="0" dirty="0">
              <a:solidFill>
                <a:prstClr val="black"/>
              </a:solidFill>
              <a:latin typeface="Arial"/>
            </a:endParaRPr>
          </a:p>
        </p:txBody>
      </p:sp>
      <p:sp>
        <p:nvSpPr>
          <p:cNvPr id="25" name="object 11">
            <a:extLst>
              <a:ext uri="{FF2B5EF4-FFF2-40B4-BE49-F238E27FC236}">
                <a16:creationId xmlns:a16="http://schemas.microsoft.com/office/drawing/2014/main" id="{ACF52C9B-F1AE-4A62-8938-10474B40F5CF}"/>
              </a:ext>
            </a:extLst>
          </p:cNvPr>
          <p:cNvSpPr txBox="1"/>
          <p:nvPr/>
        </p:nvSpPr>
        <p:spPr>
          <a:xfrm flipH="1">
            <a:off x="1137091" y="1232327"/>
            <a:ext cx="1133783"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36ºC / 97ºF</a:t>
            </a:r>
            <a:endParaRPr sz="1270" b="0" dirty="0">
              <a:solidFill>
                <a:prstClr val="black"/>
              </a:solidFill>
              <a:latin typeface="Arial"/>
            </a:endParaRPr>
          </a:p>
        </p:txBody>
      </p:sp>
      <p:sp>
        <p:nvSpPr>
          <p:cNvPr id="26" name="object 11">
            <a:extLst>
              <a:ext uri="{FF2B5EF4-FFF2-40B4-BE49-F238E27FC236}">
                <a16:creationId xmlns:a16="http://schemas.microsoft.com/office/drawing/2014/main" id="{BC2854DA-D8D8-49B2-8146-7EFBCE71E935}"/>
              </a:ext>
            </a:extLst>
          </p:cNvPr>
          <p:cNvSpPr txBox="1"/>
          <p:nvPr/>
        </p:nvSpPr>
        <p:spPr>
          <a:xfrm flipH="1">
            <a:off x="1137091" y="1475390"/>
            <a:ext cx="1133782"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33ºC / 92ºF</a:t>
            </a:r>
            <a:endParaRPr sz="1270" b="0" dirty="0">
              <a:solidFill>
                <a:prstClr val="black"/>
              </a:solidFill>
              <a:latin typeface="Arial"/>
            </a:endParaRPr>
          </a:p>
        </p:txBody>
      </p:sp>
      <p:sp>
        <p:nvSpPr>
          <p:cNvPr id="27" name="object 11">
            <a:extLst>
              <a:ext uri="{FF2B5EF4-FFF2-40B4-BE49-F238E27FC236}">
                <a16:creationId xmlns:a16="http://schemas.microsoft.com/office/drawing/2014/main" id="{B05298F7-0720-4E5E-A966-921FB0DB0EBD}"/>
              </a:ext>
            </a:extLst>
          </p:cNvPr>
          <p:cNvSpPr txBox="1"/>
          <p:nvPr/>
        </p:nvSpPr>
        <p:spPr>
          <a:xfrm flipH="1">
            <a:off x="1137091" y="1718453"/>
            <a:ext cx="113378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30ºC / 86ºF</a:t>
            </a:r>
            <a:endParaRPr sz="1270" b="0" dirty="0">
              <a:solidFill>
                <a:prstClr val="black"/>
              </a:solidFill>
              <a:latin typeface="Arial"/>
            </a:endParaRPr>
          </a:p>
        </p:txBody>
      </p:sp>
      <p:sp>
        <p:nvSpPr>
          <p:cNvPr id="28" name="object 11">
            <a:extLst>
              <a:ext uri="{FF2B5EF4-FFF2-40B4-BE49-F238E27FC236}">
                <a16:creationId xmlns:a16="http://schemas.microsoft.com/office/drawing/2014/main" id="{7BEC20B5-98E3-4CC1-AE32-ABD9BD6259E1}"/>
              </a:ext>
            </a:extLst>
          </p:cNvPr>
          <p:cNvSpPr txBox="1"/>
          <p:nvPr/>
        </p:nvSpPr>
        <p:spPr>
          <a:xfrm flipH="1">
            <a:off x="1137090" y="1961516"/>
            <a:ext cx="1201374"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27ºC / 81ºF</a:t>
            </a:r>
            <a:endParaRPr sz="1270" b="0" dirty="0">
              <a:solidFill>
                <a:prstClr val="black"/>
              </a:solidFill>
              <a:latin typeface="Arial"/>
            </a:endParaRPr>
          </a:p>
        </p:txBody>
      </p:sp>
      <p:sp>
        <p:nvSpPr>
          <p:cNvPr id="29" name="object 11">
            <a:extLst>
              <a:ext uri="{FF2B5EF4-FFF2-40B4-BE49-F238E27FC236}">
                <a16:creationId xmlns:a16="http://schemas.microsoft.com/office/drawing/2014/main" id="{F50E3F12-2F0B-45E1-9203-883622DB1706}"/>
              </a:ext>
            </a:extLst>
          </p:cNvPr>
          <p:cNvSpPr txBox="1"/>
          <p:nvPr/>
        </p:nvSpPr>
        <p:spPr>
          <a:xfrm flipH="1">
            <a:off x="1137090" y="2204579"/>
            <a:ext cx="113378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24ºC / 75ºF</a:t>
            </a:r>
            <a:endParaRPr sz="1270" b="0" dirty="0">
              <a:solidFill>
                <a:prstClr val="black"/>
              </a:solidFill>
              <a:latin typeface="Arial"/>
            </a:endParaRPr>
          </a:p>
        </p:txBody>
      </p:sp>
      <p:sp>
        <p:nvSpPr>
          <p:cNvPr id="30" name="object 11">
            <a:extLst>
              <a:ext uri="{FF2B5EF4-FFF2-40B4-BE49-F238E27FC236}">
                <a16:creationId xmlns:a16="http://schemas.microsoft.com/office/drawing/2014/main" id="{B730B6BA-40C9-4581-9D6F-42DDF3C6BBA2}"/>
              </a:ext>
            </a:extLst>
          </p:cNvPr>
          <p:cNvSpPr txBox="1"/>
          <p:nvPr/>
        </p:nvSpPr>
        <p:spPr>
          <a:xfrm flipH="1">
            <a:off x="1137091" y="2447642"/>
            <a:ext cx="1201373"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21ºC / 70ºF</a:t>
            </a:r>
            <a:endParaRPr sz="1270" b="0" dirty="0">
              <a:solidFill>
                <a:prstClr val="black"/>
              </a:solidFill>
              <a:latin typeface="Arial"/>
            </a:endParaRPr>
          </a:p>
        </p:txBody>
      </p:sp>
      <p:sp>
        <p:nvSpPr>
          <p:cNvPr id="31" name="object 11">
            <a:extLst>
              <a:ext uri="{FF2B5EF4-FFF2-40B4-BE49-F238E27FC236}">
                <a16:creationId xmlns:a16="http://schemas.microsoft.com/office/drawing/2014/main" id="{7FB5AFCB-7F79-41CC-BCDC-5E86DB47EC03}"/>
              </a:ext>
            </a:extLst>
          </p:cNvPr>
          <p:cNvSpPr txBox="1"/>
          <p:nvPr/>
        </p:nvSpPr>
        <p:spPr>
          <a:xfrm flipH="1">
            <a:off x="1137091" y="2690705"/>
            <a:ext cx="1259761"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18ºC / 64ºF</a:t>
            </a:r>
            <a:endParaRPr sz="1270" b="0" dirty="0">
              <a:solidFill>
                <a:prstClr val="black"/>
              </a:solidFill>
              <a:latin typeface="Arial"/>
            </a:endParaRPr>
          </a:p>
        </p:txBody>
      </p:sp>
      <p:sp>
        <p:nvSpPr>
          <p:cNvPr id="32" name="object 11">
            <a:extLst>
              <a:ext uri="{FF2B5EF4-FFF2-40B4-BE49-F238E27FC236}">
                <a16:creationId xmlns:a16="http://schemas.microsoft.com/office/drawing/2014/main" id="{57C8780A-3B03-4ED3-AF9E-CA5D0796B464}"/>
              </a:ext>
            </a:extLst>
          </p:cNvPr>
          <p:cNvSpPr txBox="1"/>
          <p:nvPr/>
        </p:nvSpPr>
        <p:spPr>
          <a:xfrm flipH="1">
            <a:off x="1137091" y="2933768"/>
            <a:ext cx="1201371"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15ºC / 59ºF</a:t>
            </a:r>
            <a:endParaRPr sz="1270" b="0" dirty="0">
              <a:solidFill>
                <a:prstClr val="black"/>
              </a:solidFill>
              <a:latin typeface="Arial"/>
            </a:endParaRPr>
          </a:p>
        </p:txBody>
      </p:sp>
      <p:sp>
        <p:nvSpPr>
          <p:cNvPr id="33" name="object 11">
            <a:extLst>
              <a:ext uri="{FF2B5EF4-FFF2-40B4-BE49-F238E27FC236}">
                <a16:creationId xmlns:a16="http://schemas.microsoft.com/office/drawing/2014/main" id="{861A3D16-C76B-4F5E-A79A-80F0C1461168}"/>
              </a:ext>
            </a:extLst>
          </p:cNvPr>
          <p:cNvSpPr txBox="1"/>
          <p:nvPr/>
        </p:nvSpPr>
        <p:spPr>
          <a:xfrm flipH="1">
            <a:off x="1137091" y="3176831"/>
            <a:ext cx="1133779"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12ºC / 54ºF</a:t>
            </a:r>
            <a:endParaRPr sz="1270" b="0" dirty="0">
              <a:solidFill>
                <a:prstClr val="black"/>
              </a:solidFill>
              <a:latin typeface="Arial"/>
            </a:endParaRPr>
          </a:p>
        </p:txBody>
      </p:sp>
      <p:sp>
        <p:nvSpPr>
          <p:cNvPr id="34" name="object 11">
            <a:extLst>
              <a:ext uri="{FF2B5EF4-FFF2-40B4-BE49-F238E27FC236}">
                <a16:creationId xmlns:a16="http://schemas.microsoft.com/office/drawing/2014/main" id="{1B6816E5-84C4-47E7-83DD-112167745138}"/>
              </a:ext>
            </a:extLst>
          </p:cNvPr>
          <p:cNvSpPr txBox="1"/>
          <p:nvPr/>
        </p:nvSpPr>
        <p:spPr>
          <a:xfrm flipH="1">
            <a:off x="1137091" y="3419895"/>
            <a:ext cx="1201369"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9ºC / 49ºF</a:t>
            </a:r>
            <a:endParaRPr sz="1270" b="0" dirty="0">
              <a:solidFill>
                <a:prstClr val="black"/>
              </a:solidFill>
              <a:latin typeface="Arial"/>
            </a:endParaRPr>
          </a:p>
        </p:txBody>
      </p:sp>
      <p:sp>
        <p:nvSpPr>
          <p:cNvPr id="35" name="object 11">
            <a:extLst>
              <a:ext uri="{FF2B5EF4-FFF2-40B4-BE49-F238E27FC236}">
                <a16:creationId xmlns:a16="http://schemas.microsoft.com/office/drawing/2014/main" id="{DD7BD477-C460-4BDC-82CC-DA4DFADADB1F}"/>
              </a:ext>
            </a:extLst>
          </p:cNvPr>
          <p:cNvSpPr txBox="1"/>
          <p:nvPr/>
        </p:nvSpPr>
        <p:spPr>
          <a:xfrm flipH="1">
            <a:off x="1137091" y="3662958"/>
            <a:ext cx="125976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6ºC / 43ºF</a:t>
            </a:r>
            <a:endParaRPr sz="1270" b="0" dirty="0">
              <a:solidFill>
                <a:prstClr val="black"/>
              </a:solidFill>
              <a:latin typeface="Arial"/>
            </a:endParaRPr>
          </a:p>
        </p:txBody>
      </p:sp>
      <p:sp>
        <p:nvSpPr>
          <p:cNvPr id="36" name="object 11">
            <a:extLst>
              <a:ext uri="{FF2B5EF4-FFF2-40B4-BE49-F238E27FC236}">
                <a16:creationId xmlns:a16="http://schemas.microsoft.com/office/drawing/2014/main" id="{B47BFDC7-9D1A-405D-B576-BD4DA53FFF7D}"/>
              </a:ext>
            </a:extLst>
          </p:cNvPr>
          <p:cNvSpPr txBox="1"/>
          <p:nvPr/>
        </p:nvSpPr>
        <p:spPr>
          <a:xfrm flipH="1">
            <a:off x="1137091" y="3906021"/>
            <a:ext cx="1201368"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3ºC / 37ºF</a:t>
            </a:r>
            <a:endParaRPr sz="1270" b="0" dirty="0">
              <a:solidFill>
                <a:prstClr val="black"/>
              </a:solidFill>
              <a:latin typeface="Arial"/>
            </a:endParaRPr>
          </a:p>
        </p:txBody>
      </p:sp>
      <p:sp>
        <p:nvSpPr>
          <p:cNvPr id="37" name="object 11">
            <a:extLst>
              <a:ext uri="{FF2B5EF4-FFF2-40B4-BE49-F238E27FC236}">
                <a16:creationId xmlns:a16="http://schemas.microsoft.com/office/drawing/2014/main" id="{1D931464-4F73-43CC-80E0-DED07217CA17}"/>
              </a:ext>
            </a:extLst>
          </p:cNvPr>
          <p:cNvSpPr txBox="1"/>
          <p:nvPr/>
        </p:nvSpPr>
        <p:spPr>
          <a:xfrm flipH="1">
            <a:off x="1137091" y="4149084"/>
            <a:ext cx="1259759"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0ºC / 32ºF</a:t>
            </a:r>
            <a:endParaRPr sz="1270" b="0" dirty="0">
              <a:solidFill>
                <a:prstClr val="black"/>
              </a:solidFill>
              <a:latin typeface="Arial"/>
            </a:endParaRPr>
          </a:p>
        </p:txBody>
      </p:sp>
      <p:sp>
        <p:nvSpPr>
          <p:cNvPr id="38" name="object 11">
            <a:extLst>
              <a:ext uri="{FF2B5EF4-FFF2-40B4-BE49-F238E27FC236}">
                <a16:creationId xmlns:a16="http://schemas.microsoft.com/office/drawing/2014/main" id="{C3FEB029-4917-471E-BE8B-CE99C4384668}"/>
              </a:ext>
            </a:extLst>
          </p:cNvPr>
          <p:cNvSpPr txBox="1"/>
          <p:nvPr/>
        </p:nvSpPr>
        <p:spPr>
          <a:xfrm flipH="1">
            <a:off x="1137091" y="4392144"/>
            <a:ext cx="1259757"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-3ºC / 27ºF</a:t>
            </a:r>
            <a:endParaRPr sz="1270" b="0" dirty="0">
              <a:solidFill>
                <a:prstClr val="black"/>
              </a:solidFill>
              <a:latin typeface="Arial"/>
            </a:endParaRPr>
          </a:p>
        </p:txBody>
      </p:sp>
      <p:sp>
        <p:nvSpPr>
          <p:cNvPr id="40" name="object 11">
            <a:extLst>
              <a:ext uri="{FF2B5EF4-FFF2-40B4-BE49-F238E27FC236}">
                <a16:creationId xmlns:a16="http://schemas.microsoft.com/office/drawing/2014/main" id="{DB93ADF1-7CFF-40FE-9899-06D18C8C5641}"/>
              </a:ext>
            </a:extLst>
          </p:cNvPr>
          <p:cNvSpPr txBox="1"/>
          <p:nvPr/>
        </p:nvSpPr>
        <p:spPr>
          <a:xfrm>
            <a:off x="5508832" y="483417"/>
            <a:ext cx="54082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a:rPr>
              <a:t>DARWIN</a:t>
            </a:r>
            <a:endParaRPr sz="907" dirty="0">
              <a:solidFill>
                <a:prstClr val="black"/>
              </a:solidFill>
              <a:latin typeface="Arial"/>
            </a:endParaRPr>
          </a:p>
        </p:txBody>
      </p:sp>
      <p:sp>
        <p:nvSpPr>
          <p:cNvPr id="41" name="object 11">
            <a:extLst>
              <a:ext uri="{FF2B5EF4-FFF2-40B4-BE49-F238E27FC236}">
                <a16:creationId xmlns:a16="http://schemas.microsoft.com/office/drawing/2014/main" id="{01EF381F-E80D-4297-8E19-AFEEBD3C28D9}"/>
              </a:ext>
            </a:extLst>
          </p:cNvPr>
          <p:cNvSpPr txBox="1"/>
          <p:nvPr/>
        </p:nvSpPr>
        <p:spPr>
          <a:xfrm>
            <a:off x="3286630" y="4319174"/>
            <a:ext cx="466934"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a:rPr>
              <a:t>PERTH</a:t>
            </a:r>
          </a:p>
        </p:txBody>
      </p:sp>
    </p:spTree>
    <p:extLst>
      <p:ext uri="{BB962C8B-B14F-4D97-AF65-F5344CB8AC3E}">
        <p14:creationId xmlns:p14="http://schemas.microsoft.com/office/powerpoint/2010/main" val="4132967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object 11">
            <a:extLst>
              <a:ext uri="{FF2B5EF4-FFF2-40B4-BE49-F238E27FC236}">
                <a16:creationId xmlns:a16="http://schemas.microsoft.com/office/drawing/2014/main" id="{A5EE4532-E2F5-4573-B3C6-6678005FD262}"/>
              </a:ext>
            </a:extLst>
          </p:cNvPr>
          <p:cNvSpPr txBox="1"/>
          <p:nvPr/>
        </p:nvSpPr>
        <p:spPr>
          <a:xfrm flipH="1">
            <a:off x="1137090" y="999423"/>
            <a:ext cx="1139267"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3200 / 126</a:t>
            </a:r>
            <a:endParaRPr sz="1270" b="0" dirty="0">
              <a:solidFill>
                <a:prstClr val="black"/>
              </a:solidFill>
              <a:latin typeface="Arial"/>
            </a:endParaRPr>
          </a:p>
        </p:txBody>
      </p:sp>
      <p:sp>
        <p:nvSpPr>
          <p:cNvPr id="13" name="object 11">
            <a:extLst>
              <a:ext uri="{FF2B5EF4-FFF2-40B4-BE49-F238E27FC236}">
                <a16:creationId xmlns:a16="http://schemas.microsoft.com/office/drawing/2014/main" id="{B220D0C4-AA89-4239-A029-AA9106D31573}"/>
              </a:ext>
            </a:extLst>
          </p:cNvPr>
          <p:cNvSpPr txBox="1"/>
          <p:nvPr/>
        </p:nvSpPr>
        <p:spPr>
          <a:xfrm flipH="1">
            <a:off x="1137090" y="1241755"/>
            <a:ext cx="1013742"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2400 / 94.5</a:t>
            </a:r>
            <a:endParaRPr sz="1270" b="0" dirty="0">
              <a:solidFill>
                <a:prstClr val="black"/>
              </a:solidFill>
              <a:latin typeface="Arial"/>
            </a:endParaRPr>
          </a:p>
        </p:txBody>
      </p:sp>
      <p:sp>
        <p:nvSpPr>
          <p:cNvPr id="14" name="object 11">
            <a:extLst>
              <a:ext uri="{FF2B5EF4-FFF2-40B4-BE49-F238E27FC236}">
                <a16:creationId xmlns:a16="http://schemas.microsoft.com/office/drawing/2014/main" id="{8235422B-8236-4D10-91BA-FE022EC148A9}"/>
              </a:ext>
            </a:extLst>
          </p:cNvPr>
          <p:cNvSpPr txBox="1"/>
          <p:nvPr/>
        </p:nvSpPr>
        <p:spPr>
          <a:xfrm flipH="1">
            <a:off x="1137090" y="1484086"/>
            <a:ext cx="101374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2000 / 78.7</a:t>
            </a:r>
            <a:endParaRPr sz="1270" b="0" dirty="0">
              <a:solidFill>
                <a:prstClr val="black"/>
              </a:solidFill>
              <a:latin typeface="Arial"/>
            </a:endParaRPr>
          </a:p>
        </p:txBody>
      </p:sp>
      <p:sp>
        <p:nvSpPr>
          <p:cNvPr id="15" name="object 11">
            <a:extLst>
              <a:ext uri="{FF2B5EF4-FFF2-40B4-BE49-F238E27FC236}">
                <a16:creationId xmlns:a16="http://schemas.microsoft.com/office/drawing/2014/main" id="{80C4FDEB-8D43-49E5-931D-DC66DA09E338}"/>
              </a:ext>
            </a:extLst>
          </p:cNvPr>
          <p:cNvSpPr txBox="1"/>
          <p:nvPr/>
        </p:nvSpPr>
        <p:spPr>
          <a:xfrm flipH="1">
            <a:off x="1137090" y="1726417"/>
            <a:ext cx="1013739"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1600 / 63</a:t>
            </a:r>
            <a:endParaRPr sz="1270" b="0" dirty="0">
              <a:solidFill>
                <a:prstClr val="black"/>
              </a:solidFill>
              <a:latin typeface="Arial"/>
            </a:endParaRPr>
          </a:p>
        </p:txBody>
      </p:sp>
      <p:sp>
        <p:nvSpPr>
          <p:cNvPr id="16" name="object 11">
            <a:extLst>
              <a:ext uri="{FF2B5EF4-FFF2-40B4-BE49-F238E27FC236}">
                <a16:creationId xmlns:a16="http://schemas.microsoft.com/office/drawing/2014/main" id="{419A7C7C-B172-469D-9F5A-1C9128EAA22D}"/>
              </a:ext>
            </a:extLst>
          </p:cNvPr>
          <p:cNvSpPr txBox="1"/>
          <p:nvPr/>
        </p:nvSpPr>
        <p:spPr>
          <a:xfrm flipH="1">
            <a:off x="1137090" y="1968748"/>
            <a:ext cx="877238"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1200 / 47.2</a:t>
            </a:r>
            <a:endParaRPr sz="1270" b="0" dirty="0">
              <a:solidFill>
                <a:prstClr val="black"/>
              </a:solidFill>
              <a:latin typeface="Arial"/>
            </a:endParaRPr>
          </a:p>
        </p:txBody>
      </p:sp>
      <p:sp>
        <p:nvSpPr>
          <p:cNvPr id="17" name="object 11">
            <a:extLst>
              <a:ext uri="{FF2B5EF4-FFF2-40B4-BE49-F238E27FC236}">
                <a16:creationId xmlns:a16="http://schemas.microsoft.com/office/drawing/2014/main" id="{B54FD701-7FC1-45F1-8640-39E971F502B6}"/>
              </a:ext>
            </a:extLst>
          </p:cNvPr>
          <p:cNvSpPr txBox="1"/>
          <p:nvPr/>
        </p:nvSpPr>
        <p:spPr>
          <a:xfrm flipH="1">
            <a:off x="1137090" y="2211079"/>
            <a:ext cx="1013738"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100 / 39.40</a:t>
            </a:r>
            <a:endParaRPr sz="1270" b="0" dirty="0">
              <a:solidFill>
                <a:prstClr val="black"/>
              </a:solidFill>
              <a:latin typeface="Arial"/>
            </a:endParaRPr>
          </a:p>
        </p:txBody>
      </p:sp>
      <p:sp>
        <p:nvSpPr>
          <p:cNvPr id="18" name="object 11">
            <a:extLst>
              <a:ext uri="{FF2B5EF4-FFF2-40B4-BE49-F238E27FC236}">
                <a16:creationId xmlns:a16="http://schemas.microsoft.com/office/drawing/2014/main" id="{1D862F0D-5AE3-43E8-8B2C-C7BC1071781D}"/>
              </a:ext>
            </a:extLst>
          </p:cNvPr>
          <p:cNvSpPr txBox="1"/>
          <p:nvPr/>
        </p:nvSpPr>
        <p:spPr>
          <a:xfrm flipH="1">
            <a:off x="1137090" y="2453410"/>
            <a:ext cx="1013737"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800 / 31.5</a:t>
            </a:r>
            <a:endParaRPr sz="1270" b="0" dirty="0">
              <a:solidFill>
                <a:prstClr val="black"/>
              </a:solidFill>
              <a:latin typeface="Arial"/>
            </a:endParaRPr>
          </a:p>
        </p:txBody>
      </p:sp>
      <p:sp>
        <p:nvSpPr>
          <p:cNvPr id="19" name="object 11">
            <a:extLst>
              <a:ext uri="{FF2B5EF4-FFF2-40B4-BE49-F238E27FC236}">
                <a16:creationId xmlns:a16="http://schemas.microsoft.com/office/drawing/2014/main" id="{CDCB7EB2-45F4-46EF-8423-B08E47A55D12}"/>
              </a:ext>
            </a:extLst>
          </p:cNvPr>
          <p:cNvSpPr txBox="1"/>
          <p:nvPr/>
        </p:nvSpPr>
        <p:spPr>
          <a:xfrm flipH="1">
            <a:off x="1137090" y="2695741"/>
            <a:ext cx="88885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600 / 23.6</a:t>
            </a:r>
            <a:endParaRPr sz="1270" b="0" dirty="0">
              <a:solidFill>
                <a:prstClr val="black"/>
              </a:solidFill>
              <a:latin typeface="Arial"/>
            </a:endParaRPr>
          </a:p>
        </p:txBody>
      </p:sp>
      <p:sp>
        <p:nvSpPr>
          <p:cNvPr id="20" name="object 11">
            <a:extLst>
              <a:ext uri="{FF2B5EF4-FFF2-40B4-BE49-F238E27FC236}">
                <a16:creationId xmlns:a16="http://schemas.microsoft.com/office/drawing/2014/main" id="{2B0601AC-68ED-41C4-93E3-8BD28E2A2C6F}"/>
              </a:ext>
            </a:extLst>
          </p:cNvPr>
          <p:cNvSpPr txBox="1"/>
          <p:nvPr/>
        </p:nvSpPr>
        <p:spPr>
          <a:xfrm flipH="1">
            <a:off x="1137090" y="2938072"/>
            <a:ext cx="888850"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500 / 19.7</a:t>
            </a:r>
            <a:endParaRPr sz="1270" b="0" dirty="0">
              <a:solidFill>
                <a:prstClr val="black"/>
              </a:solidFill>
              <a:latin typeface="Arial"/>
            </a:endParaRPr>
          </a:p>
        </p:txBody>
      </p:sp>
      <p:sp>
        <p:nvSpPr>
          <p:cNvPr id="21" name="object 11">
            <a:extLst>
              <a:ext uri="{FF2B5EF4-FFF2-40B4-BE49-F238E27FC236}">
                <a16:creationId xmlns:a16="http://schemas.microsoft.com/office/drawing/2014/main" id="{210FCE27-7C86-40C3-8978-F4E4BF4F6A07}"/>
              </a:ext>
            </a:extLst>
          </p:cNvPr>
          <p:cNvSpPr txBox="1"/>
          <p:nvPr/>
        </p:nvSpPr>
        <p:spPr>
          <a:xfrm flipH="1">
            <a:off x="1137090" y="3180403"/>
            <a:ext cx="888848"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400 / 15.7</a:t>
            </a:r>
            <a:endParaRPr sz="1270" b="0" dirty="0">
              <a:solidFill>
                <a:prstClr val="black"/>
              </a:solidFill>
              <a:latin typeface="Arial"/>
            </a:endParaRPr>
          </a:p>
        </p:txBody>
      </p:sp>
      <p:sp>
        <p:nvSpPr>
          <p:cNvPr id="22" name="object 11">
            <a:extLst>
              <a:ext uri="{FF2B5EF4-FFF2-40B4-BE49-F238E27FC236}">
                <a16:creationId xmlns:a16="http://schemas.microsoft.com/office/drawing/2014/main" id="{3E6CC4C5-9F05-4FBB-B539-57C4B688ABAD}"/>
              </a:ext>
            </a:extLst>
          </p:cNvPr>
          <p:cNvSpPr txBox="1"/>
          <p:nvPr/>
        </p:nvSpPr>
        <p:spPr>
          <a:xfrm flipH="1">
            <a:off x="1137090" y="3422734"/>
            <a:ext cx="888846"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300 / 11.8</a:t>
            </a:r>
            <a:endParaRPr sz="1270" b="0" dirty="0">
              <a:solidFill>
                <a:prstClr val="black"/>
              </a:solidFill>
              <a:latin typeface="Arial"/>
            </a:endParaRPr>
          </a:p>
        </p:txBody>
      </p:sp>
      <p:sp>
        <p:nvSpPr>
          <p:cNvPr id="23" name="object 11">
            <a:extLst>
              <a:ext uri="{FF2B5EF4-FFF2-40B4-BE49-F238E27FC236}">
                <a16:creationId xmlns:a16="http://schemas.microsoft.com/office/drawing/2014/main" id="{809FFDF6-C7BB-4324-BD3D-3AEBFEA330D8}"/>
              </a:ext>
            </a:extLst>
          </p:cNvPr>
          <p:cNvSpPr txBox="1"/>
          <p:nvPr/>
        </p:nvSpPr>
        <p:spPr>
          <a:xfrm flipH="1">
            <a:off x="1137091" y="3665065"/>
            <a:ext cx="1013736"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200 / 7.9</a:t>
            </a:r>
            <a:endParaRPr sz="1270" b="0" dirty="0">
              <a:solidFill>
                <a:prstClr val="black"/>
              </a:solidFill>
              <a:latin typeface="Arial"/>
            </a:endParaRPr>
          </a:p>
        </p:txBody>
      </p:sp>
      <p:sp>
        <p:nvSpPr>
          <p:cNvPr id="24" name="object 11">
            <a:extLst>
              <a:ext uri="{FF2B5EF4-FFF2-40B4-BE49-F238E27FC236}">
                <a16:creationId xmlns:a16="http://schemas.microsoft.com/office/drawing/2014/main" id="{EEACC6D7-BD86-452C-91A9-3BFD0EE85D92}"/>
              </a:ext>
            </a:extLst>
          </p:cNvPr>
          <p:cNvSpPr txBox="1"/>
          <p:nvPr/>
        </p:nvSpPr>
        <p:spPr>
          <a:xfrm flipH="1">
            <a:off x="1137090" y="3907398"/>
            <a:ext cx="583228" cy="211144"/>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1270" b="0" dirty="0">
                <a:solidFill>
                  <a:prstClr val="black"/>
                </a:solidFill>
                <a:latin typeface="Arial"/>
              </a:rPr>
              <a:t>0 / 0</a:t>
            </a:r>
            <a:endParaRPr sz="1270" b="0" dirty="0">
              <a:solidFill>
                <a:prstClr val="black"/>
              </a:solidFill>
              <a:latin typeface="Arial"/>
            </a:endParaRPr>
          </a:p>
        </p:txBody>
      </p:sp>
      <p:sp>
        <p:nvSpPr>
          <p:cNvPr id="36" name="object 4">
            <a:extLst>
              <a:ext uri="{FF2B5EF4-FFF2-40B4-BE49-F238E27FC236}">
                <a16:creationId xmlns:a16="http://schemas.microsoft.com/office/drawing/2014/main" id="{F727EB7C-C2CF-41A6-A4BE-E26FD2F758BE}"/>
              </a:ext>
            </a:extLst>
          </p:cNvPr>
          <p:cNvSpPr txBox="1"/>
          <p:nvPr/>
        </p:nvSpPr>
        <p:spPr>
          <a:xfrm>
            <a:off x="1224652" y="5202269"/>
            <a:ext cx="3046570" cy="566000"/>
          </a:xfrm>
          <a:prstGeom prst="rect">
            <a:avLst/>
          </a:prstGeom>
        </p:spPr>
        <p:txBody>
          <a:bodyPr vert="horz" wrap="square" lIns="0" tIns="11521" rIns="0" bIns="0" rtlCol="0">
            <a:noAutofit/>
          </a:bodyPr>
          <a:lstStyle/>
          <a:p>
            <a:pPr defTabSz="829544">
              <a:tabLst>
                <a:tab pos="1156177" algn="l"/>
              </a:tabLst>
            </a:pPr>
            <a:r>
              <a:rPr lang="en-AU" sz="4173" b="1" spc="544" dirty="0">
                <a:solidFill>
                  <a:prstClr val="black"/>
                </a:solidFill>
                <a:latin typeface="Arial"/>
                <a:cs typeface="Hellix"/>
              </a:rPr>
              <a:t>ANNUAL</a:t>
            </a:r>
          </a:p>
        </p:txBody>
      </p:sp>
      <p:sp>
        <p:nvSpPr>
          <p:cNvPr id="37" name="object 4">
            <a:extLst>
              <a:ext uri="{FF2B5EF4-FFF2-40B4-BE49-F238E27FC236}">
                <a16:creationId xmlns:a16="http://schemas.microsoft.com/office/drawing/2014/main" id="{FFE4E5DF-8C5A-4D4A-89D3-6BC6E89A4E1A}"/>
              </a:ext>
            </a:extLst>
          </p:cNvPr>
          <p:cNvSpPr txBox="1"/>
          <p:nvPr/>
        </p:nvSpPr>
        <p:spPr>
          <a:xfrm>
            <a:off x="1318421" y="6356918"/>
            <a:ext cx="4695845" cy="365856"/>
          </a:xfrm>
          <a:prstGeom prst="rect">
            <a:avLst/>
          </a:prstGeom>
        </p:spPr>
        <p:txBody>
          <a:bodyPr vert="horz" wrap="none" lIns="0" tIns="11521" rIns="0" bIns="0" rtlCol="0">
            <a:noAutofit/>
          </a:bodyPr>
          <a:lstStyle/>
          <a:p>
            <a:pPr defTabSz="829544">
              <a:tabLst>
                <a:tab pos="1156177" algn="l"/>
              </a:tabLst>
            </a:pPr>
            <a:r>
              <a:rPr lang="en-AU" sz="1724" b="1" dirty="0">
                <a:solidFill>
                  <a:prstClr val="white"/>
                </a:solidFill>
                <a:latin typeface="Arial"/>
                <a:cs typeface="Hellix"/>
              </a:rPr>
              <a:t>30-YEAR AVERAGE 1976–2005</a:t>
            </a:r>
          </a:p>
        </p:txBody>
      </p:sp>
      <p:sp>
        <p:nvSpPr>
          <p:cNvPr id="38" name="object 4">
            <a:extLst>
              <a:ext uri="{FF2B5EF4-FFF2-40B4-BE49-F238E27FC236}">
                <a16:creationId xmlns:a16="http://schemas.microsoft.com/office/drawing/2014/main" id="{7A0E87B4-A98F-49E6-9709-1D4D78154B04}"/>
              </a:ext>
            </a:extLst>
          </p:cNvPr>
          <p:cNvSpPr txBox="1"/>
          <p:nvPr/>
        </p:nvSpPr>
        <p:spPr>
          <a:xfrm>
            <a:off x="1198858" y="5720562"/>
            <a:ext cx="6048883" cy="566000"/>
          </a:xfrm>
          <a:prstGeom prst="rect">
            <a:avLst/>
          </a:prstGeom>
        </p:spPr>
        <p:txBody>
          <a:bodyPr vert="horz" wrap="square" lIns="0" tIns="11521" rIns="0" bIns="0" rtlCol="0">
            <a:noAutofit/>
          </a:bodyPr>
          <a:lstStyle/>
          <a:p>
            <a:pPr defTabSz="829544">
              <a:tabLst>
                <a:tab pos="1156177" algn="l"/>
              </a:tabLst>
            </a:pPr>
            <a:r>
              <a:rPr lang="en-AU" sz="4173" b="1" spc="2449" dirty="0">
                <a:solidFill>
                  <a:prstClr val="white"/>
                </a:solidFill>
                <a:latin typeface="Arial"/>
                <a:cs typeface="Hellix"/>
              </a:rPr>
              <a:t>RAINFALL</a:t>
            </a:r>
          </a:p>
        </p:txBody>
      </p:sp>
      <p:sp>
        <p:nvSpPr>
          <p:cNvPr id="39" name="object 11">
            <a:extLst>
              <a:ext uri="{FF2B5EF4-FFF2-40B4-BE49-F238E27FC236}">
                <a16:creationId xmlns:a16="http://schemas.microsoft.com/office/drawing/2014/main" id="{7EC1CAA0-CC1A-4F60-BBBA-02A78D828C07}"/>
              </a:ext>
            </a:extLst>
          </p:cNvPr>
          <p:cNvSpPr txBox="1"/>
          <p:nvPr/>
        </p:nvSpPr>
        <p:spPr>
          <a:xfrm>
            <a:off x="3612576" y="3149216"/>
            <a:ext cx="1317291" cy="148371"/>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862" dirty="0">
                <a:solidFill>
                  <a:prstClr val="white"/>
                </a:solidFill>
                <a:latin typeface="Arial" panose="020B0604020202020204"/>
              </a:rPr>
              <a:t>WESTERN AUSTRALIA</a:t>
            </a:r>
          </a:p>
        </p:txBody>
      </p:sp>
      <p:sp>
        <p:nvSpPr>
          <p:cNvPr id="40" name="object 15">
            <a:extLst>
              <a:ext uri="{FF2B5EF4-FFF2-40B4-BE49-F238E27FC236}">
                <a16:creationId xmlns:a16="http://schemas.microsoft.com/office/drawing/2014/main" id="{C634F7B5-7C51-466A-B018-4E639F0A3F5F}"/>
              </a:ext>
            </a:extLst>
          </p:cNvPr>
          <p:cNvSpPr txBox="1"/>
          <p:nvPr/>
        </p:nvSpPr>
        <p:spPr>
          <a:xfrm>
            <a:off x="6555324" y="2015467"/>
            <a:ext cx="759217" cy="281035"/>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NORTHERN TERRITORY</a:t>
            </a:r>
            <a:endParaRPr lang="en-AU" sz="862" dirty="0">
              <a:solidFill>
                <a:prstClr val="white"/>
              </a:solidFill>
              <a:latin typeface="Arial" panose="020B0604020202020204"/>
              <a:cs typeface="Hellix"/>
            </a:endParaRPr>
          </a:p>
        </p:txBody>
      </p:sp>
      <p:sp>
        <p:nvSpPr>
          <p:cNvPr id="41" name="object 17">
            <a:extLst>
              <a:ext uri="{FF2B5EF4-FFF2-40B4-BE49-F238E27FC236}">
                <a16:creationId xmlns:a16="http://schemas.microsoft.com/office/drawing/2014/main" id="{7675093E-F8FE-4DAE-9514-BC233BE93248}"/>
              </a:ext>
            </a:extLst>
          </p:cNvPr>
          <p:cNvSpPr txBox="1"/>
          <p:nvPr/>
        </p:nvSpPr>
        <p:spPr>
          <a:xfrm>
            <a:off x="6302444" y="3551252"/>
            <a:ext cx="107896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SOUTH </a:t>
            </a:r>
            <a:r>
              <a:rPr lang="en-US" sz="862" b="1" dirty="0">
                <a:solidFill>
                  <a:prstClr val="white"/>
                </a:solidFill>
                <a:latin typeface="Arial" panose="020B0604020202020204"/>
                <a:cs typeface="Hellix"/>
              </a:rPr>
              <a:t>A</a:t>
            </a:r>
            <a:r>
              <a:rPr lang="en-AU" sz="862" b="1" dirty="0">
                <a:solidFill>
                  <a:prstClr val="white"/>
                </a:solidFill>
                <a:latin typeface="Arial" panose="020B0604020202020204"/>
                <a:cs typeface="Hellix"/>
              </a:rPr>
              <a:t>USTRALIA</a:t>
            </a:r>
            <a:endParaRPr sz="862" dirty="0">
              <a:solidFill>
                <a:prstClr val="white"/>
              </a:solidFill>
              <a:latin typeface="Arial" panose="020B0604020202020204"/>
              <a:cs typeface="Hellix"/>
            </a:endParaRPr>
          </a:p>
        </p:txBody>
      </p:sp>
      <p:sp>
        <p:nvSpPr>
          <p:cNvPr id="42" name="object 19">
            <a:extLst>
              <a:ext uri="{FF2B5EF4-FFF2-40B4-BE49-F238E27FC236}">
                <a16:creationId xmlns:a16="http://schemas.microsoft.com/office/drawing/2014/main" id="{C5CB08F7-159B-4936-83A8-ACF565A7B923}"/>
              </a:ext>
            </a:extLst>
          </p:cNvPr>
          <p:cNvSpPr txBox="1"/>
          <p:nvPr/>
        </p:nvSpPr>
        <p:spPr>
          <a:xfrm>
            <a:off x="8486452" y="2621555"/>
            <a:ext cx="888850" cy="148371"/>
          </a:xfrm>
          <a:prstGeom prst="rect">
            <a:avLst/>
          </a:prstGeom>
        </p:spPr>
        <p:txBody>
          <a:bodyPr vert="horz" wrap="square" lIns="0" tIns="15554" rIns="0" bIns="0" rtlCol="0">
            <a:spAutoFit/>
          </a:bodyPr>
          <a:lstStyle/>
          <a:p>
            <a:pPr algn="ctr" defTabSz="829544">
              <a:defRPr/>
            </a:pPr>
            <a:r>
              <a:rPr lang="en-AU" sz="862" b="1" dirty="0">
                <a:solidFill>
                  <a:prstClr val="white"/>
                </a:solidFill>
                <a:latin typeface="Arial" panose="020B0604020202020204"/>
                <a:cs typeface="Hellix"/>
              </a:rPr>
              <a:t>QUEENSLAND</a:t>
            </a:r>
            <a:endParaRPr lang="en-AU" sz="862" dirty="0">
              <a:solidFill>
                <a:prstClr val="white"/>
              </a:solidFill>
              <a:latin typeface="Arial" panose="020B0604020202020204"/>
              <a:cs typeface="Hellix"/>
            </a:endParaRPr>
          </a:p>
        </p:txBody>
      </p:sp>
      <p:sp>
        <p:nvSpPr>
          <p:cNvPr id="43" name="object 20">
            <a:extLst>
              <a:ext uri="{FF2B5EF4-FFF2-40B4-BE49-F238E27FC236}">
                <a16:creationId xmlns:a16="http://schemas.microsoft.com/office/drawing/2014/main" id="{35C811FD-6B0D-43CF-80F6-C7947D8D0CF8}"/>
              </a:ext>
            </a:extLst>
          </p:cNvPr>
          <p:cNvSpPr txBox="1"/>
          <p:nvPr/>
        </p:nvSpPr>
        <p:spPr>
          <a:xfrm>
            <a:off x="8389504" y="6212557"/>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TASMANIA</a:t>
            </a:r>
            <a:endParaRPr lang="en-AU" sz="862" dirty="0">
              <a:solidFill>
                <a:prstClr val="white"/>
              </a:solidFill>
              <a:latin typeface="Arial" panose="020B0604020202020204"/>
              <a:cs typeface="Hellix"/>
            </a:endParaRPr>
          </a:p>
        </p:txBody>
      </p:sp>
      <p:sp>
        <p:nvSpPr>
          <p:cNvPr id="44" name="object 93">
            <a:extLst>
              <a:ext uri="{FF2B5EF4-FFF2-40B4-BE49-F238E27FC236}">
                <a16:creationId xmlns:a16="http://schemas.microsoft.com/office/drawing/2014/main" id="{F1BFC1E4-49B7-4CFB-B268-744B7F9D3859}"/>
              </a:ext>
            </a:extLst>
          </p:cNvPr>
          <p:cNvSpPr txBox="1"/>
          <p:nvPr/>
        </p:nvSpPr>
        <p:spPr>
          <a:xfrm>
            <a:off x="8738248" y="4298909"/>
            <a:ext cx="1106073" cy="144299"/>
          </a:xfrm>
          <a:prstGeom prst="rect">
            <a:avLst/>
          </a:prstGeom>
        </p:spPr>
        <p:txBody>
          <a:bodyPr vert="horz" wrap="none" lIns="0" tIns="11521" rIns="0" bIns="0" rtlCol="0">
            <a:spAutoFit/>
          </a:bodyPr>
          <a:lstStyle/>
          <a:p>
            <a:pPr algn="ctr" defTabSz="829544">
              <a:defRPr/>
            </a:pPr>
            <a:r>
              <a:rPr sz="862" b="1" dirty="0">
                <a:solidFill>
                  <a:prstClr val="white"/>
                </a:solidFill>
                <a:latin typeface="Arial" panose="020B0604020202020204"/>
                <a:cs typeface="Hellix"/>
              </a:rPr>
              <a:t>NEW SOUTH WALE</a:t>
            </a:r>
            <a:r>
              <a:rPr lang="en-AU" sz="862" b="1" dirty="0">
                <a:solidFill>
                  <a:prstClr val="white"/>
                </a:solidFill>
                <a:latin typeface="Arial" panose="020B0604020202020204"/>
                <a:cs typeface="Hellix"/>
              </a:rPr>
              <a:t>S</a:t>
            </a:r>
            <a:endParaRPr sz="998" dirty="0">
              <a:solidFill>
                <a:prstClr val="white"/>
              </a:solidFill>
              <a:latin typeface="Arial" panose="020B0604020202020204"/>
              <a:cs typeface="Hellix"/>
            </a:endParaRPr>
          </a:p>
        </p:txBody>
      </p:sp>
      <p:sp>
        <p:nvSpPr>
          <p:cNvPr id="45" name="object 20">
            <a:extLst>
              <a:ext uri="{FF2B5EF4-FFF2-40B4-BE49-F238E27FC236}">
                <a16:creationId xmlns:a16="http://schemas.microsoft.com/office/drawing/2014/main" id="{026BA81A-ED41-4616-8A23-B3F38238B241}"/>
              </a:ext>
            </a:extLst>
          </p:cNvPr>
          <p:cNvSpPr txBox="1"/>
          <p:nvPr/>
        </p:nvSpPr>
        <p:spPr>
          <a:xfrm>
            <a:off x="9189118" y="5554628"/>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VICTORIA</a:t>
            </a:r>
            <a:endParaRPr lang="en-AU" sz="862" dirty="0">
              <a:solidFill>
                <a:prstClr val="white"/>
              </a:solidFill>
              <a:latin typeface="Arial" panose="020B0604020202020204"/>
              <a:cs typeface="Hellix"/>
            </a:endParaRPr>
          </a:p>
        </p:txBody>
      </p:sp>
      <p:sp>
        <p:nvSpPr>
          <p:cNvPr id="46" name="object 20">
            <a:extLst>
              <a:ext uri="{FF2B5EF4-FFF2-40B4-BE49-F238E27FC236}">
                <a16:creationId xmlns:a16="http://schemas.microsoft.com/office/drawing/2014/main" id="{B03D34D5-5A78-412E-B4D0-40D779E01025}"/>
              </a:ext>
            </a:extLst>
          </p:cNvPr>
          <p:cNvSpPr txBox="1"/>
          <p:nvPr/>
        </p:nvSpPr>
        <p:spPr>
          <a:xfrm>
            <a:off x="9891272" y="5111923"/>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AUSTRALIAN</a:t>
            </a:r>
            <a:endParaRPr lang="en-AU" sz="680" dirty="0">
              <a:solidFill>
                <a:prstClr val="white"/>
              </a:solidFill>
              <a:latin typeface="Arial" panose="020B0604020202020204"/>
              <a:cs typeface="Hellix"/>
            </a:endParaRPr>
          </a:p>
        </p:txBody>
      </p:sp>
      <p:sp>
        <p:nvSpPr>
          <p:cNvPr id="47" name="object 20">
            <a:extLst>
              <a:ext uri="{FF2B5EF4-FFF2-40B4-BE49-F238E27FC236}">
                <a16:creationId xmlns:a16="http://schemas.microsoft.com/office/drawing/2014/main" id="{038BD56E-26AB-441C-907C-212DF166B507}"/>
              </a:ext>
            </a:extLst>
          </p:cNvPr>
          <p:cNvSpPr txBox="1"/>
          <p:nvPr/>
        </p:nvSpPr>
        <p:spPr>
          <a:xfrm>
            <a:off x="9891272" y="5209482"/>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CAPITAL TERRITORY</a:t>
            </a:r>
            <a:endParaRPr lang="en-AU" sz="680" dirty="0">
              <a:solidFill>
                <a:prstClr val="white"/>
              </a:solidFill>
              <a:latin typeface="Arial" panose="020B0604020202020204"/>
              <a:cs typeface="Hellix"/>
            </a:endParaRPr>
          </a:p>
        </p:txBody>
      </p:sp>
      <p:sp>
        <p:nvSpPr>
          <p:cNvPr id="48" name="object 11">
            <a:extLst>
              <a:ext uri="{FF2B5EF4-FFF2-40B4-BE49-F238E27FC236}">
                <a16:creationId xmlns:a16="http://schemas.microsoft.com/office/drawing/2014/main" id="{7F8085F5-52ED-48C7-9B13-5332EA8E5396}"/>
              </a:ext>
            </a:extLst>
          </p:cNvPr>
          <p:cNvSpPr txBox="1"/>
          <p:nvPr/>
        </p:nvSpPr>
        <p:spPr>
          <a:xfrm>
            <a:off x="8994010" y="4887496"/>
            <a:ext cx="795093"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CANBERRA</a:t>
            </a:r>
            <a:endParaRPr sz="907" dirty="0">
              <a:solidFill>
                <a:prstClr val="black"/>
              </a:solidFill>
              <a:latin typeface="Arial"/>
            </a:endParaRPr>
          </a:p>
        </p:txBody>
      </p:sp>
      <p:sp>
        <p:nvSpPr>
          <p:cNvPr id="49" name="object 11">
            <a:extLst>
              <a:ext uri="{FF2B5EF4-FFF2-40B4-BE49-F238E27FC236}">
                <a16:creationId xmlns:a16="http://schemas.microsoft.com/office/drawing/2014/main" id="{2C443283-B4D4-4168-AB02-2B44C3A48263}"/>
              </a:ext>
            </a:extLst>
          </p:cNvPr>
          <p:cNvSpPr txBox="1"/>
          <p:nvPr/>
        </p:nvSpPr>
        <p:spPr>
          <a:xfrm>
            <a:off x="5508832" y="483417"/>
            <a:ext cx="54082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a:rPr>
              <a:t>DARWIN</a:t>
            </a:r>
            <a:endParaRPr sz="907" dirty="0">
              <a:solidFill>
                <a:prstClr val="black"/>
              </a:solidFill>
              <a:latin typeface="Arial"/>
            </a:endParaRPr>
          </a:p>
        </p:txBody>
      </p:sp>
      <p:sp>
        <p:nvSpPr>
          <p:cNvPr id="50" name="object 11">
            <a:extLst>
              <a:ext uri="{FF2B5EF4-FFF2-40B4-BE49-F238E27FC236}">
                <a16:creationId xmlns:a16="http://schemas.microsoft.com/office/drawing/2014/main" id="{A9A69E37-62C8-4F98-8758-EA3883162DC7}"/>
              </a:ext>
            </a:extLst>
          </p:cNvPr>
          <p:cNvSpPr txBox="1"/>
          <p:nvPr/>
        </p:nvSpPr>
        <p:spPr>
          <a:xfrm>
            <a:off x="11054909" y="3547789"/>
            <a:ext cx="705115"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BRISBANE</a:t>
            </a:r>
            <a:endParaRPr sz="907" dirty="0">
              <a:solidFill>
                <a:prstClr val="black"/>
              </a:solidFill>
              <a:latin typeface="Arial"/>
            </a:endParaRPr>
          </a:p>
        </p:txBody>
      </p:sp>
      <p:sp>
        <p:nvSpPr>
          <p:cNvPr id="51" name="object 11">
            <a:extLst>
              <a:ext uri="{FF2B5EF4-FFF2-40B4-BE49-F238E27FC236}">
                <a16:creationId xmlns:a16="http://schemas.microsoft.com/office/drawing/2014/main" id="{A3D37777-ABCD-4EAF-A6F0-7BE18163D02C}"/>
              </a:ext>
            </a:extLst>
          </p:cNvPr>
          <p:cNvSpPr txBox="1"/>
          <p:nvPr/>
        </p:nvSpPr>
        <p:spPr>
          <a:xfrm>
            <a:off x="8282656" y="5612973"/>
            <a:ext cx="795093"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MELBOURNE</a:t>
            </a:r>
          </a:p>
        </p:txBody>
      </p:sp>
      <p:sp>
        <p:nvSpPr>
          <p:cNvPr id="52" name="object 11">
            <a:extLst>
              <a:ext uri="{FF2B5EF4-FFF2-40B4-BE49-F238E27FC236}">
                <a16:creationId xmlns:a16="http://schemas.microsoft.com/office/drawing/2014/main" id="{540034CF-598D-4F1C-B07B-CADFDBE80998}"/>
              </a:ext>
            </a:extLst>
          </p:cNvPr>
          <p:cNvSpPr txBox="1"/>
          <p:nvPr/>
        </p:nvSpPr>
        <p:spPr>
          <a:xfrm>
            <a:off x="7789982" y="4654585"/>
            <a:ext cx="69647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ADELAIDE</a:t>
            </a:r>
          </a:p>
        </p:txBody>
      </p:sp>
      <p:sp>
        <p:nvSpPr>
          <p:cNvPr id="53" name="object 11">
            <a:extLst>
              <a:ext uri="{FF2B5EF4-FFF2-40B4-BE49-F238E27FC236}">
                <a16:creationId xmlns:a16="http://schemas.microsoft.com/office/drawing/2014/main" id="{47E1607A-1FD8-4387-8F60-EFA81A7DE3DC}"/>
              </a:ext>
            </a:extLst>
          </p:cNvPr>
          <p:cNvSpPr txBox="1"/>
          <p:nvPr/>
        </p:nvSpPr>
        <p:spPr>
          <a:xfrm>
            <a:off x="9454271" y="6543170"/>
            <a:ext cx="507970"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HOBART</a:t>
            </a:r>
            <a:endParaRPr sz="907" dirty="0">
              <a:solidFill>
                <a:prstClr val="black"/>
              </a:solidFill>
              <a:latin typeface="Arial"/>
            </a:endParaRPr>
          </a:p>
        </p:txBody>
      </p:sp>
      <p:sp>
        <p:nvSpPr>
          <p:cNvPr id="54" name="object 11">
            <a:extLst>
              <a:ext uri="{FF2B5EF4-FFF2-40B4-BE49-F238E27FC236}">
                <a16:creationId xmlns:a16="http://schemas.microsoft.com/office/drawing/2014/main" id="{19F39813-2210-4415-943E-7659542D78F6}"/>
              </a:ext>
            </a:extLst>
          </p:cNvPr>
          <p:cNvSpPr txBox="1"/>
          <p:nvPr/>
        </p:nvSpPr>
        <p:spPr>
          <a:xfrm>
            <a:off x="10406739" y="4729709"/>
            <a:ext cx="628006"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a:rPr>
              <a:t>SYDNEY</a:t>
            </a:r>
            <a:endParaRPr sz="907" dirty="0">
              <a:solidFill>
                <a:prstClr val="black"/>
              </a:solidFill>
              <a:latin typeface="Arial"/>
            </a:endParaRPr>
          </a:p>
        </p:txBody>
      </p:sp>
      <p:sp>
        <p:nvSpPr>
          <p:cNvPr id="55" name="object 11">
            <a:extLst>
              <a:ext uri="{FF2B5EF4-FFF2-40B4-BE49-F238E27FC236}">
                <a16:creationId xmlns:a16="http://schemas.microsoft.com/office/drawing/2014/main" id="{5696A0D8-11D1-4A53-B766-EA7B2803990E}"/>
              </a:ext>
            </a:extLst>
          </p:cNvPr>
          <p:cNvSpPr txBox="1"/>
          <p:nvPr/>
        </p:nvSpPr>
        <p:spPr>
          <a:xfrm rot="16200000">
            <a:off x="10596201" y="5831552"/>
            <a:ext cx="1325947" cy="127389"/>
          </a:xfrm>
          <a:prstGeom prst="rect">
            <a:avLst/>
          </a:prstGeom>
        </p:spPr>
        <p:txBody>
          <a:bodyPr vert="horz" wrap="none" lIns="0" tIns="15554" rIns="0" bIns="0" rtlCol="0">
            <a:noAutofit/>
          </a:bodyPr>
          <a:lstStyle>
            <a:defPPr>
              <a:defRPr lang="en-US"/>
            </a:defPPr>
            <a:lvl1pPr algn="ctr">
              <a:defRPr sz="950" b="1">
                <a:solidFill>
                  <a:srgbClr val="FFFFFF"/>
                </a:solidFill>
                <a:cs typeface="Hellix"/>
              </a:defRPr>
            </a:lvl1pPr>
          </a:lstStyle>
          <a:p>
            <a:pPr algn="l" defTabSz="829544"/>
            <a:r>
              <a:rPr lang="en-AU" sz="726" dirty="0">
                <a:solidFill>
                  <a:prstClr val="black"/>
                </a:solidFill>
                <a:latin typeface="Arial"/>
              </a:rPr>
              <a:t>Source: </a:t>
            </a:r>
            <a:r>
              <a:rPr lang="en-AU" sz="726" b="0" dirty="0">
                <a:solidFill>
                  <a:prstClr val="black"/>
                </a:solidFill>
                <a:latin typeface="Arial"/>
              </a:rPr>
              <a:t>Bureau of Meteorology</a:t>
            </a:r>
            <a:endParaRPr sz="726" b="0" dirty="0">
              <a:solidFill>
                <a:prstClr val="black"/>
              </a:solidFill>
              <a:latin typeface="Arial"/>
            </a:endParaRPr>
          </a:p>
        </p:txBody>
      </p:sp>
      <p:sp>
        <p:nvSpPr>
          <p:cNvPr id="56" name="object 11">
            <a:extLst>
              <a:ext uri="{FF2B5EF4-FFF2-40B4-BE49-F238E27FC236}">
                <a16:creationId xmlns:a16="http://schemas.microsoft.com/office/drawing/2014/main" id="{C52DB4B0-4D37-4738-AEDC-6D0A7432C121}"/>
              </a:ext>
            </a:extLst>
          </p:cNvPr>
          <p:cNvSpPr txBox="1"/>
          <p:nvPr/>
        </p:nvSpPr>
        <p:spPr>
          <a:xfrm>
            <a:off x="3261878" y="4377696"/>
            <a:ext cx="466934"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a:rPr>
              <a:t>PERTH</a:t>
            </a:r>
          </a:p>
        </p:txBody>
      </p:sp>
      <p:sp>
        <p:nvSpPr>
          <p:cNvPr id="57" name="object 11">
            <a:extLst>
              <a:ext uri="{FF2B5EF4-FFF2-40B4-BE49-F238E27FC236}">
                <a16:creationId xmlns:a16="http://schemas.microsoft.com/office/drawing/2014/main" id="{07311858-B922-2B40-9D42-77887C6B891C}"/>
              </a:ext>
            </a:extLst>
          </p:cNvPr>
          <p:cNvSpPr txBox="1"/>
          <p:nvPr/>
        </p:nvSpPr>
        <p:spPr>
          <a:xfrm>
            <a:off x="734931" y="424154"/>
            <a:ext cx="2174656" cy="322841"/>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r>
              <a:rPr lang="en-AU" sz="998" dirty="0">
                <a:solidFill>
                  <a:prstClr val="black"/>
                </a:solidFill>
                <a:latin typeface="Arial"/>
              </a:rPr>
              <a:t>Rainfall</a:t>
            </a:r>
          </a:p>
          <a:p>
            <a:pPr algn="l" defTabSz="829544"/>
            <a:r>
              <a:rPr lang="en-AU" sz="998" dirty="0">
                <a:solidFill>
                  <a:prstClr val="black"/>
                </a:solidFill>
                <a:latin typeface="Arial"/>
              </a:rPr>
              <a:t>millimetres / inches</a:t>
            </a:r>
            <a:endParaRPr sz="998" dirty="0">
              <a:solidFill>
                <a:prstClr val="black"/>
              </a:solidFill>
              <a:latin typeface="Arial"/>
            </a:endParaRPr>
          </a:p>
        </p:txBody>
      </p:sp>
    </p:spTree>
    <p:extLst>
      <p:ext uri="{BB962C8B-B14F-4D97-AF65-F5344CB8AC3E}">
        <p14:creationId xmlns:p14="http://schemas.microsoft.com/office/powerpoint/2010/main" val="1407536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10">
            <a:extLst>
              <a:ext uri="{FF2B5EF4-FFF2-40B4-BE49-F238E27FC236}">
                <a16:creationId xmlns:a16="http://schemas.microsoft.com/office/drawing/2014/main" id="{C148C66D-D96B-49CA-8B5D-5C3985272450}"/>
              </a:ext>
            </a:extLst>
          </p:cNvPr>
          <p:cNvSpPr txBox="1"/>
          <p:nvPr/>
        </p:nvSpPr>
        <p:spPr>
          <a:xfrm>
            <a:off x="1325425" y="1621384"/>
            <a:ext cx="3289563" cy="1267550"/>
          </a:xfrm>
          <a:prstGeom prst="rect">
            <a:avLst/>
          </a:prstGeom>
        </p:spPr>
        <p:txBody>
          <a:bodyPr vert="horz" wrap="square" lIns="0" tIns="10945" rIns="0" bIns="0" rtlCol="0">
            <a:spAutoFit/>
          </a:bodyPr>
          <a:lstStyle/>
          <a:p>
            <a:pPr defTabSz="829378"/>
            <a:r>
              <a:rPr lang="en-AU" sz="8165" dirty="0">
                <a:solidFill>
                  <a:srgbClr val="F40000"/>
                </a:solidFill>
                <a:latin typeface="Mistral" panose="03090702030407020403" pitchFamily="66" charset="0"/>
                <a:cs typeface="Colors Of Autumn"/>
              </a:rPr>
              <a:t>LATITUDE</a:t>
            </a:r>
            <a:endParaRPr sz="8165" dirty="0">
              <a:solidFill>
                <a:srgbClr val="F40000"/>
              </a:solidFill>
              <a:latin typeface="Mistral" panose="03090702030407020403" pitchFamily="66" charset="0"/>
              <a:cs typeface="Colors Of Autumn"/>
            </a:endParaRPr>
          </a:p>
        </p:txBody>
      </p:sp>
      <p:sp>
        <p:nvSpPr>
          <p:cNvPr id="5" name="object 4">
            <a:extLst>
              <a:ext uri="{FF2B5EF4-FFF2-40B4-BE49-F238E27FC236}">
                <a16:creationId xmlns:a16="http://schemas.microsoft.com/office/drawing/2014/main" id="{14FF1765-73AA-489F-9F5D-620CB945CF5E}"/>
              </a:ext>
            </a:extLst>
          </p:cNvPr>
          <p:cNvSpPr txBox="1"/>
          <p:nvPr/>
        </p:nvSpPr>
        <p:spPr>
          <a:xfrm>
            <a:off x="6037085" y="1220511"/>
            <a:ext cx="5027869" cy="893121"/>
          </a:xfrm>
          <a:prstGeom prst="rect">
            <a:avLst/>
          </a:prstGeom>
        </p:spPr>
        <p:txBody>
          <a:bodyPr vert="horz" wrap="none" lIns="0" tIns="11521" rIns="0" bIns="0" rtlCol="0">
            <a:noAutofit/>
          </a:bodyPr>
          <a:lstStyle/>
          <a:p>
            <a:pPr defTabSz="829544">
              <a:tabLst>
                <a:tab pos="1156177" algn="l"/>
              </a:tabLst>
            </a:pPr>
            <a:r>
              <a:rPr lang="en-AU" sz="5806" b="1" spc="1996" dirty="0">
                <a:solidFill>
                  <a:prstClr val="black"/>
                </a:solidFill>
                <a:latin typeface="Arial" panose="020B0604020202020204"/>
                <a:cs typeface="Hellix"/>
              </a:rPr>
              <a:t>COOLING</a:t>
            </a:r>
          </a:p>
        </p:txBody>
      </p:sp>
      <p:sp>
        <p:nvSpPr>
          <p:cNvPr id="6" name="object 4">
            <a:extLst>
              <a:ext uri="{FF2B5EF4-FFF2-40B4-BE49-F238E27FC236}">
                <a16:creationId xmlns:a16="http://schemas.microsoft.com/office/drawing/2014/main" id="{489D5869-2A65-438B-B701-0D90AD9E1A34}"/>
              </a:ext>
            </a:extLst>
          </p:cNvPr>
          <p:cNvSpPr txBox="1"/>
          <p:nvPr/>
        </p:nvSpPr>
        <p:spPr>
          <a:xfrm>
            <a:off x="6078981" y="2025164"/>
            <a:ext cx="5027869" cy="893121"/>
          </a:xfrm>
          <a:prstGeom prst="rect">
            <a:avLst/>
          </a:prstGeom>
        </p:spPr>
        <p:txBody>
          <a:bodyPr vert="horz" wrap="none" lIns="0" tIns="11521" rIns="0" bIns="0" rtlCol="0">
            <a:noAutofit/>
          </a:bodyPr>
          <a:lstStyle/>
          <a:p>
            <a:pPr defTabSz="829544">
              <a:tabLst>
                <a:tab pos="1156177" algn="l"/>
              </a:tabLst>
            </a:pPr>
            <a:r>
              <a:rPr lang="en-AU" sz="5806" b="1" spc="1633" dirty="0">
                <a:solidFill>
                  <a:prstClr val="black"/>
                </a:solidFill>
                <a:latin typeface="Arial" panose="020B0604020202020204"/>
                <a:cs typeface="Hellix"/>
              </a:rPr>
              <a:t>WEATHER</a:t>
            </a:r>
          </a:p>
        </p:txBody>
      </p:sp>
      <p:sp>
        <p:nvSpPr>
          <p:cNvPr id="7" name="object 4">
            <a:extLst>
              <a:ext uri="{FF2B5EF4-FFF2-40B4-BE49-F238E27FC236}">
                <a16:creationId xmlns:a16="http://schemas.microsoft.com/office/drawing/2014/main" id="{66E4AF4C-B143-4082-8F8F-21FED773A50E}"/>
              </a:ext>
            </a:extLst>
          </p:cNvPr>
          <p:cNvSpPr txBox="1"/>
          <p:nvPr/>
        </p:nvSpPr>
        <p:spPr>
          <a:xfrm>
            <a:off x="6037087" y="2828768"/>
            <a:ext cx="5027869" cy="893121"/>
          </a:xfrm>
          <a:prstGeom prst="rect">
            <a:avLst/>
          </a:prstGeom>
        </p:spPr>
        <p:txBody>
          <a:bodyPr vert="horz" wrap="none" lIns="0" tIns="11521" rIns="0" bIns="0" rtlCol="0">
            <a:noAutofit/>
          </a:bodyPr>
          <a:lstStyle/>
          <a:p>
            <a:pPr defTabSz="829544">
              <a:tabLst>
                <a:tab pos="1156177" algn="l"/>
              </a:tabLst>
            </a:pPr>
            <a:r>
              <a:rPr lang="en-AU" sz="5806" b="1" spc="1270" dirty="0">
                <a:solidFill>
                  <a:prstClr val="black"/>
                </a:solidFill>
                <a:latin typeface="Arial" panose="020B0604020202020204"/>
                <a:cs typeface="Hellix"/>
              </a:rPr>
              <a:t>PATTERNS</a:t>
            </a:r>
          </a:p>
        </p:txBody>
      </p:sp>
      <p:sp>
        <p:nvSpPr>
          <p:cNvPr id="8" name="object 4">
            <a:extLst>
              <a:ext uri="{FF2B5EF4-FFF2-40B4-BE49-F238E27FC236}">
                <a16:creationId xmlns:a16="http://schemas.microsoft.com/office/drawing/2014/main" id="{B4583537-6E04-4AD1-8E30-65CB6DF6182E}"/>
              </a:ext>
            </a:extLst>
          </p:cNvPr>
          <p:cNvSpPr txBox="1"/>
          <p:nvPr/>
        </p:nvSpPr>
        <p:spPr>
          <a:xfrm>
            <a:off x="1629925" y="335871"/>
            <a:ext cx="3429155" cy="566000"/>
          </a:xfrm>
          <a:prstGeom prst="rect">
            <a:avLst/>
          </a:prstGeom>
        </p:spPr>
        <p:txBody>
          <a:bodyPr vert="horz" wrap="none" lIns="0" tIns="11521" rIns="0" bIns="0" rtlCol="0">
            <a:noAutofit/>
          </a:bodyPr>
          <a:lstStyle/>
          <a:p>
            <a:pPr defTabSz="829544">
              <a:tabLst>
                <a:tab pos="1156177" algn="l"/>
              </a:tabLst>
            </a:pPr>
            <a:r>
              <a:rPr lang="en-AU" sz="3175" b="1" spc="136" dirty="0">
                <a:solidFill>
                  <a:prstClr val="white"/>
                </a:solidFill>
                <a:latin typeface="Arial" panose="020B0604020202020204"/>
                <a:cs typeface="Hellix"/>
              </a:rPr>
              <a:t>KEY FACTORS</a:t>
            </a:r>
          </a:p>
        </p:txBody>
      </p:sp>
      <p:sp>
        <p:nvSpPr>
          <p:cNvPr id="9" name="object 4">
            <a:extLst>
              <a:ext uri="{FF2B5EF4-FFF2-40B4-BE49-F238E27FC236}">
                <a16:creationId xmlns:a16="http://schemas.microsoft.com/office/drawing/2014/main" id="{3587A7A9-69D6-48D1-BE2B-324342310B30}"/>
              </a:ext>
            </a:extLst>
          </p:cNvPr>
          <p:cNvSpPr txBox="1"/>
          <p:nvPr/>
        </p:nvSpPr>
        <p:spPr>
          <a:xfrm>
            <a:off x="959913" y="824299"/>
            <a:ext cx="2968305" cy="322821"/>
          </a:xfrm>
          <a:prstGeom prst="rect">
            <a:avLst/>
          </a:prstGeom>
        </p:spPr>
        <p:txBody>
          <a:bodyPr vert="horz" wrap="none" lIns="0" tIns="11521" rIns="0" bIns="0" rtlCol="0">
            <a:noAutofit/>
          </a:bodyPr>
          <a:lstStyle/>
          <a:p>
            <a:pPr defTabSz="829544">
              <a:tabLst>
                <a:tab pos="1156177" algn="l"/>
              </a:tabLst>
            </a:pPr>
            <a:r>
              <a:rPr lang="en-AU" sz="1724" b="1" dirty="0">
                <a:solidFill>
                  <a:prstClr val="white"/>
                </a:solidFill>
                <a:latin typeface="Arial" panose="020B0604020202020204"/>
                <a:cs typeface="Hellix"/>
              </a:rPr>
              <a:t>INFLUENCING CLIMATE IN</a:t>
            </a:r>
          </a:p>
        </p:txBody>
      </p:sp>
      <p:sp>
        <p:nvSpPr>
          <p:cNvPr id="10" name="object 4">
            <a:extLst>
              <a:ext uri="{FF2B5EF4-FFF2-40B4-BE49-F238E27FC236}">
                <a16:creationId xmlns:a16="http://schemas.microsoft.com/office/drawing/2014/main" id="{05418C42-7BF6-48EF-803B-8F0A458D6B0F}"/>
              </a:ext>
            </a:extLst>
          </p:cNvPr>
          <p:cNvSpPr txBox="1"/>
          <p:nvPr/>
        </p:nvSpPr>
        <p:spPr>
          <a:xfrm>
            <a:off x="943155" y="1059100"/>
            <a:ext cx="3671833" cy="322821"/>
          </a:xfrm>
          <a:prstGeom prst="rect">
            <a:avLst/>
          </a:prstGeom>
        </p:spPr>
        <p:txBody>
          <a:bodyPr vert="horz" wrap="none" lIns="0" tIns="11521" rIns="0" bIns="0" rtlCol="0">
            <a:noAutofit/>
          </a:bodyPr>
          <a:lstStyle/>
          <a:p>
            <a:pPr defTabSz="829544">
              <a:tabLst>
                <a:tab pos="1156177" algn="l"/>
              </a:tabLst>
            </a:pPr>
            <a:r>
              <a:rPr lang="en-AU" sz="1724" b="1" dirty="0">
                <a:solidFill>
                  <a:prstClr val="white"/>
                </a:solidFill>
                <a:latin typeface="Arial" panose="020B0604020202020204"/>
                <a:cs typeface="Hellix"/>
              </a:rPr>
              <a:t>PREMIUM VITICULTURAL AREAS</a:t>
            </a:r>
          </a:p>
        </p:txBody>
      </p:sp>
      <p:sp>
        <p:nvSpPr>
          <p:cNvPr id="11" name="TextBox 10">
            <a:extLst>
              <a:ext uri="{FF2B5EF4-FFF2-40B4-BE49-F238E27FC236}">
                <a16:creationId xmlns:a16="http://schemas.microsoft.com/office/drawing/2014/main" id="{91013A7C-CB39-415D-85D9-B3C518B6A67E}"/>
              </a:ext>
            </a:extLst>
          </p:cNvPr>
          <p:cNvSpPr txBox="1"/>
          <p:nvPr/>
        </p:nvSpPr>
        <p:spPr>
          <a:xfrm>
            <a:off x="2380208" y="5236616"/>
            <a:ext cx="2910345" cy="1326645"/>
          </a:xfrm>
          <a:prstGeom prst="rect">
            <a:avLst/>
          </a:prstGeom>
          <a:noFill/>
        </p:spPr>
        <p:txBody>
          <a:bodyPr wrap="square" lIns="0" tIns="0" rIns="0" bIns="0" rtlCol="0">
            <a:spAutoFit/>
          </a:bodyPr>
          <a:lstStyle/>
          <a:p>
            <a:pPr defTabSz="829544"/>
            <a:r>
              <a:rPr lang="en-US" sz="1724" b="1" dirty="0">
                <a:solidFill>
                  <a:prstClr val="white"/>
                </a:solidFill>
                <a:latin typeface="Arial" panose="020B0604020202020204"/>
              </a:rPr>
              <a:t>Areas at higher latitudes </a:t>
            </a:r>
            <a:br>
              <a:rPr lang="en-US" sz="1724" b="1" dirty="0">
                <a:solidFill>
                  <a:prstClr val="white"/>
                </a:solidFill>
                <a:latin typeface="Arial" panose="020B0604020202020204"/>
              </a:rPr>
            </a:br>
            <a:r>
              <a:rPr lang="en-US" sz="1724" b="1" dirty="0">
                <a:solidFill>
                  <a:prstClr val="white"/>
                </a:solidFill>
                <a:latin typeface="Arial" panose="020B0604020202020204"/>
              </a:rPr>
              <a:t>– which are further from </a:t>
            </a:r>
            <a:br>
              <a:rPr lang="en-US" sz="1724" b="1" dirty="0">
                <a:solidFill>
                  <a:prstClr val="white"/>
                </a:solidFill>
                <a:latin typeface="Arial" panose="020B0604020202020204"/>
              </a:rPr>
            </a:br>
            <a:r>
              <a:rPr lang="en-US" sz="1724" b="1" dirty="0">
                <a:solidFill>
                  <a:prstClr val="white"/>
                </a:solidFill>
                <a:latin typeface="Arial" panose="020B0604020202020204"/>
              </a:rPr>
              <a:t>the equator – are cooler, making southern Australia much cooler than the north</a:t>
            </a:r>
            <a:endParaRPr lang="en-AU" sz="1724" b="1" dirty="0">
              <a:solidFill>
                <a:prstClr val="white"/>
              </a:solidFill>
              <a:latin typeface="Arial" panose="020B0604020202020204"/>
            </a:endParaRPr>
          </a:p>
        </p:txBody>
      </p:sp>
      <p:sp>
        <p:nvSpPr>
          <p:cNvPr id="12" name="TextBox 11">
            <a:extLst>
              <a:ext uri="{FF2B5EF4-FFF2-40B4-BE49-F238E27FC236}">
                <a16:creationId xmlns:a16="http://schemas.microsoft.com/office/drawing/2014/main" id="{E0D790E9-84FA-4588-B79A-5F98B9406456}"/>
              </a:ext>
            </a:extLst>
          </p:cNvPr>
          <p:cNvSpPr txBox="1"/>
          <p:nvPr/>
        </p:nvSpPr>
        <p:spPr>
          <a:xfrm>
            <a:off x="6763008" y="4934472"/>
            <a:ext cx="2788915" cy="1149242"/>
          </a:xfrm>
          <a:prstGeom prst="rect">
            <a:avLst/>
          </a:prstGeom>
          <a:noFill/>
        </p:spPr>
        <p:txBody>
          <a:bodyPr wrap="square" lIns="0" tIns="0" rIns="0" bIns="0" rtlCol="0">
            <a:noAutofit/>
          </a:bodyPr>
          <a:lstStyle/>
          <a:p>
            <a:pPr defTabSz="829544">
              <a:lnSpc>
                <a:spcPct val="95000"/>
              </a:lnSpc>
            </a:pPr>
            <a:r>
              <a:rPr lang="en-US" sz="1633" b="1" dirty="0">
                <a:solidFill>
                  <a:prstClr val="black"/>
                </a:solidFill>
                <a:latin typeface="Arial" panose="020B0604020202020204"/>
              </a:rPr>
              <a:t>COLD WINDS OF THE SOUTHERN OCEAN MODERATE THE WEATHER IN MANY OF AUSTRALIA’S FAMOUS WINE REGIONS</a:t>
            </a:r>
            <a:endParaRPr lang="en-AU" sz="1633" b="1" dirty="0">
              <a:solidFill>
                <a:prstClr val="black"/>
              </a:solidFill>
              <a:latin typeface="Arial" panose="020B0604020202020204"/>
            </a:endParaRPr>
          </a:p>
        </p:txBody>
      </p:sp>
    </p:spTree>
    <p:extLst>
      <p:ext uri="{BB962C8B-B14F-4D97-AF65-F5344CB8AC3E}">
        <p14:creationId xmlns:p14="http://schemas.microsoft.com/office/powerpoint/2010/main" val="4048730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10">
            <a:extLst>
              <a:ext uri="{FF2B5EF4-FFF2-40B4-BE49-F238E27FC236}">
                <a16:creationId xmlns:a16="http://schemas.microsoft.com/office/drawing/2014/main" id="{15B17A99-8660-4F9A-8ADA-ED986A4CACD2}"/>
              </a:ext>
            </a:extLst>
          </p:cNvPr>
          <p:cNvSpPr txBox="1"/>
          <p:nvPr/>
        </p:nvSpPr>
        <p:spPr>
          <a:xfrm>
            <a:off x="6096000" y="80717"/>
            <a:ext cx="4578176" cy="1738704"/>
          </a:xfrm>
          <a:prstGeom prst="rect">
            <a:avLst/>
          </a:prstGeom>
        </p:spPr>
        <p:txBody>
          <a:bodyPr vert="horz" wrap="none" lIns="0" tIns="10945" rIns="0" bIns="0" rtlCol="0">
            <a:spAutoFit/>
          </a:bodyPr>
          <a:lstStyle/>
          <a:p>
            <a:pPr defTabSz="829378">
              <a:lnSpc>
                <a:spcPct val="80000"/>
              </a:lnSpc>
            </a:pPr>
            <a:r>
              <a:rPr lang="en-AU" sz="6804" dirty="0">
                <a:solidFill>
                  <a:srgbClr val="F40000"/>
                </a:solidFill>
                <a:latin typeface="Mistral" panose="03090702030407020403" pitchFamily="66" charset="0"/>
                <a:cs typeface="Colors Of Autumn"/>
              </a:rPr>
              <a:t>GEOGRAPHICAL</a:t>
            </a:r>
          </a:p>
          <a:p>
            <a:pPr defTabSz="829378">
              <a:lnSpc>
                <a:spcPct val="80000"/>
              </a:lnSpc>
            </a:pPr>
            <a:r>
              <a:rPr lang="en-AU" sz="6804" dirty="0">
                <a:solidFill>
                  <a:srgbClr val="F40000"/>
                </a:solidFill>
                <a:latin typeface="Mistral" panose="03090702030407020403" pitchFamily="66" charset="0"/>
                <a:cs typeface="Colors Of Autumn"/>
              </a:rPr>
              <a:t>  FEATURES</a:t>
            </a:r>
          </a:p>
        </p:txBody>
      </p:sp>
      <p:sp>
        <p:nvSpPr>
          <p:cNvPr id="5" name="Content Placeholder 2">
            <a:extLst>
              <a:ext uri="{FF2B5EF4-FFF2-40B4-BE49-F238E27FC236}">
                <a16:creationId xmlns:a16="http://schemas.microsoft.com/office/drawing/2014/main" id="{C0439795-7F79-458F-BB5A-F4DEB7A99974}"/>
              </a:ext>
            </a:extLst>
          </p:cNvPr>
          <p:cNvSpPr txBox="1">
            <a:spLocks/>
          </p:cNvSpPr>
          <p:nvPr/>
        </p:nvSpPr>
        <p:spPr>
          <a:xfrm>
            <a:off x="6399345" y="4321284"/>
            <a:ext cx="3448968" cy="2278911"/>
          </a:xfrm>
          <a:prstGeom prst="rect">
            <a:avLst/>
          </a:prstGeom>
        </p:spPr>
        <p:txBody>
          <a:bodyPr anchor="t" anchorCtr="0"/>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0" indent="0" defTabSz="914406">
              <a:lnSpc>
                <a:spcPct val="90000"/>
              </a:lnSpc>
              <a:spcBef>
                <a:spcPts val="544"/>
              </a:spcBef>
              <a:buNone/>
            </a:pPr>
            <a:r>
              <a:rPr lang="en-US" sz="1633" b="1" dirty="0">
                <a:solidFill>
                  <a:prstClr val="white"/>
                </a:solidFill>
                <a:latin typeface="Arial" panose="020B0604020202020204"/>
              </a:rPr>
              <a:t>THREE MAJOR MOUNTAIN RANGES INFLUENCE CLIMATE AND WEATHER: </a:t>
            </a:r>
          </a:p>
          <a:p>
            <a:pPr marL="163296" indent="-163296" defTabSz="914406">
              <a:lnSpc>
                <a:spcPct val="90000"/>
              </a:lnSpc>
              <a:spcBef>
                <a:spcPts val="544"/>
              </a:spcBef>
            </a:pPr>
            <a:r>
              <a:rPr lang="en-US" sz="1633" b="1" dirty="0">
                <a:solidFill>
                  <a:prstClr val="white"/>
                </a:solidFill>
                <a:latin typeface="Arial" panose="020B0604020202020204"/>
              </a:rPr>
              <a:t>DARLING SCARP (WA)</a:t>
            </a:r>
          </a:p>
          <a:p>
            <a:pPr marL="163296" indent="-163296" defTabSz="914406">
              <a:lnSpc>
                <a:spcPct val="90000"/>
              </a:lnSpc>
              <a:spcBef>
                <a:spcPts val="544"/>
              </a:spcBef>
            </a:pPr>
            <a:r>
              <a:rPr lang="en-US" sz="1633" b="1" dirty="0">
                <a:solidFill>
                  <a:prstClr val="white"/>
                </a:solidFill>
                <a:latin typeface="Arial" panose="020B0604020202020204"/>
              </a:rPr>
              <a:t>MOUNT LOFTY RANGES (SA)</a:t>
            </a:r>
          </a:p>
          <a:p>
            <a:pPr marL="163296" indent="-163296" defTabSz="914406">
              <a:lnSpc>
                <a:spcPct val="90000"/>
              </a:lnSpc>
              <a:spcBef>
                <a:spcPts val="544"/>
              </a:spcBef>
            </a:pPr>
            <a:r>
              <a:rPr lang="en-US" sz="1633" b="1" dirty="0">
                <a:solidFill>
                  <a:prstClr val="white"/>
                </a:solidFill>
                <a:latin typeface="Arial" panose="020B0604020202020204"/>
              </a:rPr>
              <a:t>THE GREAT DIVIDING RANGE (QLD, NSW, VIC)</a:t>
            </a:r>
            <a:endParaRPr lang="en-AU" sz="1633" b="1" dirty="0">
              <a:solidFill>
                <a:prstClr val="white"/>
              </a:solidFill>
              <a:latin typeface="Arial" panose="020B0604020202020204"/>
            </a:endParaRPr>
          </a:p>
        </p:txBody>
      </p:sp>
      <p:sp>
        <p:nvSpPr>
          <p:cNvPr id="7" name="TextBox 6">
            <a:extLst>
              <a:ext uri="{FF2B5EF4-FFF2-40B4-BE49-F238E27FC236}">
                <a16:creationId xmlns:a16="http://schemas.microsoft.com/office/drawing/2014/main" id="{ED0AB1CD-51D9-4A5B-AA9C-AD885471D085}"/>
              </a:ext>
            </a:extLst>
          </p:cNvPr>
          <p:cNvSpPr txBox="1"/>
          <p:nvPr/>
        </p:nvSpPr>
        <p:spPr>
          <a:xfrm>
            <a:off x="3583549" y="5460740"/>
            <a:ext cx="1227009" cy="673991"/>
          </a:xfrm>
          <a:prstGeom prst="rect">
            <a:avLst/>
          </a:prstGeom>
          <a:noFill/>
        </p:spPr>
        <p:txBody>
          <a:bodyPr wrap="none" lIns="0" tIns="0" rIns="0" bIns="0" rtlCol="0" anchor="b" anchorCtr="0">
            <a:noAutofit/>
          </a:bodyPr>
          <a:lstStyle/>
          <a:p>
            <a:pPr defTabSz="829544">
              <a:lnSpc>
                <a:spcPct val="75000"/>
              </a:lnSpc>
            </a:pPr>
            <a:r>
              <a:rPr lang="en-AU" sz="2903" b="1" dirty="0">
                <a:solidFill>
                  <a:prstClr val="black"/>
                </a:solidFill>
                <a:latin typeface="Arial" panose="020B0604020202020204"/>
              </a:rPr>
              <a:t>1,000-</a:t>
            </a:r>
          </a:p>
          <a:p>
            <a:pPr defTabSz="829544">
              <a:lnSpc>
                <a:spcPct val="75000"/>
              </a:lnSpc>
            </a:pPr>
            <a:r>
              <a:rPr lang="en-AU" sz="2903" b="1" dirty="0">
                <a:solidFill>
                  <a:prstClr val="black"/>
                </a:solidFill>
                <a:latin typeface="Arial" panose="020B0604020202020204"/>
              </a:rPr>
              <a:t>1,200M</a:t>
            </a:r>
          </a:p>
        </p:txBody>
      </p:sp>
      <p:sp>
        <p:nvSpPr>
          <p:cNvPr id="8" name="TextBox 7">
            <a:extLst>
              <a:ext uri="{FF2B5EF4-FFF2-40B4-BE49-F238E27FC236}">
                <a16:creationId xmlns:a16="http://schemas.microsoft.com/office/drawing/2014/main" id="{4982B18D-BA1C-417F-A61B-593724F2AED2}"/>
              </a:ext>
            </a:extLst>
          </p:cNvPr>
          <p:cNvSpPr txBox="1"/>
          <p:nvPr/>
        </p:nvSpPr>
        <p:spPr>
          <a:xfrm>
            <a:off x="3664133" y="6134731"/>
            <a:ext cx="1227009" cy="220976"/>
          </a:xfrm>
          <a:prstGeom prst="rect">
            <a:avLst/>
          </a:prstGeom>
          <a:noFill/>
        </p:spPr>
        <p:txBody>
          <a:bodyPr wrap="none" lIns="0" tIns="0" rIns="0" bIns="0" rtlCol="0">
            <a:noAutofit/>
          </a:bodyPr>
          <a:lstStyle/>
          <a:p>
            <a:pPr algn="ctr" defTabSz="829544">
              <a:lnSpc>
                <a:spcPct val="80000"/>
              </a:lnSpc>
            </a:pPr>
            <a:r>
              <a:rPr lang="en-AU" sz="1361" b="1" dirty="0">
                <a:solidFill>
                  <a:prstClr val="black"/>
                </a:solidFill>
                <a:latin typeface="Arial" panose="020B0604020202020204"/>
              </a:rPr>
              <a:t>(3,281–3,937FT)</a:t>
            </a:r>
            <a:endParaRPr lang="en-AU" sz="1361" dirty="0">
              <a:solidFill>
                <a:prstClr val="black"/>
              </a:solidFill>
              <a:latin typeface="Arial" panose="020B0604020202020204"/>
            </a:endParaRPr>
          </a:p>
        </p:txBody>
      </p:sp>
      <p:sp>
        <p:nvSpPr>
          <p:cNvPr id="9" name="object 37">
            <a:extLst>
              <a:ext uri="{FF2B5EF4-FFF2-40B4-BE49-F238E27FC236}">
                <a16:creationId xmlns:a16="http://schemas.microsoft.com/office/drawing/2014/main" id="{2021C995-545B-4002-9FEA-6D4B07473893}"/>
              </a:ext>
            </a:extLst>
          </p:cNvPr>
          <p:cNvSpPr txBox="1">
            <a:spLocks/>
          </p:cNvSpPr>
          <p:nvPr/>
        </p:nvSpPr>
        <p:spPr>
          <a:xfrm>
            <a:off x="1287995" y="823957"/>
            <a:ext cx="4591109" cy="803914"/>
          </a:xfrm>
          <a:prstGeom prst="rect">
            <a:avLst/>
          </a:prstGeom>
        </p:spPr>
        <p:txBody>
          <a:bodyPr vert="horz" wrap="square" lIns="0" tIns="77192" rIns="0" bIns="0" rtlCol="0">
            <a:spAutoFit/>
          </a:bodyPr>
          <a:lstStyle>
            <a:lvl1pPr>
              <a:defRPr sz="12500" b="1" i="0">
                <a:solidFill>
                  <a:schemeClr val="tx1"/>
                </a:solidFill>
                <a:latin typeface="Hellix"/>
                <a:ea typeface="+mj-ea"/>
                <a:cs typeface="Hellix"/>
              </a:defRPr>
            </a:lvl1pPr>
          </a:lstStyle>
          <a:p>
            <a:pPr defTabSz="829544">
              <a:lnSpc>
                <a:spcPct val="80000"/>
              </a:lnSpc>
              <a:tabLst>
                <a:tab pos="2996727" algn="l"/>
                <a:tab pos="7327636" algn="l"/>
              </a:tabLst>
              <a:defRPr/>
            </a:pPr>
            <a:r>
              <a:rPr lang="en-US" sz="5897" kern="0" spc="816" dirty="0">
                <a:solidFill>
                  <a:srgbClr val="F40000"/>
                </a:solidFill>
                <a:latin typeface="Arial" panose="020B0604020202020204"/>
              </a:rPr>
              <a:t>ALTITUDE</a:t>
            </a:r>
            <a:endParaRPr lang="en-AU" sz="5897" kern="0" spc="816" dirty="0">
              <a:solidFill>
                <a:srgbClr val="F40000"/>
              </a:solidFill>
              <a:latin typeface="Arial" panose="020B0604020202020204"/>
            </a:endParaRPr>
          </a:p>
        </p:txBody>
      </p:sp>
      <p:sp>
        <p:nvSpPr>
          <p:cNvPr id="10" name="TextBox 9">
            <a:extLst>
              <a:ext uri="{FF2B5EF4-FFF2-40B4-BE49-F238E27FC236}">
                <a16:creationId xmlns:a16="http://schemas.microsoft.com/office/drawing/2014/main" id="{D47E0DFE-83BB-4DDC-9C86-DB037FB1F7DC}"/>
              </a:ext>
            </a:extLst>
          </p:cNvPr>
          <p:cNvSpPr txBox="1"/>
          <p:nvPr/>
        </p:nvSpPr>
        <p:spPr>
          <a:xfrm>
            <a:off x="889982" y="3749613"/>
            <a:ext cx="2910345" cy="1591974"/>
          </a:xfrm>
          <a:prstGeom prst="rect">
            <a:avLst/>
          </a:prstGeom>
          <a:noFill/>
        </p:spPr>
        <p:txBody>
          <a:bodyPr wrap="square" lIns="0" tIns="0" rIns="0" bIns="0" rtlCol="0">
            <a:spAutoFit/>
          </a:bodyPr>
          <a:lstStyle/>
          <a:p>
            <a:pPr defTabSz="829544"/>
            <a:r>
              <a:rPr lang="en-US" sz="1724" b="1" dirty="0">
                <a:solidFill>
                  <a:prstClr val="black"/>
                </a:solidFill>
                <a:latin typeface="Arial" panose="020B0604020202020204"/>
              </a:rPr>
              <a:t>Temperatures decrease by approximately 0.65°c for every 100 </a:t>
            </a:r>
            <a:r>
              <a:rPr lang="en-US" sz="1724" b="1" dirty="0" err="1">
                <a:solidFill>
                  <a:prstClr val="black"/>
                </a:solidFill>
                <a:latin typeface="Arial" panose="020B0604020202020204"/>
              </a:rPr>
              <a:t>metres</a:t>
            </a:r>
            <a:r>
              <a:rPr lang="en-US" sz="1724" b="1" dirty="0">
                <a:solidFill>
                  <a:prstClr val="black"/>
                </a:solidFill>
                <a:latin typeface="Arial" panose="020B0604020202020204"/>
              </a:rPr>
              <a:t> (328 feet) in altitude; the highest Australian wine regions are up to</a:t>
            </a:r>
            <a:endParaRPr lang="en-AU" sz="1724" b="1" dirty="0">
              <a:solidFill>
                <a:prstClr val="black"/>
              </a:solidFill>
              <a:latin typeface="Arial" panose="020B0604020202020204"/>
            </a:endParaRPr>
          </a:p>
        </p:txBody>
      </p:sp>
    </p:spTree>
    <p:extLst>
      <p:ext uri="{BB962C8B-B14F-4D97-AF65-F5344CB8AC3E}">
        <p14:creationId xmlns:p14="http://schemas.microsoft.com/office/powerpoint/2010/main" val="1133252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FF6FD2AC-F241-484C-A4A5-FF5E52918867}"/>
              </a:ext>
            </a:extLst>
          </p:cNvPr>
          <p:cNvSpPr txBox="1"/>
          <p:nvPr/>
        </p:nvSpPr>
        <p:spPr>
          <a:xfrm>
            <a:off x="3667440" y="3069943"/>
            <a:ext cx="1317291" cy="148371"/>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862" dirty="0">
                <a:solidFill>
                  <a:prstClr val="white"/>
                </a:solidFill>
                <a:latin typeface="Arial" panose="020B0604020202020204"/>
              </a:rPr>
              <a:t>WESTERN AUSTRALIA</a:t>
            </a:r>
          </a:p>
        </p:txBody>
      </p:sp>
      <p:sp>
        <p:nvSpPr>
          <p:cNvPr id="3" name="object 15">
            <a:extLst>
              <a:ext uri="{FF2B5EF4-FFF2-40B4-BE49-F238E27FC236}">
                <a16:creationId xmlns:a16="http://schemas.microsoft.com/office/drawing/2014/main" id="{89F2A1C2-7B84-4D98-B74F-D4C039EFD428}"/>
              </a:ext>
            </a:extLst>
          </p:cNvPr>
          <p:cNvSpPr txBox="1"/>
          <p:nvPr/>
        </p:nvSpPr>
        <p:spPr>
          <a:xfrm>
            <a:off x="6275745" y="1928614"/>
            <a:ext cx="759217" cy="281035"/>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NORTHERN TERRITORY</a:t>
            </a:r>
            <a:endParaRPr lang="en-AU" sz="862" dirty="0">
              <a:solidFill>
                <a:prstClr val="white"/>
              </a:solidFill>
              <a:latin typeface="Arial" panose="020B0604020202020204"/>
              <a:cs typeface="Hellix"/>
            </a:endParaRPr>
          </a:p>
        </p:txBody>
      </p:sp>
      <p:sp>
        <p:nvSpPr>
          <p:cNvPr id="4" name="object 17">
            <a:extLst>
              <a:ext uri="{FF2B5EF4-FFF2-40B4-BE49-F238E27FC236}">
                <a16:creationId xmlns:a16="http://schemas.microsoft.com/office/drawing/2014/main" id="{5938873F-68F5-4E86-BB8B-CCA10CCD2851}"/>
              </a:ext>
            </a:extLst>
          </p:cNvPr>
          <p:cNvSpPr txBox="1"/>
          <p:nvPr/>
        </p:nvSpPr>
        <p:spPr>
          <a:xfrm>
            <a:off x="6250599" y="3482125"/>
            <a:ext cx="107896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SOUTH </a:t>
            </a:r>
            <a:r>
              <a:rPr lang="en-US" sz="862" b="1" dirty="0">
                <a:solidFill>
                  <a:prstClr val="white"/>
                </a:solidFill>
                <a:latin typeface="Arial" panose="020B0604020202020204"/>
                <a:cs typeface="Hellix"/>
              </a:rPr>
              <a:t>A</a:t>
            </a:r>
            <a:r>
              <a:rPr lang="en-AU" sz="862" b="1" dirty="0">
                <a:solidFill>
                  <a:prstClr val="white"/>
                </a:solidFill>
                <a:latin typeface="Arial" panose="020B0604020202020204"/>
                <a:cs typeface="Hellix"/>
              </a:rPr>
              <a:t>USTRALIA</a:t>
            </a:r>
            <a:endParaRPr sz="862" dirty="0">
              <a:solidFill>
                <a:prstClr val="white"/>
              </a:solidFill>
              <a:latin typeface="Arial" panose="020B0604020202020204"/>
              <a:cs typeface="Hellix"/>
            </a:endParaRPr>
          </a:p>
        </p:txBody>
      </p:sp>
      <p:sp>
        <p:nvSpPr>
          <p:cNvPr id="5" name="object 19">
            <a:extLst>
              <a:ext uri="{FF2B5EF4-FFF2-40B4-BE49-F238E27FC236}">
                <a16:creationId xmlns:a16="http://schemas.microsoft.com/office/drawing/2014/main" id="{AD81A242-8140-481F-9B65-17AE5BB84A0F}"/>
              </a:ext>
            </a:extLst>
          </p:cNvPr>
          <p:cNvSpPr txBox="1"/>
          <p:nvPr/>
        </p:nvSpPr>
        <p:spPr>
          <a:xfrm>
            <a:off x="8398576" y="2957084"/>
            <a:ext cx="888850" cy="148371"/>
          </a:xfrm>
          <a:prstGeom prst="rect">
            <a:avLst/>
          </a:prstGeom>
        </p:spPr>
        <p:txBody>
          <a:bodyPr vert="horz" wrap="square" lIns="0" tIns="15554" rIns="0" bIns="0" rtlCol="0">
            <a:spAutoFit/>
          </a:bodyPr>
          <a:lstStyle/>
          <a:p>
            <a:pPr algn="ctr" defTabSz="829544">
              <a:defRPr/>
            </a:pPr>
            <a:r>
              <a:rPr lang="en-AU" sz="862" b="1" dirty="0">
                <a:solidFill>
                  <a:prstClr val="white"/>
                </a:solidFill>
                <a:latin typeface="Arial" panose="020B0604020202020204"/>
                <a:cs typeface="Hellix"/>
              </a:rPr>
              <a:t>QUEENSLAND</a:t>
            </a:r>
            <a:endParaRPr lang="en-AU" sz="862" dirty="0">
              <a:solidFill>
                <a:prstClr val="white"/>
              </a:solidFill>
              <a:latin typeface="Arial" panose="020B0604020202020204"/>
              <a:cs typeface="Hellix"/>
            </a:endParaRPr>
          </a:p>
        </p:txBody>
      </p:sp>
      <p:sp>
        <p:nvSpPr>
          <p:cNvPr id="6" name="object 20">
            <a:extLst>
              <a:ext uri="{FF2B5EF4-FFF2-40B4-BE49-F238E27FC236}">
                <a16:creationId xmlns:a16="http://schemas.microsoft.com/office/drawing/2014/main" id="{7298E9A5-0377-4868-A830-42AED537DA3F}"/>
              </a:ext>
            </a:extLst>
          </p:cNvPr>
          <p:cNvSpPr txBox="1"/>
          <p:nvPr/>
        </p:nvSpPr>
        <p:spPr>
          <a:xfrm>
            <a:off x="8398576" y="6292486"/>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TASMANIA</a:t>
            </a:r>
            <a:endParaRPr lang="en-AU" sz="862" dirty="0">
              <a:solidFill>
                <a:prstClr val="white"/>
              </a:solidFill>
              <a:latin typeface="Arial" panose="020B0604020202020204"/>
              <a:cs typeface="Hellix"/>
            </a:endParaRPr>
          </a:p>
        </p:txBody>
      </p:sp>
      <p:sp>
        <p:nvSpPr>
          <p:cNvPr id="7" name="object 93">
            <a:extLst>
              <a:ext uri="{FF2B5EF4-FFF2-40B4-BE49-F238E27FC236}">
                <a16:creationId xmlns:a16="http://schemas.microsoft.com/office/drawing/2014/main" id="{4A50B08A-DB15-4B9B-9FCF-ECF1DD46A988}"/>
              </a:ext>
            </a:extLst>
          </p:cNvPr>
          <p:cNvSpPr txBox="1"/>
          <p:nvPr/>
        </p:nvSpPr>
        <p:spPr>
          <a:xfrm>
            <a:off x="8712150" y="4303077"/>
            <a:ext cx="1106073" cy="144299"/>
          </a:xfrm>
          <a:prstGeom prst="rect">
            <a:avLst/>
          </a:prstGeom>
        </p:spPr>
        <p:txBody>
          <a:bodyPr vert="horz" wrap="none" lIns="0" tIns="11521" rIns="0" bIns="0" rtlCol="0">
            <a:spAutoFit/>
          </a:bodyPr>
          <a:lstStyle/>
          <a:p>
            <a:pPr algn="ctr" defTabSz="829544">
              <a:defRPr/>
            </a:pPr>
            <a:r>
              <a:rPr sz="862" b="1" dirty="0">
                <a:solidFill>
                  <a:prstClr val="white"/>
                </a:solidFill>
                <a:latin typeface="Arial" panose="020B0604020202020204"/>
                <a:cs typeface="Hellix"/>
              </a:rPr>
              <a:t>NEW SOUTH WALE</a:t>
            </a:r>
            <a:r>
              <a:rPr lang="en-AU" sz="862" b="1" dirty="0">
                <a:solidFill>
                  <a:prstClr val="white"/>
                </a:solidFill>
                <a:latin typeface="Arial" panose="020B0604020202020204"/>
                <a:cs typeface="Hellix"/>
              </a:rPr>
              <a:t>S</a:t>
            </a:r>
            <a:endParaRPr sz="998" dirty="0">
              <a:solidFill>
                <a:prstClr val="white"/>
              </a:solidFill>
              <a:latin typeface="Arial" panose="020B0604020202020204"/>
              <a:cs typeface="Hellix"/>
            </a:endParaRPr>
          </a:p>
        </p:txBody>
      </p:sp>
      <p:sp>
        <p:nvSpPr>
          <p:cNvPr id="8" name="object 20">
            <a:extLst>
              <a:ext uri="{FF2B5EF4-FFF2-40B4-BE49-F238E27FC236}">
                <a16:creationId xmlns:a16="http://schemas.microsoft.com/office/drawing/2014/main" id="{5207C38F-69FF-4315-87C6-A626F74A024F}"/>
              </a:ext>
            </a:extLst>
          </p:cNvPr>
          <p:cNvSpPr txBox="1"/>
          <p:nvPr/>
        </p:nvSpPr>
        <p:spPr>
          <a:xfrm>
            <a:off x="9207609" y="5625916"/>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VICTORIA</a:t>
            </a:r>
            <a:endParaRPr lang="en-AU" sz="862" dirty="0">
              <a:solidFill>
                <a:prstClr val="white"/>
              </a:solidFill>
              <a:latin typeface="Arial" panose="020B0604020202020204"/>
              <a:cs typeface="Hellix"/>
            </a:endParaRPr>
          </a:p>
        </p:txBody>
      </p:sp>
      <p:sp>
        <p:nvSpPr>
          <p:cNvPr id="9" name="object 20">
            <a:extLst>
              <a:ext uri="{FF2B5EF4-FFF2-40B4-BE49-F238E27FC236}">
                <a16:creationId xmlns:a16="http://schemas.microsoft.com/office/drawing/2014/main" id="{F8AA1793-F2E6-42B6-981B-E85427BC60C2}"/>
              </a:ext>
            </a:extLst>
          </p:cNvPr>
          <p:cNvSpPr txBox="1"/>
          <p:nvPr/>
        </p:nvSpPr>
        <p:spPr>
          <a:xfrm>
            <a:off x="9681560" y="5189689"/>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AUSTRALIAN</a:t>
            </a:r>
            <a:endParaRPr lang="en-AU" sz="680" dirty="0">
              <a:solidFill>
                <a:prstClr val="white"/>
              </a:solidFill>
              <a:latin typeface="Arial" panose="020B0604020202020204"/>
              <a:cs typeface="Hellix"/>
            </a:endParaRPr>
          </a:p>
        </p:txBody>
      </p:sp>
      <p:sp>
        <p:nvSpPr>
          <p:cNvPr id="10" name="object 20">
            <a:extLst>
              <a:ext uri="{FF2B5EF4-FFF2-40B4-BE49-F238E27FC236}">
                <a16:creationId xmlns:a16="http://schemas.microsoft.com/office/drawing/2014/main" id="{22AAB938-E1E7-43B8-8DD4-47E38F0A2067}"/>
              </a:ext>
            </a:extLst>
          </p:cNvPr>
          <p:cNvSpPr txBox="1"/>
          <p:nvPr/>
        </p:nvSpPr>
        <p:spPr>
          <a:xfrm>
            <a:off x="9717068" y="5287247"/>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CAPITAL TERRITORY</a:t>
            </a:r>
            <a:endParaRPr lang="en-AU" sz="680" dirty="0">
              <a:solidFill>
                <a:prstClr val="white"/>
              </a:solidFill>
              <a:latin typeface="Arial" panose="020B0604020202020204"/>
              <a:cs typeface="Hellix"/>
            </a:endParaRPr>
          </a:p>
        </p:txBody>
      </p:sp>
      <p:sp>
        <p:nvSpPr>
          <p:cNvPr id="11" name="object 11">
            <a:extLst>
              <a:ext uri="{FF2B5EF4-FFF2-40B4-BE49-F238E27FC236}">
                <a16:creationId xmlns:a16="http://schemas.microsoft.com/office/drawing/2014/main" id="{8EDFAE01-3A97-46AC-A462-E856D83F8E86}"/>
              </a:ext>
            </a:extLst>
          </p:cNvPr>
          <p:cNvSpPr txBox="1"/>
          <p:nvPr/>
        </p:nvSpPr>
        <p:spPr>
          <a:xfrm>
            <a:off x="10055001" y="6512378"/>
            <a:ext cx="664667" cy="127389"/>
          </a:xfrm>
          <a:prstGeom prst="rect">
            <a:avLst/>
          </a:prstGeom>
        </p:spPr>
        <p:txBody>
          <a:bodyPr vert="horz" wrap="none" lIns="0" tIns="15554" rIns="0" bIns="0" rtlCol="0">
            <a:noAutofit/>
          </a:bodyPr>
          <a:lstStyle>
            <a:defPPr>
              <a:defRPr lang="en-US"/>
            </a:defPPr>
            <a:lvl1pPr algn="ctr">
              <a:defRPr sz="950" b="1">
                <a:solidFill>
                  <a:srgbClr val="FFFFFF"/>
                </a:solidFill>
                <a:cs typeface="Hellix"/>
              </a:defRPr>
            </a:lvl1pPr>
          </a:lstStyle>
          <a:p>
            <a:pPr algn="l" defTabSz="829544"/>
            <a:r>
              <a:rPr lang="en-AU" sz="726" b="0" dirty="0">
                <a:solidFill>
                  <a:prstClr val="black"/>
                </a:solidFill>
                <a:latin typeface="Arial" panose="020B0604020202020204"/>
              </a:rPr>
              <a:t>*Indicative only</a:t>
            </a:r>
            <a:endParaRPr sz="726" b="0" dirty="0">
              <a:solidFill>
                <a:prstClr val="black"/>
              </a:solidFill>
              <a:latin typeface="Arial" panose="020B0604020202020204"/>
            </a:endParaRPr>
          </a:p>
        </p:txBody>
      </p:sp>
      <p:sp>
        <p:nvSpPr>
          <p:cNvPr id="12" name="object 4">
            <a:extLst>
              <a:ext uri="{FF2B5EF4-FFF2-40B4-BE49-F238E27FC236}">
                <a16:creationId xmlns:a16="http://schemas.microsoft.com/office/drawing/2014/main" id="{692B4AA8-DB40-4FF5-9443-327B195295F8}"/>
              </a:ext>
            </a:extLst>
          </p:cNvPr>
          <p:cNvSpPr txBox="1"/>
          <p:nvPr/>
        </p:nvSpPr>
        <p:spPr>
          <a:xfrm>
            <a:off x="1174162" y="152974"/>
            <a:ext cx="4634528" cy="566000"/>
          </a:xfrm>
          <a:prstGeom prst="rect">
            <a:avLst/>
          </a:prstGeom>
        </p:spPr>
        <p:txBody>
          <a:bodyPr vert="horz" wrap="square" lIns="0" tIns="11521" rIns="0" bIns="0" rtlCol="0">
            <a:noAutofit/>
          </a:bodyPr>
          <a:lstStyle/>
          <a:p>
            <a:pPr defTabSz="829544">
              <a:tabLst>
                <a:tab pos="1156177" algn="l"/>
              </a:tabLst>
            </a:pPr>
            <a:r>
              <a:rPr lang="en-AU" sz="4173" b="1" spc="91" dirty="0">
                <a:solidFill>
                  <a:prstClr val="white"/>
                </a:solidFill>
                <a:latin typeface="Arial" panose="020B0604020202020204"/>
                <a:cs typeface="Hellix"/>
              </a:rPr>
              <a:t>GEOGRAPHICAL </a:t>
            </a:r>
          </a:p>
        </p:txBody>
      </p:sp>
      <p:sp>
        <p:nvSpPr>
          <p:cNvPr id="13" name="object 4">
            <a:extLst>
              <a:ext uri="{FF2B5EF4-FFF2-40B4-BE49-F238E27FC236}">
                <a16:creationId xmlns:a16="http://schemas.microsoft.com/office/drawing/2014/main" id="{F166957F-2162-4D26-BDF0-3BE124BB1D0A}"/>
              </a:ext>
            </a:extLst>
          </p:cNvPr>
          <p:cNvSpPr txBox="1"/>
          <p:nvPr/>
        </p:nvSpPr>
        <p:spPr>
          <a:xfrm>
            <a:off x="1198857" y="690122"/>
            <a:ext cx="4609834" cy="566000"/>
          </a:xfrm>
          <a:prstGeom prst="rect">
            <a:avLst/>
          </a:prstGeom>
        </p:spPr>
        <p:txBody>
          <a:bodyPr vert="horz" wrap="square" lIns="0" tIns="11521" rIns="0" bIns="0" rtlCol="0">
            <a:noAutofit/>
          </a:bodyPr>
          <a:lstStyle/>
          <a:p>
            <a:pPr defTabSz="829544">
              <a:tabLst>
                <a:tab pos="1156177" algn="l"/>
              </a:tabLst>
            </a:pPr>
            <a:r>
              <a:rPr lang="en-AU" sz="4173" b="1" spc="816" dirty="0">
                <a:solidFill>
                  <a:prstClr val="black"/>
                </a:solidFill>
                <a:latin typeface="Arial" panose="020B0604020202020204"/>
                <a:cs typeface="Hellix"/>
              </a:rPr>
              <a:t>FEATURES</a:t>
            </a:r>
          </a:p>
        </p:txBody>
      </p:sp>
      <p:sp>
        <p:nvSpPr>
          <p:cNvPr id="14" name="object 58">
            <a:extLst>
              <a:ext uri="{FF2B5EF4-FFF2-40B4-BE49-F238E27FC236}">
                <a16:creationId xmlns:a16="http://schemas.microsoft.com/office/drawing/2014/main" id="{C1CB8CB3-3774-43F0-AAE5-75D5827ABD95}"/>
              </a:ext>
            </a:extLst>
          </p:cNvPr>
          <p:cNvSpPr txBox="1"/>
          <p:nvPr/>
        </p:nvSpPr>
        <p:spPr>
          <a:xfrm>
            <a:off x="3283290" y="3996956"/>
            <a:ext cx="2441620" cy="61882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2177" b="1" dirty="0">
                <a:solidFill>
                  <a:prstClr val="black"/>
                </a:solidFill>
                <a:latin typeface="Arial" panose="020B0604020202020204"/>
                <a:cs typeface="Hellix SemiBold"/>
              </a:rPr>
              <a:t>DARLING  </a:t>
            </a:r>
          </a:p>
          <a:p>
            <a:pPr algn="ctr" defTabSz="829544">
              <a:lnSpc>
                <a:spcPct val="90000"/>
              </a:lnSpc>
              <a:buClr>
                <a:srgbClr val="F40000"/>
              </a:buClr>
            </a:pPr>
            <a:r>
              <a:rPr lang="en-AU" sz="2177" b="1" dirty="0">
                <a:solidFill>
                  <a:prstClr val="black"/>
                </a:solidFill>
                <a:latin typeface="Arial" panose="020B0604020202020204"/>
                <a:cs typeface="Hellix SemiBold"/>
              </a:rPr>
              <a:t> SCARP</a:t>
            </a:r>
            <a:endParaRPr lang="en-US" sz="2177" dirty="0">
              <a:solidFill>
                <a:prstClr val="black"/>
              </a:solidFill>
              <a:latin typeface="Arial" panose="020B0604020202020204"/>
              <a:cs typeface="Hellix SemiBold"/>
            </a:endParaRPr>
          </a:p>
        </p:txBody>
      </p:sp>
      <p:sp>
        <p:nvSpPr>
          <p:cNvPr id="15" name="object 58">
            <a:extLst>
              <a:ext uri="{FF2B5EF4-FFF2-40B4-BE49-F238E27FC236}">
                <a16:creationId xmlns:a16="http://schemas.microsoft.com/office/drawing/2014/main" id="{43CA3C17-886A-4F6B-8BEE-7E614FCD65F6}"/>
              </a:ext>
            </a:extLst>
          </p:cNvPr>
          <p:cNvSpPr txBox="1"/>
          <p:nvPr/>
        </p:nvSpPr>
        <p:spPr>
          <a:xfrm>
            <a:off x="6184370" y="2357113"/>
            <a:ext cx="2441620" cy="61882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2177" b="1" dirty="0">
                <a:solidFill>
                  <a:prstClr val="black"/>
                </a:solidFill>
                <a:latin typeface="Arial" panose="020B0604020202020204"/>
                <a:cs typeface="Hellix SemiBold"/>
              </a:rPr>
              <a:t>GREAT DIVIDING</a:t>
            </a:r>
          </a:p>
          <a:p>
            <a:pPr algn="ctr" defTabSz="829544">
              <a:lnSpc>
                <a:spcPct val="90000"/>
              </a:lnSpc>
              <a:buClr>
                <a:srgbClr val="F40000"/>
              </a:buClr>
            </a:pPr>
            <a:r>
              <a:rPr lang="en-AU" sz="2177" b="1" dirty="0">
                <a:solidFill>
                  <a:prstClr val="black"/>
                </a:solidFill>
                <a:latin typeface="Arial" panose="020B0604020202020204"/>
                <a:cs typeface="Hellix SemiBold"/>
              </a:rPr>
              <a:t> RANGE</a:t>
            </a:r>
            <a:endParaRPr lang="en-US" sz="2177" dirty="0">
              <a:solidFill>
                <a:prstClr val="black"/>
              </a:solidFill>
              <a:latin typeface="Arial" panose="020B0604020202020204"/>
              <a:cs typeface="Hellix SemiBold"/>
            </a:endParaRPr>
          </a:p>
        </p:txBody>
      </p:sp>
      <p:sp>
        <p:nvSpPr>
          <p:cNvPr id="16" name="object 58">
            <a:extLst>
              <a:ext uri="{FF2B5EF4-FFF2-40B4-BE49-F238E27FC236}">
                <a16:creationId xmlns:a16="http://schemas.microsoft.com/office/drawing/2014/main" id="{27EC9CB0-097E-4F7B-B442-D015F1373422}"/>
              </a:ext>
            </a:extLst>
          </p:cNvPr>
          <p:cNvSpPr txBox="1"/>
          <p:nvPr/>
        </p:nvSpPr>
        <p:spPr>
          <a:xfrm>
            <a:off x="5935838" y="3744393"/>
            <a:ext cx="2441620" cy="61882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2177" b="1" dirty="0">
                <a:solidFill>
                  <a:prstClr val="black"/>
                </a:solidFill>
                <a:latin typeface="Arial" panose="020B0604020202020204"/>
                <a:cs typeface="Hellix SemiBold"/>
              </a:rPr>
              <a:t>MOUNT LOFTY</a:t>
            </a:r>
          </a:p>
          <a:p>
            <a:pPr algn="ctr" defTabSz="829544">
              <a:lnSpc>
                <a:spcPct val="90000"/>
              </a:lnSpc>
              <a:buClr>
                <a:srgbClr val="F40000"/>
              </a:buClr>
            </a:pPr>
            <a:r>
              <a:rPr lang="en-AU" sz="2177" b="1" dirty="0">
                <a:solidFill>
                  <a:prstClr val="black"/>
                </a:solidFill>
                <a:latin typeface="Arial" panose="020B0604020202020204"/>
                <a:cs typeface="Hellix SemiBold"/>
              </a:rPr>
              <a:t>RANGES</a:t>
            </a:r>
            <a:endParaRPr lang="en-US" sz="2177" dirty="0">
              <a:solidFill>
                <a:prstClr val="black"/>
              </a:solidFill>
              <a:latin typeface="Arial" panose="020B0604020202020204"/>
              <a:cs typeface="Hellix SemiBold"/>
            </a:endParaRPr>
          </a:p>
        </p:txBody>
      </p:sp>
    </p:spTree>
    <p:extLst>
      <p:ext uri="{BB962C8B-B14F-4D97-AF65-F5344CB8AC3E}">
        <p14:creationId xmlns:p14="http://schemas.microsoft.com/office/powerpoint/2010/main" val="27820595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94E7CBA1-CD98-4971-93D4-B56295D12D48}"/>
              </a:ext>
            </a:extLst>
          </p:cNvPr>
          <p:cNvSpPr txBox="1"/>
          <p:nvPr/>
        </p:nvSpPr>
        <p:spPr>
          <a:xfrm>
            <a:off x="8564486" y="2329101"/>
            <a:ext cx="2324014" cy="693861"/>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CLARE VALLEY </a:t>
            </a:r>
          </a:p>
        </p:txBody>
      </p:sp>
      <p:sp>
        <p:nvSpPr>
          <p:cNvPr id="5" name="object 58">
            <a:extLst>
              <a:ext uri="{FF2B5EF4-FFF2-40B4-BE49-F238E27FC236}">
                <a16:creationId xmlns:a16="http://schemas.microsoft.com/office/drawing/2014/main" id="{57B665EE-12DC-44A2-8492-37D60F3BD032}"/>
              </a:ext>
            </a:extLst>
          </p:cNvPr>
          <p:cNvSpPr txBox="1"/>
          <p:nvPr/>
        </p:nvSpPr>
        <p:spPr>
          <a:xfrm>
            <a:off x="1055395" y="2959512"/>
            <a:ext cx="6701426" cy="661029"/>
          </a:xfrm>
          <a:prstGeom prst="rect">
            <a:avLst/>
          </a:prstGeom>
        </p:spPr>
        <p:txBody>
          <a:bodyPr vert="horz" wrap="none" lIns="0" tIns="15554" rIns="0" bIns="0" rtlCol="0" anchor="ctr" anchorCtr="0">
            <a:noAutofit/>
          </a:bodyPr>
          <a:lstStyle/>
          <a:p>
            <a:pPr algn="ctr" defTabSz="829544">
              <a:buClr>
                <a:srgbClr val="F40000"/>
              </a:buClr>
            </a:pPr>
            <a:r>
              <a:rPr lang="en-AU" sz="5806" b="1" spc="816" dirty="0">
                <a:solidFill>
                  <a:srgbClr val="F40000"/>
                </a:solidFill>
                <a:latin typeface="Arial" panose="020B0604020202020204"/>
                <a:cs typeface="Hellix SemiBold"/>
              </a:rPr>
              <a:t>CONTINENTAL</a:t>
            </a:r>
          </a:p>
        </p:txBody>
      </p:sp>
      <p:sp>
        <p:nvSpPr>
          <p:cNvPr id="6" name="TextBox 5">
            <a:extLst>
              <a:ext uri="{FF2B5EF4-FFF2-40B4-BE49-F238E27FC236}">
                <a16:creationId xmlns:a16="http://schemas.microsoft.com/office/drawing/2014/main" id="{7D77C4A3-D854-42DA-84B6-81869E85F114}"/>
              </a:ext>
            </a:extLst>
          </p:cNvPr>
          <p:cNvSpPr txBox="1"/>
          <p:nvPr/>
        </p:nvSpPr>
        <p:spPr>
          <a:xfrm>
            <a:off x="1641419" y="1520288"/>
            <a:ext cx="2788915" cy="1149242"/>
          </a:xfrm>
          <a:prstGeom prst="rect">
            <a:avLst/>
          </a:prstGeom>
          <a:noFill/>
        </p:spPr>
        <p:txBody>
          <a:bodyPr wrap="square" lIns="0" tIns="0" rIns="0" bIns="0" rtlCol="0">
            <a:noAutofit/>
          </a:bodyPr>
          <a:lstStyle/>
          <a:p>
            <a:pPr defTabSz="829544"/>
            <a:r>
              <a:rPr lang="en-US" sz="1633" dirty="0">
                <a:solidFill>
                  <a:prstClr val="white"/>
                </a:solidFill>
                <a:latin typeface="Arial" panose="020B0604020202020204"/>
              </a:rPr>
              <a:t>Regions in the </a:t>
            </a:r>
            <a:r>
              <a:rPr lang="en-US" sz="1633" dirty="0" err="1">
                <a:solidFill>
                  <a:prstClr val="white"/>
                </a:solidFill>
                <a:latin typeface="Arial" panose="020B0604020202020204"/>
              </a:rPr>
              <a:t>centre</a:t>
            </a:r>
            <a:r>
              <a:rPr lang="en-US" sz="1633" dirty="0">
                <a:solidFill>
                  <a:prstClr val="white"/>
                </a:solidFill>
                <a:latin typeface="Arial" panose="020B0604020202020204"/>
              </a:rPr>
              <a:t> of large land masses that tend to </a:t>
            </a:r>
            <a:br>
              <a:rPr lang="en-US" sz="1633" dirty="0">
                <a:solidFill>
                  <a:prstClr val="white"/>
                </a:solidFill>
                <a:latin typeface="Arial" panose="020B0604020202020204"/>
              </a:rPr>
            </a:br>
            <a:r>
              <a:rPr lang="en-US" sz="1633" dirty="0">
                <a:solidFill>
                  <a:prstClr val="white"/>
                </a:solidFill>
                <a:latin typeface="Arial" panose="020B0604020202020204"/>
              </a:rPr>
              <a:t>have hotter summers and colder winters.</a:t>
            </a:r>
            <a:endParaRPr lang="en-AU" sz="1633" dirty="0">
              <a:solidFill>
                <a:prstClr val="white"/>
              </a:solidFill>
              <a:latin typeface="Arial" panose="020B0604020202020204"/>
            </a:endParaRPr>
          </a:p>
        </p:txBody>
      </p:sp>
      <p:sp>
        <p:nvSpPr>
          <p:cNvPr id="7" name="object 4">
            <a:extLst>
              <a:ext uri="{FF2B5EF4-FFF2-40B4-BE49-F238E27FC236}">
                <a16:creationId xmlns:a16="http://schemas.microsoft.com/office/drawing/2014/main" id="{7088F423-4213-43FD-B149-CD033A7B6BD1}"/>
              </a:ext>
            </a:extLst>
          </p:cNvPr>
          <p:cNvSpPr txBox="1"/>
          <p:nvPr/>
        </p:nvSpPr>
        <p:spPr>
          <a:xfrm>
            <a:off x="8687488" y="3210344"/>
            <a:ext cx="2078009" cy="693861"/>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EDEN VALLEY</a:t>
            </a:r>
          </a:p>
        </p:txBody>
      </p:sp>
      <p:sp>
        <p:nvSpPr>
          <p:cNvPr id="8" name="object 4">
            <a:extLst>
              <a:ext uri="{FF2B5EF4-FFF2-40B4-BE49-F238E27FC236}">
                <a16:creationId xmlns:a16="http://schemas.microsoft.com/office/drawing/2014/main" id="{CD4CAB93-79A5-4B15-A368-CCF1D569AF1C}"/>
              </a:ext>
            </a:extLst>
          </p:cNvPr>
          <p:cNvSpPr txBox="1"/>
          <p:nvPr/>
        </p:nvSpPr>
        <p:spPr>
          <a:xfrm>
            <a:off x="9146828" y="4360923"/>
            <a:ext cx="1159327" cy="236332"/>
          </a:xfrm>
          <a:prstGeom prst="rect">
            <a:avLst/>
          </a:prstGeom>
        </p:spPr>
        <p:txBody>
          <a:bodyPr vert="horz" wrap="square" lIns="0" tIns="11521" rIns="0" bIns="0" rtlCol="0">
            <a:noAutofit/>
          </a:bodyPr>
          <a:lstStyle/>
          <a:p>
            <a:pPr algn="ctr" defTabSz="829544">
              <a:lnSpc>
                <a:spcPct val="80000"/>
              </a:lnSpc>
              <a:tabLst>
                <a:tab pos="1156177" algn="l"/>
              </a:tabLst>
            </a:pPr>
            <a:r>
              <a:rPr lang="en-AU" sz="1633" b="1" dirty="0">
                <a:solidFill>
                  <a:prstClr val="white"/>
                </a:solidFill>
                <a:latin typeface="Arial" panose="020B0604020202020204"/>
                <a:cs typeface="Hellix"/>
              </a:rPr>
              <a:t>PARTS OF </a:t>
            </a:r>
          </a:p>
        </p:txBody>
      </p:sp>
      <p:sp>
        <p:nvSpPr>
          <p:cNvPr id="9" name="object 4">
            <a:extLst>
              <a:ext uri="{FF2B5EF4-FFF2-40B4-BE49-F238E27FC236}">
                <a16:creationId xmlns:a16="http://schemas.microsoft.com/office/drawing/2014/main" id="{9BBAD7BF-0EB4-4307-AAAC-FF377C24A44F}"/>
              </a:ext>
            </a:extLst>
          </p:cNvPr>
          <p:cNvSpPr txBox="1"/>
          <p:nvPr/>
        </p:nvSpPr>
        <p:spPr>
          <a:xfrm>
            <a:off x="8792224" y="5637236"/>
            <a:ext cx="1868533" cy="693861"/>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YARRA VALLEY</a:t>
            </a:r>
          </a:p>
        </p:txBody>
      </p:sp>
      <p:sp>
        <p:nvSpPr>
          <p:cNvPr id="10" name="object 4">
            <a:extLst>
              <a:ext uri="{FF2B5EF4-FFF2-40B4-BE49-F238E27FC236}">
                <a16:creationId xmlns:a16="http://schemas.microsoft.com/office/drawing/2014/main" id="{62A01EC8-51E1-47F6-925E-7D641B3AA39D}"/>
              </a:ext>
            </a:extLst>
          </p:cNvPr>
          <p:cNvSpPr txBox="1"/>
          <p:nvPr/>
        </p:nvSpPr>
        <p:spPr>
          <a:xfrm>
            <a:off x="8564486" y="4597255"/>
            <a:ext cx="2324014" cy="693862"/>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GREAT SOUTHERN</a:t>
            </a:r>
          </a:p>
        </p:txBody>
      </p:sp>
      <p:sp>
        <p:nvSpPr>
          <p:cNvPr id="11" name="object 58">
            <a:extLst>
              <a:ext uri="{FF2B5EF4-FFF2-40B4-BE49-F238E27FC236}">
                <a16:creationId xmlns:a16="http://schemas.microsoft.com/office/drawing/2014/main" id="{F4C7DF80-A1B0-40E0-BAA9-9513ACDBD9B0}"/>
              </a:ext>
            </a:extLst>
          </p:cNvPr>
          <p:cNvSpPr txBox="1"/>
          <p:nvPr/>
        </p:nvSpPr>
        <p:spPr>
          <a:xfrm>
            <a:off x="1187638" y="3588104"/>
            <a:ext cx="1441199" cy="464761"/>
          </a:xfrm>
          <a:prstGeom prst="rect">
            <a:avLst/>
          </a:prstGeom>
        </p:spPr>
        <p:txBody>
          <a:bodyPr vert="horz" wrap="none" lIns="0" tIns="15554" rIns="0" bIns="0" rtlCol="0" anchor="ctr" anchorCtr="0">
            <a:noAutofit/>
          </a:bodyPr>
          <a:lstStyle/>
          <a:p>
            <a:pPr algn="ctr" defTabSz="829544">
              <a:lnSpc>
                <a:spcPct val="70000"/>
              </a:lnSpc>
              <a:buClr>
                <a:srgbClr val="F40000"/>
              </a:buClr>
            </a:pPr>
            <a:r>
              <a:rPr lang="en-AU" sz="2177" b="1" spc="136" dirty="0">
                <a:solidFill>
                  <a:prstClr val="black"/>
                </a:solidFill>
                <a:latin typeface="Arial" panose="020B0604020202020204"/>
                <a:cs typeface="Hellix SemiBold"/>
              </a:rPr>
              <a:t>CLIMATE</a:t>
            </a:r>
          </a:p>
        </p:txBody>
      </p:sp>
    </p:spTree>
    <p:extLst>
      <p:ext uri="{BB962C8B-B14F-4D97-AF65-F5344CB8AC3E}">
        <p14:creationId xmlns:p14="http://schemas.microsoft.com/office/powerpoint/2010/main" val="42856053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81CC50D3-9033-48D1-83E4-DF4798064F58}"/>
              </a:ext>
            </a:extLst>
          </p:cNvPr>
          <p:cNvSpPr txBox="1"/>
          <p:nvPr/>
        </p:nvSpPr>
        <p:spPr>
          <a:xfrm>
            <a:off x="8061347" y="2971211"/>
            <a:ext cx="1793120" cy="693861"/>
          </a:xfrm>
          <a:prstGeom prst="rect">
            <a:avLst/>
          </a:prstGeom>
        </p:spPr>
        <p:txBody>
          <a:bodyPr vert="horz" wrap="square" lIns="0" tIns="11521" rIns="0" bIns="0" rtlCol="0">
            <a:noAutofit/>
          </a:bodyPr>
          <a:lstStyle/>
          <a:p>
            <a:pPr defTabSz="829544">
              <a:lnSpc>
                <a:spcPct val="86000"/>
              </a:lnSpc>
              <a:tabLst>
                <a:tab pos="1156177" algn="l"/>
              </a:tabLst>
            </a:pPr>
            <a:r>
              <a:rPr lang="en-AU" sz="2540" b="1" dirty="0">
                <a:solidFill>
                  <a:prstClr val="black"/>
                </a:solidFill>
                <a:latin typeface="Arial" panose="020B0604020202020204"/>
                <a:cs typeface="Hellix"/>
              </a:rPr>
              <a:t>ADELAIDE HILLS</a:t>
            </a:r>
          </a:p>
        </p:txBody>
      </p:sp>
      <p:sp>
        <p:nvSpPr>
          <p:cNvPr id="5" name="object 58">
            <a:extLst>
              <a:ext uri="{FF2B5EF4-FFF2-40B4-BE49-F238E27FC236}">
                <a16:creationId xmlns:a16="http://schemas.microsoft.com/office/drawing/2014/main" id="{36EDFCDB-CC56-4387-BFFC-4AD8C98888E5}"/>
              </a:ext>
            </a:extLst>
          </p:cNvPr>
          <p:cNvSpPr txBox="1"/>
          <p:nvPr/>
        </p:nvSpPr>
        <p:spPr>
          <a:xfrm>
            <a:off x="1219924" y="3382018"/>
            <a:ext cx="6441682" cy="574949"/>
          </a:xfrm>
          <a:prstGeom prst="rect">
            <a:avLst/>
          </a:prstGeom>
        </p:spPr>
        <p:txBody>
          <a:bodyPr vert="horz" wrap="none" lIns="0" tIns="15554" rIns="0" bIns="0" rtlCol="0" anchor="ctr" anchorCtr="0">
            <a:noAutofit/>
          </a:bodyPr>
          <a:lstStyle/>
          <a:p>
            <a:pPr defTabSz="829544">
              <a:buClr>
                <a:srgbClr val="F40000"/>
              </a:buClr>
            </a:pPr>
            <a:r>
              <a:rPr lang="en-AU" sz="5806" b="1" spc="2268" dirty="0">
                <a:solidFill>
                  <a:prstClr val="white"/>
                </a:solidFill>
                <a:latin typeface="Arial" panose="020B0604020202020204"/>
                <a:cs typeface="Hellix SemiBold"/>
              </a:rPr>
              <a:t>MARITIME</a:t>
            </a:r>
          </a:p>
        </p:txBody>
      </p:sp>
      <p:sp>
        <p:nvSpPr>
          <p:cNvPr id="6" name="TextBox 5">
            <a:extLst>
              <a:ext uri="{FF2B5EF4-FFF2-40B4-BE49-F238E27FC236}">
                <a16:creationId xmlns:a16="http://schemas.microsoft.com/office/drawing/2014/main" id="{E6AFF5FB-069A-4A12-9271-6D4A3DDF3AC1}"/>
              </a:ext>
            </a:extLst>
          </p:cNvPr>
          <p:cNvSpPr txBox="1"/>
          <p:nvPr/>
        </p:nvSpPr>
        <p:spPr>
          <a:xfrm>
            <a:off x="1624662" y="1520288"/>
            <a:ext cx="2981634" cy="1311835"/>
          </a:xfrm>
          <a:prstGeom prst="rect">
            <a:avLst/>
          </a:prstGeom>
          <a:noFill/>
        </p:spPr>
        <p:txBody>
          <a:bodyPr wrap="square" lIns="0" tIns="0" rIns="0" bIns="0" rtlCol="0">
            <a:noAutofit/>
          </a:bodyPr>
          <a:lstStyle/>
          <a:p>
            <a:pPr defTabSz="829544"/>
            <a:r>
              <a:rPr lang="en-US" sz="1633" dirty="0">
                <a:solidFill>
                  <a:prstClr val="white"/>
                </a:solidFill>
                <a:latin typeface="Arial" panose="020B0604020202020204"/>
              </a:rPr>
              <a:t>Regions near the coast, where the climate has a narrower range of temperatures and rainfall is spread more evenly throughout the year. </a:t>
            </a:r>
            <a:endParaRPr lang="en-AU" sz="1633" dirty="0">
              <a:solidFill>
                <a:prstClr val="white"/>
              </a:solidFill>
              <a:latin typeface="Arial" panose="020B0604020202020204"/>
            </a:endParaRPr>
          </a:p>
        </p:txBody>
      </p:sp>
      <p:sp>
        <p:nvSpPr>
          <p:cNvPr id="7" name="object 4">
            <a:extLst>
              <a:ext uri="{FF2B5EF4-FFF2-40B4-BE49-F238E27FC236}">
                <a16:creationId xmlns:a16="http://schemas.microsoft.com/office/drawing/2014/main" id="{B64B1C23-CC1E-4653-A37E-A3C4890863AB}"/>
              </a:ext>
            </a:extLst>
          </p:cNvPr>
          <p:cNvSpPr txBox="1"/>
          <p:nvPr/>
        </p:nvSpPr>
        <p:spPr>
          <a:xfrm>
            <a:off x="8061347" y="3901788"/>
            <a:ext cx="2457751" cy="387222"/>
          </a:xfrm>
          <a:prstGeom prst="rect">
            <a:avLst/>
          </a:prstGeom>
        </p:spPr>
        <p:txBody>
          <a:bodyPr vert="horz" wrap="square" lIns="0" tIns="11521" rIns="0" bIns="0" rtlCol="0">
            <a:noAutofit/>
          </a:bodyPr>
          <a:lstStyle/>
          <a:p>
            <a:pPr defTabSz="829544">
              <a:lnSpc>
                <a:spcPct val="86000"/>
              </a:lnSpc>
              <a:tabLst>
                <a:tab pos="1156177" algn="l"/>
              </a:tabLst>
            </a:pPr>
            <a:r>
              <a:rPr lang="en-AU" sz="2540" b="1" dirty="0">
                <a:solidFill>
                  <a:prstClr val="black"/>
                </a:solidFill>
                <a:latin typeface="Arial" panose="020B0604020202020204"/>
                <a:cs typeface="Hellix"/>
              </a:rPr>
              <a:t>COONAWARRA</a:t>
            </a:r>
          </a:p>
        </p:txBody>
      </p:sp>
      <p:sp>
        <p:nvSpPr>
          <p:cNvPr id="8" name="object 4">
            <a:extLst>
              <a:ext uri="{FF2B5EF4-FFF2-40B4-BE49-F238E27FC236}">
                <a16:creationId xmlns:a16="http://schemas.microsoft.com/office/drawing/2014/main" id="{CFBAC3FE-B6D7-4549-8654-FC9CA1B6519E}"/>
              </a:ext>
            </a:extLst>
          </p:cNvPr>
          <p:cNvSpPr txBox="1"/>
          <p:nvPr/>
        </p:nvSpPr>
        <p:spPr>
          <a:xfrm>
            <a:off x="8061347" y="5557462"/>
            <a:ext cx="1868533" cy="374916"/>
          </a:xfrm>
          <a:prstGeom prst="rect">
            <a:avLst/>
          </a:prstGeom>
        </p:spPr>
        <p:txBody>
          <a:bodyPr vert="horz" wrap="square" lIns="0" tIns="11521" rIns="0" bIns="0" rtlCol="0">
            <a:noAutofit/>
          </a:bodyPr>
          <a:lstStyle/>
          <a:p>
            <a:pPr defTabSz="829544">
              <a:lnSpc>
                <a:spcPct val="86000"/>
              </a:lnSpc>
              <a:tabLst>
                <a:tab pos="1156177" algn="l"/>
              </a:tabLst>
            </a:pPr>
            <a:r>
              <a:rPr lang="en-AU" sz="2540" b="1" dirty="0">
                <a:solidFill>
                  <a:prstClr val="black"/>
                </a:solidFill>
                <a:latin typeface="Arial" panose="020B0604020202020204"/>
                <a:cs typeface="Hellix"/>
              </a:rPr>
              <a:t>TASMANIA</a:t>
            </a:r>
          </a:p>
        </p:txBody>
      </p:sp>
      <p:sp>
        <p:nvSpPr>
          <p:cNvPr id="9" name="object 4">
            <a:extLst>
              <a:ext uri="{FF2B5EF4-FFF2-40B4-BE49-F238E27FC236}">
                <a16:creationId xmlns:a16="http://schemas.microsoft.com/office/drawing/2014/main" id="{DCCCF2D3-BB08-4D6F-A232-3BEFA4F9C622}"/>
              </a:ext>
            </a:extLst>
          </p:cNvPr>
          <p:cNvSpPr txBox="1"/>
          <p:nvPr/>
        </p:nvSpPr>
        <p:spPr>
          <a:xfrm>
            <a:off x="8061347" y="4546983"/>
            <a:ext cx="2324014" cy="693862"/>
          </a:xfrm>
          <a:prstGeom prst="rect">
            <a:avLst/>
          </a:prstGeom>
        </p:spPr>
        <p:txBody>
          <a:bodyPr vert="horz" wrap="square" lIns="0" tIns="11521" rIns="0" bIns="0" rtlCol="0">
            <a:noAutofit/>
          </a:bodyPr>
          <a:lstStyle/>
          <a:p>
            <a:pPr defTabSz="829544">
              <a:lnSpc>
                <a:spcPct val="86000"/>
              </a:lnSpc>
              <a:tabLst>
                <a:tab pos="1156177" algn="l"/>
              </a:tabLst>
            </a:pPr>
            <a:r>
              <a:rPr lang="en-AU" sz="2540" b="1" dirty="0">
                <a:solidFill>
                  <a:prstClr val="black"/>
                </a:solidFill>
                <a:latin typeface="Arial" panose="020B0604020202020204"/>
                <a:cs typeface="Hellix"/>
              </a:rPr>
              <a:t>MORNINGTON PENINSULA</a:t>
            </a:r>
          </a:p>
        </p:txBody>
      </p:sp>
      <p:sp>
        <p:nvSpPr>
          <p:cNvPr id="10" name="object 58">
            <a:extLst>
              <a:ext uri="{FF2B5EF4-FFF2-40B4-BE49-F238E27FC236}">
                <a16:creationId xmlns:a16="http://schemas.microsoft.com/office/drawing/2014/main" id="{409C0FF7-1638-436C-B9CD-FBD6031C512F}"/>
              </a:ext>
            </a:extLst>
          </p:cNvPr>
          <p:cNvSpPr txBox="1"/>
          <p:nvPr/>
        </p:nvSpPr>
        <p:spPr>
          <a:xfrm>
            <a:off x="1179257" y="3982103"/>
            <a:ext cx="1441199" cy="464761"/>
          </a:xfrm>
          <a:prstGeom prst="rect">
            <a:avLst/>
          </a:prstGeom>
        </p:spPr>
        <p:txBody>
          <a:bodyPr vert="horz" wrap="none" lIns="0" tIns="15554" rIns="0" bIns="0" rtlCol="0" anchor="ctr" anchorCtr="0">
            <a:noAutofit/>
          </a:bodyPr>
          <a:lstStyle/>
          <a:p>
            <a:pPr algn="ctr" defTabSz="829544">
              <a:lnSpc>
                <a:spcPct val="70000"/>
              </a:lnSpc>
              <a:buClr>
                <a:srgbClr val="F40000"/>
              </a:buClr>
            </a:pPr>
            <a:r>
              <a:rPr lang="en-AU" sz="2177" b="1" spc="136" dirty="0">
                <a:solidFill>
                  <a:prstClr val="white"/>
                </a:solidFill>
                <a:latin typeface="Arial" panose="020B0604020202020204"/>
                <a:cs typeface="Hellix SemiBold"/>
              </a:rPr>
              <a:t>CLIMATE</a:t>
            </a:r>
          </a:p>
        </p:txBody>
      </p:sp>
    </p:spTree>
    <p:extLst>
      <p:ext uri="{BB962C8B-B14F-4D97-AF65-F5344CB8AC3E}">
        <p14:creationId xmlns:p14="http://schemas.microsoft.com/office/powerpoint/2010/main" val="31705932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7B7A76BD-A0A7-4EF7-A911-B01493B7AE37}"/>
              </a:ext>
            </a:extLst>
          </p:cNvPr>
          <p:cNvSpPr txBox="1"/>
          <p:nvPr/>
        </p:nvSpPr>
        <p:spPr>
          <a:xfrm>
            <a:off x="8680873" y="2555092"/>
            <a:ext cx="2324014" cy="693861"/>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BAROSSA VALLEY </a:t>
            </a:r>
          </a:p>
        </p:txBody>
      </p:sp>
      <p:sp>
        <p:nvSpPr>
          <p:cNvPr id="5" name="object 58">
            <a:extLst>
              <a:ext uri="{FF2B5EF4-FFF2-40B4-BE49-F238E27FC236}">
                <a16:creationId xmlns:a16="http://schemas.microsoft.com/office/drawing/2014/main" id="{7DA65D51-7ABC-4937-ACA2-9264715408C1}"/>
              </a:ext>
            </a:extLst>
          </p:cNvPr>
          <p:cNvSpPr txBox="1"/>
          <p:nvPr/>
        </p:nvSpPr>
        <p:spPr>
          <a:xfrm>
            <a:off x="944650" y="2960428"/>
            <a:ext cx="6879202" cy="634190"/>
          </a:xfrm>
          <a:prstGeom prst="rect">
            <a:avLst/>
          </a:prstGeom>
        </p:spPr>
        <p:txBody>
          <a:bodyPr vert="horz" wrap="none" lIns="0" tIns="15554" rIns="0" bIns="0" rtlCol="0" anchor="ctr" anchorCtr="0">
            <a:noAutofit/>
          </a:bodyPr>
          <a:lstStyle/>
          <a:p>
            <a:pPr algn="ctr" defTabSz="829544">
              <a:buClr>
                <a:srgbClr val="F40000"/>
              </a:buClr>
            </a:pPr>
            <a:r>
              <a:rPr lang="en-AU" sz="5715" b="1" dirty="0">
                <a:solidFill>
                  <a:srgbClr val="F40000"/>
                </a:solidFill>
                <a:latin typeface="Arial" panose="020B0604020202020204"/>
                <a:cs typeface="Hellix SemiBold"/>
              </a:rPr>
              <a:t>MEDITERRANEAN</a:t>
            </a:r>
          </a:p>
        </p:txBody>
      </p:sp>
      <p:sp>
        <p:nvSpPr>
          <p:cNvPr id="6" name="TextBox 5">
            <a:extLst>
              <a:ext uri="{FF2B5EF4-FFF2-40B4-BE49-F238E27FC236}">
                <a16:creationId xmlns:a16="http://schemas.microsoft.com/office/drawing/2014/main" id="{CA2ADE0E-323F-41F3-A666-135E11FA6986}"/>
              </a:ext>
            </a:extLst>
          </p:cNvPr>
          <p:cNvSpPr txBox="1"/>
          <p:nvPr/>
        </p:nvSpPr>
        <p:spPr>
          <a:xfrm>
            <a:off x="1633041" y="1260016"/>
            <a:ext cx="3006771" cy="1295076"/>
          </a:xfrm>
          <a:prstGeom prst="rect">
            <a:avLst/>
          </a:prstGeom>
          <a:noFill/>
        </p:spPr>
        <p:txBody>
          <a:bodyPr wrap="square" lIns="0" tIns="0" rIns="0" bIns="0" rtlCol="0">
            <a:noAutofit/>
          </a:bodyPr>
          <a:lstStyle/>
          <a:p>
            <a:pPr defTabSz="829544"/>
            <a:r>
              <a:rPr lang="en-US" sz="1633" dirty="0">
                <a:solidFill>
                  <a:prstClr val="white"/>
                </a:solidFill>
                <a:latin typeface="Arial" panose="020B0604020202020204"/>
              </a:rPr>
              <a:t>Similar to maritime climates, </a:t>
            </a:r>
            <a:br>
              <a:rPr lang="en-US" sz="1633" dirty="0">
                <a:solidFill>
                  <a:prstClr val="white"/>
                </a:solidFill>
                <a:latin typeface="Arial" panose="020B0604020202020204"/>
              </a:rPr>
            </a:br>
            <a:r>
              <a:rPr lang="en-US" sz="1633" dirty="0">
                <a:solidFill>
                  <a:prstClr val="white"/>
                </a:solidFill>
                <a:latin typeface="Arial" panose="020B0604020202020204"/>
              </a:rPr>
              <a:t>but summers tend to be </a:t>
            </a:r>
            <a:br>
              <a:rPr lang="en-US" sz="1633" dirty="0">
                <a:solidFill>
                  <a:prstClr val="white"/>
                </a:solidFill>
                <a:latin typeface="Arial" panose="020B0604020202020204"/>
              </a:rPr>
            </a:br>
            <a:r>
              <a:rPr lang="en-US" sz="1633" dirty="0">
                <a:solidFill>
                  <a:prstClr val="white"/>
                </a:solidFill>
                <a:latin typeface="Arial" panose="020B0604020202020204"/>
              </a:rPr>
              <a:t>warm and dry. There is less temperature variation between the hottest and coldest months.</a:t>
            </a:r>
            <a:endParaRPr lang="en-AU" sz="1633" dirty="0">
              <a:solidFill>
                <a:prstClr val="white"/>
              </a:solidFill>
              <a:latin typeface="Arial" panose="020B0604020202020204"/>
            </a:endParaRPr>
          </a:p>
        </p:txBody>
      </p:sp>
      <p:sp>
        <p:nvSpPr>
          <p:cNvPr id="7" name="object 4">
            <a:extLst>
              <a:ext uri="{FF2B5EF4-FFF2-40B4-BE49-F238E27FC236}">
                <a16:creationId xmlns:a16="http://schemas.microsoft.com/office/drawing/2014/main" id="{17D735BA-1FC6-45EB-8246-51EB574F0241}"/>
              </a:ext>
            </a:extLst>
          </p:cNvPr>
          <p:cNvSpPr txBox="1"/>
          <p:nvPr/>
        </p:nvSpPr>
        <p:spPr>
          <a:xfrm>
            <a:off x="8680873" y="3479880"/>
            <a:ext cx="2201010" cy="320873"/>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GEOGRAPHE</a:t>
            </a:r>
          </a:p>
        </p:txBody>
      </p:sp>
      <p:sp>
        <p:nvSpPr>
          <p:cNvPr id="8" name="object 4">
            <a:extLst>
              <a:ext uri="{FF2B5EF4-FFF2-40B4-BE49-F238E27FC236}">
                <a16:creationId xmlns:a16="http://schemas.microsoft.com/office/drawing/2014/main" id="{4286F215-B27C-4C8D-8390-5F87327CAEA2}"/>
              </a:ext>
            </a:extLst>
          </p:cNvPr>
          <p:cNvSpPr txBox="1"/>
          <p:nvPr/>
        </p:nvSpPr>
        <p:spPr>
          <a:xfrm>
            <a:off x="8623721" y="5873072"/>
            <a:ext cx="2258162" cy="435433"/>
          </a:xfrm>
          <a:prstGeom prst="rect">
            <a:avLst/>
          </a:prstGeom>
        </p:spPr>
        <p:txBody>
          <a:bodyPr vert="horz" wrap="square" lIns="0" tIns="11521" rIns="0" bIns="0" rtlCol="0">
            <a:noAutofit/>
          </a:bodyPr>
          <a:lstStyle/>
          <a:p>
            <a:pPr algn="ctr" defTabSz="829544">
              <a:lnSpc>
                <a:spcPct val="86000"/>
              </a:lnSpc>
              <a:tabLst>
                <a:tab pos="1156177" algn="l"/>
              </a:tabLst>
            </a:pPr>
            <a:r>
              <a:rPr lang="en-AU" sz="1361" b="1" dirty="0">
                <a:solidFill>
                  <a:prstClr val="white"/>
                </a:solidFill>
                <a:latin typeface="Arial" panose="020B0604020202020204"/>
                <a:cs typeface="Hellix"/>
              </a:rPr>
              <a:t>(+ STRONG MARITIME INFLUENCES)</a:t>
            </a:r>
          </a:p>
        </p:txBody>
      </p:sp>
      <p:sp>
        <p:nvSpPr>
          <p:cNvPr id="9" name="object 4">
            <a:extLst>
              <a:ext uri="{FF2B5EF4-FFF2-40B4-BE49-F238E27FC236}">
                <a16:creationId xmlns:a16="http://schemas.microsoft.com/office/drawing/2014/main" id="{41BA85C3-02A0-446E-920A-8BEA3989610E}"/>
              </a:ext>
            </a:extLst>
          </p:cNvPr>
          <p:cNvSpPr txBox="1"/>
          <p:nvPr/>
        </p:nvSpPr>
        <p:spPr>
          <a:xfrm>
            <a:off x="8818535" y="5114795"/>
            <a:ext cx="1868533" cy="693861"/>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MARGARET</a:t>
            </a:r>
          </a:p>
          <a:p>
            <a:pPr algn="ctr" defTabSz="829544">
              <a:lnSpc>
                <a:spcPct val="86000"/>
              </a:lnSpc>
              <a:tabLst>
                <a:tab pos="1156177" algn="l"/>
              </a:tabLst>
            </a:pPr>
            <a:r>
              <a:rPr lang="en-AU" sz="2540" b="1" dirty="0">
                <a:solidFill>
                  <a:prstClr val="white"/>
                </a:solidFill>
                <a:latin typeface="Arial" panose="020B0604020202020204"/>
                <a:cs typeface="Hellix"/>
              </a:rPr>
              <a:t>RIVER</a:t>
            </a:r>
          </a:p>
        </p:txBody>
      </p:sp>
      <p:sp>
        <p:nvSpPr>
          <p:cNvPr id="10" name="object 4">
            <a:extLst>
              <a:ext uri="{FF2B5EF4-FFF2-40B4-BE49-F238E27FC236}">
                <a16:creationId xmlns:a16="http://schemas.microsoft.com/office/drawing/2014/main" id="{A91F8C2B-6B3D-4C45-8619-CADBD54087A4}"/>
              </a:ext>
            </a:extLst>
          </p:cNvPr>
          <p:cNvSpPr txBox="1"/>
          <p:nvPr/>
        </p:nvSpPr>
        <p:spPr>
          <a:xfrm>
            <a:off x="8680873" y="4128284"/>
            <a:ext cx="2324014" cy="693862"/>
          </a:xfrm>
          <a:prstGeom prst="rect">
            <a:avLst/>
          </a:prstGeom>
        </p:spPr>
        <p:txBody>
          <a:bodyPr vert="horz" wrap="square" lIns="0" tIns="11521" rIns="0" bIns="0" rtlCol="0">
            <a:noAutofit/>
          </a:bodyPr>
          <a:lstStyle/>
          <a:p>
            <a:pPr algn="ctr" defTabSz="829544">
              <a:lnSpc>
                <a:spcPct val="86000"/>
              </a:lnSpc>
              <a:tabLst>
                <a:tab pos="1156177" algn="l"/>
              </a:tabLst>
            </a:pPr>
            <a:r>
              <a:rPr lang="en-AU" sz="2540" b="1" dirty="0">
                <a:solidFill>
                  <a:prstClr val="white"/>
                </a:solidFill>
                <a:latin typeface="Arial" panose="020B0604020202020204"/>
                <a:cs typeface="Hellix"/>
              </a:rPr>
              <a:t>McLAREN VALE</a:t>
            </a:r>
          </a:p>
        </p:txBody>
      </p:sp>
      <p:sp>
        <p:nvSpPr>
          <p:cNvPr id="11" name="object 58">
            <a:extLst>
              <a:ext uri="{FF2B5EF4-FFF2-40B4-BE49-F238E27FC236}">
                <a16:creationId xmlns:a16="http://schemas.microsoft.com/office/drawing/2014/main" id="{4EEC4DB7-BA36-4871-BA31-8921D9B5F8C1}"/>
              </a:ext>
            </a:extLst>
          </p:cNvPr>
          <p:cNvSpPr txBox="1"/>
          <p:nvPr/>
        </p:nvSpPr>
        <p:spPr>
          <a:xfrm>
            <a:off x="1095472" y="3568373"/>
            <a:ext cx="1441199" cy="464761"/>
          </a:xfrm>
          <a:prstGeom prst="rect">
            <a:avLst/>
          </a:prstGeom>
        </p:spPr>
        <p:txBody>
          <a:bodyPr vert="horz" wrap="none" lIns="0" tIns="15554" rIns="0" bIns="0" rtlCol="0" anchor="ctr" anchorCtr="0">
            <a:noAutofit/>
          </a:bodyPr>
          <a:lstStyle/>
          <a:p>
            <a:pPr algn="ctr" defTabSz="829544">
              <a:lnSpc>
                <a:spcPct val="70000"/>
              </a:lnSpc>
              <a:buClr>
                <a:srgbClr val="F40000"/>
              </a:buClr>
            </a:pPr>
            <a:r>
              <a:rPr lang="en-AU" sz="2087" b="1" dirty="0">
                <a:solidFill>
                  <a:prstClr val="white"/>
                </a:solidFill>
                <a:latin typeface="Arial" panose="020B0604020202020204"/>
                <a:cs typeface="Hellix SemiBold"/>
              </a:rPr>
              <a:t>CLIMATE</a:t>
            </a:r>
          </a:p>
        </p:txBody>
      </p:sp>
    </p:spTree>
    <p:extLst>
      <p:ext uri="{BB962C8B-B14F-4D97-AF65-F5344CB8AC3E}">
        <p14:creationId xmlns:p14="http://schemas.microsoft.com/office/powerpoint/2010/main" val="19403171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object 3">
            <a:extLst>
              <a:ext uri="{FF2B5EF4-FFF2-40B4-BE49-F238E27FC236}">
                <a16:creationId xmlns:a16="http://schemas.microsoft.com/office/drawing/2014/main" id="{BD5FE643-2AB4-4F92-B130-976351FBF70C}"/>
              </a:ext>
            </a:extLst>
          </p:cNvPr>
          <p:cNvSpPr txBox="1">
            <a:spLocks/>
          </p:cNvSpPr>
          <p:nvPr/>
        </p:nvSpPr>
        <p:spPr>
          <a:xfrm>
            <a:off x="0" y="3004350"/>
            <a:ext cx="8141972" cy="849299"/>
          </a:xfrm>
          <a:prstGeom prst="rect">
            <a:avLst/>
          </a:prstGeom>
        </p:spPr>
        <p:txBody>
          <a:bodyPr vert="horz" wrap="none" lIns="0" tIns="11521" rIns="0" bIns="0" rtlCol="0">
            <a:spAutoFit/>
          </a:bodyPr>
          <a:lstStyle>
            <a:lvl1pPr algn="l" defTabSz="1007943" rtl="0" eaLnBrk="1" latinLnBrk="0" hangingPunct="1">
              <a:lnSpc>
                <a:spcPct val="80000"/>
              </a:lnSpc>
              <a:spcBef>
                <a:spcPct val="0"/>
              </a:spcBef>
              <a:buNone/>
              <a:defRPr sz="6000" b="1" kern="1200" cap="all" baseline="0">
                <a:solidFill>
                  <a:srgbClr val="F40000"/>
                </a:solidFill>
                <a:latin typeface="+mj-lt"/>
                <a:ea typeface="+mj-ea"/>
                <a:cs typeface="+mj-cs"/>
              </a:defRPr>
            </a:lvl1pPr>
          </a:lstStyle>
          <a:p>
            <a:pPr marL="0" marR="0" lvl="0" indent="0" algn="l" defTabSz="914406" rtl="0" eaLnBrk="1" fontAlgn="auto" latinLnBrk="0" hangingPunct="1">
              <a:lnSpc>
                <a:spcPct val="80000"/>
              </a:lnSpc>
              <a:spcBef>
                <a:spcPts val="0"/>
              </a:spcBef>
              <a:spcAft>
                <a:spcPts val="0"/>
              </a:spcAft>
              <a:buClrTx/>
              <a:buSzTx/>
              <a:buFontTx/>
              <a:buNone/>
              <a:tabLst/>
              <a:defRPr/>
            </a:pPr>
            <a:r>
              <a:rPr kumimoji="0" lang="en-AU" sz="6804" b="1" i="0" u="sng" strike="noStrike" kern="1200" cap="all" spc="0" normalizeH="0" baseline="0" noProof="0" dirty="0">
                <a:ln>
                  <a:noFill/>
                </a:ln>
                <a:solidFill>
                  <a:prstClr val="white"/>
                </a:solidFill>
                <a:effectLst/>
                <a:uLnTx/>
                <a:uFill>
                  <a:solidFill>
                    <a:srgbClr val="F40000"/>
                  </a:solidFill>
                </a:uFill>
                <a:latin typeface="Arial" panose="020B0604020202020204"/>
                <a:ea typeface="+mj-ea"/>
                <a:cs typeface="+mj-cs"/>
              </a:rPr>
              <a:t>TODAY’s session</a:t>
            </a:r>
          </a:p>
        </p:txBody>
      </p:sp>
      <p:sp>
        <p:nvSpPr>
          <p:cNvPr id="8" name="Content Placeholder 2">
            <a:extLst>
              <a:ext uri="{FF2B5EF4-FFF2-40B4-BE49-F238E27FC236}">
                <a16:creationId xmlns:a16="http://schemas.microsoft.com/office/drawing/2014/main" id="{D31F7684-EE7F-49B7-BD3D-AC78E552D918}"/>
              </a:ext>
            </a:extLst>
          </p:cNvPr>
          <p:cNvSpPr txBox="1">
            <a:spLocks/>
          </p:cNvSpPr>
          <p:nvPr/>
        </p:nvSpPr>
        <p:spPr>
          <a:xfrm>
            <a:off x="7936418" y="423473"/>
            <a:ext cx="3853062" cy="5535389"/>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endParaRPr lang="en-AU" dirty="0"/>
          </a:p>
          <a:p>
            <a:r>
              <a:rPr lang="en-AU" dirty="0"/>
              <a:t>Australian Wine Discovered</a:t>
            </a:r>
          </a:p>
          <a:p>
            <a:pPr marL="0" indent="0">
              <a:buNone/>
            </a:pPr>
            <a:endParaRPr lang="en-AU" dirty="0"/>
          </a:p>
          <a:p>
            <a:r>
              <a:rPr lang="en-AU" dirty="0"/>
              <a:t>History of Grape Growing and Winemaking in Australia</a:t>
            </a:r>
          </a:p>
          <a:p>
            <a:endParaRPr lang="en-AU" dirty="0"/>
          </a:p>
          <a:p>
            <a:r>
              <a:rPr lang="en-AU" dirty="0"/>
              <a:t>Overview of Climate, Geography and Soils</a:t>
            </a:r>
          </a:p>
          <a:p>
            <a:endParaRPr lang="en-AU" dirty="0"/>
          </a:p>
          <a:p>
            <a:r>
              <a:rPr lang="en-AU" dirty="0"/>
              <a:t>Labelling Laws and Geographic Indications</a:t>
            </a:r>
          </a:p>
          <a:p>
            <a:endParaRPr lang="en-AU" dirty="0"/>
          </a:p>
          <a:p>
            <a:r>
              <a:rPr lang="en-AU" dirty="0"/>
              <a:t>Key Varieties and Regional Wine Styles</a:t>
            </a:r>
          </a:p>
        </p:txBody>
      </p:sp>
      <p:sp>
        <p:nvSpPr>
          <p:cNvPr id="9" name="object 3">
            <a:extLst>
              <a:ext uri="{FF2B5EF4-FFF2-40B4-BE49-F238E27FC236}">
                <a16:creationId xmlns:a16="http://schemas.microsoft.com/office/drawing/2014/main" id="{53EEED99-C9F1-409C-8492-359B9F094DB8}"/>
              </a:ext>
            </a:extLst>
          </p:cNvPr>
          <p:cNvSpPr txBox="1">
            <a:spLocks/>
          </p:cNvSpPr>
          <p:nvPr/>
        </p:nvSpPr>
        <p:spPr>
          <a:xfrm>
            <a:off x="2242725" y="2897491"/>
            <a:ext cx="65" cy="849299"/>
          </a:xfrm>
          <a:prstGeom prst="rect">
            <a:avLst/>
          </a:prstGeom>
        </p:spPr>
        <p:txBody>
          <a:bodyPr vert="horz" wrap="none" lIns="0" tIns="11521" rIns="0" bIns="0" rtlCol="0">
            <a:spAutoFit/>
          </a:bodyPr>
          <a:lstStyle>
            <a:lvl1pPr algn="l" defTabSz="1007943" rtl="0" eaLnBrk="1" latinLnBrk="0" hangingPunct="1">
              <a:lnSpc>
                <a:spcPct val="80000"/>
              </a:lnSpc>
              <a:spcBef>
                <a:spcPct val="0"/>
              </a:spcBef>
              <a:buNone/>
              <a:defRPr sz="6000" b="1" kern="1200" cap="all" baseline="0">
                <a:solidFill>
                  <a:srgbClr val="F40000"/>
                </a:solidFill>
                <a:latin typeface="+mj-lt"/>
                <a:ea typeface="+mj-ea"/>
                <a:cs typeface="+mj-cs"/>
              </a:defRPr>
            </a:lvl1pPr>
          </a:lstStyle>
          <a:p>
            <a:pPr marL="0" marR="0" lvl="0" indent="0" algn="l" defTabSz="914406" rtl="0" eaLnBrk="1" fontAlgn="auto" latinLnBrk="0" hangingPunct="1">
              <a:lnSpc>
                <a:spcPct val="80000"/>
              </a:lnSpc>
              <a:spcBef>
                <a:spcPts val="0"/>
              </a:spcBef>
              <a:spcAft>
                <a:spcPts val="0"/>
              </a:spcAft>
              <a:buClrTx/>
              <a:buSzTx/>
              <a:buFontTx/>
              <a:buNone/>
              <a:tabLst/>
              <a:defRPr/>
            </a:pPr>
            <a:endParaRPr kumimoji="0" lang="en-AU" sz="6804" b="1" i="0" u="none" strike="noStrike" kern="1200" cap="all" spc="0" normalizeH="0" baseline="0" noProof="0" dirty="0">
              <a:ln>
                <a:noFill/>
              </a:ln>
              <a:solidFill>
                <a:prstClr val="white"/>
              </a:solidFill>
              <a:effectLst/>
              <a:uLnTx/>
              <a:uFill>
                <a:solidFill>
                  <a:srgbClr val="F40000"/>
                </a:solidFill>
              </a:uFill>
              <a:latin typeface="Arial" panose="020B0604020202020204"/>
              <a:ea typeface="+mj-ea"/>
              <a:cs typeface="+mj-cs"/>
            </a:endParaRPr>
          </a:p>
        </p:txBody>
      </p:sp>
      <p:sp>
        <p:nvSpPr>
          <p:cNvPr id="10" name="object 3">
            <a:extLst>
              <a:ext uri="{FF2B5EF4-FFF2-40B4-BE49-F238E27FC236}">
                <a16:creationId xmlns:a16="http://schemas.microsoft.com/office/drawing/2014/main" id="{08916970-B260-40F2-9956-6145640634D3}"/>
              </a:ext>
            </a:extLst>
          </p:cNvPr>
          <p:cNvSpPr txBox="1">
            <a:spLocks/>
          </p:cNvSpPr>
          <p:nvPr/>
        </p:nvSpPr>
        <p:spPr>
          <a:xfrm>
            <a:off x="1171252" y="5109563"/>
            <a:ext cx="65" cy="849299"/>
          </a:xfrm>
          <a:prstGeom prst="rect">
            <a:avLst/>
          </a:prstGeom>
        </p:spPr>
        <p:txBody>
          <a:bodyPr vert="horz" wrap="none" lIns="0" tIns="11521" rIns="0" bIns="0" rtlCol="0">
            <a:spAutoFit/>
          </a:bodyPr>
          <a:lstStyle>
            <a:lvl1pPr algn="l" defTabSz="1007943" rtl="0" eaLnBrk="1" latinLnBrk="0" hangingPunct="1">
              <a:lnSpc>
                <a:spcPct val="80000"/>
              </a:lnSpc>
              <a:spcBef>
                <a:spcPct val="0"/>
              </a:spcBef>
              <a:buNone/>
              <a:defRPr sz="6000" b="1" kern="1200" cap="all" baseline="0">
                <a:solidFill>
                  <a:srgbClr val="F40000"/>
                </a:solidFill>
                <a:latin typeface="+mj-lt"/>
                <a:ea typeface="+mj-ea"/>
                <a:cs typeface="+mj-cs"/>
              </a:defRPr>
            </a:lvl1pPr>
          </a:lstStyle>
          <a:p>
            <a:pPr marL="0" marR="0" lvl="0" indent="0" algn="l" defTabSz="914406" rtl="0" eaLnBrk="1" fontAlgn="auto" latinLnBrk="0" hangingPunct="1">
              <a:lnSpc>
                <a:spcPct val="80000"/>
              </a:lnSpc>
              <a:spcBef>
                <a:spcPts val="0"/>
              </a:spcBef>
              <a:spcAft>
                <a:spcPts val="0"/>
              </a:spcAft>
              <a:buClrTx/>
              <a:buSzTx/>
              <a:buFontTx/>
              <a:buNone/>
              <a:tabLst/>
              <a:defRPr/>
            </a:pPr>
            <a:endParaRPr kumimoji="0" lang="en-AU" sz="6804" b="1" i="0" u="none" strike="noStrike" kern="1200" cap="all" spc="0" normalizeH="0" baseline="0" noProof="0" dirty="0">
              <a:ln>
                <a:noFill/>
              </a:ln>
              <a:solidFill>
                <a:prstClr val="white"/>
              </a:solidFill>
              <a:effectLst/>
              <a:uLnTx/>
              <a:uFill>
                <a:solidFill>
                  <a:srgbClr val="F40000"/>
                </a:solidFill>
              </a:uFill>
              <a:latin typeface="Arial" panose="020B0604020202020204"/>
              <a:ea typeface="+mj-ea"/>
              <a:cs typeface="+mj-cs"/>
            </a:endParaRPr>
          </a:p>
        </p:txBody>
      </p:sp>
    </p:spTree>
    <p:extLst>
      <p:ext uri="{BB962C8B-B14F-4D97-AF65-F5344CB8AC3E}">
        <p14:creationId xmlns:p14="http://schemas.microsoft.com/office/powerpoint/2010/main" val="2111910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6AA0C5EE-FFCD-4C50-BA24-21D9577A0EA8}"/>
              </a:ext>
            </a:extLst>
          </p:cNvPr>
          <p:cNvSpPr txBox="1">
            <a:spLocks/>
          </p:cNvSpPr>
          <p:nvPr/>
        </p:nvSpPr>
        <p:spPr>
          <a:xfrm>
            <a:off x="6787508" y="3308998"/>
            <a:ext cx="3650874" cy="315230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816"/>
              </a:spcBef>
            </a:pPr>
            <a:r>
              <a:rPr lang="en-US" sz="1633" dirty="0">
                <a:solidFill>
                  <a:prstClr val="black"/>
                </a:solidFill>
                <a:latin typeface="Arial" panose="020B0604020202020204"/>
              </a:rPr>
              <a:t>Australia has been a land mass for over 100 million years</a:t>
            </a:r>
          </a:p>
          <a:p>
            <a:pPr marL="163296" indent="-163296" defTabSz="914406">
              <a:spcBef>
                <a:spcPts val="816"/>
              </a:spcBef>
            </a:pPr>
            <a:r>
              <a:rPr lang="en-US" sz="1633" dirty="0">
                <a:solidFill>
                  <a:prstClr val="black"/>
                </a:solidFill>
                <a:latin typeface="Arial" panose="020B0604020202020204"/>
              </a:rPr>
              <a:t>Its soils are some of the most ancient on Earth </a:t>
            </a:r>
          </a:p>
          <a:p>
            <a:pPr marL="163296" indent="-163296" defTabSz="914406">
              <a:spcBef>
                <a:spcPts val="816"/>
              </a:spcBef>
            </a:pPr>
            <a:r>
              <a:rPr lang="en-US" sz="1633" dirty="0">
                <a:solidFill>
                  <a:prstClr val="black"/>
                </a:solidFill>
                <a:latin typeface="Arial" panose="020B0604020202020204"/>
              </a:rPr>
              <a:t>There are also younger sand and limestone soils, and fertile volcanic soils</a:t>
            </a:r>
          </a:p>
          <a:p>
            <a:pPr marL="163296" indent="-163296" defTabSz="914406">
              <a:spcBef>
                <a:spcPts val="816"/>
              </a:spcBef>
            </a:pPr>
            <a:r>
              <a:rPr lang="en-US" sz="1633" dirty="0">
                <a:solidFill>
                  <a:prstClr val="black"/>
                </a:solidFill>
                <a:latin typeface="Arial" panose="020B0604020202020204"/>
              </a:rPr>
              <a:t>Soil types can vary greatly between wine regions and within the regions themselves – even across a single vineyard block</a:t>
            </a:r>
          </a:p>
        </p:txBody>
      </p:sp>
      <p:sp>
        <p:nvSpPr>
          <p:cNvPr id="5" name="object 10">
            <a:extLst>
              <a:ext uri="{FF2B5EF4-FFF2-40B4-BE49-F238E27FC236}">
                <a16:creationId xmlns:a16="http://schemas.microsoft.com/office/drawing/2014/main" id="{45DBFEE1-708A-4B05-9D32-4B62C81D424C}"/>
              </a:ext>
            </a:extLst>
          </p:cNvPr>
          <p:cNvSpPr txBox="1"/>
          <p:nvPr/>
        </p:nvSpPr>
        <p:spPr>
          <a:xfrm rot="21406409">
            <a:off x="2368143" y="1519893"/>
            <a:ext cx="7675208" cy="1254982"/>
          </a:xfrm>
          <a:prstGeom prst="rect">
            <a:avLst/>
          </a:prstGeom>
        </p:spPr>
        <p:txBody>
          <a:bodyPr vert="horz" wrap="square" lIns="0" tIns="10945" rIns="0" bIns="0" rtlCol="0">
            <a:spAutoFit/>
          </a:bodyPr>
          <a:lstStyle/>
          <a:p>
            <a:pPr defTabSz="829378">
              <a:lnSpc>
                <a:spcPct val="80000"/>
              </a:lnSpc>
            </a:pPr>
            <a:r>
              <a:rPr lang="en-AU" sz="4899" b="1" spc="544" dirty="0">
                <a:solidFill>
                  <a:prstClr val="white"/>
                </a:solidFill>
                <a:latin typeface="Mistral" panose="03090702030407020403" pitchFamily="66" charset="0"/>
                <a:cs typeface="Colors Of Autumn"/>
              </a:rPr>
              <a:t>UNEARTHING AUSTRALIA’S </a:t>
            </a:r>
          </a:p>
          <a:p>
            <a:pPr defTabSz="829378">
              <a:lnSpc>
                <a:spcPct val="80000"/>
              </a:lnSpc>
            </a:pPr>
            <a:r>
              <a:rPr lang="en-AU" sz="4899" b="1" spc="544" dirty="0">
                <a:solidFill>
                  <a:prstClr val="white"/>
                </a:solidFill>
                <a:latin typeface="Mistral" panose="03090702030407020403" pitchFamily="66" charset="0"/>
                <a:cs typeface="Colors Of Autumn"/>
              </a:rPr>
              <a:t> ANCIENT SOILS</a:t>
            </a:r>
          </a:p>
        </p:txBody>
      </p:sp>
    </p:spTree>
    <p:extLst>
      <p:ext uri="{BB962C8B-B14F-4D97-AF65-F5344CB8AC3E}">
        <p14:creationId xmlns:p14="http://schemas.microsoft.com/office/powerpoint/2010/main" val="36931349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485973E-138A-4AFC-83EB-C80321BEF55E}"/>
              </a:ext>
            </a:extLst>
          </p:cNvPr>
          <p:cNvSpPr>
            <a:spLocks noGrp="1"/>
          </p:cNvSpPr>
          <p:nvPr>
            <p:ph type="body" sz="quarter" idx="13"/>
          </p:nvPr>
        </p:nvSpPr>
        <p:spPr/>
        <p:txBody>
          <a:bodyPr/>
          <a:lstStyle/>
          <a:p>
            <a:r>
              <a:rPr lang="en-US" dirty="0"/>
              <a:t>Australia’s Label Integrity Program (LIP) controls truth in labeling </a:t>
            </a:r>
          </a:p>
          <a:p>
            <a:r>
              <a:rPr lang="en-US" dirty="0"/>
              <a:t>Australia’s Designated Wine Regions are called Geographic Indications (GI’s)</a:t>
            </a:r>
          </a:p>
          <a:p>
            <a:r>
              <a:rPr lang="en-US" dirty="0"/>
              <a:t>A GI is internationally protected and defined as a single tract of land that</a:t>
            </a:r>
            <a:br>
              <a:rPr lang="en-US" dirty="0"/>
            </a:br>
            <a:r>
              <a:rPr lang="en-US" dirty="0"/>
              <a:t>usually produces at least 500 </a:t>
            </a:r>
            <a:r>
              <a:rPr lang="en-US" dirty="0" err="1"/>
              <a:t>tonnes</a:t>
            </a:r>
            <a:r>
              <a:rPr lang="en-US" dirty="0"/>
              <a:t> of wine grapes in a year, and comprises at</a:t>
            </a:r>
            <a:br>
              <a:rPr lang="en-US" dirty="0"/>
            </a:br>
            <a:r>
              <a:rPr lang="en-US" dirty="0"/>
              <a:t>least five independently owned vineyards of at least five hectares each The area</a:t>
            </a:r>
            <a:br>
              <a:rPr lang="en-US" dirty="0"/>
            </a:br>
            <a:r>
              <a:rPr lang="en-US" dirty="0"/>
              <a:t>of land must be discrete and homogeneous in its grape-growing attributes. </a:t>
            </a:r>
          </a:p>
          <a:p>
            <a:r>
              <a:rPr lang="en-US" dirty="0"/>
              <a:t>The 85% rule applies for a regional designation to appear on the label</a:t>
            </a:r>
          </a:p>
          <a:p>
            <a:r>
              <a:rPr lang="en-US" dirty="0"/>
              <a:t>The 85% rule also applies for varietal labelling</a:t>
            </a:r>
          </a:p>
          <a:p>
            <a:r>
              <a:rPr lang="en-US" dirty="0"/>
              <a:t>95% for the stated vintage</a:t>
            </a:r>
          </a:p>
          <a:p>
            <a:endParaRPr lang="en-AU" dirty="0"/>
          </a:p>
        </p:txBody>
      </p:sp>
      <p:sp>
        <p:nvSpPr>
          <p:cNvPr id="3" name="Title 2">
            <a:extLst>
              <a:ext uri="{FF2B5EF4-FFF2-40B4-BE49-F238E27FC236}">
                <a16:creationId xmlns:a16="http://schemas.microsoft.com/office/drawing/2014/main" id="{245F51E1-BD5A-416D-8EE3-463B7F26B1F3}"/>
              </a:ext>
            </a:extLst>
          </p:cNvPr>
          <p:cNvSpPr>
            <a:spLocks noGrp="1"/>
          </p:cNvSpPr>
          <p:nvPr>
            <p:ph type="title"/>
          </p:nvPr>
        </p:nvSpPr>
        <p:spPr/>
        <p:txBody>
          <a:bodyPr/>
          <a:lstStyle/>
          <a:p>
            <a:r>
              <a:rPr lang="en-AU" dirty="0"/>
              <a:t>Labelling Laws &amp; Geographic Indications</a:t>
            </a:r>
          </a:p>
        </p:txBody>
      </p:sp>
    </p:spTree>
    <p:extLst>
      <p:ext uri="{BB962C8B-B14F-4D97-AF65-F5344CB8AC3E}">
        <p14:creationId xmlns:p14="http://schemas.microsoft.com/office/powerpoint/2010/main" val="19375543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485973E-138A-4AFC-83EB-C80321BEF55E}"/>
              </a:ext>
            </a:extLst>
          </p:cNvPr>
          <p:cNvSpPr>
            <a:spLocks noGrp="1"/>
          </p:cNvSpPr>
          <p:nvPr>
            <p:ph type="body" sz="quarter" idx="13"/>
          </p:nvPr>
        </p:nvSpPr>
        <p:spPr/>
        <p:txBody>
          <a:bodyPr/>
          <a:lstStyle/>
          <a:p>
            <a:r>
              <a:rPr lang="en-AU" dirty="0"/>
              <a:t>The broadest region is South Eastern Australia</a:t>
            </a:r>
          </a:p>
          <a:p>
            <a:r>
              <a:rPr lang="en-AU" dirty="0"/>
              <a:t>Then there are the individual State GI’s: e.g. Victoria, NSW, South Australia, Tasmania etc.</a:t>
            </a:r>
          </a:p>
          <a:p>
            <a:r>
              <a:rPr lang="en-AU" dirty="0"/>
              <a:t>Then there are ZONES or Zonal GI’s: e.g. Adelaide Super Zone, Murray Darling Zone etc.</a:t>
            </a:r>
          </a:p>
          <a:p>
            <a:r>
              <a:rPr lang="en-AU" dirty="0"/>
              <a:t>Each ZONE can be divided into REGIONS: e.g. Barossa Valley, Clare Valley etc.</a:t>
            </a:r>
          </a:p>
          <a:p>
            <a:r>
              <a:rPr lang="en-AU" dirty="0"/>
              <a:t>Each REGION can be divided into SUB-REGIONS *</a:t>
            </a:r>
          </a:p>
          <a:p>
            <a:r>
              <a:rPr lang="en-AU" dirty="0"/>
              <a:t>ZONES, REGIONS &amp; SUB-REGIONS are all known as GEOGRAPHIC INDICATIONS (GI)</a:t>
            </a:r>
          </a:p>
          <a:p>
            <a:r>
              <a:rPr lang="en-AU" dirty="0"/>
              <a:t>There are currently over 65 GI’s in Australia</a:t>
            </a:r>
          </a:p>
          <a:p>
            <a:r>
              <a:rPr lang="en-AU" dirty="0"/>
              <a:t>*The legislation is a bit vague and the difference between a region and a sub-region is very subtle</a:t>
            </a:r>
          </a:p>
          <a:p>
            <a:endParaRPr lang="en-AU" dirty="0"/>
          </a:p>
        </p:txBody>
      </p:sp>
      <p:sp>
        <p:nvSpPr>
          <p:cNvPr id="3" name="Title 2">
            <a:extLst>
              <a:ext uri="{FF2B5EF4-FFF2-40B4-BE49-F238E27FC236}">
                <a16:creationId xmlns:a16="http://schemas.microsoft.com/office/drawing/2014/main" id="{245F51E1-BD5A-416D-8EE3-463B7F26B1F3}"/>
              </a:ext>
            </a:extLst>
          </p:cNvPr>
          <p:cNvSpPr>
            <a:spLocks noGrp="1"/>
          </p:cNvSpPr>
          <p:nvPr>
            <p:ph type="title"/>
          </p:nvPr>
        </p:nvSpPr>
        <p:spPr/>
        <p:txBody>
          <a:bodyPr/>
          <a:lstStyle/>
          <a:p>
            <a:r>
              <a:rPr lang="en-AU" dirty="0"/>
              <a:t>Geographic Indications – Zonal, Regional and Sub-Regional</a:t>
            </a:r>
          </a:p>
        </p:txBody>
      </p:sp>
    </p:spTree>
    <p:extLst>
      <p:ext uri="{BB962C8B-B14F-4D97-AF65-F5344CB8AC3E}">
        <p14:creationId xmlns:p14="http://schemas.microsoft.com/office/powerpoint/2010/main" val="22816457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25D394FC-F016-4BB5-BC3A-08FB2EFD21BB}"/>
              </a:ext>
            </a:extLst>
          </p:cNvPr>
          <p:cNvSpPr txBox="1"/>
          <p:nvPr/>
        </p:nvSpPr>
        <p:spPr>
          <a:xfrm>
            <a:off x="3739641" y="3599613"/>
            <a:ext cx="1317291" cy="148371"/>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862" dirty="0">
                <a:solidFill>
                  <a:prstClr val="white"/>
                </a:solidFill>
                <a:latin typeface="Arial" panose="020B0604020202020204"/>
              </a:rPr>
              <a:t>WESTERN AUSTRALIA</a:t>
            </a:r>
          </a:p>
        </p:txBody>
      </p:sp>
      <p:sp>
        <p:nvSpPr>
          <p:cNvPr id="3" name="object 12">
            <a:extLst>
              <a:ext uri="{FF2B5EF4-FFF2-40B4-BE49-F238E27FC236}">
                <a16:creationId xmlns:a16="http://schemas.microsoft.com/office/drawing/2014/main" id="{B1364289-B687-490A-A719-196E189E939F}"/>
              </a:ext>
            </a:extLst>
          </p:cNvPr>
          <p:cNvSpPr txBox="1"/>
          <p:nvPr/>
        </p:nvSpPr>
        <p:spPr>
          <a:xfrm>
            <a:off x="3274583" y="6172262"/>
            <a:ext cx="517770" cy="143135"/>
          </a:xfrm>
          <a:prstGeom prst="rect">
            <a:avLst/>
          </a:prstGeom>
        </p:spPr>
        <p:txBody>
          <a:bodyPr vert="horz" wrap="none" lIns="0" tIns="10369" rIns="0" bIns="0" rtlCol="0">
            <a:spAutoFit/>
          </a:bodyPr>
          <a:lstStyle/>
          <a:p>
            <a:pPr algn="ctr" defTabSz="829544">
              <a:defRPr/>
            </a:pPr>
            <a:r>
              <a:rPr lang="en-AU" sz="862" dirty="0">
                <a:solidFill>
                  <a:prstClr val="black"/>
                </a:solidFill>
                <a:latin typeface="Arial" panose="020B0604020202020204"/>
                <a:cs typeface="Hellix"/>
              </a:rPr>
              <a:t>Kilometres</a:t>
            </a:r>
          </a:p>
        </p:txBody>
      </p:sp>
      <p:sp>
        <p:nvSpPr>
          <p:cNvPr id="4" name="object 13">
            <a:extLst>
              <a:ext uri="{FF2B5EF4-FFF2-40B4-BE49-F238E27FC236}">
                <a16:creationId xmlns:a16="http://schemas.microsoft.com/office/drawing/2014/main" id="{4DE371C1-7380-47F9-BF92-9ED3D39218D3}"/>
              </a:ext>
            </a:extLst>
          </p:cNvPr>
          <p:cNvSpPr txBox="1"/>
          <p:nvPr/>
        </p:nvSpPr>
        <p:spPr>
          <a:xfrm>
            <a:off x="3227041" y="5910772"/>
            <a:ext cx="60914" cy="143135"/>
          </a:xfrm>
          <a:prstGeom prst="rect">
            <a:avLst/>
          </a:prstGeom>
        </p:spPr>
        <p:txBody>
          <a:bodyPr vert="horz" wrap="none" lIns="0" tIns="10369" rIns="0" bIns="0" rtlCol="0">
            <a:spAutoFit/>
          </a:bodyPr>
          <a:lstStyle/>
          <a:p>
            <a:pPr algn="ctr" defTabSz="829544">
              <a:defRPr/>
            </a:pPr>
            <a:r>
              <a:rPr lang="en-AU" sz="862" b="1" dirty="0">
                <a:solidFill>
                  <a:prstClr val="black"/>
                </a:solidFill>
                <a:latin typeface="Arial" panose="020B0604020202020204"/>
                <a:cs typeface="Hellix SemiBold"/>
              </a:rPr>
              <a:t>0</a:t>
            </a:r>
            <a:endParaRPr lang="en-AU" sz="862" dirty="0">
              <a:solidFill>
                <a:prstClr val="black"/>
              </a:solidFill>
              <a:latin typeface="Arial" panose="020B0604020202020204"/>
              <a:cs typeface="Hellix SemiBold"/>
            </a:endParaRPr>
          </a:p>
        </p:txBody>
      </p:sp>
      <p:sp>
        <p:nvSpPr>
          <p:cNvPr id="5" name="object 14">
            <a:extLst>
              <a:ext uri="{FF2B5EF4-FFF2-40B4-BE49-F238E27FC236}">
                <a16:creationId xmlns:a16="http://schemas.microsoft.com/office/drawing/2014/main" id="{CCCCF616-B86C-4D4F-BEDD-A74041DA2438}"/>
              </a:ext>
            </a:extLst>
          </p:cNvPr>
          <p:cNvSpPr txBox="1"/>
          <p:nvPr/>
        </p:nvSpPr>
        <p:spPr>
          <a:xfrm>
            <a:off x="3729947" y="5910772"/>
            <a:ext cx="182743" cy="143135"/>
          </a:xfrm>
          <a:prstGeom prst="rect">
            <a:avLst/>
          </a:prstGeom>
        </p:spPr>
        <p:txBody>
          <a:bodyPr vert="horz" wrap="none" lIns="0" tIns="10369" rIns="0" bIns="0" rtlCol="0">
            <a:spAutoFit/>
          </a:bodyPr>
          <a:lstStyle/>
          <a:p>
            <a:pPr algn="ctr" defTabSz="829544">
              <a:defRPr/>
            </a:pPr>
            <a:r>
              <a:rPr lang="en-AU" sz="862" b="1" dirty="0">
                <a:solidFill>
                  <a:prstClr val="black"/>
                </a:solidFill>
                <a:latin typeface="Arial" panose="020B0604020202020204"/>
                <a:cs typeface="Hellix SemiBold"/>
              </a:rPr>
              <a:t>500</a:t>
            </a:r>
            <a:endParaRPr lang="en-AU" sz="862" dirty="0">
              <a:solidFill>
                <a:prstClr val="black"/>
              </a:solidFill>
              <a:latin typeface="Arial" panose="020B0604020202020204"/>
              <a:cs typeface="Hellix SemiBold"/>
            </a:endParaRPr>
          </a:p>
        </p:txBody>
      </p:sp>
      <p:sp>
        <p:nvSpPr>
          <p:cNvPr id="6" name="object 15">
            <a:extLst>
              <a:ext uri="{FF2B5EF4-FFF2-40B4-BE49-F238E27FC236}">
                <a16:creationId xmlns:a16="http://schemas.microsoft.com/office/drawing/2014/main" id="{29037652-81D3-48E9-ABA2-7BB6EDBD52C5}"/>
              </a:ext>
            </a:extLst>
          </p:cNvPr>
          <p:cNvSpPr txBox="1"/>
          <p:nvPr/>
        </p:nvSpPr>
        <p:spPr>
          <a:xfrm>
            <a:off x="5654337" y="2617014"/>
            <a:ext cx="759217" cy="281035"/>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NORTHERN TERRITORY</a:t>
            </a:r>
            <a:endParaRPr lang="en-AU" sz="862" dirty="0">
              <a:solidFill>
                <a:prstClr val="white"/>
              </a:solidFill>
              <a:latin typeface="Arial" panose="020B0604020202020204"/>
              <a:cs typeface="Hellix"/>
            </a:endParaRPr>
          </a:p>
        </p:txBody>
      </p:sp>
      <p:sp>
        <p:nvSpPr>
          <p:cNvPr id="7" name="object 17">
            <a:extLst>
              <a:ext uri="{FF2B5EF4-FFF2-40B4-BE49-F238E27FC236}">
                <a16:creationId xmlns:a16="http://schemas.microsoft.com/office/drawing/2014/main" id="{7CCFFB65-D937-48C5-889B-905AE8BCF7E9}"/>
              </a:ext>
            </a:extLst>
          </p:cNvPr>
          <p:cNvSpPr txBox="1"/>
          <p:nvPr/>
        </p:nvSpPr>
        <p:spPr>
          <a:xfrm>
            <a:off x="5861758" y="3899048"/>
            <a:ext cx="724713" cy="281035"/>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SOUTH</a:t>
            </a:r>
          </a:p>
          <a:p>
            <a:pPr defTabSz="829544">
              <a:defRPr/>
            </a:pPr>
            <a:r>
              <a:rPr lang="en-US" sz="862" b="1" dirty="0">
                <a:solidFill>
                  <a:prstClr val="white"/>
                </a:solidFill>
                <a:latin typeface="Arial" panose="020B0604020202020204"/>
                <a:cs typeface="Hellix"/>
              </a:rPr>
              <a:t>A</a:t>
            </a:r>
            <a:r>
              <a:rPr lang="en-AU" sz="862" b="1" dirty="0">
                <a:solidFill>
                  <a:prstClr val="white"/>
                </a:solidFill>
                <a:latin typeface="Arial" panose="020B0604020202020204"/>
                <a:cs typeface="Hellix"/>
              </a:rPr>
              <a:t>USTRALIA</a:t>
            </a:r>
            <a:endParaRPr sz="862" dirty="0">
              <a:solidFill>
                <a:prstClr val="white"/>
              </a:solidFill>
              <a:latin typeface="Arial" panose="020B0604020202020204"/>
              <a:cs typeface="Hellix"/>
            </a:endParaRPr>
          </a:p>
        </p:txBody>
      </p:sp>
      <p:sp>
        <p:nvSpPr>
          <p:cNvPr id="8" name="object 19">
            <a:extLst>
              <a:ext uri="{FF2B5EF4-FFF2-40B4-BE49-F238E27FC236}">
                <a16:creationId xmlns:a16="http://schemas.microsoft.com/office/drawing/2014/main" id="{53820710-5E6A-428B-9BF7-2BD93465E609}"/>
              </a:ext>
            </a:extLst>
          </p:cNvPr>
          <p:cNvSpPr txBox="1"/>
          <p:nvPr/>
        </p:nvSpPr>
        <p:spPr>
          <a:xfrm>
            <a:off x="6949979" y="3088856"/>
            <a:ext cx="888850" cy="148371"/>
          </a:xfrm>
          <a:prstGeom prst="rect">
            <a:avLst/>
          </a:prstGeom>
        </p:spPr>
        <p:txBody>
          <a:bodyPr vert="horz" wrap="square" lIns="0" tIns="15554" rIns="0" bIns="0" rtlCol="0">
            <a:spAutoFit/>
          </a:bodyPr>
          <a:lstStyle/>
          <a:p>
            <a:pPr algn="ctr" defTabSz="829544">
              <a:defRPr/>
            </a:pPr>
            <a:r>
              <a:rPr lang="en-AU" sz="862" b="1" dirty="0">
                <a:solidFill>
                  <a:prstClr val="white"/>
                </a:solidFill>
                <a:latin typeface="Arial" panose="020B0604020202020204"/>
                <a:cs typeface="Hellix"/>
              </a:rPr>
              <a:t>QUEENSLAND</a:t>
            </a:r>
            <a:endParaRPr lang="en-AU" sz="862" dirty="0">
              <a:solidFill>
                <a:prstClr val="white"/>
              </a:solidFill>
              <a:latin typeface="Arial" panose="020B0604020202020204"/>
              <a:cs typeface="Hellix"/>
            </a:endParaRPr>
          </a:p>
        </p:txBody>
      </p:sp>
      <p:sp>
        <p:nvSpPr>
          <p:cNvPr id="9" name="object 20">
            <a:extLst>
              <a:ext uri="{FF2B5EF4-FFF2-40B4-BE49-F238E27FC236}">
                <a16:creationId xmlns:a16="http://schemas.microsoft.com/office/drawing/2014/main" id="{1E6A7C75-A91C-4D9F-B12F-D3ADFC59BCA9}"/>
              </a:ext>
            </a:extLst>
          </p:cNvPr>
          <p:cNvSpPr txBox="1"/>
          <p:nvPr/>
        </p:nvSpPr>
        <p:spPr>
          <a:xfrm>
            <a:off x="7658361" y="6175973"/>
            <a:ext cx="634749" cy="148371"/>
          </a:xfrm>
          <a:prstGeom prst="rect">
            <a:avLst/>
          </a:prstGeom>
        </p:spPr>
        <p:txBody>
          <a:bodyPr vert="horz" wrap="square" lIns="0" tIns="15554" rIns="0" bIns="0" rtlCol="0">
            <a:spAutoFit/>
          </a:bodyPr>
          <a:lstStyle/>
          <a:p>
            <a:pPr defTabSz="829544">
              <a:defRPr/>
            </a:pPr>
            <a:r>
              <a:rPr lang="en-AU" sz="862" b="1" dirty="0">
                <a:solidFill>
                  <a:prstClr val="black"/>
                </a:solidFill>
                <a:latin typeface="Arial" panose="020B0604020202020204"/>
                <a:cs typeface="Hellix"/>
              </a:rPr>
              <a:t>TASMANIA</a:t>
            </a:r>
            <a:endParaRPr lang="en-AU" sz="862" dirty="0">
              <a:solidFill>
                <a:prstClr val="black"/>
              </a:solidFill>
              <a:latin typeface="Arial" panose="020B0604020202020204"/>
              <a:cs typeface="Hellix"/>
            </a:endParaRPr>
          </a:p>
        </p:txBody>
      </p:sp>
      <p:sp>
        <p:nvSpPr>
          <p:cNvPr id="10" name="object 93">
            <a:extLst>
              <a:ext uri="{FF2B5EF4-FFF2-40B4-BE49-F238E27FC236}">
                <a16:creationId xmlns:a16="http://schemas.microsoft.com/office/drawing/2014/main" id="{F54CF5A1-7FA6-4F92-BF3B-4B4218169799}"/>
              </a:ext>
            </a:extLst>
          </p:cNvPr>
          <p:cNvSpPr txBox="1"/>
          <p:nvPr/>
        </p:nvSpPr>
        <p:spPr>
          <a:xfrm>
            <a:off x="7075976" y="4489009"/>
            <a:ext cx="1106073" cy="144299"/>
          </a:xfrm>
          <a:prstGeom prst="rect">
            <a:avLst/>
          </a:prstGeom>
        </p:spPr>
        <p:txBody>
          <a:bodyPr vert="horz" wrap="none" lIns="0" tIns="11521" rIns="0" bIns="0" rtlCol="0">
            <a:spAutoFit/>
          </a:bodyPr>
          <a:lstStyle/>
          <a:p>
            <a:pPr algn="ctr" defTabSz="829544">
              <a:defRPr/>
            </a:pPr>
            <a:r>
              <a:rPr sz="862" b="1" dirty="0">
                <a:solidFill>
                  <a:prstClr val="white"/>
                </a:solidFill>
                <a:latin typeface="Arial" panose="020B0604020202020204"/>
                <a:cs typeface="Hellix"/>
              </a:rPr>
              <a:t>NEW SOUTH WALE</a:t>
            </a:r>
            <a:r>
              <a:rPr lang="en-AU" sz="862" b="1" dirty="0">
                <a:solidFill>
                  <a:prstClr val="white"/>
                </a:solidFill>
                <a:latin typeface="Arial" panose="020B0604020202020204"/>
                <a:cs typeface="Hellix"/>
              </a:rPr>
              <a:t>S</a:t>
            </a:r>
            <a:endParaRPr sz="998" dirty="0">
              <a:solidFill>
                <a:prstClr val="white"/>
              </a:solidFill>
              <a:latin typeface="Arial" panose="020B0604020202020204"/>
              <a:cs typeface="Hellix"/>
            </a:endParaRPr>
          </a:p>
        </p:txBody>
      </p:sp>
      <p:sp>
        <p:nvSpPr>
          <p:cNvPr id="11" name="object 20">
            <a:extLst>
              <a:ext uri="{FF2B5EF4-FFF2-40B4-BE49-F238E27FC236}">
                <a16:creationId xmlns:a16="http://schemas.microsoft.com/office/drawing/2014/main" id="{88B11F9B-51BA-40D1-932F-4AE7CE491288}"/>
              </a:ext>
            </a:extLst>
          </p:cNvPr>
          <p:cNvSpPr txBox="1"/>
          <p:nvPr/>
        </p:nvSpPr>
        <p:spPr>
          <a:xfrm>
            <a:off x="6940728" y="5183557"/>
            <a:ext cx="634749" cy="148371"/>
          </a:xfrm>
          <a:prstGeom prst="rect">
            <a:avLst/>
          </a:prstGeom>
        </p:spPr>
        <p:txBody>
          <a:bodyPr vert="horz" wrap="square" lIns="0" tIns="15554" rIns="0" bIns="0" rtlCol="0">
            <a:spAutoFit/>
          </a:bodyPr>
          <a:lstStyle/>
          <a:p>
            <a:pPr defTabSz="829544">
              <a:defRPr/>
            </a:pPr>
            <a:r>
              <a:rPr lang="en-AU" sz="862" b="1" dirty="0">
                <a:solidFill>
                  <a:prstClr val="white"/>
                </a:solidFill>
                <a:latin typeface="Arial" panose="020B0604020202020204"/>
                <a:cs typeface="Hellix"/>
              </a:rPr>
              <a:t>VICTORIA</a:t>
            </a:r>
            <a:endParaRPr lang="en-AU" sz="862" dirty="0">
              <a:solidFill>
                <a:prstClr val="white"/>
              </a:solidFill>
              <a:latin typeface="Arial" panose="020B0604020202020204"/>
              <a:cs typeface="Hellix"/>
            </a:endParaRPr>
          </a:p>
        </p:txBody>
      </p:sp>
      <p:sp>
        <p:nvSpPr>
          <p:cNvPr id="12" name="object 58">
            <a:extLst>
              <a:ext uri="{FF2B5EF4-FFF2-40B4-BE49-F238E27FC236}">
                <a16:creationId xmlns:a16="http://schemas.microsoft.com/office/drawing/2014/main" id="{9A0F79D0-CE08-428A-853E-33C8BF02E910}"/>
              </a:ext>
            </a:extLst>
          </p:cNvPr>
          <p:cNvSpPr txBox="1"/>
          <p:nvPr/>
        </p:nvSpPr>
        <p:spPr>
          <a:xfrm>
            <a:off x="4988533" y="5353455"/>
            <a:ext cx="1433662" cy="239165"/>
          </a:xfrm>
          <a:prstGeom prst="rect">
            <a:avLst/>
          </a:prstGeom>
        </p:spPr>
        <p:txBody>
          <a:bodyPr vert="horz" wrap="none" lIns="0" tIns="15554" rIns="0" bIns="0" rtlCol="0" anchor="t" anchorCtr="0">
            <a:spAutoFit/>
          </a:bodyPr>
          <a:lstStyle/>
          <a:p>
            <a:pPr algn="r" defTabSz="829544">
              <a:buClr>
                <a:srgbClr val="F40000"/>
              </a:buClr>
              <a:defRPr/>
            </a:pPr>
            <a:r>
              <a:rPr lang="en-AU" sz="1452" b="1" dirty="0">
                <a:solidFill>
                  <a:prstClr val="black"/>
                </a:solidFill>
                <a:latin typeface="Arial" panose="020B0604020202020204"/>
                <a:cs typeface="Hellix SemiBold"/>
              </a:rPr>
              <a:t>McLAREN VALE</a:t>
            </a:r>
            <a:endParaRPr lang="en-US" sz="1452" dirty="0">
              <a:solidFill>
                <a:prstClr val="black"/>
              </a:solidFill>
              <a:latin typeface="Arial" panose="020B0604020202020204"/>
              <a:cs typeface="Hellix SemiBold"/>
            </a:endParaRPr>
          </a:p>
        </p:txBody>
      </p:sp>
      <p:sp>
        <p:nvSpPr>
          <p:cNvPr id="13" name="object 4">
            <a:extLst>
              <a:ext uri="{FF2B5EF4-FFF2-40B4-BE49-F238E27FC236}">
                <a16:creationId xmlns:a16="http://schemas.microsoft.com/office/drawing/2014/main" id="{9A8E2E8B-7454-42F3-B8D7-6BEA2E261992}"/>
              </a:ext>
            </a:extLst>
          </p:cNvPr>
          <p:cNvSpPr txBox="1"/>
          <p:nvPr/>
        </p:nvSpPr>
        <p:spPr>
          <a:xfrm>
            <a:off x="1184306" y="625708"/>
            <a:ext cx="9699419" cy="908012"/>
          </a:xfrm>
          <a:prstGeom prst="rect">
            <a:avLst/>
          </a:prstGeom>
        </p:spPr>
        <p:txBody>
          <a:bodyPr vert="horz" wrap="none" lIns="0" tIns="14402" rIns="0" bIns="0" rtlCol="0">
            <a:noAutofit/>
          </a:bodyPr>
          <a:lstStyle/>
          <a:p>
            <a:pPr defTabSz="829544">
              <a:lnSpc>
                <a:spcPct val="80000"/>
              </a:lnSpc>
              <a:defRPr/>
            </a:pPr>
            <a:r>
              <a:rPr lang="en-AU" sz="7076" b="1" dirty="0">
                <a:solidFill>
                  <a:prstClr val="black"/>
                </a:solidFill>
                <a:latin typeface="Arial" panose="020B0604020202020204"/>
                <a:cs typeface="Hellix"/>
              </a:rPr>
              <a:t>R   E   G   I   O   N   S</a:t>
            </a:r>
            <a:endParaRPr sz="7076" dirty="0">
              <a:solidFill>
                <a:prstClr val="black"/>
              </a:solidFill>
              <a:latin typeface="Arial" panose="020B0604020202020204"/>
              <a:cs typeface="Hellix"/>
            </a:endParaRPr>
          </a:p>
        </p:txBody>
      </p:sp>
      <p:sp>
        <p:nvSpPr>
          <p:cNvPr id="14" name="object 58">
            <a:extLst>
              <a:ext uri="{FF2B5EF4-FFF2-40B4-BE49-F238E27FC236}">
                <a16:creationId xmlns:a16="http://schemas.microsoft.com/office/drawing/2014/main" id="{EE08AE8D-0D7C-4E5A-9926-5950B2974BF0}"/>
              </a:ext>
            </a:extLst>
          </p:cNvPr>
          <p:cNvSpPr txBox="1"/>
          <p:nvPr/>
        </p:nvSpPr>
        <p:spPr>
          <a:xfrm>
            <a:off x="5535656" y="5102868"/>
            <a:ext cx="929743" cy="239165"/>
          </a:xfrm>
          <a:prstGeom prst="rect">
            <a:avLst/>
          </a:prstGeom>
        </p:spPr>
        <p:txBody>
          <a:bodyPr vert="horz" wrap="none" lIns="0" tIns="15554" rIns="0" bIns="0" rtlCol="0" anchor="t" anchorCtr="0">
            <a:spAutoFit/>
          </a:bodyPr>
          <a:lstStyle/>
          <a:p>
            <a:pPr algn="r" defTabSz="829544">
              <a:buClr>
                <a:srgbClr val="F40000"/>
              </a:buClr>
              <a:defRPr/>
            </a:pPr>
            <a:r>
              <a:rPr lang="en-AU" sz="1452" b="1" dirty="0">
                <a:solidFill>
                  <a:prstClr val="black"/>
                </a:solidFill>
                <a:latin typeface="Arial" panose="020B0604020202020204"/>
                <a:cs typeface="Hellix SemiBold"/>
              </a:rPr>
              <a:t>BAROSSA</a:t>
            </a:r>
            <a:endParaRPr lang="en-US" sz="1452" dirty="0">
              <a:solidFill>
                <a:prstClr val="black"/>
              </a:solidFill>
              <a:latin typeface="Arial" panose="020B0604020202020204"/>
              <a:cs typeface="Hellix SemiBold"/>
            </a:endParaRPr>
          </a:p>
        </p:txBody>
      </p:sp>
      <p:sp>
        <p:nvSpPr>
          <p:cNvPr id="15" name="object 58">
            <a:extLst>
              <a:ext uri="{FF2B5EF4-FFF2-40B4-BE49-F238E27FC236}">
                <a16:creationId xmlns:a16="http://schemas.microsoft.com/office/drawing/2014/main" id="{EF7CEC62-3E29-42FE-96D8-FC9E41195514}"/>
              </a:ext>
            </a:extLst>
          </p:cNvPr>
          <p:cNvSpPr txBox="1"/>
          <p:nvPr/>
        </p:nvSpPr>
        <p:spPr>
          <a:xfrm>
            <a:off x="2507865" y="5301609"/>
            <a:ext cx="1075615" cy="462623"/>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MARGARET</a:t>
            </a:r>
          </a:p>
          <a:p>
            <a:pPr defTabSz="829544">
              <a:buClr>
                <a:srgbClr val="F40000"/>
              </a:buClr>
              <a:defRPr/>
            </a:pPr>
            <a:r>
              <a:rPr lang="en-AU" sz="1452" b="1" dirty="0">
                <a:solidFill>
                  <a:prstClr val="black"/>
                </a:solidFill>
                <a:latin typeface="Arial" panose="020B0604020202020204"/>
                <a:cs typeface="Hellix SemiBold"/>
              </a:rPr>
              <a:t>RIVER</a:t>
            </a:r>
            <a:endParaRPr lang="en-US" sz="1452" dirty="0">
              <a:solidFill>
                <a:prstClr val="black"/>
              </a:solidFill>
              <a:latin typeface="Arial" panose="020B0604020202020204"/>
              <a:cs typeface="Hellix SemiBold"/>
            </a:endParaRPr>
          </a:p>
        </p:txBody>
      </p:sp>
      <p:sp>
        <p:nvSpPr>
          <p:cNvPr id="16" name="object 58">
            <a:extLst>
              <a:ext uri="{FF2B5EF4-FFF2-40B4-BE49-F238E27FC236}">
                <a16:creationId xmlns:a16="http://schemas.microsoft.com/office/drawing/2014/main" id="{92AE61CB-1D6D-4625-9735-FD795B762D10}"/>
              </a:ext>
            </a:extLst>
          </p:cNvPr>
          <p:cNvSpPr txBox="1"/>
          <p:nvPr/>
        </p:nvSpPr>
        <p:spPr>
          <a:xfrm>
            <a:off x="5143342" y="4636259"/>
            <a:ext cx="718723" cy="462623"/>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CLARE</a:t>
            </a:r>
          </a:p>
          <a:p>
            <a:pPr defTabSz="829544">
              <a:buClr>
                <a:srgbClr val="F40000"/>
              </a:buClr>
              <a:defRPr/>
            </a:pPr>
            <a:r>
              <a:rPr lang="en-AU" sz="1452" b="1" dirty="0">
                <a:solidFill>
                  <a:prstClr val="black"/>
                </a:solidFill>
                <a:latin typeface="Arial" panose="020B0604020202020204"/>
                <a:cs typeface="Hellix SemiBold"/>
              </a:rPr>
              <a:t>VALLEY</a:t>
            </a:r>
            <a:endParaRPr lang="en-US" sz="1452" dirty="0">
              <a:solidFill>
                <a:prstClr val="black"/>
              </a:solidFill>
              <a:latin typeface="Arial" panose="020B0604020202020204"/>
              <a:cs typeface="Hellix SemiBold"/>
            </a:endParaRPr>
          </a:p>
        </p:txBody>
      </p:sp>
      <p:sp>
        <p:nvSpPr>
          <p:cNvPr id="17" name="object 58">
            <a:extLst>
              <a:ext uri="{FF2B5EF4-FFF2-40B4-BE49-F238E27FC236}">
                <a16:creationId xmlns:a16="http://schemas.microsoft.com/office/drawing/2014/main" id="{FD4CBABB-CAD4-40C4-898F-BAAF9653D207}"/>
              </a:ext>
            </a:extLst>
          </p:cNvPr>
          <p:cNvSpPr txBox="1"/>
          <p:nvPr/>
        </p:nvSpPr>
        <p:spPr>
          <a:xfrm>
            <a:off x="4900594" y="5638605"/>
            <a:ext cx="1538884" cy="239165"/>
          </a:xfrm>
          <a:prstGeom prst="rect">
            <a:avLst/>
          </a:prstGeom>
        </p:spPr>
        <p:txBody>
          <a:bodyPr vert="horz" wrap="none" lIns="0" tIns="15554" rIns="0" bIns="0" rtlCol="0" anchor="t" anchorCtr="0">
            <a:spAutoFit/>
          </a:bodyPr>
          <a:lstStyle/>
          <a:p>
            <a:pPr algn="r" defTabSz="829544">
              <a:buClr>
                <a:srgbClr val="F40000"/>
              </a:buClr>
              <a:defRPr/>
            </a:pPr>
            <a:r>
              <a:rPr lang="en-AU" sz="1452" b="1" dirty="0">
                <a:solidFill>
                  <a:prstClr val="black"/>
                </a:solidFill>
                <a:latin typeface="Arial" panose="020B0604020202020204"/>
                <a:cs typeface="Hellix SemiBold"/>
              </a:rPr>
              <a:t>ADELAIDE HILLS</a:t>
            </a:r>
            <a:endParaRPr lang="en-US" sz="1452" dirty="0">
              <a:solidFill>
                <a:prstClr val="black"/>
              </a:solidFill>
              <a:latin typeface="Arial" panose="020B0604020202020204"/>
              <a:cs typeface="Hellix SemiBold"/>
            </a:endParaRPr>
          </a:p>
        </p:txBody>
      </p:sp>
      <p:sp>
        <p:nvSpPr>
          <p:cNvPr id="18" name="object 58">
            <a:extLst>
              <a:ext uri="{FF2B5EF4-FFF2-40B4-BE49-F238E27FC236}">
                <a16:creationId xmlns:a16="http://schemas.microsoft.com/office/drawing/2014/main" id="{FC598538-D38A-475F-B561-739787012F06}"/>
              </a:ext>
            </a:extLst>
          </p:cNvPr>
          <p:cNvSpPr txBox="1"/>
          <p:nvPr/>
        </p:nvSpPr>
        <p:spPr>
          <a:xfrm>
            <a:off x="5216737" y="5906473"/>
            <a:ext cx="1386918" cy="239165"/>
          </a:xfrm>
          <a:prstGeom prst="rect">
            <a:avLst/>
          </a:prstGeom>
        </p:spPr>
        <p:txBody>
          <a:bodyPr vert="horz" wrap="none" lIns="0" tIns="15554" rIns="0" bIns="0" rtlCol="0" anchor="t" anchorCtr="0">
            <a:spAutoFit/>
          </a:bodyPr>
          <a:lstStyle/>
          <a:p>
            <a:pPr algn="r" defTabSz="829544">
              <a:buClr>
                <a:srgbClr val="F40000"/>
              </a:buClr>
              <a:defRPr/>
            </a:pPr>
            <a:r>
              <a:rPr lang="en-AU" sz="1452" b="1" dirty="0">
                <a:solidFill>
                  <a:prstClr val="black"/>
                </a:solidFill>
                <a:latin typeface="Arial" panose="020B0604020202020204"/>
                <a:cs typeface="Hellix SemiBold"/>
              </a:rPr>
              <a:t>COONAWARRA</a:t>
            </a:r>
            <a:endParaRPr lang="en-US" sz="1452" dirty="0">
              <a:solidFill>
                <a:prstClr val="black"/>
              </a:solidFill>
              <a:latin typeface="Arial" panose="020B0604020202020204"/>
              <a:cs typeface="Hellix SemiBold"/>
            </a:endParaRPr>
          </a:p>
        </p:txBody>
      </p:sp>
      <p:sp>
        <p:nvSpPr>
          <p:cNvPr id="19" name="object 58">
            <a:extLst>
              <a:ext uri="{FF2B5EF4-FFF2-40B4-BE49-F238E27FC236}">
                <a16:creationId xmlns:a16="http://schemas.microsoft.com/office/drawing/2014/main" id="{E2FF0865-A377-4198-A0FD-6033AFCE1899}"/>
              </a:ext>
            </a:extLst>
          </p:cNvPr>
          <p:cNvSpPr txBox="1"/>
          <p:nvPr/>
        </p:nvSpPr>
        <p:spPr>
          <a:xfrm>
            <a:off x="5869176" y="6217546"/>
            <a:ext cx="1288686" cy="462623"/>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MORNINGTON</a:t>
            </a:r>
          </a:p>
          <a:p>
            <a:pPr defTabSz="829544">
              <a:buClr>
                <a:srgbClr val="F40000"/>
              </a:buClr>
              <a:defRPr/>
            </a:pPr>
            <a:r>
              <a:rPr lang="en-AU" sz="1452" b="1" dirty="0">
                <a:solidFill>
                  <a:prstClr val="black"/>
                </a:solidFill>
                <a:latin typeface="Arial" panose="020B0604020202020204"/>
                <a:cs typeface="Hellix SemiBold"/>
              </a:rPr>
              <a:t>PENINSULA</a:t>
            </a:r>
            <a:endParaRPr lang="en-US" sz="1452" dirty="0">
              <a:solidFill>
                <a:prstClr val="black"/>
              </a:solidFill>
              <a:latin typeface="Arial" panose="020B0604020202020204"/>
              <a:cs typeface="Hellix SemiBold"/>
            </a:endParaRPr>
          </a:p>
        </p:txBody>
      </p:sp>
      <p:sp>
        <p:nvSpPr>
          <p:cNvPr id="20" name="object 58">
            <a:extLst>
              <a:ext uri="{FF2B5EF4-FFF2-40B4-BE49-F238E27FC236}">
                <a16:creationId xmlns:a16="http://schemas.microsoft.com/office/drawing/2014/main" id="{D8759A2F-B4D9-47EB-8B4E-8C66D6195AAE}"/>
              </a:ext>
            </a:extLst>
          </p:cNvPr>
          <p:cNvSpPr txBox="1"/>
          <p:nvPr/>
        </p:nvSpPr>
        <p:spPr>
          <a:xfrm>
            <a:off x="8965546" y="6014059"/>
            <a:ext cx="968791" cy="239165"/>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TASMANIA</a:t>
            </a:r>
            <a:endParaRPr lang="en-US" sz="1452" dirty="0">
              <a:solidFill>
                <a:prstClr val="black"/>
              </a:solidFill>
              <a:latin typeface="Arial" panose="020B0604020202020204"/>
              <a:cs typeface="Hellix SemiBold"/>
            </a:endParaRPr>
          </a:p>
        </p:txBody>
      </p:sp>
      <p:sp>
        <p:nvSpPr>
          <p:cNvPr id="21" name="object 58">
            <a:extLst>
              <a:ext uri="{FF2B5EF4-FFF2-40B4-BE49-F238E27FC236}">
                <a16:creationId xmlns:a16="http://schemas.microsoft.com/office/drawing/2014/main" id="{B0F75C39-A45A-4D9C-BA2D-929CA4B5402E}"/>
              </a:ext>
            </a:extLst>
          </p:cNvPr>
          <p:cNvSpPr txBox="1"/>
          <p:nvPr/>
        </p:nvSpPr>
        <p:spPr>
          <a:xfrm>
            <a:off x="8451293" y="5661854"/>
            <a:ext cx="1408014" cy="239165"/>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YARRA VALLEY</a:t>
            </a:r>
            <a:endParaRPr lang="en-US" sz="1452" dirty="0">
              <a:solidFill>
                <a:prstClr val="black"/>
              </a:solidFill>
              <a:latin typeface="Arial" panose="020B0604020202020204"/>
              <a:cs typeface="Hellix SemiBold"/>
            </a:endParaRPr>
          </a:p>
        </p:txBody>
      </p:sp>
      <p:sp>
        <p:nvSpPr>
          <p:cNvPr id="22" name="object 58">
            <a:extLst>
              <a:ext uri="{FF2B5EF4-FFF2-40B4-BE49-F238E27FC236}">
                <a16:creationId xmlns:a16="http://schemas.microsoft.com/office/drawing/2014/main" id="{29F613FA-DEAF-494D-85FD-A1046D9261EE}"/>
              </a:ext>
            </a:extLst>
          </p:cNvPr>
          <p:cNvSpPr txBox="1"/>
          <p:nvPr/>
        </p:nvSpPr>
        <p:spPr>
          <a:xfrm>
            <a:off x="8642317" y="5390458"/>
            <a:ext cx="1292020" cy="239165"/>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RUTHERGLEN</a:t>
            </a:r>
            <a:endParaRPr lang="en-US" sz="1452" dirty="0">
              <a:solidFill>
                <a:prstClr val="black"/>
              </a:solidFill>
              <a:latin typeface="Arial" panose="020B0604020202020204"/>
              <a:cs typeface="Hellix SemiBold"/>
            </a:endParaRPr>
          </a:p>
        </p:txBody>
      </p:sp>
      <p:sp>
        <p:nvSpPr>
          <p:cNvPr id="23" name="object 58">
            <a:extLst>
              <a:ext uri="{FF2B5EF4-FFF2-40B4-BE49-F238E27FC236}">
                <a16:creationId xmlns:a16="http://schemas.microsoft.com/office/drawing/2014/main" id="{3DAD3B5E-3C19-486F-AF3B-F2317AD0CD39}"/>
              </a:ext>
            </a:extLst>
          </p:cNvPr>
          <p:cNvSpPr txBox="1"/>
          <p:nvPr/>
        </p:nvSpPr>
        <p:spPr>
          <a:xfrm>
            <a:off x="9039682" y="4999479"/>
            <a:ext cx="1967975" cy="239165"/>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CANBERRA DISTRICT</a:t>
            </a:r>
            <a:endParaRPr lang="en-US" sz="1452" dirty="0">
              <a:solidFill>
                <a:prstClr val="black"/>
              </a:solidFill>
              <a:latin typeface="Arial" panose="020B0604020202020204"/>
              <a:cs typeface="Hellix SemiBold"/>
            </a:endParaRPr>
          </a:p>
        </p:txBody>
      </p:sp>
      <p:sp>
        <p:nvSpPr>
          <p:cNvPr id="24" name="object 58">
            <a:extLst>
              <a:ext uri="{FF2B5EF4-FFF2-40B4-BE49-F238E27FC236}">
                <a16:creationId xmlns:a16="http://schemas.microsoft.com/office/drawing/2014/main" id="{50C86282-A7D8-4ABE-A198-E24A502FAFF3}"/>
              </a:ext>
            </a:extLst>
          </p:cNvPr>
          <p:cNvSpPr txBox="1"/>
          <p:nvPr/>
        </p:nvSpPr>
        <p:spPr>
          <a:xfrm>
            <a:off x="9451343" y="4716769"/>
            <a:ext cx="815929" cy="239165"/>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ORANGE</a:t>
            </a:r>
            <a:endParaRPr lang="en-US" sz="1452" dirty="0">
              <a:solidFill>
                <a:prstClr val="black"/>
              </a:solidFill>
              <a:latin typeface="Arial" panose="020B0604020202020204"/>
              <a:cs typeface="Hellix SemiBold"/>
            </a:endParaRPr>
          </a:p>
        </p:txBody>
      </p:sp>
      <p:sp>
        <p:nvSpPr>
          <p:cNvPr id="25" name="object 58">
            <a:extLst>
              <a:ext uri="{FF2B5EF4-FFF2-40B4-BE49-F238E27FC236}">
                <a16:creationId xmlns:a16="http://schemas.microsoft.com/office/drawing/2014/main" id="{A7EFD5F7-057F-470A-A35A-D167D19861C8}"/>
              </a:ext>
            </a:extLst>
          </p:cNvPr>
          <p:cNvSpPr txBox="1"/>
          <p:nvPr/>
        </p:nvSpPr>
        <p:spPr>
          <a:xfrm>
            <a:off x="9546411" y="4170685"/>
            <a:ext cx="775853" cy="462623"/>
          </a:xfrm>
          <a:prstGeom prst="rect">
            <a:avLst/>
          </a:prstGeom>
        </p:spPr>
        <p:txBody>
          <a:bodyPr vert="horz" wrap="none" lIns="0" tIns="15554" rIns="0" bIns="0" rtlCol="0" anchor="t" anchorCtr="0">
            <a:spAutoFit/>
          </a:bodyPr>
          <a:lstStyle/>
          <a:p>
            <a:pPr defTabSz="829544">
              <a:buClr>
                <a:srgbClr val="F40000"/>
              </a:buClr>
              <a:defRPr/>
            </a:pPr>
            <a:r>
              <a:rPr lang="en-AU" sz="1452" b="1" dirty="0">
                <a:solidFill>
                  <a:prstClr val="black"/>
                </a:solidFill>
                <a:latin typeface="Arial" panose="020B0604020202020204"/>
                <a:cs typeface="Hellix SemiBold"/>
              </a:rPr>
              <a:t>HUNTER</a:t>
            </a:r>
          </a:p>
          <a:p>
            <a:pPr defTabSz="829544">
              <a:buClr>
                <a:srgbClr val="F40000"/>
              </a:buClr>
              <a:defRPr/>
            </a:pPr>
            <a:r>
              <a:rPr lang="en-AU" sz="1452" b="1" dirty="0">
                <a:solidFill>
                  <a:prstClr val="black"/>
                </a:solidFill>
                <a:latin typeface="Arial" panose="020B0604020202020204"/>
                <a:cs typeface="Hellix SemiBold"/>
              </a:rPr>
              <a:t>VALLEY</a:t>
            </a:r>
            <a:endParaRPr lang="en-US" sz="1452" dirty="0">
              <a:solidFill>
                <a:prstClr val="black"/>
              </a:solidFill>
              <a:latin typeface="Arial" panose="020B0604020202020204"/>
              <a:cs typeface="Hellix SemiBold"/>
            </a:endParaRPr>
          </a:p>
        </p:txBody>
      </p:sp>
      <p:sp>
        <p:nvSpPr>
          <p:cNvPr id="26" name="object 4">
            <a:extLst>
              <a:ext uri="{FF2B5EF4-FFF2-40B4-BE49-F238E27FC236}">
                <a16:creationId xmlns:a16="http://schemas.microsoft.com/office/drawing/2014/main" id="{6A50AB6C-5DAA-428D-8240-46585855B25C}"/>
              </a:ext>
            </a:extLst>
          </p:cNvPr>
          <p:cNvSpPr txBox="1"/>
          <p:nvPr/>
        </p:nvSpPr>
        <p:spPr>
          <a:xfrm>
            <a:off x="1220348" y="242464"/>
            <a:ext cx="2419474" cy="345118"/>
          </a:xfrm>
          <a:prstGeom prst="rect">
            <a:avLst/>
          </a:prstGeom>
        </p:spPr>
        <p:txBody>
          <a:bodyPr vert="horz" wrap="none" lIns="0" tIns="11521" rIns="0" bIns="0" rtlCol="0">
            <a:noAutofit/>
          </a:bodyPr>
          <a:lstStyle/>
          <a:p>
            <a:pPr defTabSz="829544">
              <a:lnSpc>
                <a:spcPct val="80000"/>
              </a:lnSpc>
              <a:tabLst>
                <a:tab pos="1156177" algn="l"/>
              </a:tabLst>
              <a:defRPr/>
            </a:pPr>
            <a:r>
              <a:rPr lang="en-AU" sz="3084" b="1" dirty="0">
                <a:solidFill>
                  <a:prstClr val="white"/>
                </a:solidFill>
                <a:latin typeface="Arial" panose="020B0604020202020204"/>
                <a:cs typeface="Hellix"/>
              </a:rPr>
              <a:t>PROMINENT</a:t>
            </a:r>
          </a:p>
        </p:txBody>
      </p:sp>
    </p:spTree>
    <p:extLst>
      <p:ext uri="{BB962C8B-B14F-4D97-AF65-F5344CB8AC3E}">
        <p14:creationId xmlns:p14="http://schemas.microsoft.com/office/powerpoint/2010/main" val="35802787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04DBEBB4-31B3-4574-B922-8936CEA51B12}"/>
              </a:ext>
            </a:extLst>
          </p:cNvPr>
          <p:cNvSpPr txBox="1"/>
          <p:nvPr/>
        </p:nvSpPr>
        <p:spPr>
          <a:xfrm>
            <a:off x="843307" y="2446508"/>
            <a:ext cx="2982945" cy="446128"/>
          </a:xfrm>
          <a:prstGeom prst="rect">
            <a:avLst/>
          </a:prstGeom>
        </p:spPr>
        <p:txBody>
          <a:bodyPr vert="horz" wrap="none" lIns="0" tIns="11521" rIns="0" bIns="0" rtlCol="0">
            <a:noAutofit/>
          </a:bodyPr>
          <a:lstStyle/>
          <a:p>
            <a:pPr defTabSz="829544">
              <a:tabLst>
                <a:tab pos="1156177" algn="l"/>
              </a:tabLst>
            </a:pPr>
            <a:r>
              <a:rPr lang="en-AU" sz="2994" b="1" dirty="0">
                <a:solidFill>
                  <a:prstClr val="white"/>
                </a:solidFill>
                <a:latin typeface="Arial" panose="020B0604020202020204"/>
                <a:cs typeface="Hellix"/>
              </a:rPr>
              <a:t>NOTEWORTHY</a:t>
            </a:r>
          </a:p>
        </p:txBody>
      </p:sp>
      <p:sp>
        <p:nvSpPr>
          <p:cNvPr id="5" name="object 4">
            <a:extLst>
              <a:ext uri="{FF2B5EF4-FFF2-40B4-BE49-F238E27FC236}">
                <a16:creationId xmlns:a16="http://schemas.microsoft.com/office/drawing/2014/main" id="{5C8B9334-4516-4ACD-A583-FA9E4D5F631D}"/>
              </a:ext>
            </a:extLst>
          </p:cNvPr>
          <p:cNvSpPr txBox="1"/>
          <p:nvPr/>
        </p:nvSpPr>
        <p:spPr>
          <a:xfrm>
            <a:off x="1212777" y="3013780"/>
            <a:ext cx="6754775" cy="1737148"/>
          </a:xfrm>
          <a:prstGeom prst="rect">
            <a:avLst/>
          </a:prstGeom>
        </p:spPr>
        <p:txBody>
          <a:bodyPr vert="horz" wrap="none" lIns="0" tIns="14402" rIns="0" bIns="0" rtlCol="0">
            <a:noAutofit/>
          </a:bodyPr>
          <a:lstStyle/>
          <a:p>
            <a:pPr defTabSz="829544">
              <a:lnSpc>
                <a:spcPct val="80000"/>
              </a:lnSpc>
            </a:pPr>
            <a:r>
              <a:rPr lang="en-AU" sz="7076" b="1" spc="363" dirty="0">
                <a:solidFill>
                  <a:prstClr val="white"/>
                </a:solidFill>
                <a:latin typeface="Arial" panose="020B0604020202020204"/>
                <a:cs typeface="Hellix"/>
              </a:rPr>
              <a:t>VARIETIES</a:t>
            </a:r>
          </a:p>
          <a:p>
            <a:pPr defTabSz="829544">
              <a:lnSpc>
                <a:spcPct val="80000"/>
              </a:lnSpc>
            </a:pPr>
            <a:r>
              <a:rPr lang="en-AU" sz="7076" b="1" spc="363" dirty="0">
                <a:solidFill>
                  <a:prstClr val="white"/>
                </a:solidFill>
                <a:latin typeface="Arial" panose="020B0604020202020204"/>
                <a:cs typeface="Hellix"/>
              </a:rPr>
              <a:t>AND STYLES</a:t>
            </a:r>
            <a:endParaRPr lang="en-AU" sz="7076" spc="363" dirty="0">
              <a:solidFill>
                <a:prstClr val="white"/>
              </a:solidFill>
              <a:latin typeface="Arial" panose="020B0604020202020204"/>
              <a:cs typeface="Hellix"/>
            </a:endParaRPr>
          </a:p>
        </p:txBody>
      </p:sp>
    </p:spTree>
    <p:extLst>
      <p:ext uri="{BB962C8B-B14F-4D97-AF65-F5344CB8AC3E}">
        <p14:creationId xmlns:p14="http://schemas.microsoft.com/office/powerpoint/2010/main" val="3306459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8EF45929-147F-423C-9F5C-C9D8B654D29E}"/>
              </a:ext>
            </a:extLst>
          </p:cNvPr>
          <p:cNvSpPr txBox="1"/>
          <p:nvPr/>
        </p:nvSpPr>
        <p:spPr>
          <a:xfrm>
            <a:off x="2002925" y="1602861"/>
            <a:ext cx="3592100" cy="607786"/>
          </a:xfrm>
          <a:prstGeom prst="rect">
            <a:avLst/>
          </a:prstGeom>
        </p:spPr>
        <p:txBody>
          <a:bodyPr vert="horz" wrap="none" lIns="0" tIns="11521" rIns="0" bIns="0" rtlCol="0">
            <a:noAutofit/>
          </a:bodyPr>
          <a:lstStyle/>
          <a:p>
            <a:pPr defTabSz="829544">
              <a:lnSpc>
                <a:spcPct val="80000"/>
              </a:lnSpc>
              <a:tabLst>
                <a:tab pos="1156177" algn="l"/>
              </a:tabLst>
            </a:pPr>
            <a:r>
              <a:rPr lang="en-AU" sz="4899" b="1" spc="862" dirty="0">
                <a:solidFill>
                  <a:srgbClr val="F40000"/>
                </a:solidFill>
                <a:latin typeface="Arial"/>
                <a:cs typeface="Hellix"/>
              </a:rPr>
              <a:t>SHIRAZ:</a:t>
            </a:r>
            <a:endParaRPr lang="en-AU" sz="4990" b="1" spc="862" dirty="0">
              <a:solidFill>
                <a:srgbClr val="F40000"/>
              </a:solidFill>
              <a:latin typeface="Arial"/>
              <a:cs typeface="Hellix"/>
            </a:endParaRPr>
          </a:p>
        </p:txBody>
      </p:sp>
      <p:sp>
        <p:nvSpPr>
          <p:cNvPr id="5" name="object 4">
            <a:extLst>
              <a:ext uri="{FF2B5EF4-FFF2-40B4-BE49-F238E27FC236}">
                <a16:creationId xmlns:a16="http://schemas.microsoft.com/office/drawing/2014/main" id="{6987B1A9-FFF9-46C8-9E95-FEF517B35ACE}"/>
              </a:ext>
            </a:extLst>
          </p:cNvPr>
          <p:cNvSpPr txBox="1"/>
          <p:nvPr/>
        </p:nvSpPr>
        <p:spPr>
          <a:xfrm>
            <a:off x="2011300" y="2202611"/>
            <a:ext cx="8934410" cy="731726"/>
          </a:xfrm>
          <a:prstGeom prst="rect">
            <a:avLst/>
          </a:prstGeom>
        </p:spPr>
        <p:txBody>
          <a:bodyPr vert="horz" wrap="none" lIns="0" tIns="11521" rIns="0" bIns="0" rtlCol="0">
            <a:noAutofit/>
          </a:bodyPr>
          <a:lstStyle/>
          <a:p>
            <a:pPr defTabSz="829544">
              <a:lnSpc>
                <a:spcPct val="85000"/>
              </a:lnSpc>
              <a:tabLst>
                <a:tab pos="1156177" algn="l"/>
              </a:tabLst>
            </a:pPr>
            <a:r>
              <a:rPr lang="en-AU" sz="4899" b="1" spc="272" dirty="0">
                <a:solidFill>
                  <a:prstClr val="white"/>
                </a:solidFill>
                <a:latin typeface="Arial"/>
                <a:cs typeface="Hellix"/>
              </a:rPr>
              <a:t>AN AUSTRALIAN LEGEND</a:t>
            </a:r>
          </a:p>
        </p:txBody>
      </p:sp>
      <p:sp>
        <p:nvSpPr>
          <p:cNvPr id="6" name="Content Placeholder 2">
            <a:extLst>
              <a:ext uri="{FF2B5EF4-FFF2-40B4-BE49-F238E27FC236}">
                <a16:creationId xmlns:a16="http://schemas.microsoft.com/office/drawing/2014/main" id="{C94142D8-CA67-47F5-86CB-2E704B2E5250}"/>
              </a:ext>
            </a:extLst>
          </p:cNvPr>
          <p:cNvSpPr txBox="1">
            <a:spLocks/>
          </p:cNvSpPr>
          <p:nvPr/>
        </p:nvSpPr>
        <p:spPr>
          <a:xfrm>
            <a:off x="6701658" y="3388479"/>
            <a:ext cx="3862147" cy="3383175"/>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Australia’s iconic grape and its most famous wine export</a:t>
            </a:r>
          </a:p>
          <a:p>
            <a:pPr marL="163296" indent="-163296" defTabSz="914406">
              <a:spcBef>
                <a:spcPts val="726"/>
              </a:spcBef>
            </a:pPr>
            <a:r>
              <a:rPr lang="en-US" sz="1633" dirty="0">
                <a:solidFill>
                  <a:prstClr val="white"/>
                </a:solidFill>
                <a:latin typeface="Arial"/>
              </a:rPr>
              <a:t>Grown in almost every region and accounts for nearly one-quarter of total wine production</a:t>
            </a:r>
          </a:p>
          <a:p>
            <a:pPr marL="163296" indent="-163296" defTabSz="914406">
              <a:spcBef>
                <a:spcPts val="726"/>
              </a:spcBef>
            </a:pPr>
            <a:r>
              <a:rPr lang="en-US" sz="1633" dirty="0">
                <a:solidFill>
                  <a:prstClr val="white"/>
                </a:solidFill>
                <a:latin typeface="Arial"/>
              </a:rPr>
              <a:t>Produced in a wide range of expressions, from affordable, quaffable reds to age-worthy classics </a:t>
            </a:r>
          </a:p>
          <a:p>
            <a:pPr marL="163296" indent="-163296" defTabSz="914406">
              <a:spcBef>
                <a:spcPts val="726"/>
              </a:spcBef>
            </a:pPr>
            <a:r>
              <a:rPr lang="en-US" sz="1633" dirty="0">
                <a:solidFill>
                  <a:prstClr val="white"/>
                </a:solidFill>
                <a:latin typeface="Arial"/>
              </a:rPr>
              <a:t>Australia has one of the oldest continuously producing Shiraz vines in the world</a:t>
            </a:r>
          </a:p>
        </p:txBody>
      </p:sp>
    </p:spTree>
    <p:extLst>
      <p:ext uri="{BB962C8B-B14F-4D97-AF65-F5344CB8AC3E}">
        <p14:creationId xmlns:p14="http://schemas.microsoft.com/office/powerpoint/2010/main" val="4918547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AD25A19A-5289-4527-984C-AF2444A21D79}"/>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5" name="object 58">
            <a:extLst>
              <a:ext uri="{FF2B5EF4-FFF2-40B4-BE49-F238E27FC236}">
                <a16:creationId xmlns:a16="http://schemas.microsoft.com/office/drawing/2014/main" id="{48A1586D-F639-479F-BAEE-D98D104D843B}"/>
              </a:ext>
            </a:extLst>
          </p:cNvPr>
          <p:cNvSpPr txBox="1"/>
          <p:nvPr/>
        </p:nvSpPr>
        <p:spPr>
          <a:xfrm>
            <a:off x="9317500" y="4327667"/>
            <a:ext cx="1123333" cy="657100"/>
          </a:xfrm>
          <a:prstGeom prst="rect">
            <a:avLst/>
          </a:prstGeom>
        </p:spPr>
        <p:txBody>
          <a:bodyPr vert="horz" wrap="square" lIns="0" tIns="15554" rIns="0" bIns="0" rtlCol="0" anchor="t"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Dark cherry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Plum</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Chocolate</a:t>
            </a:r>
          </a:p>
        </p:txBody>
      </p:sp>
      <p:sp>
        <p:nvSpPr>
          <p:cNvPr id="6" name="object 58">
            <a:extLst>
              <a:ext uri="{FF2B5EF4-FFF2-40B4-BE49-F238E27FC236}">
                <a16:creationId xmlns:a16="http://schemas.microsoft.com/office/drawing/2014/main" id="{093446C1-1917-4D72-BC00-75B0EFF3F947}"/>
              </a:ext>
            </a:extLst>
          </p:cNvPr>
          <p:cNvSpPr txBox="1"/>
          <p:nvPr/>
        </p:nvSpPr>
        <p:spPr>
          <a:xfrm>
            <a:off x="1460724" y="5081313"/>
            <a:ext cx="823944"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YOUTHFUL</a:t>
            </a:r>
          </a:p>
        </p:txBody>
      </p:sp>
      <p:sp>
        <p:nvSpPr>
          <p:cNvPr id="7" name="object 58">
            <a:extLst>
              <a:ext uri="{FF2B5EF4-FFF2-40B4-BE49-F238E27FC236}">
                <a16:creationId xmlns:a16="http://schemas.microsoft.com/office/drawing/2014/main" id="{65C7817B-334B-4EFC-BA9B-39D500AC026C}"/>
              </a:ext>
            </a:extLst>
          </p:cNvPr>
          <p:cNvSpPr txBox="1"/>
          <p:nvPr/>
        </p:nvSpPr>
        <p:spPr>
          <a:xfrm>
            <a:off x="8694711" y="2138332"/>
            <a:ext cx="1307863" cy="1093693"/>
          </a:xfrm>
          <a:prstGeom prst="rect">
            <a:avLst/>
          </a:prstGeom>
        </p:spPr>
        <p:txBody>
          <a:bodyPr vert="horz" wrap="square" lIns="0" tIns="15554" rIns="0" bIns="0" rtlCol="0" anchor="ctr" anchorCtr="0">
            <a:spAutoFit/>
          </a:bodyPr>
          <a:lstStyle/>
          <a:p>
            <a:pPr algn="ctr" defTabSz="829544">
              <a:lnSpc>
                <a:spcPct val="99000"/>
              </a:lnSpc>
              <a:buClr>
                <a:srgbClr val="F40000"/>
              </a:buClr>
            </a:pPr>
            <a:r>
              <a:rPr lang="en-US" sz="1179" b="1" dirty="0">
                <a:solidFill>
                  <a:prstClr val="white"/>
                </a:solidFill>
                <a:latin typeface="Arial"/>
                <a:cs typeface="Hellix SemiBold"/>
              </a:rPr>
              <a:t>IDEAL BLENDING PARTNER – </a:t>
            </a:r>
            <a:br>
              <a:rPr lang="en-US" sz="1179" b="1" dirty="0">
                <a:solidFill>
                  <a:prstClr val="white"/>
                </a:solidFill>
                <a:latin typeface="Arial"/>
                <a:cs typeface="Hellix SemiBold"/>
              </a:rPr>
            </a:br>
            <a:r>
              <a:rPr lang="en-US" sz="1179" b="1" dirty="0">
                <a:solidFill>
                  <a:prstClr val="white"/>
                </a:solidFill>
                <a:latin typeface="Arial"/>
                <a:cs typeface="Hellix SemiBold"/>
              </a:rPr>
              <a:t>GSM, SHIRAZ CABERNET, SHIRAZ VIOGNIER</a:t>
            </a:r>
          </a:p>
        </p:txBody>
      </p:sp>
      <p:sp>
        <p:nvSpPr>
          <p:cNvPr id="8" name="object 58">
            <a:extLst>
              <a:ext uri="{FF2B5EF4-FFF2-40B4-BE49-F238E27FC236}">
                <a16:creationId xmlns:a16="http://schemas.microsoft.com/office/drawing/2014/main" id="{7B030CF5-E86A-4F91-A60E-DFC396FC9435}"/>
              </a:ext>
            </a:extLst>
          </p:cNvPr>
          <p:cNvSpPr txBox="1"/>
          <p:nvPr/>
        </p:nvSpPr>
        <p:spPr>
          <a:xfrm>
            <a:off x="1096829" y="5307098"/>
            <a:ext cx="1551735" cy="37990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Richly textured; ripe, </a:t>
            </a:r>
          </a:p>
          <a:p>
            <a:pPr algn="ctr" defTabSz="829544">
              <a:lnSpc>
                <a:spcPct val="90000"/>
              </a:lnSpc>
              <a:buClr>
                <a:srgbClr val="F40000"/>
              </a:buClr>
            </a:pPr>
            <a:r>
              <a:rPr lang="en-US" sz="1315" dirty="0">
                <a:solidFill>
                  <a:prstClr val="black"/>
                </a:solidFill>
                <a:latin typeface="Arial"/>
                <a:cs typeface="Hellix SemiBold"/>
              </a:rPr>
              <a:t>rich, dark fruits</a:t>
            </a:r>
            <a:endParaRPr lang="en-AU" sz="1315" dirty="0">
              <a:solidFill>
                <a:prstClr val="black"/>
              </a:solidFill>
              <a:latin typeface="Arial"/>
              <a:cs typeface="Hellix SemiBold"/>
            </a:endParaRPr>
          </a:p>
        </p:txBody>
      </p:sp>
      <p:sp>
        <p:nvSpPr>
          <p:cNvPr id="9" name="object 58">
            <a:extLst>
              <a:ext uri="{FF2B5EF4-FFF2-40B4-BE49-F238E27FC236}">
                <a16:creationId xmlns:a16="http://schemas.microsoft.com/office/drawing/2014/main" id="{762D21E5-1044-45AE-870F-98525A08C0EE}"/>
              </a:ext>
            </a:extLst>
          </p:cNvPr>
          <p:cNvSpPr txBox="1"/>
          <p:nvPr/>
        </p:nvSpPr>
        <p:spPr>
          <a:xfrm>
            <a:off x="7382666" y="4982298"/>
            <a:ext cx="1052860" cy="406582"/>
          </a:xfrm>
          <a:prstGeom prst="rect">
            <a:avLst/>
          </a:prstGeom>
          <a:solidFill>
            <a:schemeClr val="bg1"/>
          </a:solidFill>
        </p:spPr>
        <p:txBody>
          <a:bodyPr vert="horz" wrap="squar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11" name="object 58">
            <a:extLst>
              <a:ext uri="{FF2B5EF4-FFF2-40B4-BE49-F238E27FC236}">
                <a16:creationId xmlns:a16="http://schemas.microsoft.com/office/drawing/2014/main" id="{97CBBF52-E156-471D-BD97-FDDE1836C4FA}"/>
              </a:ext>
            </a:extLst>
          </p:cNvPr>
          <p:cNvSpPr txBox="1"/>
          <p:nvPr/>
        </p:nvSpPr>
        <p:spPr>
          <a:xfrm>
            <a:off x="3814331" y="5076418"/>
            <a:ext cx="436018"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AGED</a:t>
            </a:r>
          </a:p>
        </p:txBody>
      </p:sp>
      <p:sp>
        <p:nvSpPr>
          <p:cNvPr id="12" name="object 58">
            <a:extLst>
              <a:ext uri="{FF2B5EF4-FFF2-40B4-BE49-F238E27FC236}">
                <a16:creationId xmlns:a16="http://schemas.microsoft.com/office/drawing/2014/main" id="{004F3B7B-EB2F-4062-B226-F1D65BE66E5F}"/>
              </a:ext>
            </a:extLst>
          </p:cNvPr>
          <p:cNvSpPr txBox="1"/>
          <p:nvPr/>
        </p:nvSpPr>
        <p:spPr>
          <a:xfrm>
            <a:off x="3224938" y="5302203"/>
            <a:ext cx="1614803" cy="74411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Softer tannins; smoother character; spice, </a:t>
            </a:r>
            <a:r>
              <a:rPr lang="en-US" sz="1315" dirty="0" err="1">
                <a:solidFill>
                  <a:prstClr val="black"/>
                </a:solidFill>
                <a:latin typeface="Arial"/>
                <a:cs typeface="Hellix SemiBold"/>
              </a:rPr>
              <a:t>liquorice</a:t>
            </a:r>
            <a:r>
              <a:rPr lang="en-US" sz="1315" dirty="0">
                <a:solidFill>
                  <a:prstClr val="black"/>
                </a:solidFill>
                <a:latin typeface="Arial"/>
                <a:cs typeface="Hellix SemiBold"/>
              </a:rPr>
              <a:t> and earth characters</a:t>
            </a:r>
            <a:endParaRPr lang="en-AU" sz="1315" dirty="0">
              <a:solidFill>
                <a:prstClr val="black"/>
              </a:solidFill>
              <a:latin typeface="Arial"/>
              <a:cs typeface="Hellix SemiBold"/>
            </a:endParaRPr>
          </a:p>
        </p:txBody>
      </p:sp>
      <p:sp>
        <p:nvSpPr>
          <p:cNvPr id="13" name="object 58">
            <a:extLst>
              <a:ext uri="{FF2B5EF4-FFF2-40B4-BE49-F238E27FC236}">
                <a16:creationId xmlns:a16="http://schemas.microsoft.com/office/drawing/2014/main" id="{33157BB8-DA65-4673-82BD-016007B25DB8}"/>
              </a:ext>
            </a:extLst>
          </p:cNvPr>
          <p:cNvSpPr txBox="1"/>
          <p:nvPr/>
        </p:nvSpPr>
        <p:spPr>
          <a:xfrm>
            <a:off x="8654042" y="5719955"/>
            <a:ext cx="1315936" cy="220955"/>
          </a:xfrm>
          <a:prstGeom prst="rect">
            <a:avLst/>
          </a:prstGeom>
        </p:spPr>
        <p:txBody>
          <a:bodyPr vert="horz" wrap="square" lIns="0" tIns="15554" rIns="0" bIns="0" rtlCol="0" anchor="t"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Ripe red fruits</a:t>
            </a:r>
          </a:p>
        </p:txBody>
      </p:sp>
      <p:sp>
        <p:nvSpPr>
          <p:cNvPr id="14" name="object 58">
            <a:extLst>
              <a:ext uri="{FF2B5EF4-FFF2-40B4-BE49-F238E27FC236}">
                <a16:creationId xmlns:a16="http://schemas.microsoft.com/office/drawing/2014/main" id="{22CAACA2-388C-4D27-91F4-4B87E3699534}"/>
              </a:ext>
            </a:extLst>
          </p:cNvPr>
          <p:cNvSpPr txBox="1"/>
          <p:nvPr/>
        </p:nvSpPr>
        <p:spPr>
          <a:xfrm>
            <a:off x="4433175" y="3428310"/>
            <a:ext cx="739434" cy="211144"/>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136" dirty="0">
                <a:solidFill>
                  <a:srgbClr val="F40000"/>
                </a:solidFill>
                <a:latin typeface="Arial"/>
                <a:cs typeface="Hellix SemiBold"/>
              </a:rPr>
              <a:t>STYLES</a:t>
            </a:r>
          </a:p>
        </p:txBody>
      </p:sp>
      <p:sp>
        <p:nvSpPr>
          <p:cNvPr id="15" name="object 58">
            <a:extLst>
              <a:ext uri="{FF2B5EF4-FFF2-40B4-BE49-F238E27FC236}">
                <a16:creationId xmlns:a16="http://schemas.microsoft.com/office/drawing/2014/main" id="{256002EF-38E9-4507-A4B4-0CAC7F3D6C6C}"/>
              </a:ext>
            </a:extLst>
          </p:cNvPr>
          <p:cNvSpPr txBox="1"/>
          <p:nvPr/>
        </p:nvSpPr>
        <p:spPr>
          <a:xfrm>
            <a:off x="1618727" y="2391887"/>
            <a:ext cx="1899845" cy="216737"/>
          </a:xfrm>
          <a:prstGeom prst="rect">
            <a:avLst/>
          </a:prstGeom>
        </p:spPr>
        <p:txBody>
          <a:bodyPr vert="horz" wrap="none" lIns="0" tIns="15554" rIns="0" bIns="0" rtlCol="0" anchor="t" anchorCtr="0">
            <a:noAutofit/>
          </a:bodyPr>
          <a:lstStyle/>
          <a:p>
            <a:pPr algn="ctr" defTabSz="829544">
              <a:lnSpc>
                <a:spcPct val="90000"/>
              </a:lnSpc>
              <a:buClr>
                <a:srgbClr val="F40000"/>
              </a:buClr>
            </a:pPr>
            <a:r>
              <a:rPr lang="en-AU" sz="1452" b="1" dirty="0">
                <a:solidFill>
                  <a:prstClr val="black"/>
                </a:solidFill>
                <a:latin typeface="Arial"/>
                <a:cs typeface="Hellix SemiBold"/>
              </a:rPr>
              <a:t>WARM-CLIMATE</a:t>
            </a:r>
          </a:p>
        </p:txBody>
      </p:sp>
      <p:sp>
        <p:nvSpPr>
          <p:cNvPr id="16" name="object 58">
            <a:extLst>
              <a:ext uri="{FF2B5EF4-FFF2-40B4-BE49-F238E27FC236}">
                <a16:creationId xmlns:a16="http://schemas.microsoft.com/office/drawing/2014/main" id="{B9EFFD36-DB51-406F-8B1E-F752BBC2F97B}"/>
              </a:ext>
            </a:extLst>
          </p:cNvPr>
          <p:cNvSpPr txBox="1"/>
          <p:nvPr/>
        </p:nvSpPr>
        <p:spPr>
          <a:xfrm>
            <a:off x="1618727" y="2584019"/>
            <a:ext cx="1899845" cy="719232"/>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BOLD FLAVOURS, JUICY JAMMY DARK FRUITS, RIPE TANNINS AND SEAMLESS TEXTURE</a:t>
            </a:r>
          </a:p>
        </p:txBody>
      </p:sp>
      <p:sp>
        <p:nvSpPr>
          <p:cNvPr id="17" name="object 58">
            <a:extLst>
              <a:ext uri="{FF2B5EF4-FFF2-40B4-BE49-F238E27FC236}">
                <a16:creationId xmlns:a16="http://schemas.microsoft.com/office/drawing/2014/main" id="{70E0D764-A78A-4767-808C-B9F8C258BC11}"/>
              </a:ext>
            </a:extLst>
          </p:cNvPr>
          <p:cNvSpPr txBox="1"/>
          <p:nvPr/>
        </p:nvSpPr>
        <p:spPr>
          <a:xfrm>
            <a:off x="8945521" y="4144438"/>
            <a:ext cx="1899845" cy="19158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WARM CLIMATE</a:t>
            </a:r>
          </a:p>
        </p:txBody>
      </p:sp>
      <p:sp>
        <p:nvSpPr>
          <p:cNvPr id="18" name="object 58">
            <a:extLst>
              <a:ext uri="{FF2B5EF4-FFF2-40B4-BE49-F238E27FC236}">
                <a16:creationId xmlns:a16="http://schemas.microsoft.com/office/drawing/2014/main" id="{303CEB25-2FBD-4CC2-9B4D-AEF1A3519790}"/>
              </a:ext>
            </a:extLst>
          </p:cNvPr>
          <p:cNvSpPr txBox="1"/>
          <p:nvPr/>
        </p:nvSpPr>
        <p:spPr>
          <a:xfrm>
            <a:off x="8334715" y="5545104"/>
            <a:ext cx="1899845" cy="19158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COOL CLIMATE</a:t>
            </a:r>
          </a:p>
        </p:txBody>
      </p:sp>
      <p:sp>
        <p:nvSpPr>
          <p:cNvPr id="19" name="object 58">
            <a:extLst>
              <a:ext uri="{FF2B5EF4-FFF2-40B4-BE49-F238E27FC236}">
                <a16:creationId xmlns:a16="http://schemas.microsoft.com/office/drawing/2014/main" id="{9904A828-E5FC-4485-A052-043843F25971}"/>
              </a:ext>
            </a:extLst>
          </p:cNvPr>
          <p:cNvSpPr txBox="1"/>
          <p:nvPr/>
        </p:nvSpPr>
        <p:spPr>
          <a:xfrm>
            <a:off x="2403933" y="3989389"/>
            <a:ext cx="2524329" cy="367469"/>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ELEGANT, FOOD-FRIENDLY, MEDIUM-BODIED</a:t>
            </a:r>
          </a:p>
        </p:txBody>
      </p:sp>
      <p:sp>
        <p:nvSpPr>
          <p:cNvPr id="20" name="object 58">
            <a:extLst>
              <a:ext uri="{FF2B5EF4-FFF2-40B4-BE49-F238E27FC236}">
                <a16:creationId xmlns:a16="http://schemas.microsoft.com/office/drawing/2014/main" id="{7AA0978B-C9F9-44F5-B807-BE1CD6F7A278}"/>
              </a:ext>
            </a:extLst>
          </p:cNvPr>
          <p:cNvSpPr txBox="1"/>
          <p:nvPr/>
        </p:nvSpPr>
        <p:spPr>
          <a:xfrm>
            <a:off x="2716175" y="3793799"/>
            <a:ext cx="1899845" cy="216737"/>
          </a:xfrm>
          <a:prstGeom prst="rect">
            <a:avLst/>
          </a:prstGeom>
        </p:spPr>
        <p:txBody>
          <a:bodyPr vert="horz" wrap="none" lIns="0" tIns="15554" rIns="0" bIns="0" rtlCol="0" anchor="t" anchorCtr="0">
            <a:noAutofit/>
          </a:bodyPr>
          <a:lstStyle/>
          <a:p>
            <a:pPr algn="ctr" defTabSz="829544">
              <a:lnSpc>
                <a:spcPct val="90000"/>
              </a:lnSpc>
              <a:buClr>
                <a:srgbClr val="F40000"/>
              </a:buClr>
            </a:pPr>
            <a:r>
              <a:rPr lang="en-AU" sz="1452" b="1" dirty="0">
                <a:solidFill>
                  <a:prstClr val="black"/>
                </a:solidFill>
                <a:latin typeface="Arial"/>
                <a:cs typeface="Hellix SemiBold"/>
              </a:rPr>
              <a:t>COOLER-CLIMATE</a:t>
            </a:r>
          </a:p>
        </p:txBody>
      </p:sp>
    </p:spTree>
    <p:extLst>
      <p:ext uri="{BB962C8B-B14F-4D97-AF65-F5344CB8AC3E}">
        <p14:creationId xmlns:p14="http://schemas.microsoft.com/office/powerpoint/2010/main" val="25888245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2C13A481-E7F5-4300-B6FF-178E97C44D6C}"/>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5" name="object 58">
            <a:extLst>
              <a:ext uri="{FF2B5EF4-FFF2-40B4-BE49-F238E27FC236}">
                <a16:creationId xmlns:a16="http://schemas.microsoft.com/office/drawing/2014/main" id="{36D759AD-97D8-41DC-BE82-0441B32FB9C0}"/>
              </a:ext>
            </a:extLst>
          </p:cNvPr>
          <p:cNvSpPr txBox="1"/>
          <p:nvPr/>
        </p:nvSpPr>
        <p:spPr>
          <a:xfrm>
            <a:off x="7546079" y="2008023"/>
            <a:ext cx="1499111" cy="59028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Elegant, </a:t>
            </a:r>
            <a:r>
              <a:rPr lang="en-US" sz="1270" dirty="0" err="1">
                <a:solidFill>
                  <a:prstClr val="black"/>
                </a:solidFill>
                <a:latin typeface="Arial"/>
                <a:cs typeface="Hellix SemiBold"/>
              </a:rPr>
              <a:t>savoury</a:t>
            </a:r>
            <a:r>
              <a:rPr lang="en-US" sz="1270" dirty="0">
                <a:solidFill>
                  <a:prstClr val="black"/>
                </a:solidFill>
                <a:latin typeface="Arial"/>
                <a:cs typeface="Hellix SemiBold"/>
              </a:rPr>
              <a:t> and spicy; deeply purple in </a:t>
            </a:r>
            <a:r>
              <a:rPr lang="en-US" sz="1270" dirty="0" err="1">
                <a:solidFill>
                  <a:prstClr val="black"/>
                </a:solidFill>
                <a:latin typeface="Arial"/>
                <a:cs typeface="Hellix SemiBold"/>
              </a:rPr>
              <a:t>colour</a:t>
            </a:r>
            <a:r>
              <a:rPr lang="en-US" sz="1270" dirty="0">
                <a:solidFill>
                  <a:prstClr val="black"/>
                </a:solidFill>
                <a:latin typeface="Arial"/>
                <a:cs typeface="Hellix SemiBold"/>
              </a:rPr>
              <a:t> </a:t>
            </a:r>
          </a:p>
        </p:txBody>
      </p:sp>
      <p:sp>
        <p:nvSpPr>
          <p:cNvPr id="6" name="object 58">
            <a:extLst>
              <a:ext uri="{FF2B5EF4-FFF2-40B4-BE49-F238E27FC236}">
                <a16:creationId xmlns:a16="http://schemas.microsoft.com/office/drawing/2014/main" id="{0626C217-6A5A-492E-AA28-17D3C6098D9D}"/>
              </a:ext>
            </a:extLst>
          </p:cNvPr>
          <p:cNvSpPr txBox="1"/>
          <p:nvPr/>
        </p:nvSpPr>
        <p:spPr>
          <a:xfrm>
            <a:off x="1488102" y="5078907"/>
            <a:ext cx="1612922"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CLARE VALLEY</a:t>
            </a:r>
            <a:endParaRPr lang="en-US" sz="1633" b="1" dirty="0">
              <a:solidFill>
                <a:prstClr val="black"/>
              </a:solidFill>
              <a:latin typeface="Arial"/>
              <a:cs typeface="Hellix SemiBold"/>
            </a:endParaRPr>
          </a:p>
        </p:txBody>
      </p:sp>
      <p:sp>
        <p:nvSpPr>
          <p:cNvPr id="7" name="object 58">
            <a:extLst>
              <a:ext uri="{FF2B5EF4-FFF2-40B4-BE49-F238E27FC236}">
                <a16:creationId xmlns:a16="http://schemas.microsoft.com/office/drawing/2014/main" id="{0F1779AA-12EE-4EF1-A8F0-09F27872E75C}"/>
              </a:ext>
            </a:extLst>
          </p:cNvPr>
          <p:cNvSpPr txBox="1"/>
          <p:nvPr/>
        </p:nvSpPr>
        <p:spPr>
          <a:xfrm>
            <a:off x="711232" y="2011458"/>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ADELAIDE HILLS</a:t>
            </a:r>
            <a:endParaRPr lang="en-US" sz="1633" b="1" dirty="0">
              <a:solidFill>
                <a:prstClr val="black"/>
              </a:solidFill>
              <a:latin typeface="Arial"/>
              <a:cs typeface="Hellix SemiBold"/>
            </a:endParaRPr>
          </a:p>
        </p:txBody>
      </p:sp>
      <p:sp>
        <p:nvSpPr>
          <p:cNvPr id="9" name="object 58">
            <a:extLst>
              <a:ext uri="{FF2B5EF4-FFF2-40B4-BE49-F238E27FC236}">
                <a16:creationId xmlns:a16="http://schemas.microsoft.com/office/drawing/2014/main" id="{89EEAF2C-EA81-40AB-9D6D-842968E388D0}"/>
              </a:ext>
            </a:extLst>
          </p:cNvPr>
          <p:cNvSpPr txBox="1"/>
          <p:nvPr/>
        </p:nvSpPr>
        <p:spPr>
          <a:xfrm>
            <a:off x="4095644" y="2420980"/>
            <a:ext cx="1588936" cy="59028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Bold Shiraz bursting with </a:t>
            </a:r>
            <a:r>
              <a:rPr lang="en-US" sz="1270" dirty="0" err="1">
                <a:solidFill>
                  <a:prstClr val="black"/>
                </a:solidFill>
                <a:latin typeface="Arial"/>
                <a:cs typeface="Hellix SemiBold"/>
              </a:rPr>
              <a:t>flavour</a:t>
            </a:r>
            <a:r>
              <a:rPr lang="en-US" sz="1270" dirty="0">
                <a:solidFill>
                  <a:prstClr val="black"/>
                </a:solidFill>
                <a:latin typeface="Arial"/>
                <a:cs typeface="Hellix SemiBold"/>
              </a:rPr>
              <a:t> and character</a:t>
            </a:r>
          </a:p>
        </p:txBody>
      </p:sp>
      <p:sp>
        <p:nvSpPr>
          <p:cNvPr id="10" name="object 58">
            <a:extLst>
              <a:ext uri="{FF2B5EF4-FFF2-40B4-BE49-F238E27FC236}">
                <a16:creationId xmlns:a16="http://schemas.microsoft.com/office/drawing/2014/main" id="{79327FDB-56B5-4DF9-8F5F-A9726AC67012}"/>
              </a:ext>
            </a:extLst>
          </p:cNvPr>
          <p:cNvSpPr txBox="1"/>
          <p:nvPr/>
        </p:nvSpPr>
        <p:spPr>
          <a:xfrm>
            <a:off x="948234" y="2235775"/>
            <a:ext cx="1588936" cy="781813"/>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Moderate alcohol levels, pepper and spice aromas, fine tannins and acids</a:t>
            </a:r>
          </a:p>
        </p:txBody>
      </p:sp>
      <p:sp>
        <p:nvSpPr>
          <p:cNvPr id="11" name="object 58">
            <a:extLst>
              <a:ext uri="{FF2B5EF4-FFF2-40B4-BE49-F238E27FC236}">
                <a16:creationId xmlns:a16="http://schemas.microsoft.com/office/drawing/2014/main" id="{0584BB53-1D6C-4166-AC02-72C3E90AB598}"/>
              </a:ext>
            </a:extLst>
          </p:cNvPr>
          <p:cNvSpPr txBox="1"/>
          <p:nvPr/>
        </p:nvSpPr>
        <p:spPr>
          <a:xfrm>
            <a:off x="9695316" y="4862778"/>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MOUNT BARKER</a:t>
            </a:r>
            <a:endParaRPr lang="en-US" sz="1633" b="1" dirty="0">
              <a:solidFill>
                <a:prstClr val="black"/>
              </a:solidFill>
              <a:latin typeface="Arial"/>
              <a:cs typeface="Hellix SemiBold"/>
            </a:endParaRPr>
          </a:p>
        </p:txBody>
      </p:sp>
      <p:sp>
        <p:nvSpPr>
          <p:cNvPr id="12" name="object 58">
            <a:extLst>
              <a:ext uri="{FF2B5EF4-FFF2-40B4-BE49-F238E27FC236}">
                <a16:creationId xmlns:a16="http://schemas.microsoft.com/office/drawing/2014/main" id="{BCCE5916-9BA0-4687-AD97-10A0B4809912}"/>
              </a:ext>
            </a:extLst>
          </p:cNvPr>
          <p:cNvSpPr txBox="1"/>
          <p:nvPr/>
        </p:nvSpPr>
        <p:spPr>
          <a:xfrm>
            <a:off x="9931543" y="5107341"/>
            <a:ext cx="1338771"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Silky, elegant Shiraz with notes of </a:t>
            </a:r>
            <a:r>
              <a:rPr lang="en-US" sz="1270" dirty="0" err="1">
                <a:solidFill>
                  <a:prstClr val="black"/>
                </a:solidFill>
                <a:latin typeface="Arial"/>
                <a:cs typeface="Hellix SemiBold"/>
              </a:rPr>
              <a:t>liquorice</a:t>
            </a:r>
            <a:r>
              <a:rPr lang="en-US" sz="1270" dirty="0">
                <a:solidFill>
                  <a:prstClr val="black"/>
                </a:solidFill>
                <a:latin typeface="Arial"/>
                <a:cs typeface="Hellix SemiBold"/>
              </a:rPr>
              <a:t>, </a:t>
            </a:r>
            <a:br>
              <a:rPr lang="en-US" sz="1270" dirty="0">
                <a:solidFill>
                  <a:prstClr val="black"/>
                </a:solidFill>
                <a:latin typeface="Arial"/>
                <a:cs typeface="Hellix SemiBold"/>
              </a:rPr>
            </a:br>
            <a:r>
              <a:rPr lang="en-US" sz="1270" dirty="0">
                <a:solidFill>
                  <a:prstClr val="black"/>
                </a:solidFill>
                <a:latin typeface="Arial"/>
                <a:cs typeface="Hellix SemiBold"/>
              </a:rPr>
              <a:t>black cherry and peppery spice</a:t>
            </a:r>
          </a:p>
        </p:txBody>
      </p:sp>
      <p:sp>
        <p:nvSpPr>
          <p:cNvPr id="13" name="object 58">
            <a:extLst>
              <a:ext uri="{FF2B5EF4-FFF2-40B4-BE49-F238E27FC236}">
                <a16:creationId xmlns:a16="http://schemas.microsoft.com/office/drawing/2014/main" id="{2347C004-FE8F-44CC-9DB5-28766CAAA914}"/>
              </a:ext>
            </a:extLst>
          </p:cNvPr>
          <p:cNvSpPr txBox="1"/>
          <p:nvPr/>
        </p:nvSpPr>
        <p:spPr>
          <a:xfrm>
            <a:off x="3830958" y="2179115"/>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BAROSSA VALLEY</a:t>
            </a:r>
            <a:endParaRPr lang="en-US" sz="1633" b="1" dirty="0">
              <a:solidFill>
                <a:prstClr val="black"/>
              </a:solidFill>
              <a:latin typeface="Arial"/>
              <a:cs typeface="Hellix SemiBold"/>
            </a:endParaRPr>
          </a:p>
        </p:txBody>
      </p:sp>
      <p:sp>
        <p:nvSpPr>
          <p:cNvPr id="14" name="object 58">
            <a:extLst>
              <a:ext uri="{FF2B5EF4-FFF2-40B4-BE49-F238E27FC236}">
                <a16:creationId xmlns:a16="http://schemas.microsoft.com/office/drawing/2014/main" id="{3950F07C-3C52-43F5-A544-9E3C1C18438A}"/>
              </a:ext>
            </a:extLst>
          </p:cNvPr>
          <p:cNvSpPr txBox="1"/>
          <p:nvPr/>
        </p:nvSpPr>
        <p:spPr>
          <a:xfrm>
            <a:off x="1939416" y="3593081"/>
            <a:ext cx="2335853"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CANBERRA DISTRICT</a:t>
            </a:r>
            <a:endParaRPr lang="en-US" sz="1633" b="1" dirty="0">
              <a:solidFill>
                <a:prstClr val="black"/>
              </a:solidFill>
              <a:latin typeface="Arial"/>
              <a:cs typeface="Hellix SemiBold"/>
            </a:endParaRPr>
          </a:p>
        </p:txBody>
      </p:sp>
      <p:sp>
        <p:nvSpPr>
          <p:cNvPr id="15" name="object 58">
            <a:extLst>
              <a:ext uri="{FF2B5EF4-FFF2-40B4-BE49-F238E27FC236}">
                <a16:creationId xmlns:a16="http://schemas.microsoft.com/office/drawing/2014/main" id="{50E11A64-AA71-48BE-AE44-B1E9BB460079}"/>
              </a:ext>
            </a:extLst>
          </p:cNvPr>
          <p:cNvSpPr txBox="1"/>
          <p:nvPr/>
        </p:nvSpPr>
        <p:spPr>
          <a:xfrm>
            <a:off x="10157610" y="1613228"/>
            <a:ext cx="1490979"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EDEN VALLEY</a:t>
            </a:r>
            <a:endParaRPr lang="en-US" sz="1633" b="1" dirty="0">
              <a:solidFill>
                <a:prstClr val="black"/>
              </a:solidFill>
              <a:latin typeface="Arial"/>
              <a:cs typeface="Hellix SemiBold"/>
            </a:endParaRPr>
          </a:p>
        </p:txBody>
      </p:sp>
      <p:sp>
        <p:nvSpPr>
          <p:cNvPr id="16" name="object 58">
            <a:extLst>
              <a:ext uri="{FF2B5EF4-FFF2-40B4-BE49-F238E27FC236}">
                <a16:creationId xmlns:a16="http://schemas.microsoft.com/office/drawing/2014/main" id="{3F3A3842-60AD-496B-94AE-129A7D02C7F4}"/>
              </a:ext>
            </a:extLst>
          </p:cNvPr>
          <p:cNvSpPr txBox="1"/>
          <p:nvPr/>
        </p:nvSpPr>
        <p:spPr>
          <a:xfrm>
            <a:off x="8310494" y="3457827"/>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HUNTER VALLEY</a:t>
            </a:r>
            <a:endParaRPr lang="en-US" sz="1633" b="1" dirty="0">
              <a:solidFill>
                <a:prstClr val="black"/>
              </a:solidFill>
              <a:latin typeface="Arial"/>
              <a:cs typeface="Hellix SemiBold"/>
            </a:endParaRPr>
          </a:p>
        </p:txBody>
      </p:sp>
      <p:sp>
        <p:nvSpPr>
          <p:cNvPr id="17" name="object 58">
            <a:extLst>
              <a:ext uri="{FF2B5EF4-FFF2-40B4-BE49-F238E27FC236}">
                <a16:creationId xmlns:a16="http://schemas.microsoft.com/office/drawing/2014/main" id="{374284E1-653F-4475-BC44-BB8578C28124}"/>
              </a:ext>
            </a:extLst>
          </p:cNvPr>
          <p:cNvSpPr txBox="1"/>
          <p:nvPr/>
        </p:nvSpPr>
        <p:spPr>
          <a:xfrm>
            <a:off x="7302879" y="1777511"/>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THE GRAMPIANS</a:t>
            </a:r>
            <a:endParaRPr lang="en-US" sz="1633" b="1" dirty="0">
              <a:solidFill>
                <a:prstClr val="black"/>
              </a:solidFill>
              <a:latin typeface="Arial"/>
              <a:cs typeface="Hellix SemiBold"/>
            </a:endParaRPr>
          </a:p>
        </p:txBody>
      </p:sp>
      <p:sp>
        <p:nvSpPr>
          <p:cNvPr id="18" name="object 58">
            <a:extLst>
              <a:ext uri="{FF2B5EF4-FFF2-40B4-BE49-F238E27FC236}">
                <a16:creationId xmlns:a16="http://schemas.microsoft.com/office/drawing/2014/main" id="{EA7C1A45-5F21-4411-815A-390D1345887F}"/>
              </a:ext>
            </a:extLst>
          </p:cNvPr>
          <p:cNvSpPr txBox="1"/>
          <p:nvPr/>
        </p:nvSpPr>
        <p:spPr>
          <a:xfrm>
            <a:off x="7290685" y="4887891"/>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McLAREN VALE</a:t>
            </a:r>
            <a:endParaRPr lang="en-US" sz="1633" b="1" dirty="0">
              <a:solidFill>
                <a:prstClr val="black"/>
              </a:solidFill>
              <a:latin typeface="Arial"/>
              <a:cs typeface="Hellix SemiBold"/>
            </a:endParaRPr>
          </a:p>
        </p:txBody>
      </p:sp>
      <p:sp>
        <p:nvSpPr>
          <p:cNvPr id="20" name="object 58">
            <a:extLst>
              <a:ext uri="{FF2B5EF4-FFF2-40B4-BE49-F238E27FC236}">
                <a16:creationId xmlns:a16="http://schemas.microsoft.com/office/drawing/2014/main" id="{8424FABF-AECE-42F6-9D59-1426529813AC}"/>
              </a:ext>
            </a:extLst>
          </p:cNvPr>
          <p:cNvSpPr txBox="1"/>
          <p:nvPr/>
        </p:nvSpPr>
        <p:spPr>
          <a:xfrm>
            <a:off x="2179288" y="3811314"/>
            <a:ext cx="2062465" cy="59028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Powerful yet elegant Shiraz that’s spicy, balanced and full-</a:t>
            </a:r>
            <a:r>
              <a:rPr lang="en-US" sz="1270" dirty="0" err="1">
                <a:solidFill>
                  <a:prstClr val="black"/>
                </a:solidFill>
                <a:latin typeface="Arial"/>
                <a:cs typeface="Hellix SemiBold"/>
              </a:rPr>
              <a:t>flavoured</a:t>
            </a:r>
            <a:r>
              <a:rPr lang="en-US" sz="1270" dirty="0">
                <a:solidFill>
                  <a:prstClr val="black"/>
                </a:solidFill>
                <a:latin typeface="Arial"/>
                <a:cs typeface="Hellix SemiBold"/>
              </a:rPr>
              <a:t> </a:t>
            </a:r>
          </a:p>
        </p:txBody>
      </p:sp>
      <p:sp>
        <p:nvSpPr>
          <p:cNvPr id="21" name="object 58">
            <a:extLst>
              <a:ext uri="{FF2B5EF4-FFF2-40B4-BE49-F238E27FC236}">
                <a16:creationId xmlns:a16="http://schemas.microsoft.com/office/drawing/2014/main" id="{C63368CE-4ADA-4BD8-AB5F-65A7BF39CDCD}"/>
              </a:ext>
            </a:extLst>
          </p:cNvPr>
          <p:cNvSpPr txBox="1"/>
          <p:nvPr/>
        </p:nvSpPr>
        <p:spPr>
          <a:xfrm>
            <a:off x="1750623" y="5298868"/>
            <a:ext cx="1761811" cy="781813"/>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Plush, full-bodied and richly textured, with flavours of blackberry, plum and </a:t>
            </a:r>
            <a:r>
              <a:rPr lang="en-US" sz="1270" dirty="0" err="1">
                <a:solidFill>
                  <a:prstClr val="black"/>
                </a:solidFill>
                <a:latin typeface="Arial"/>
                <a:cs typeface="Hellix SemiBold"/>
              </a:rPr>
              <a:t>liquorice</a:t>
            </a:r>
            <a:endParaRPr lang="en-US" sz="1270" dirty="0">
              <a:solidFill>
                <a:prstClr val="black"/>
              </a:solidFill>
              <a:latin typeface="Arial"/>
              <a:cs typeface="Hellix SemiBold"/>
            </a:endParaRPr>
          </a:p>
        </p:txBody>
      </p:sp>
      <p:sp>
        <p:nvSpPr>
          <p:cNvPr id="22" name="object 58">
            <a:extLst>
              <a:ext uri="{FF2B5EF4-FFF2-40B4-BE49-F238E27FC236}">
                <a16:creationId xmlns:a16="http://schemas.microsoft.com/office/drawing/2014/main" id="{152CFBB9-A782-42FE-9DAE-41D579450F13}"/>
              </a:ext>
            </a:extLst>
          </p:cNvPr>
          <p:cNvSpPr txBox="1"/>
          <p:nvPr/>
        </p:nvSpPr>
        <p:spPr>
          <a:xfrm>
            <a:off x="10398424" y="1830422"/>
            <a:ext cx="1327472"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Medium-bodied </a:t>
            </a:r>
            <a:br>
              <a:rPr lang="en-US" sz="1270" dirty="0">
                <a:solidFill>
                  <a:prstClr val="black"/>
                </a:solidFill>
                <a:latin typeface="Arial"/>
                <a:cs typeface="Hellix SemiBold"/>
              </a:rPr>
            </a:br>
            <a:r>
              <a:rPr lang="en-US" sz="1270" dirty="0">
                <a:solidFill>
                  <a:prstClr val="black"/>
                </a:solidFill>
                <a:latin typeface="Arial"/>
                <a:cs typeface="Hellix SemiBold"/>
              </a:rPr>
              <a:t>to full-bodied with classic berry, sage and pepper notes</a:t>
            </a:r>
          </a:p>
        </p:txBody>
      </p:sp>
      <p:sp>
        <p:nvSpPr>
          <p:cNvPr id="23" name="object 58">
            <a:extLst>
              <a:ext uri="{FF2B5EF4-FFF2-40B4-BE49-F238E27FC236}">
                <a16:creationId xmlns:a16="http://schemas.microsoft.com/office/drawing/2014/main" id="{308B6E6F-D603-4E7B-9AEA-E5C171A9B6C2}"/>
              </a:ext>
            </a:extLst>
          </p:cNvPr>
          <p:cNvSpPr txBox="1"/>
          <p:nvPr/>
        </p:nvSpPr>
        <p:spPr>
          <a:xfrm>
            <a:off x="7596513" y="5112999"/>
            <a:ext cx="1104404"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Full-bodied with rich blueberry fruit and chocolate characters</a:t>
            </a:r>
          </a:p>
        </p:txBody>
      </p:sp>
      <p:sp>
        <p:nvSpPr>
          <p:cNvPr id="24" name="object 58">
            <a:extLst>
              <a:ext uri="{FF2B5EF4-FFF2-40B4-BE49-F238E27FC236}">
                <a16:creationId xmlns:a16="http://schemas.microsoft.com/office/drawing/2014/main" id="{60314279-F28A-490D-BC5B-211B9C1C936D}"/>
              </a:ext>
            </a:extLst>
          </p:cNvPr>
          <p:cNvSpPr txBox="1"/>
          <p:nvPr/>
        </p:nvSpPr>
        <p:spPr>
          <a:xfrm>
            <a:off x="8584681" y="3676672"/>
            <a:ext cx="2062465" cy="59028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Evolved into medium-bodied wines that are </a:t>
            </a:r>
            <a:r>
              <a:rPr lang="en-US" sz="1270" dirty="0" err="1">
                <a:solidFill>
                  <a:prstClr val="black"/>
                </a:solidFill>
                <a:latin typeface="Arial"/>
                <a:cs typeface="Hellix SemiBold"/>
              </a:rPr>
              <a:t>savoury</a:t>
            </a:r>
            <a:r>
              <a:rPr lang="en-US" sz="1270" dirty="0">
                <a:solidFill>
                  <a:prstClr val="black"/>
                </a:solidFill>
                <a:latin typeface="Arial"/>
                <a:cs typeface="Hellix SemiBold"/>
              </a:rPr>
              <a:t>, complex and food-friendly</a:t>
            </a:r>
          </a:p>
        </p:txBody>
      </p:sp>
      <p:sp>
        <p:nvSpPr>
          <p:cNvPr id="2" name="Oval 1">
            <a:extLst>
              <a:ext uri="{FF2B5EF4-FFF2-40B4-BE49-F238E27FC236}">
                <a16:creationId xmlns:a16="http://schemas.microsoft.com/office/drawing/2014/main" id="{0AFA005F-A811-45B1-ACC7-79AC57E7E10E}"/>
              </a:ext>
            </a:extLst>
          </p:cNvPr>
          <p:cNvSpPr/>
          <p:nvPr/>
        </p:nvSpPr>
        <p:spPr>
          <a:xfrm>
            <a:off x="3403402" y="1682665"/>
            <a:ext cx="2499685" cy="1502143"/>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3095027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4206CA04-CC70-45EB-9813-F553BF2F4271}"/>
              </a:ext>
            </a:extLst>
          </p:cNvPr>
          <p:cNvSpPr txBox="1"/>
          <p:nvPr/>
        </p:nvSpPr>
        <p:spPr>
          <a:xfrm>
            <a:off x="4717740" y="1166743"/>
            <a:ext cx="5703623" cy="607786"/>
          </a:xfrm>
          <a:prstGeom prst="rect">
            <a:avLst/>
          </a:prstGeom>
        </p:spPr>
        <p:txBody>
          <a:bodyPr vert="horz" wrap="square" lIns="0" tIns="11521" rIns="0" bIns="0" rtlCol="0">
            <a:noAutofit/>
          </a:bodyPr>
          <a:lstStyle/>
          <a:p>
            <a:pPr defTabSz="829544">
              <a:lnSpc>
                <a:spcPct val="80000"/>
              </a:lnSpc>
              <a:tabLst>
                <a:tab pos="1156177" algn="l"/>
              </a:tabLst>
            </a:pPr>
            <a:r>
              <a:rPr lang="en-AU" sz="4899" b="1" spc="1134" dirty="0">
                <a:solidFill>
                  <a:srgbClr val="F40000"/>
                </a:solidFill>
                <a:latin typeface="Arial"/>
                <a:cs typeface="Hellix"/>
              </a:rPr>
              <a:t>PINOT</a:t>
            </a:r>
            <a:r>
              <a:rPr lang="en-AU" sz="4990" b="1" spc="1134" dirty="0">
                <a:solidFill>
                  <a:srgbClr val="F40000"/>
                </a:solidFill>
                <a:latin typeface="Arial"/>
                <a:cs typeface="Hellix"/>
              </a:rPr>
              <a:t> NOIR:</a:t>
            </a:r>
          </a:p>
        </p:txBody>
      </p:sp>
      <p:sp>
        <p:nvSpPr>
          <p:cNvPr id="5" name="object 4">
            <a:extLst>
              <a:ext uri="{FF2B5EF4-FFF2-40B4-BE49-F238E27FC236}">
                <a16:creationId xmlns:a16="http://schemas.microsoft.com/office/drawing/2014/main" id="{FBFD39FD-1EB2-4401-9ACB-DA69B3073217}"/>
              </a:ext>
            </a:extLst>
          </p:cNvPr>
          <p:cNvSpPr txBox="1"/>
          <p:nvPr/>
        </p:nvSpPr>
        <p:spPr>
          <a:xfrm>
            <a:off x="4726120" y="1777260"/>
            <a:ext cx="5862825" cy="1207944"/>
          </a:xfrm>
          <a:prstGeom prst="rect">
            <a:avLst/>
          </a:prstGeom>
        </p:spPr>
        <p:txBody>
          <a:bodyPr vert="horz" wrap="square" lIns="0" tIns="11521" rIns="0" bIns="0" rtlCol="0">
            <a:noAutofit/>
          </a:bodyPr>
          <a:lstStyle/>
          <a:p>
            <a:pPr defTabSz="829544">
              <a:lnSpc>
                <a:spcPct val="85000"/>
              </a:lnSpc>
              <a:tabLst>
                <a:tab pos="1156177" algn="l"/>
              </a:tabLst>
            </a:pPr>
            <a:r>
              <a:rPr lang="en-AU" sz="4899" b="1" spc="454" dirty="0">
                <a:solidFill>
                  <a:prstClr val="white"/>
                </a:solidFill>
                <a:latin typeface="Arial"/>
                <a:cs typeface="Hellix"/>
              </a:rPr>
              <a:t>COOL-CLIMATE </a:t>
            </a:r>
          </a:p>
          <a:p>
            <a:pPr defTabSz="829544">
              <a:lnSpc>
                <a:spcPct val="85000"/>
              </a:lnSpc>
              <a:tabLst>
                <a:tab pos="1156177" algn="l"/>
              </a:tabLst>
            </a:pPr>
            <a:r>
              <a:rPr lang="en-AU" sz="4899" b="1" spc="454" dirty="0">
                <a:solidFill>
                  <a:prstClr val="white"/>
                </a:solidFill>
                <a:latin typeface="Arial"/>
                <a:cs typeface="Hellix"/>
              </a:rPr>
              <a:t>CHARM</a:t>
            </a:r>
          </a:p>
        </p:txBody>
      </p:sp>
      <p:sp>
        <p:nvSpPr>
          <p:cNvPr id="6" name="Content Placeholder 2">
            <a:extLst>
              <a:ext uri="{FF2B5EF4-FFF2-40B4-BE49-F238E27FC236}">
                <a16:creationId xmlns:a16="http://schemas.microsoft.com/office/drawing/2014/main" id="{D075ACC3-9B7B-4F78-A788-F681E0679234}"/>
              </a:ext>
            </a:extLst>
          </p:cNvPr>
          <p:cNvSpPr txBox="1">
            <a:spLocks/>
          </p:cNvSpPr>
          <p:nvPr/>
        </p:nvSpPr>
        <p:spPr>
          <a:xfrm>
            <a:off x="5455760" y="3294937"/>
            <a:ext cx="3650874" cy="2729609"/>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Relative latecomer to the commercial wine community but now an integral variety</a:t>
            </a:r>
          </a:p>
          <a:p>
            <a:pPr marL="163296" indent="-163296" defTabSz="914406">
              <a:spcBef>
                <a:spcPts val="726"/>
              </a:spcBef>
            </a:pPr>
            <a:r>
              <a:rPr lang="en-US" sz="1633" dirty="0">
                <a:solidFill>
                  <a:prstClr val="white"/>
                </a:solidFill>
                <a:latin typeface="Arial"/>
              </a:rPr>
              <a:t>One of the hardest grapes to grow</a:t>
            </a:r>
          </a:p>
          <a:p>
            <a:pPr marL="163296" indent="-163296" defTabSz="914406">
              <a:spcBef>
                <a:spcPts val="726"/>
              </a:spcBef>
            </a:pPr>
            <a:r>
              <a:rPr lang="en-US" sz="1633" dirty="0">
                <a:solidFill>
                  <a:prstClr val="white"/>
                </a:solidFill>
                <a:latin typeface="Arial"/>
              </a:rPr>
              <a:t>Best examples come from cool‑climate regions</a:t>
            </a:r>
          </a:p>
          <a:p>
            <a:pPr marL="163296" indent="-163296" defTabSz="914406">
              <a:spcBef>
                <a:spcPts val="726"/>
              </a:spcBef>
            </a:pPr>
            <a:r>
              <a:rPr lang="en-US" sz="1633" dirty="0">
                <a:solidFill>
                  <a:prstClr val="white"/>
                </a:solidFill>
                <a:latin typeface="Arial"/>
              </a:rPr>
              <a:t>Clonal diversity has been linked to an increase in wine quality and complexity</a:t>
            </a:r>
          </a:p>
        </p:txBody>
      </p:sp>
    </p:spTree>
    <p:extLst>
      <p:ext uri="{BB962C8B-B14F-4D97-AF65-F5344CB8AC3E}">
        <p14:creationId xmlns:p14="http://schemas.microsoft.com/office/powerpoint/2010/main" val="2929839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A1D44EBC-75F4-489E-BCDC-A106C915653D}"/>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5" name="object 58">
            <a:extLst>
              <a:ext uri="{FF2B5EF4-FFF2-40B4-BE49-F238E27FC236}">
                <a16:creationId xmlns:a16="http://schemas.microsoft.com/office/drawing/2014/main" id="{C132A52C-3AE1-40C2-9E6F-8B76C668CC18}"/>
              </a:ext>
            </a:extLst>
          </p:cNvPr>
          <p:cNvSpPr txBox="1"/>
          <p:nvPr/>
        </p:nvSpPr>
        <p:spPr>
          <a:xfrm>
            <a:off x="9729507" y="4916506"/>
            <a:ext cx="1123333" cy="657100"/>
          </a:xfrm>
          <a:prstGeom prst="rect">
            <a:avLst/>
          </a:prstGeom>
        </p:spPr>
        <p:txBody>
          <a:bodyPr vert="horz" wrap="square" lIns="0" tIns="15554" rIns="0" bIns="0" rtlCol="0" anchor="ctr"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Cherry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Strawberry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Raspberry</a:t>
            </a:r>
          </a:p>
        </p:txBody>
      </p:sp>
      <p:sp>
        <p:nvSpPr>
          <p:cNvPr id="6" name="object 58">
            <a:extLst>
              <a:ext uri="{FF2B5EF4-FFF2-40B4-BE49-F238E27FC236}">
                <a16:creationId xmlns:a16="http://schemas.microsoft.com/office/drawing/2014/main" id="{9D26746D-6B00-4007-AFAC-9239FBEB9D4D}"/>
              </a:ext>
            </a:extLst>
          </p:cNvPr>
          <p:cNvSpPr txBox="1"/>
          <p:nvPr/>
        </p:nvSpPr>
        <p:spPr>
          <a:xfrm>
            <a:off x="1287726" y="4883702"/>
            <a:ext cx="823944"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YOUTHFUL</a:t>
            </a:r>
          </a:p>
        </p:txBody>
      </p:sp>
      <p:sp>
        <p:nvSpPr>
          <p:cNvPr id="7" name="object 58">
            <a:extLst>
              <a:ext uri="{FF2B5EF4-FFF2-40B4-BE49-F238E27FC236}">
                <a16:creationId xmlns:a16="http://schemas.microsoft.com/office/drawing/2014/main" id="{43A0FDFD-C2BC-4CBC-841B-A5B5DB7CE094}"/>
              </a:ext>
            </a:extLst>
          </p:cNvPr>
          <p:cNvSpPr txBox="1"/>
          <p:nvPr/>
        </p:nvSpPr>
        <p:spPr>
          <a:xfrm>
            <a:off x="8618106" y="2373026"/>
            <a:ext cx="1538087" cy="983278"/>
          </a:xfrm>
          <a:prstGeom prst="rect">
            <a:avLst/>
          </a:prstGeom>
        </p:spPr>
        <p:txBody>
          <a:bodyPr vert="horz" wrap="square" lIns="0" tIns="15554" rIns="0" bIns="0" rtlCol="0" anchor="ctr" anchorCtr="0">
            <a:spAutoFit/>
          </a:bodyPr>
          <a:lstStyle/>
          <a:p>
            <a:pPr algn="ctr" defTabSz="829544">
              <a:lnSpc>
                <a:spcPct val="99000"/>
              </a:lnSpc>
              <a:buClr>
                <a:srgbClr val="F40000"/>
              </a:buClr>
            </a:pPr>
            <a:r>
              <a:rPr lang="en-US" sz="1270" b="1" dirty="0">
                <a:solidFill>
                  <a:prstClr val="white"/>
                </a:solidFill>
                <a:latin typeface="Arial"/>
                <a:cs typeface="Hellix SemiBold"/>
              </a:rPr>
              <a:t>PREMIUM </a:t>
            </a:r>
          </a:p>
          <a:p>
            <a:pPr algn="ctr" defTabSz="829544">
              <a:lnSpc>
                <a:spcPct val="99000"/>
              </a:lnSpc>
              <a:buClr>
                <a:srgbClr val="F40000"/>
              </a:buClr>
            </a:pPr>
            <a:r>
              <a:rPr lang="en-US" sz="1270" b="1" dirty="0">
                <a:solidFill>
                  <a:prstClr val="white"/>
                </a:solidFill>
                <a:latin typeface="Arial"/>
                <a:cs typeface="Hellix SemiBold"/>
              </a:rPr>
              <a:t>WINES CHARACTERISED BY SUBTLETY </a:t>
            </a:r>
          </a:p>
          <a:p>
            <a:pPr algn="ctr" defTabSz="829544">
              <a:lnSpc>
                <a:spcPct val="99000"/>
              </a:lnSpc>
              <a:buClr>
                <a:srgbClr val="F40000"/>
              </a:buClr>
            </a:pPr>
            <a:r>
              <a:rPr lang="en-US" sz="1270" b="1" dirty="0">
                <a:solidFill>
                  <a:prstClr val="white"/>
                </a:solidFill>
                <a:latin typeface="Arial"/>
                <a:cs typeface="Hellix SemiBold"/>
              </a:rPr>
              <a:t>AND FINESSE</a:t>
            </a:r>
          </a:p>
        </p:txBody>
      </p:sp>
      <p:sp>
        <p:nvSpPr>
          <p:cNvPr id="8" name="object 58">
            <a:extLst>
              <a:ext uri="{FF2B5EF4-FFF2-40B4-BE49-F238E27FC236}">
                <a16:creationId xmlns:a16="http://schemas.microsoft.com/office/drawing/2014/main" id="{42A3E053-9D36-4204-914D-C7FE1A88ABCA}"/>
              </a:ext>
            </a:extLst>
          </p:cNvPr>
          <p:cNvSpPr txBox="1"/>
          <p:nvPr/>
        </p:nvSpPr>
        <p:spPr>
          <a:xfrm>
            <a:off x="914213" y="5109486"/>
            <a:ext cx="1551735" cy="74411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Fine cherry, red berry and herbal notes with silky or satiny texture</a:t>
            </a:r>
            <a:endParaRPr lang="en-AU" sz="1315" dirty="0">
              <a:solidFill>
                <a:prstClr val="black"/>
              </a:solidFill>
              <a:latin typeface="Arial"/>
              <a:cs typeface="Hellix SemiBold"/>
            </a:endParaRPr>
          </a:p>
        </p:txBody>
      </p:sp>
      <p:sp>
        <p:nvSpPr>
          <p:cNvPr id="9" name="object 58">
            <a:extLst>
              <a:ext uri="{FF2B5EF4-FFF2-40B4-BE49-F238E27FC236}">
                <a16:creationId xmlns:a16="http://schemas.microsoft.com/office/drawing/2014/main" id="{88940B16-AE50-4194-AA44-76279636429D}"/>
              </a:ext>
            </a:extLst>
          </p:cNvPr>
          <p:cNvSpPr txBox="1"/>
          <p:nvPr/>
        </p:nvSpPr>
        <p:spPr>
          <a:xfrm>
            <a:off x="7383191" y="4982298"/>
            <a:ext cx="975716" cy="406582"/>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12" name="object 58">
            <a:extLst>
              <a:ext uri="{FF2B5EF4-FFF2-40B4-BE49-F238E27FC236}">
                <a16:creationId xmlns:a16="http://schemas.microsoft.com/office/drawing/2014/main" id="{A4ED2524-B3EC-4E0F-AA60-12BBBC05C127}"/>
              </a:ext>
            </a:extLst>
          </p:cNvPr>
          <p:cNvSpPr txBox="1"/>
          <p:nvPr/>
        </p:nvSpPr>
        <p:spPr>
          <a:xfrm>
            <a:off x="2294544" y="2629302"/>
            <a:ext cx="1703154" cy="758473"/>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270" b="1" dirty="0">
                <a:solidFill>
                  <a:prstClr val="black"/>
                </a:solidFill>
                <a:latin typeface="Arial"/>
                <a:cs typeface="Hellix SemiBold"/>
              </a:rPr>
              <a:t>LIGHT-BODIED TO MEDIUM-BODIED AND RESTRAINED IN NATURE</a:t>
            </a:r>
          </a:p>
        </p:txBody>
      </p:sp>
      <p:sp>
        <p:nvSpPr>
          <p:cNvPr id="13" name="object 58">
            <a:extLst>
              <a:ext uri="{FF2B5EF4-FFF2-40B4-BE49-F238E27FC236}">
                <a16:creationId xmlns:a16="http://schemas.microsoft.com/office/drawing/2014/main" id="{FC33E218-E7BD-4D75-AA79-4B51D017DEC8}"/>
              </a:ext>
            </a:extLst>
          </p:cNvPr>
          <p:cNvSpPr txBox="1"/>
          <p:nvPr/>
        </p:nvSpPr>
        <p:spPr>
          <a:xfrm>
            <a:off x="3781698" y="4883702"/>
            <a:ext cx="436018"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AGED</a:t>
            </a:r>
          </a:p>
        </p:txBody>
      </p:sp>
      <p:sp>
        <p:nvSpPr>
          <p:cNvPr id="14" name="object 58">
            <a:extLst>
              <a:ext uri="{FF2B5EF4-FFF2-40B4-BE49-F238E27FC236}">
                <a16:creationId xmlns:a16="http://schemas.microsoft.com/office/drawing/2014/main" id="{0600D618-714A-4A97-85B1-D94272F67F78}"/>
              </a:ext>
            </a:extLst>
          </p:cNvPr>
          <p:cNvSpPr txBox="1"/>
          <p:nvPr/>
        </p:nvSpPr>
        <p:spPr>
          <a:xfrm>
            <a:off x="3295005" y="5109487"/>
            <a:ext cx="1422360" cy="744110"/>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Develops </a:t>
            </a:r>
            <a:br>
              <a:rPr lang="en-US" sz="1315" dirty="0">
                <a:solidFill>
                  <a:prstClr val="black"/>
                </a:solidFill>
                <a:latin typeface="Arial"/>
                <a:cs typeface="Hellix SemiBold"/>
              </a:rPr>
            </a:br>
            <a:r>
              <a:rPr lang="en-US" sz="1315" dirty="0">
                <a:solidFill>
                  <a:prstClr val="black"/>
                </a:solidFill>
                <a:latin typeface="Arial"/>
                <a:cs typeface="Hellix SemiBold"/>
              </a:rPr>
              <a:t>classic earthy </a:t>
            </a:r>
            <a:br>
              <a:rPr lang="en-US" sz="1315" dirty="0">
                <a:solidFill>
                  <a:prstClr val="black"/>
                </a:solidFill>
                <a:latin typeface="Arial"/>
                <a:cs typeface="Hellix SemiBold"/>
              </a:rPr>
            </a:br>
            <a:r>
              <a:rPr lang="en-US" sz="1315" dirty="0">
                <a:solidFill>
                  <a:prstClr val="black"/>
                </a:solidFill>
                <a:latin typeface="Arial"/>
                <a:cs typeface="Hellix SemiBold"/>
              </a:rPr>
              <a:t>or ‘forest floor’ </a:t>
            </a:r>
            <a:r>
              <a:rPr lang="en-US" sz="1315" dirty="0" err="1">
                <a:solidFill>
                  <a:prstClr val="black"/>
                </a:solidFill>
                <a:latin typeface="Arial"/>
                <a:cs typeface="Hellix SemiBold"/>
              </a:rPr>
              <a:t>savoury</a:t>
            </a:r>
            <a:r>
              <a:rPr lang="en-US" sz="1315" dirty="0">
                <a:solidFill>
                  <a:prstClr val="black"/>
                </a:solidFill>
                <a:latin typeface="Arial"/>
                <a:cs typeface="Hellix SemiBold"/>
              </a:rPr>
              <a:t> characters</a:t>
            </a:r>
            <a:endParaRPr lang="en-AU" sz="1315" dirty="0">
              <a:solidFill>
                <a:prstClr val="black"/>
              </a:solidFill>
              <a:latin typeface="Arial"/>
              <a:cs typeface="Hellix SemiBold"/>
            </a:endParaRPr>
          </a:p>
        </p:txBody>
      </p:sp>
    </p:spTree>
    <p:extLst>
      <p:ext uri="{BB962C8B-B14F-4D97-AF65-F5344CB8AC3E}">
        <p14:creationId xmlns:p14="http://schemas.microsoft.com/office/powerpoint/2010/main" val="2054004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58">
            <a:extLst>
              <a:ext uri="{FF2B5EF4-FFF2-40B4-BE49-F238E27FC236}">
                <a16:creationId xmlns:a16="http://schemas.microsoft.com/office/drawing/2014/main" id="{4E43060B-B1BF-40F5-874D-1A920CAE7C74}"/>
              </a:ext>
            </a:extLst>
          </p:cNvPr>
          <p:cNvSpPr txBox="1"/>
          <p:nvPr/>
        </p:nvSpPr>
        <p:spPr>
          <a:xfrm>
            <a:off x="5980456" y="2479535"/>
            <a:ext cx="3139319" cy="545158"/>
          </a:xfrm>
          <a:prstGeom prst="rect">
            <a:avLst/>
          </a:prstGeom>
        </p:spPr>
        <p:txBody>
          <a:bodyPr vert="horz" wrap="none" lIns="0" tIns="0" rIns="0" bIns="0" rtlCol="0">
            <a:noAutofit/>
          </a:bodyPr>
          <a:lstStyle/>
          <a:p>
            <a:pPr marL="0" marR="0" lvl="0" indent="0" algn="l" defTabSz="659924" rtl="0" eaLnBrk="1" fontAlgn="auto" latinLnBrk="0" hangingPunct="1">
              <a:lnSpc>
                <a:spcPct val="100000"/>
              </a:lnSpc>
              <a:spcBef>
                <a:spcPts val="0"/>
              </a:spcBef>
              <a:spcAft>
                <a:spcPts val="0"/>
              </a:spcAft>
              <a:buClrTx/>
              <a:buSzTx/>
              <a:buFontTx/>
              <a:buNone/>
              <a:tabLst/>
              <a:defRPr/>
            </a:pPr>
            <a:r>
              <a:rPr kumimoji="0" lang="en-AU" sz="4217" b="1" i="0" u="none" strike="noStrike" kern="1200" cap="none" spc="0" normalizeH="0" baseline="0" noProof="0" dirty="0">
                <a:ln>
                  <a:noFill/>
                </a:ln>
                <a:solidFill>
                  <a:prstClr val="black"/>
                </a:solidFill>
                <a:effectLst/>
                <a:uLnTx/>
                <a:uFillTx/>
                <a:latin typeface="Arial" panose="020B0604020202020204"/>
                <a:ea typeface="+mn-ea"/>
                <a:cs typeface="Hellix SemiBold"/>
              </a:rPr>
              <a:t>EDUCATION</a:t>
            </a:r>
          </a:p>
        </p:txBody>
      </p:sp>
      <p:sp>
        <p:nvSpPr>
          <p:cNvPr id="5" name="object 37">
            <a:extLst>
              <a:ext uri="{FF2B5EF4-FFF2-40B4-BE49-F238E27FC236}">
                <a16:creationId xmlns:a16="http://schemas.microsoft.com/office/drawing/2014/main" id="{2EC7CFEB-7263-4CE3-B97B-DD94ECDB7A8F}"/>
              </a:ext>
            </a:extLst>
          </p:cNvPr>
          <p:cNvSpPr txBox="1">
            <a:spLocks/>
          </p:cNvSpPr>
          <p:nvPr/>
        </p:nvSpPr>
        <p:spPr>
          <a:xfrm>
            <a:off x="5980457" y="3167919"/>
            <a:ext cx="3243485" cy="2791246"/>
          </a:xfrm>
          <a:prstGeom prst="rect">
            <a:avLst/>
          </a:prstGeom>
        </p:spPr>
        <p:txBody>
          <a:bodyPr vert="horz" wrap="square" lIns="0" tIns="0" rIns="0" bIns="0" rtlCol="0">
            <a:noAutofit/>
          </a:bodyPr>
          <a:lstStyle>
            <a:lvl1pPr>
              <a:defRPr sz="12500" b="1" i="0">
                <a:solidFill>
                  <a:schemeClr val="tx1"/>
                </a:solidFill>
                <a:latin typeface="Hellix"/>
                <a:ea typeface="+mj-ea"/>
                <a:cs typeface="Hellix"/>
              </a:defRPr>
            </a:lvl1pPr>
          </a:lstStyle>
          <a:p>
            <a:pPr marL="0" marR="0" lvl="0" indent="0" algn="l" defTabSz="659924" rtl="0" eaLnBrk="1" fontAlgn="auto" latinLnBrk="0" hangingPunct="1">
              <a:lnSpc>
                <a:spcPct val="77000"/>
              </a:lnSpc>
              <a:spcBef>
                <a:spcPts val="0"/>
              </a:spcBef>
              <a:spcAft>
                <a:spcPts val="0"/>
              </a:spcAft>
              <a:buClrTx/>
              <a:buSzTx/>
              <a:buFontTx/>
              <a:buNone/>
              <a:tabLst>
                <a:tab pos="1313990" algn="l"/>
                <a:tab pos="3212987" algn="l"/>
              </a:tabLst>
              <a:defRPr/>
            </a:pPr>
            <a:r>
              <a:rPr kumimoji="0" lang="en-US" sz="8513" b="1" i="0" u="none" strike="noStrike" kern="0" cap="none" spc="80" normalizeH="0" baseline="0" noProof="0" dirty="0">
                <a:ln>
                  <a:noFill/>
                </a:ln>
                <a:solidFill>
                  <a:prstClr val="black"/>
                </a:solidFill>
                <a:effectLst/>
                <a:uLnTx/>
                <a:uFillTx/>
                <a:latin typeface="Arial" panose="020B0604020202020204"/>
                <a:ea typeface="+mj-ea"/>
              </a:rPr>
              <a:t>MADE </a:t>
            </a:r>
          </a:p>
          <a:p>
            <a:pPr marL="0" marR="0" lvl="0" indent="0" algn="l" defTabSz="659924" rtl="0" eaLnBrk="1" fontAlgn="auto" latinLnBrk="0" hangingPunct="1">
              <a:lnSpc>
                <a:spcPct val="77000"/>
              </a:lnSpc>
              <a:spcBef>
                <a:spcPts val="0"/>
              </a:spcBef>
              <a:spcAft>
                <a:spcPts val="0"/>
              </a:spcAft>
              <a:buClrTx/>
              <a:buSzTx/>
              <a:buFontTx/>
              <a:buNone/>
              <a:tabLst>
                <a:tab pos="1313990" algn="l"/>
                <a:tab pos="3212987" algn="l"/>
              </a:tabLst>
              <a:defRPr/>
            </a:pPr>
            <a:r>
              <a:rPr kumimoji="0" lang="en-US" sz="8513" b="1" i="0" u="none" strike="noStrike" kern="0" cap="none" spc="80" normalizeH="0" baseline="0" noProof="0" dirty="0">
                <a:ln>
                  <a:noFill/>
                </a:ln>
                <a:solidFill>
                  <a:prstClr val="black"/>
                </a:solidFill>
                <a:effectLst/>
                <a:uLnTx/>
                <a:uFillTx/>
                <a:latin typeface="Arial" panose="020B0604020202020204"/>
                <a:ea typeface="+mj-ea"/>
              </a:rPr>
              <a:t>OUR </a:t>
            </a:r>
          </a:p>
          <a:p>
            <a:pPr marL="0" marR="0" lvl="0" indent="0" algn="l" defTabSz="659924" rtl="0" eaLnBrk="1" fontAlgn="auto" latinLnBrk="0" hangingPunct="1">
              <a:lnSpc>
                <a:spcPct val="77000"/>
              </a:lnSpc>
              <a:spcBef>
                <a:spcPts val="0"/>
              </a:spcBef>
              <a:spcAft>
                <a:spcPts val="0"/>
              </a:spcAft>
              <a:buClrTx/>
              <a:buSzTx/>
              <a:buFontTx/>
              <a:buNone/>
              <a:tabLst>
                <a:tab pos="1313990" algn="l"/>
                <a:tab pos="3212987" algn="l"/>
              </a:tabLst>
              <a:defRPr/>
            </a:pPr>
            <a:r>
              <a:rPr kumimoji="0" lang="en-US" sz="8513" b="1" i="0" u="none" strike="noStrike" kern="0" cap="none" spc="80" normalizeH="0" baseline="0" noProof="0" dirty="0">
                <a:ln>
                  <a:noFill/>
                </a:ln>
                <a:solidFill>
                  <a:prstClr val="black"/>
                </a:solidFill>
                <a:effectLst/>
                <a:uLnTx/>
                <a:uFillTx/>
                <a:latin typeface="Arial" panose="020B0604020202020204"/>
                <a:ea typeface="+mj-ea"/>
              </a:rPr>
              <a:t>WAY</a:t>
            </a:r>
            <a:endParaRPr kumimoji="0" lang="en-AU" sz="8513" b="1" i="0" u="none" strike="noStrike" kern="0" cap="none" spc="80" normalizeH="0" baseline="0" noProof="0" dirty="0">
              <a:ln>
                <a:noFill/>
              </a:ln>
              <a:solidFill>
                <a:prstClr val="black"/>
              </a:solidFill>
              <a:effectLst/>
              <a:uLnTx/>
              <a:uFillTx/>
              <a:latin typeface="Arial" panose="020B0604020202020204"/>
              <a:ea typeface="+mj-ea"/>
            </a:endParaRPr>
          </a:p>
        </p:txBody>
      </p:sp>
    </p:spTree>
    <p:extLst>
      <p:ext uri="{BB962C8B-B14F-4D97-AF65-F5344CB8AC3E}">
        <p14:creationId xmlns:p14="http://schemas.microsoft.com/office/powerpoint/2010/main" val="17824933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E023F2A9-435A-4564-8B73-C6C5DBB46C45}"/>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5" name="object 58">
            <a:extLst>
              <a:ext uri="{FF2B5EF4-FFF2-40B4-BE49-F238E27FC236}">
                <a16:creationId xmlns:a16="http://schemas.microsoft.com/office/drawing/2014/main" id="{2ECA6CD6-50B5-4797-BC6D-07BD740CF655}"/>
              </a:ext>
            </a:extLst>
          </p:cNvPr>
          <p:cNvSpPr txBox="1"/>
          <p:nvPr/>
        </p:nvSpPr>
        <p:spPr>
          <a:xfrm>
            <a:off x="7749506" y="2261240"/>
            <a:ext cx="1829485"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Ideal for producing high‑quality Pinot Noir due to its cool climate; typically light-bodied to medium‑bodied with delicate cherry and strawberry flavours</a:t>
            </a:r>
          </a:p>
        </p:txBody>
      </p:sp>
      <p:sp>
        <p:nvSpPr>
          <p:cNvPr id="6" name="object 58">
            <a:extLst>
              <a:ext uri="{FF2B5EF4-FFF2-40B4-BE49-F238E27FC236}">
                <a16:creationId xmlns:a16="http://schemas.microsoft.com/office/drawing/2014/main" id="{79F263BA-B41F-4F94-9F50-B65E1E83E6C6}"/>
              </a:ext>
            </a:extLst>
          </p:cNvPr>
          <p:cNvSpPr txBox="1"/>
          <p:nvPr/>
        </p:nvSpPr>
        <p:spPr>
          <a:xfrm>
            <a:off x="2210052" y="4174439"/>
            <a:ext cx="1473535" cy="468009"/>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MORNINGTON PENINSULA</a:t>
            </a:r>
            <a:endParaRPr lang="en-US" sz="1633" b="1" dirty="0">
              <a:solidFill>
                <a:prstClr val="black"/>
              </a:solidFill>
              <a:latin typeface="Arial"/>
              <a:cs typeface="Hellix SemiBold"/>
            </a:endParaRPr>
          </a:p>
        </p:txBody>
      </p:sp>
      <p:sp>
        <p:nvSpPr>
          <p:cNvPr id="7" name="object 58">
            <a:extLst>
              <a:ext uri="{FF2B5EF4-FFF2-40B4-BE49-F238E27FC236}">
                <a16:creationId xmlns:a16="http://schemas.microsoft.com/office/drawing/2014/main" id="{EB20E422-66AE-4AFF-8382-20125DB68376}"/>
              </a:ext>
            </a:extLst>
          </p:cNvPr>
          <p:cNvSpPr txBox="1"/>
          <p:nvPr/>
        </p:nvSpPr>
        <p:spPr>
          <a:xfrm>
            <a:off x="810485" y="2023946"/>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ADELAIDE HILLS</a:t>
            </a:r>
            <a:endParaRPr lang="en-US" sz="1633" b="1" dirty="0">
              <a:solidFill>
                <a:prstClr val="black"/>
              </a:solidFill>
              <a:latin typeface="Arial"/>
              <a:cs typeface="Hellix SemiBold"/>
            </a:endParaRPr>
          </a:p>
        </p:txBody>
      </p:sp>
      <p:sp>
        <p:nvSpPr>
          <p:cNvPr id="8" name="object 58">
            <a:extLst>
              <a:ext uri="{FF2B5EF4-FFF2-40B4-BE49-F238E27FC236}">
                <a16:creationId xmlns:a16="http://schemas.microsoft.com/office/drawing/2014/main" id="{964D5EE8-BBB0-478F-93B3-DFE9CCE86EE6}"/>
              </a:ext>
            </a:extLst>
          </p:cNvPr>
          <p:cNvSpPr txBox="1"/>
          <p:nvPr/>
        </p:nvSpPr>
        <p:spPr>
          <a:xfrm>
            <a:off x="7510618" y="2015970"/>
            <a:ext cx="1201740"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TASMANIA</a:t>
            </a:r>
            <a:endParaRPr lang="en-US" sz="1633" b="1" dirty="0">
              <a:solidFill>
                <a:prstClr val="black"/>
              </a:solidFill>
              <a:latin typeface="Arial"/>
              <a:cs typeface="Hellix SemiBold"/>
            </a:endParaRPr>
          </a:p>
        </p:txBody>
      </p:sp>
      <p:sp>
        <p:nvSpPr>
          <p:cNvPr id="9" name="object 58">
            <a:extLst>
              <a:ext uri="{FF2B5EF4-FFF2-40B4-BE49-F238E27FC236}">
                <a16:creationId xmlns:a16="http://schemas.microsoft.com/office/drawing/2014/main" id="{8B683EF5-1B89-4C2B-AB2D-A07E87A45B9F}"/>
              </a:ext>
            </a:extLst>
          </p:cNvPr>
          <p:cNvSpPr txBox="1"/>
          <p:nvPr/>
        </p:nvSpPr>
        <p:spPr>
          <a:xfrm>
            <a:off x="2399838" y="4634084"/>
            <a:ext cx="1761811"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Cool, seaside </a:t>
            </a:r>
            <a:br>
              <a:rPr lang="en-US" sz="1270" dirty="0">
                <a:solidFill>
                  <a:prstClr val="black"/>
                </a:solidFill>
                <a:latin typeface="Arial"/>
                <a:cs typeface="Hellix SemiBold"/>
              </a:rPr>
            </a:br>
            <a:r>
              <a:rPr lang="en-US" sz="1270" dirty="0">
                <a:solidFill>
                  <a:prstClr val="black"/>
                </a:solidFill>
                <a:latin typeface="Arial"/>
                <a:cs typeface="Hellix SemiBold"/>
              </a:rPr>
              <a:t>region producing medium‑bodied </a:t>
            </a:r>
            <a:br>
              <a:rPr lang="en-US" sz="1270" dirty="0">
                <a:solidFill>
                  <a:prstClr val="black"/>
                </a:solidFill>
                <a:latin typeface="Arial"/>
                <a:cs typeface="Hellix SemiBold"/>
              </a:rPr>
            </a:br>
            <a:r>
              <a:rPr lang="en-US" sz="1270" dirty="0">
                <a:solidFill>
                  <a:prstClr val="black"/>
                </a:solidFill>
                <a:latin typeface="Arial"/>
                <a:cs typeface="Hellix SemiBold"/>
              </a:rPr>
              <a:t>wines with characters </a:t>
            </a:r>
            <a:br>
              <a:rPr lang="en-US" sz="1270" dirty="0">
                <a:solidFill>
                  <a:prstClr val="black"/>
                </a:solidFill>
                <a:latin typeface="Arial"/>
                <a:cs typeface="Hellix SemiBold"/>
              </a:rPr>
            </a:br>
            <a:r>
              <a:rPr lang="en-US" sz="1270" dirty="0">
                <a:solidFill>
                  <a:prstClr val="black"/>
                </a:solidFill>
                <a:latin typeface="Arial"/>
                <a:cs typeface="Hellix SemiBold"/>
              </a:rPr>
              <a:t>of strawberry </a:t>
            </a:r>
            <a:br>
              <a:rPr lang="en-US" sz="1270" dirty="0">
                <a:solidFill>
                  <a:prstClr val="black"/>
                </a:solidFill>
                <a:latin typeface="Arial"/>
                <a:cs typeface="Hellix SemiBold"/>
              </a:rPr>
            </a:br>
            <a:r>
              <a:rPr lang="en-US" sz="1270" dirty="0">
                <a:solidFill>
                  <a:prstClr val="black"/>
                </a:solidFill>
                <a:latin typeface="Arial"/>
                <a:cs typeface="Hellix SemiBold"/>
              </a:rPr>
              <a:t>and cherry and a backbone of acidity </a:t>
            </a:r>
          </a:p>
        </p:txBody>
      </p:sp>
      <p:sp>
        <p:nvSpPr>
          <p:cNvPr id="10" name="object 58">
            <a:extLst>
              <a:ext uri="{FF2B5EF4-FFF2-40B4-BE49-F238E27FC236}">
                <a16:creationId xmlns:a16="http://schemas.microsoft.com/office/drawing/2014/main" id="{14A20B64-2C32-4484-A602-70A9EC19D431}"/>
              </a:ext>
            </a:extLst>
          </p:cNvPr>
          <p:cNvSpPr txBox="1"/>
          <p:nvPr/>
        </p:nvSpPr>
        <p:spPr>
          <a:xfrm>
            <a:off x="999332" y="2290947"/>
            <a:ext cx="1588936"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The elevation and cool climate produces medium‑bodied styles with richer, ripe cherry and berry flavours</a:t>
            </a:r>
          </a:p>
        </p:txBody>
      </p:sp>
      <p:sp>
        <p:nvSpPr>
          <p:cNvPr id="11" name="object 58">
            <a:extLst>
              <a:ext uri="{FF2B5EF4-FFF2-40B4-BE49-F238E27FC236}">
                <a16:creationId xmlns:a16="http://schemas.microsoft.com/office/drawing/2014/main" id="{E36258A1-8AA7-4E7B-8464-6747A76FD7A0}"/>
              </a:ext>
            </a:extLst>
          </p:cNvPr>
          <p:cNvSpPr txBox="1"/>
          <p:nvPr/>
        </p:nvSpPr>
        <p:spPr>
          <a:xfrm>
            <a:off x="8750777" y="4455264"/>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YARRA VALLEY</a:t>
            </a:r>
            <a:endParaRPr lang="en-US" sz="1633" b="1" dirty="0">
              <a:solidFill>
                <a:prstClr val="black"/>
              </a:solidFill>
              <a:latin typeface="Arial"/>
              <a:cs typeface="Hellix SemiBold"/>
            </a:endParaRPr>
          </a:p>
        </p:txBody>
      </p:sp>
      <p:sp>
        <p:nvSpPr>
          <p:cNvPr id="12" name="object 58">
            <a:extLst>
              <a:ext uri="{FF2B5EF4-FFF2-40B4-BE49-F238E27FC236}">
                <a16:creationId xmlns:a16="http://schemas.microsoft.com/office/drawing/2014/main" id="{72040A80-2473-4140-89DF-DDD70E5F6E4B}"/>
              </a:ext>
            </a:extLst>
          </p:cNvPr>
          <p:cNvSpPr txBox="1"/>
          <p:nvPr/>
        </p:nvSpPr>
        <p:spPr>
          <a:xfrm>
            <a:off x="8979862" y="4696342"/>
            <a:ext cx="1612922" cy="154792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Produces various expressions due to different elevations and aspects; typically light-bodied to medium‑bodied, with flavours of cherry, strawberry and plum</a:t>
            </a:r>
          </a:p>
        </p:txBody>
      </p:sp>
      <p:sp>
        <p:nvSpPr>
          <p:cNvPr id="13" name="Oval 12">
            <a:extLst>
              <a:ext uri="{FF2B5EF4-FFF2-40B4-BE49-F238E27FC236}">
                <a16:creationId xmlns:a16="http://schemas.microsoft.com/office/drawing/2014/main" id="{0F0DE800-78A9-46CF-B790-04805FD3040C}"/>
              </a:ext>
            </a:extLst>
          </p:cNvPr>
          <p:cNvSpPr/>
          <p:nvPr/>
        </p:nvSpPr>
        <p:spPr>
          <a:xfrm>
            <a:off x="8128000" y="4100745"/>
            <a:ext cx="2966720" cy="2533735"/>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18197754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5789F4C2-6187-4D99-9661-821741FA63FC}"/>
              </a:ext>
            </a:extLst>
          </p:cNvPr>
          <p:cNvSpPr txBox="1"/>
          <p:nvPr/>
        </p:nvSpPr>
        <p:spPr>
          <a:xfrm>
            <a:off x="2097713" y="1635124"/>
            <a:ext cx="6315293" cy="607786"/>
          </a:xfrm>
          <a:prstGeom prst="rect">
            <a:avLst/>
          </a:prstGeom>
        </p:spPr>
        <p:txBody>
          <a:bodyPr vert="horz" wrap="none" lIns="0" tIns="11521" rIns="0" bIns="0" rtlCol="0">
            <a:noAutofit/>
          </a:bodyPr>
          <a:lstStyle/>
          <a:p>
            <a:pPr defTabSz="829544">
              <a:lnSpc>
                <a:spcPct val="80000"/>
              </a:lnSpc>
              <a:tabLst>
                <a:tab pos="1156177" algn="l"/>
              </a:tabLst>
            </a:pPr>
            <a:r>
              <a:rPr lang="en-AU" sz="4990" b="1" spc="907" dirty="0">
                <a:solidFill>
                  <a:srgbClr val="F40000"/>
                </a:solidFill>
                <a:latin typeface="Arial"/>
                <a:cs typeface="Hellix"/>
              </a:rPr>
              <a:t>CHARDONNAY:</a:t>
            </a:r>
          </a:p>
        </p:txBody>
      </p:sp>
      <p:sp>
        <p:nvSpPr>
          <p:cNvPr id="5" name="object 4">
            <a:extLst>
              <a:ext uri="{FF2B5EF4-FFF2-40B4-BE49-F238E27FC236}">
                <a16:creationId xmlns:a16="http://schemas.microsoft.com/office/drawing/2014/main" id="{E481B62B-4707-47FA-B31D-5DBABDD82B7B}"/>
              </a:ext>
            </a:extLst>
          </p:cNvPr>
          <p:cNvSpPr txBox="1"/>
          <p:nvPr/>
        </p:nvSpPr>
        <p:spPr>
          <a:xfrm>
            <a:off x="2104520" y="2304291"/>
            <a:ext cx="8975124" cy="607786"/>
          </a:xfrm>
          <a:prstGeom prst="rect">
            <a:avLst/>
          </a:prstGeom>
        </p:spPr>
        <p:txBody>
          <a:bodyPr vert="horz" wrap="none" lIns="0" tIns="11521" rIns="0" bIns="0" rtlCol="0">
            <a:noAutofit/>
          </a:bodyPr>
          <a:lstStyle/>
          <a:p>
            <a:pPr defTabSz="829544">
              <a:lnSpc>
                <a:spcPct val="80000"/>
              </a:lnSpc>
              <a:tabLst>
                <a:tab pos="1156177" algn="l"/>
              </a:tabLst>
            </a:pPr>
            <a:r>
              <a:rPr lang="en-AU" sz="4717" b="1" dirty="0">
                <a:solidFill>
                  <a:prstClr val="white"/>
                </a:solidFill>
                <a:latin typeface="Arial"/>
                <a:cs typeface="Hellix"/>
              </a:rPr>
              <a:t>AUSTRALIA’S CLASSIC WHITE</a:t>
            </a:r>
          </a:p>
        </p:txBody>
      </p:sp>
      <p:sp>
        <p:nvSpPr>
          <p:cNvPr id="6" name="Content Placeholder 2">
            <a:extLst>
              <a:ext uri="{FF2B5EF4-FFF2-40B4-BE49-F238E27FC236}">
                <a16:creationId xmlns:a16="http://schemas.microsoft.com/office/drawing/2014/main" id="{D6C6D7CD-855F-45D5-B346-71223F407688}"/>
              </a:ext>
            </a:extLst>
          </p:cNvPr>
          <p:cNvSpPr txBox="1">
            <a:spLocks/>
          </p:cNvSpPr>
          <p:nvPr/>
        </p:nvSpPr>
        <p:spPr>
          <a:xfrm>
            <a:off x="6712619" y="3387369"/>
            <a:ext cx="3650874" cy="315230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The most planted white variety and accounts for more than half of white wine production</a:t>
            </a:r>
          </a:p>
          <a:p>
            <a:pPr marL="163296" indent="-163296" defTabSz="914406">
              <a:spcBef>
                <a:spcPts val="726"/>
              </a:spcBef>
            </a:pPr>
            <a:r>
              <a:rPr lang="en-US" sz="1633" dirty="0">
                <a:solidFill>
                  <a:prstClr val="white"/>
                </a:solidFill>
                <a:latin typeface="Arial"/>
              </a:rPr>
              <a:t>Australia has some of the oldest plantings in the world</a:t>
            </a:r>
          </a:p>
          <a:p>
            <a:pPr marL="163296" indent="-163296" defTabSz="914406">
              <a:spcBef>
                <a:spcPts val="726"/>
              </a:spcBef>
            </a:pPr>
            <a:r>
              <a:rPr lang="en-US" sz="1633" dirty="0">
                <a:solidFill>
                  <a:prstClr val="white"/>
                </a:solidFill>
                <a:latin typeface="Arial"/>
              </a:rPr>
              <a:t>This versatile variety is vinified into all manner of expressions</a:t>
            </a:r>
          </a:p>
          <a:p>
            <a:pPr marL="163296" indent="-163296" defTabSz="914406">
              <a:spcBef>
                <a:spcPts val="726"/>
              </a:spcBef>
            </a:pPr>
            <a:r>
              <a:rPr lang="en-US" sz="1633" dirty="0">
                <a:solidFill>
                  <a:prstClr val="white"/>
                </a:solidFill>
                <a:latin typeface="Arial"/>
              </a:rPr>
              <a:t>Evolved from the big, oaky wines of the 1980s and ’90s to more restrained and elegant styles</a:t>
            </a:r>
          </a:p>
        </p:txBody>
      </p:sp>
    </p:spTree>
    <p:extLst>
      <p:ext uri="{BB962C8B-B14F-4D97-AF65-F5344CB8AC3E}">
        <p14:creationId xmlns:p14="http://schemas.microsoft.com/office/powerpoint/2010/main" val="20954292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58">
            <a:extLst>
              <a:ext uri="{FF2B5EF4-FFF2-40B4-BE49-F238E27FC236}">
                <a16:creationId xmlns:a16="http://schemas.microsoft.com/office/drawing/2014/main" id="{F9B28536-2C92-473A-910A-557069664563}"/>
              </a:ext>
            </a:extLst>
          </p:cNvPr>
          <p:cNvSpPr txBox="1"/>
          <p:nvPr/>
        </p:nvSpPr>
        <p:spPr>
          <a:xfrm>
            <a:off x="9826672" y="4906293"/>
            <a:ext cx="997647" cy="657100"/>
          </a:xfrm>
          <a:prstGeom prst="rect">
            <a:avLst/>
          </a:prstGeom>
        </p:spPr>
        <p:txBody>
          <a:bodyPr vert="horz" wrap="square" lIns="0" tIns="15554" rIns="0" bIns="0" rtlCol="0" anchor="ctr"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Citrus</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Stone fruit</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nuts</a:t>
            </a:r>
          </a:p>
        </p:txBody>
      </p:sp>
      <p:sp>
        <p:nvSpPr>
          <p:cNvPr id="5" name="object 58">
            <a:extLst>
              <a:ext uri="{FF2B5EF4-FFF2-40B4-BE49-F238E27FC236}">
                <a16:creationId xmlns:a16="http://schemas.microsoft.com/office/drawing/2014/main" id="{CC0D2A2E-C1D8-4CD4-82F8-8AD2B62BAF75}"/>
              </a:ext>
            </a:extLst>
          </p:cNvPr>
          <p:cNvSpPr txBox="1"/>
          <p:nvPr/>
        </p:nvSpPr>
        <p:spPr>
          <a:xfrm>
            <a:off x="1014147" y="3159635"/>
            <a:ext cx="954117" cy="188125"/>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179" b="1" dirty="0">
                <a:solidFill>
                  <a:prstClr val="white"/>
                </a:solidFill>
                <a:latin typeface="Arial"/>
                <a:cs typeface="Hellix SemiBold"/>
              </a:rPr>
              <a:t>UNOAKED</a:t>
            </a:r>
          </a:p>
        </p:txBody>
      </p:sp>
      <p:sp>
        <p:nvSpPr>
          <p:cNvPr id="6" name="object 58">
            <a:extLst>
              <a:ext uri="{FF2B5EF4-FFF2-40B4-BE49-F238E27FC236}">
                <a16:creationId xmlns:a16="http://schemas.microsoft.com/office/drawing/2014/main" id="{1068636F-BA12-436A-AF97-37B6F86F1477}"/>
              </a:ext>
            </a:extLst>
          </p:cNvPr>
          <p:cNvSpPr txBox="1"/>
          <p:nvPr/>
        </p:nvSpPr>
        <p:spPr>
          <a:xfrm>
            <a:off x="7475830" y="4978538"/>
            <a:ext cx="975716" cy="406582"/>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7" name="object 58">
            <a:extLst>
              <a:ext uri="{FF2B5EF4-FFF2-40B4-BE49-F238E27FC236}">
                <a16:creationId xmlns:a16="http://schemas.microsoft.com/office/drawing/2014/main" id="{02BB5E07-39A8-47F4-956A-E024169E7564}"/>
              </a:ext>
            </a:extLst>
          </p:cNvPr>
          <p:cNvSpPr txBox="1"/>
          <p:nvPr/>
        </p:nvSpPr>
        <p:spPr>
          <a:xfrm>
            <a:off x="3143418" y="4241806"/>
            <a:ext cx="2053191"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spc="136" dirty="0">
                <a:solidFill>
                  <a:prstClr val="white"/>
                </a:solidFill>
                <a:latin typeface="Arial"/>
                <a:cs typeface="Hellix SemiBold"/>
              </a:rPr>
              <a:t>THREE BROAD STYLES</a:t>
            </a:r>
          </a:p>
        </p:txBody>
      </p:sp>
      <p:sp>
        <p:nvSpPr>
          <p:cNvPr id="8" name="object 58">
            <a:extLst>
              <a:ext uri="{FF2B5EF4-FFF2-40B4-BE49-F238E27FC236}">
                <a16:creationId xmlns:a16="http://schemas.microsoft.com/office/drawing/2014/main" id="{8C8407B9-8BDE-4F0B-A1C1-70D4F71CCE4E}"/>
              </a:ext>
            </a:extLst>
          </p:cNvPr>
          <p:cNvSpPr txBox="1"/>
          <p:nvPr/>
        </p:nvSpPr>
        <p:spPr>
          <a:xfrm>
            <a:off x="2788351" y="4802307"/>
            <a:ext cx="1791593" cy="191608"/>
          </a:xfrm>
          <a:prstGeom prst="rect">
            <a:avLst/>
          </a:prstGeom>
        </p:spPr>
        <p:txBody>
          <a:bodyPr vert="horz" wrap="none" lIns="0" tIns="15554" rIns="0" bIns="0" rtlCol="0" anchor="t" anchorCtr="0">
            <a:noAutofit/>
          </a:bodyPr>
          <a:lstStyle/>
          <a:p>
            <a:pPr algn="ctr" defTabSz="829544">
              <a:lnSpc>
                <a:spcPct val="90000"/>
              </a:lnSpc>
              <a:buClr>
                <a:srgbClr val="F40000"/>
              </a:buClr>
            </a:pPr>
            <a:r>
              <a:rPr lang="en-AU" sz="1270" b="1" dirty="0">
                <a:solidFill>
                  <a:prstClr val="black"/>
                </a:solidFill>
                <a:latin typeface="Arial"/>
                <a:cs typeface="Hellix SemiBold"/>
              </a:rPr>
              <a:t>STYLES RANGE FROM</a:t>
            </a:r>
          </a:p>
        </p:txBody>
      </p:sp>
      <p:sp>
        <p:nvSpPr>
          <p:cNvPr id="9" name="object 58">
            <a:extLst>
              <a:ext uri="{FF2B5EF4-FFF2-40B4-BE49-F238E27FC236}">
                <a16:creationId xmlns:a16="http://schemas.microsoft.com/office/drawing/2014/main" id="{3171B8D7-FA4D-494B-9401-21D1C0EB6DA1}"/>
              </a:ext>
            </a:extLst>
          </p:cNvPr>
          <p:cNvSpPr txBox="1"/>
          <p:nvPr/>
        </p:nvSpPr>
        <p:spPr>
          <a:xfrm>
            <a:off x="2437021" y="4979062"/>
            <a:ext cx="2524329" cy="895114"/>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LEAN AND LIGHT-BODIED COOL-CLIMATE EXPRESSIONS TO FULLER-BODIED, RICH AND RIPE VERSIONS FROM WARM CLIMATES</a:t>
            </a:r>
          </a:p>
        </p:txBody>
      </p:sp>
      <p:sp>
        <p:nvSpPr>
          <p:cNvPr id="10" name="object 37">
            <a:extLst>
              <a:ext uri="{FF2B5EF4-FFF2-40B4-BE49-F238E27FC236}">
                <a16:creationId xmlns:a16="http://schemas.microsoft.com/office/drawing/2014/main" id="{91FE10DF-A93D-452D-9E75-2A6FBCF3FEDE}"/>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11" name="object 58">
            <a:extLst>
              <a:ext uri="{FF2B5EF4-FFF2-40B4-BE49-F238E27FC236}">
                <a16:creationId xmlns:a16="http://schemas.microsoft.com/office/drawing/2014/main" id="{78BB9C32-8160-432E-8877-A85CE225894B}"/>
              </a:ext>
            </a:extLst>
          </p:cNvPr>
          <p:cNvSpPr txBox="1"/>
          <p:nvPr/>
        </p:nvSpPr>
        <p:spPr>
          <a:xfrm>
            <a:off x="8467224" y="2324235"/>
            <a:ext cx="1785319" cy="1129857"/>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270" b="1" dirty="0">
                <a:solidFill>
                  <a:prstClr val="black"/>
                </a:solidFill>
                <a:latin typeface="Arial"/>
                <a:cs typeface="Hellix SemiBold"/>
              </a:rPr>
              <a:t>AUSTRALIAN WINEMAKERS HAVE EMBRACED ALL FLAVOURS AND CHARACTERISTICS OF THIS VARIETY</a:t>
            </a:r>
          </a:p>
        </p:txBody>
      </p:sp>
      <p:sp>
        <p:nvSpPr>
          <p:cNvPr id="12" name="object 58">
            <a:extLst>
              <a:ext uri="{FF2B5EF4-FFF2-40B4-BE49-F238E27FC236}">
                <a16:creationId xmlns:a16="http://schemas.microsoft.com/office/drawing/2014/main" id="{599B05CA-ACD0-45F7-B488-28E226150686}"/>
              </a:ext>
            </a:extLst>
          </p:cNvPr>
          <p:cNvSpPr txBox="1"/>
          <p:nvPr/>
        </p:nvSpPr>
        <p:spPr>
          <a:xfrm>
            <a:off x="2512362" y="3159635"/>
            <a:ext cx="757049" cy="188125"/>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179" b="1" dirty="0">
                <a:solidFill>
                  <a:prstClr val="white"/>
                </a:solidFill>
                <a:latin typeface="Arial"/>
                <a:cs typeface="Hellix SemiBold"/>
              </a:rPr>
              <a:t>OAKED</a:t>
            </a:r>
          </a:p>
        </p:txBody>
      </p:sp>
      <p:sp>
        <p:nvSpPr>
          <p:cNvPr id="13" name="object 58">
            <a:extLst>
              <a:ext uri="{FF2B5EF4-FFF2-40B4-BE49-F238E27FC236}">
                <a16:creationId xmlns:a16="http://schemas.microsoft.com/office/drawing/2014/main" id="{0726A13C-85B5-47A3-A3AC-73626182DF24}"/>
              </a:ext>
            </a:extLst>
          </p:cNvPr>
          <p:cNvSpPr txBox="1"/>
          <p:nvPr/>
        </p:nvSpPr>
        <p:spPr>
          <a:xfrm>
            <a:off x="3776753" y="3159635"/>
            <a:ext cx="991662" cy="188125"/>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179" b="1" dirty="0">
                <a:solidFill>
                  <a:prstClr val="white"/>
                </a:solidFill>
                <a:latin typeface="Arial"/>
                <a:cs typeface="Hellix SemiBold"/>
              </a:rPr>
              <a:t>SPARKLING</a:t>
            </a:r>
          </a:p>
        </p:txBody>
      </p:sp>
    </p:spTree>
    <p:extLst>
      <p:ext uri="{BB962C8B-B14F-4D97-AF65-F5344CB8AC3E}">
        <p14:creationId xmlns:p14="http://schemas.microsoft.com/office/powerpoint/2010/main" val="27039580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4DAF471C-BB81-4D36-B27F-9573263CD399}"/>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5" name="object 58">
            <a:extLst>
              <a:ext uri="{FF2B5EF4-FFF2-40B4-BE49-F238E27FC236}">
                <a16:creationId xmlns:a16="http://schemas.microsoft.com/office/drawing/2014/main" id="{7C9F3D8C-AD5D-416C-A10A-4767CDEA3B61}"/>
              </a:ext>
            </a:extLst>
          </p:cNvPr>
          <p:cNvSpPr txBox="1"/>
          <p:nvPr/>
        </p:nvSpPr>
        <p:spPr>
          <a:xfrm>
            <a:off x="8445260" y="2292749"/>
            <a:ext cx="1914261" cy="116486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Styles range from delicate and unoaked through to medium‑bodied wines with rich complexity. Typical flavours of melon, citrus and fig</a:t>
            </a:r>
          </a:p>
        </p:txBody>
      </p:sp>
      <p:sp>
        <p:nvSpPr>
          <p:cNvPr id="6" name="object 58">
            <a:extLst>
              <a:ext uri="{FF2B5EF4-FFF2-40B4-BE49-F238E27FC236}">
                <a16:creationId xmlns:a16="http://schemas.microsoft.com/office/drawing/2014/main" id="{1EE127ED-7B1E-4796-BF21-C5DC9C8B9A1E}"/>
              </a:ext>
            </a:extLst>
          </p:cNvPr>
          <p:cNvSpPr txBox="1"/>
          <p:nvPr/>
        </p:nvSpPr>
        <p:spPr>
          <a:xfrm>
            <a:off x="8177255" y="1818828"/>
            <a:ext cx="2031402" cy="468009"/>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MORNINGTON PENINSULA</a:t>
            </a:r>
            <a:endParaRPr lang="en-US" sz="1633" b="1" dirty="0">
              <a:solidFill>
                <a:prstClr val="black"/>
              </a:solidFill>
              <a:latin typeface="Arial"/>
              <a:cs typeface="Hellix SemiBold"/>
            </a:endParaRPr>
          </a:p>
        </p:txBody>
      </p:sp>
      <p:sp>
        <p:nvSpPr>
          <p:cNvPr id="7" name="object 58">
            <a:extLst>
              <a:ext uri="{FF2B5EF4-FFF2-40B4-BE49-F238E27FC236}">
                <a16:creationId xmlns:a16="http://schemas.microsoft.com/office/drawing/2014/main" id="{2059D632-48A7-4465-B7BD-0AA932FFE7CA}"/>
              </a:ext>
            </a:extLst>
          </p:cNvPr>
          <p:cNvSpPr txBox="1"/>
          <p:nvPr/>
        </p:nvSpPr>
        <p:spPr>
          <a:xfrm>
            <a:off x="9806007" y="4031010"/>
            <a:ext cx="1706505"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YARRA VALLEY</a:t>
            </a:r>
            <a:endParaRPr lang="en-US" sz="1633" b="1" dirty="0">
              <a:solidFill>
                <a:prstClr val="black"/>
              </a:solidFill>
              <a:latin typeface="Arial"/>
              <a:cs typeface="Hellix SemiBold"/>
            </a:endParaRPr>
          </a:p>
        </p:txBody>
      </p:sp>
      <p:sp>
        <p:nvSpPr>
          <p:cNvPr id="8" name="object 58">
            <a:extLst>
              <a:ext uri="{FF2B5EF4-FFF2-40B4-BE49-F238E27FC236}">
                <a16:creationId xmlns:a16="http://schemas.microsoft.com/office/drawing/2014/main" id="{4DB9C381-71E0-400C-B34D-9A689DAE9B33}"/>
              </a:ext>
            </a:extLst>
          </p:cNvPr>
          <p:cNvSpPr txBox="1"/>
          <p:nvPr/>
        </p:nvSpPr>
        <p:spPr>
          <a:xfrm>
            <a:off x="10027040" y="4256116"/>
            <a:ext cx="1363129"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Elegant and </a:t>
            </a:r>
            <a:br>
              <a:rPr lang="en-US" sz="1270" dirty="0">
                <a:solidFill>
                  <a:prstClr val="black"/>
                </a:solidFill>
                <a:latin typeface="Arial"/>
                <a:cs typeface="Hellix SemiBold"/>
              </a:rPr>
            </a:br>
            <a:r>
              <a:rPr lang="en-US" sz="1270" dirty="0">
                <a:solidFill>
                  <a:prstClr val="black"/>
                </a:solidFill>
                <a:latin typeface="Arial"/>
                <a:cs typeface="Hellix SemiBold"/>
              </a:rPr>
              <a:t>age-worthy cool-climate wines </a:t>
            </a:r>
            <a:br>
              <a:rPr lang="en-US" sz="1270" dirty="0">
                <a:solidFill>
                  <a:prstClr val="black"/>
                </a:solidFill>
                <a:latin typeface="Arial"/>
                <a:cs typeface="Hellix SemiBold"/>
              </a:rPr>
            </a:br>
            <a:r>
              <a:rPr lang="en-US" sz="1270" dirty="0">
                <a:solidFill>
                  <a:prstClr val="black"/>
                </a:solidFill>
                <a:latin typeface="Arial"/>
                <a:cs typeface="Hellix SemiBold"/>
              </a:rPr>
              <a:t>with high levels </a:t>
            </a:r>
            <a:br>
              <a:rPr lang="en-US" sz="1270" dirty="0">
                <a:solidFill>
                  <a:prstClr val="black"/>
                </a:solidFill>
                <a:latin typeface="Arial"/>
                <a:cs typeface="Hellix SemiBold"/>
              </a:rPr>
            </a:br>
            <a:r>
              <a:rPr lang="en-US" sz="1270" dirty="0">
                <a:solidFill>
                  <a:prstClr val="black"/>
                </a:solidFill>
                <a:latin typeface="Arial"/>
                <a:cs typeface="Hellix SemiBold"/>
              </a:rPr>
              <a:t>of acidity and flavours of citrus and stone fruit</a:t>
            </a:r>
          </a:p>
        </p:txBody>
      </p:sp>
      <p:sp>
        <p:nvSpPr>
          <p:cNvPr id="9" name="object 58">
            <a:extLst>
              <a:ext uri="{FF2B5EF4-FFF2-40B4-BE49-F238E27FC236}">
                <a16:creationId xmlns:a16="http://schemas.microsoft.com/office/drawing/2014/main" id="{999033F6-DC32-4088-9687-D2D804064A23}"/>
              </a:ext>
            </a:extLst>
          </p:cNvPr>
          <p:cNvSpPr txBox="1"/>
          <p:nvPr/>
        </p:nvSpPr>
        <p:spPr>
          <a:xfrm>
            <a:off x="548692" y="2431813"/>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ADELAIDE HILLS</a:t>
            </a:r>
            <a:endParaRPr lang="en-US" sz="1633" b="1" dirty="0">
              <a:solidFill>
                <a:prstClr val="black"/>
              </a:solidFill>
              <a:latin typeface="Arial"/>
              <a:cs typeface="Hellix SemiBold"/>
            </a:endParaRPr>
          </a:p>
        </p:txBody>
      </p:sp>
      <p:sp>
        <p:nvSpPr>
          <p:cNvPr id="10" name="object 58">
            <a:extLst>
              <a:ext uri="{FF2B5EF4-FFF2-40B4-BE49-F238E27FC236}">
                <a16:creationId xmlns:a16="http://schemas.microsoft.com/office/drawing/2014/main" id="{7FC63C0B-AC26-4C97-AD00-5D6C586D6A7A}"/>
              </a:ext>
            </a:extLst>
          </p:cNvPr>
          <p:cNvSpPr txBox="1"/>
          <p:nvPr/>
        </p:nvSpPr>
        <p:spPr>
          <a:xfrm>
            <a:off x="2117506" y="4584347"/>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MARGARET RIVER</a:t>
            </a:r>
            <a:endParaRPr lang="en-US" sz="1633" b="1" dirty="0">
              <a:solidFill>
                <a:prstClr val="black"/>
              </a:solidFill>
              <a:latin typeface="Arial"/>
              <a:cs typeface="Hellix SemiBold"/>
            </a:endParaRPr>
          </a:p>
        </p:txBody>
      </p:sp>
      <p:sp>
        <p:nvSpPr>
          <p:cNvPr id="11" name="object 58">
            <a:extLst>
              <a:ext uri="{FF2B5EF4-FFF2-40B4-BE49-F238E27FC236}">
                <a16:creationId xmlns:a16="http://schemas.microsoft.com/office/drawing/2014/main" id="{61150E8C-722E-4DBD-B0AC-7300E1F22C12}"/>
              </a:ext>
            </a:extLst>
          </p:cNvPr>
          <p:cNvSpPr txBox="1"/>
          <p:nvPr/>
        </p:nvSpPr>
        <p:spPr>
          <a:xfrm>
            <a:off x="2370948" y="4826906"/>
            <a:ext cx="1775218" cy="781813"/>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World-class, age-worthy wines with fruit ripeness, </a:t>
            </a:r>
            <a:r>
              <a:rPr lang="en-US" sz="1270" dirty="0" err="1">
                <a:solidFill>
                  <a:prstClr val="black"/>
                </a:solidFill>
                <a:latin typeface="Arial"/>
                <a:cs typeface="Hellix SemiBold"/>
              </a:rPr>
              <a:t>flavour</a:t>
            </a:r>
            <a:r>
              <a:rPr lang="en-US" sz="1270" dirty="0">
                <a:solidFill>
                  <a:prstClr val="black"/>
                </a:solidFill>
                <a:latin typeface="Arial"/>
                <a:cs typeface="Hellix SemiBold"/>
              </a:rPr>
              <a:t> depth and refreshing acidity</a:t>
            </a:r>
          </a:p>
        </p:txBody>
      </p:sp>
      <p:sp>
        <p:nvSpPr>
          <p:cNvPr id="12" name="object 58">
            <a:extLst>
              <a:ext uri="{FF2B5EF4-FFF2-40B4-BE49-F238E27FC236}">
                <a16:creationId xmlns:a16="http://schemas.microsoft.com/office/drawing/2014/main" id="{4AB7FAE5-0386-4741-B956-A0CC77104A91}"/>
              </a:ext>
            </a:extLst>
          </p:cNvPr>
          <p:cNvSpPr txBox="1"/>
          <p:nvPr/>
        </p:nvSpPr>
        <p:spPr>
          <a:xfrm>
            <a:off x="821939" y="2667557"/>
            <a:ext cx="1473535"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Elegant, textured and lean, these wines stand up against the finest cool-climate Chardonnays in the world</a:t>
            </a:r>
          </a:p>
        </p:txBody>
      </p:sp>
      <p:sp>
        <p:nvSpPr>
          <p:cNvPr id="13" name="object 58">
            <a:extLst>
              <a:ext uri="{FF2B5EF4-FFF2-40B4-BE49-F238E27FC236}">
                <a16:creationId xmlns:a16="http://schemas.microsoft.com/office/drawing/2014/main" id="{BE9C86F5-9DC3-4439-8DC8-DD51000E281E}"/>
              </a:ext>
            </a:extLst>
          </p:cNvPr>
          <p:cNvSpPr txBox="1"/>
          <p:nvPr/>
        </p:nvSpPr>
        <p:spPr>
          <a:xfrm>
            <a:off x="7514908" y="4020850"/>
            <a:ext cx="1174281"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TASMANIA</a:t>
            </a:r>
            <a:endParaRPr lang="en-US" sz="1633" b="1" dirty="0">
              <a:solidFill>
                <a:prstClr val="black"/>
              </a:solidFill>
              <a:latin typeface="Arial"/>
              <a:cs typeface="Hellix SemiBold"/>
            </a:endParaRPr>
          </a:p>
        </p:txBody>
      </p:sp>
      <p:sp>
        <p:nvSpPr>
          <p:cNvPr id="14" name="object 58">
            <a:extLst>
              <a:ext uri="{FF2B5EF4-FFF2-40B4-BE49-F238E27FC236}">
                <a16:creationId xmlns:a16="http://schemas.microsoft.com/office/drawing/2014/main" id="{5FE8994C-ECDC-4D96-906F-4090E6B1BB02}"/>
              </a:ext>
            </a:extLst>
          </p:cNvPr>
          <p:cNvSpPr txBox="1"/>
          <p:nvPr/>
        </p:nvSpPr>
        <p:spPr>
          <a:xfrm>
            <a:off x="7766245" y="4245957"/>
            <a:ext cx="1302423" cy="116486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Dry, delicate wines with piercing natural acidity and intense fine flavours</a:t>
            </a:r>
          </a:p>
        </p:txBody>
      </p:sp>
      <p:sp>
        <p:nvSpPr>
          <p:cNvPr id="15" name="object 58">
            <a:extLst>
              <a:ext uri="{FF2B5EF4-FFF2-40B4-BE49-F238E27FC236}">
                <a16:creationId xmlns:a16="http://schemas.microsoft.com/office/drawing/2014/main" id="{91136CD3-8CB7-450F-B409-43B4749DA46F}"/>
              </a:ext>
            </a:extLst>
          </p:cNvPr>
          <p:cNvSpPr txBox="1"/>
          <p:nvPr/>
        </p:nvSpPr>
        <p:spPr>
          <a:xfrm>
            <a:off x="3839274" y="2431813"/>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HUNTER VALLEY</a:t>
            </a:r>
            <a:endParaRPr lang="en-US" sz="1633" b="1" dirty="0">
              <a:solidFill>
                <a:prstClr val="black"/>
              </a:solidFill>
              <a:latin typeface="Arial"/>
              <a:cs typeface="Hellix SemiBold"/>
            </a:endParaRPr>
          </a:p>
        </p:txBody>
      </p:sp>
      <p:sp>
        <p:nvSpPr>
          <p:cNvPr id="16" name="object 58">
            <a:extLst>
              <a:ext uri="{FF2B5EF4-FFF2-40B4-BE49-F238E27FC236}">
                <a16:creationId xmlns:a16="http://schemas.microsoft.com/office/drawing/2014/main" id="{ED8AD83A-6CA8-4A9F-8E3A-C0073EB83895}"/>
              </a:ext>
            </a:extLst>
          </p:cNvPr>
          <p:cNvSpPr txBox="1"/>
          <p:nvPr/>
        </p:nvSpPr>
        <p:spPr>
          <a:xfrm>
            <a:off x="4095266" y="2666863"/>
            <a:ext cx="1473535"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The previously oaky and rich styles of this warm-climate region have evolved into elegant and restrained yet full-</a:t>
            </a:r>
            <a:r>
              <a:rPr lang="en-US" sz="1270" dirty="0" err="1">
                <a:solidFill>
                  <a:prstClr val="black"/>
                </a:solidFill>
                <a:latin typeface="Arial"/>
                <a:cs typeface="Hellix SemiBold"/>
              </a:rPr>
              <a:t>flavoured</a:t>
            </a:r>
            <a:r>
              <a:rPr lang="en-US" sz="1270" dirty="0">
                <a:solidFill>
                  <a:prstClr val="black"/>
                </a:solidFill>
                <a:latin typeface="Arial"/>
                <a:cs typeface="Hellix SemiBold"/>
              </a:rPr>
              <a:t> wines</a:t>
            </a:r>
          </a:p>
        </p:txBody>
      </p:sp>
      <p:sp>
        <p:nvSpPr>
          <p:cNvPr id="17" name="Oval 16">
            <a:extLst>
              <a:ext uri="{FF2B5EF4-FFF2-40B4-BE49-F238E27FC236}">
                <a16:creationId xmlns:a16="http://schemas.microsoft.com/office/drawing/2014/main" id="{FE45894B-C005-41D6-8EB5-6985E167914E}"/>
              </a:ext>
            </a:extLst>
          </p:cNvPr>
          <p:cNvSpPr/>
          <p:nvPr/>
        </p:nvSpPr>
        <p:spPr>
          <a:xfrm>
            <a:off x="1507173" y="4184330"/>
            <a:ext cx="2966720" cy="1637350"/>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942365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E56AA4-98B4-4897-917C-6AA757CD6B69}"/>
              </a:ext>
            </a:extLst>
          </p:cNvPr>
          <p:cNvSpPr>
            <a:spLocks noGrp="1"/>
          </p:cNvSpPr>
          <p:nvPr>
            <p:ph type="ctrTitle"/>
          </p:nvPr>
        </p:nvSpPr>
        <p:spPr>
          <a:xfrm>
            <a:off x="4785064" y="2883419"/>
            <a:ext cx="7155402" cy="1055168"/>
          </a:xfrm>
        </p:spPr>
        <p:txBody>
          <a:bodyPr/>
          <a:lstStyle/>
          <a:p>
            <a:br>
              <a:rPr lang="en-AU" sz="3200" b="1" dirty="0">
                <a:solidFill>
                  <a:srgbClr val="00B0F0"/>
                </a:solidFill>
              </a:rPr>
            </a:br>
            <a:br>
              <a:rPr lang="en-AU" sz="3200" b="1" dirty="0">
                <a:solidFill>
                  <a:srgbClr val="00B0F0"/>
                </a:solidFill>
              </a:rPr>
            </a:br>
            <a:r>
              <a:rPr lang="en-AU" sz="3200" b="1" dirty="0">
                <a:solidFill>
                  <a:srgbClr val="00B0F0"/>
                </a:solidFill>
              </a:rPr>
              <a:t>Additional Resources </a:t>
            </a:r>
            <a:br>
              <a:rPr lang="en-AU" sz="3200" b="1" dirty="0">
                <a:solidFill>
                  <a:srgbClr val="00B0F0"/>
                </a:solidFill>
              </a:rPr>
            </a:br>
            <a:br>
              <a:rPr lang="en-AU" sz="3200" b="1" dirty="0">
                <a:solidFill>
                  <a:srgbClr val="00B0F0"/>
                </a:solidFill>
              </a:rPr>
            </a:br>
            <a:r>
              <a:rPr lang="en-AU" sz="3200" b="1" dirty="0">
                <a:solidFill>
                  <a:srgbClr val="00B0F0"/>
                </a:solidFill>
              </a:rPr>
              <a:t>www.australianwinediscovered.com</a:t>
            </a:r>
            <a:br>
              <a:rPr lang="en-AU" sz="3200" b="1" dirty="0">
                <a:solidFill>
                  <a:srgbClr val="00B0F0"/>
                </a:solidFill>
              </a:rPr>
            </a:br>
            <a:endParaRPr lang="en-AU" sz="3200" b="1" dirty="0">
              <a:solidFill>
                <a:srgbClr val="00B0F0"/>
              </a:solidFill>
            </a:endParaRPr>
          </a:p>
        </p:txBody>
      </p:sp>
      <p:sp>
        <p:nvSpPr>
          <p:cNvPr id="4" name="Subtitle 6">
            <a:extLst>
              <a:ext uri="{FF2B5EF4-FFF2-40B4-BE49-F238E27FC236}">
                <a16:creationId xmlns:a16="http://schemas.microsoft.com/office/drawing/2014/main" id="{0D6C98A8-3750-40B9-8607-5E96CA9EDCAC}"/>
              </a:ext>
            </a:extLst>
          </p:cNvPr>
          <p:cNvSpPr txBox="1">
            <a:spLocks/>
          </p:cNvSpPr>
          <p:nvPr/>
        </p:nvSpPr>
        <p:spPr>
          <a:xfrm>
            <a:off x="8034338" y="3699846"/>
            <a:ext cx="3262312" cy="710426"/>
          </a:xfrm>
          <a:prstGeom prst="rect">
            <a:avLst/>
          </a:prstGeom>
        </p:spPr>
        <p:txBody>
          <a:bodyPr vert="horz" lIns="91440" tIns="45720" rIns="91440" bIns="45720" rtlCol="0">
            <a:noAutofit/>
          </a:bodyPr>
          <a:lstStyle>
            <a:lvl1pPr marL="0" indent="0" algn="l" defTabSz="914400" rtl="0" eaLnBrk="1" latinLnBrk="0" hangingPunct="1">
              <a:lnSpc>
                <a:spcPct val="117000"/>
              </a:lnSpc>
              <a:spcBef>
                <a:spcPts val="2000"/>
              </a:spcBef>
              <a:buFont typeface="Arial" panose="020B0604020202020204" pitchFamily="34" charset="0"/>
              <a:buNone/>
              <a:defRPr sz="2250" b="0" kern="1200">
                <a:solidFill>
                  <a:schemeClr val="bg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2pPr>
            <a:lvl3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3pPr>
            <a:lvl4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4pPr>
            <a:lvl5pPr marL="0" indent="0" algn="l" defTabSz="914400" rtl="0" eaLnBrk="1" latinLnBrk="0" hangingPunct="1">
              <a:lnSpc>
                <a:spcPct val="117000"/>
              </a:lnSpc>
              <a:spcBef>
                <a:spcPts val="600"/>
              </a:spcBef>
              <a:buFont typeface="Verdana" panose="020B0604030504040204" pitchFamily="34" charset="0"/>
              <a:buNone/>
              <a:defRPr sz="2250" b="0" kern="1200">
                <a:solidFill>
                  <a:schemeClr val="bg1"/>
                </a:solidFill>
                <a:latin typeface="+mn-lt"/>
                <a:ea typeface="+mn-ea"/>
                <a:cs typeface="+mn-cs"/>
              </a:defRPr>
            </a:lvl5pPr>
            <a:lvl6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9pPr>
          </a:lstStyle>
          <a:p>
            <a:endParaRPr lang="en-US" sz="3600" dirty="0"/>
          </a:p>
        </p:txBody>
      </p:sp>
      <p:sp>
        <p:nvSpPr>
          <p:cNvPr id="5" name="Subtitle 6">
            <a:extLst>
              <a:ext uri="{FF2B5EF4-FFF2-40B4-BE49-F238E27FC236}">
                <a16:creationId xmlns:a16="http://schemas.microsoft.com/office/drawing/2014/main" id="{2C97A851-15A2-48F3-BF80-E1D9DD8496EE}"/>
              </a:ext>
            </a:extLst>
          </p:cNvPr>
          <p:cNvSpPr txBox="1">
            <a:spLocks/>
          </p:cNvSpPr>
          <p:nvPr/>
        </p:nvSpPr>
        <p:spPr>
          <a:xfrm>
            <a:off x="8156208" y="5226699"/>
            <a:ext cx="3394107" cy="710426"/>
          </a:xfrm>
          <a:prstGeom prst="rect">
            <a:avLst/>
          </a:prstGeom>
        </p:spPr>
        <p:txBody>
          <a:bodyPr vert="horz" lIns="91440" tIns="45720" rIns="91440" bIns="45720" rtlCol="0">
            <a:noAutofit/>
          </a:bodyPr>
          <a:lstStyle>
            <a:lvl1pPr marL="0" indent="0" algn="l" defTabSz="914400" rtl="0" eaLnBrk="1" latinLnBrk="0" hangingPunct="1">
              <a:lnSpc>
                <a:spcPct val="117000"/>
              </a:lnSpc>
              <a:spcBef>
                <a:spcPts val="2000"/>
              </a:spcBef>
              <a:buFont typeface="Arial" panose="020B0604020202020204" pitchFamily="34" charset="0"/>
              <a:buNone/>
              <a:defRPr sz="2250" b="0" kern="1200">
                <a:solidFill>
                  <a:schemeClr val="bg1"/>
                </a:solidFill>
                <a:latin typeface="+mn-lt"/>
                <a:ea typeface="+mn-ea"/>
                <a:cs typeface="+mn-cs"/>
              </a:defRPr>
            </a:lvl1pPr>
            <a:lvl2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2pPr>
            <a:lvl3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3pPr>
            <a:lvl4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4pPr>
            <a:lvl5pPr marL="0" indent="0" algn="l" defTabSz="914400" rtl="0" eaLnBrk="1" latinLnBrk="0" hangingPunct="1">
              <a:lnSpc>
                <a:spcPct val="117000"/>
              </a:lnSpc>
              <a:spcBef>
                <a:spcPts val="600"/>
              </a:spcBef>
              <a:buFont typeface="Verdana" panose="020B0604030504040204" pitchFamily="34" charset="0"/>
              <a:buNone/>
              <a:defRPr sz="2250" b="0" kern="1200">
                <a:solidFill>
                  <a:schemeClr val="bg1"/>
                </a:solidFill>
                <a:latin typeface="+mn-lt"/>
                <a:ea typeface="+mn-ea"/>
                <a:cs typeface="+mn-cs"/>
              </a:defRPr>
            </a:lvl5pPr>
            <a:lvl6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6pPr>
            <a:lvl7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7pPr>
            <a:lvl8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8pPr>
            <a:lvl9pPr marL="0" indent="0" algn="l" defTabSz="914400" rtl="0" eaLnBrk="1" latinLnBrk="0" hangingPunct="1">
              <a:lnSpc>
                <a:spcPct val="117000"/>
              </a:lnSpc>
              <a:spcBef>
                <a:spcPts val="600"/>
              </a:spcBef>
              <a:buFont typeface="Arial" panose="020B0604020202020204" pitchFamily="34" charset="0"/>
              <a:buNone/>
              <a:defRPr sz="2250" b="0" kern="1200">
                <a:solidFill>
                  <a:schemeClr val="bg1"/>
                </a:solidFill>
                <a:latin typeface="+mn-lt"/>
                <a:ea typeface="+mn-ea"/>
                <a:cs typeface="+mn-cs"/>
              </a:defRPr>
            </a:lvl9pPr>
          </a:lstStyle>
          <a:p>
            <a:pPr>
              <a:lnSpc>
                <a:spcPct val="100000"/>
              </a:lnSpc>
              <a:spcBef>
                <a:spcPts val="0"/>
              </a:spcBef>
            </a:pPr>
            <a:endParaRPr lang="en-US" sz="1600" dirty="0"/>
          </a:p>
        </p:txBody>
      </p:sp>
      <p:sp>
        <p:nvSpPr>
          <p:cNvPr id="8" name="Subtitle 7">
            <a:extLst>
              <a:ext uri="{FF2B5EF4-FFF2-40B4-BE49-F238E27FC236}">
                <a16:creationId xmlns:a16="http://schemas.microsoft.com/office/drawing/2014/main" id="{ADD13709-8CDD-9F47-A10D-3EBBA2046965}"/>
              </a:ext>
            </a:extLst>
          </p:cNvPr>
          <p:cNvSpPr>
            <a:spLocks noGrp="1"/>
          </p:cNvSpPr>
          <p:nvPr>
            <p:ph type="subTitle" idx="1"/>
          </p:nvPr>
        </p:nvSpPr>
        <p:spPr>
          <a:xfrm>
            <a:off x="4962617" y="4171950"/>
            <a:ext cx="6977849" cy="1747838"/>
          </a:xfrm>
        </p:spPr>
        <p:txBody>
          <a:bodyPr/>
          <a:lstStyle/>
          <a:p>
            <a:r>
              <a:rPr lang="en-US" dirty="0"/>
              <a:t>Additional Questions:</a:t>
            </a:r>
          </a:p>
          <a:p>
            <a:r>
              <a:rPr lang="en-US" dirty="0"/>
              <a:t>Christy.Frank@wineaustralia.com</a:t>
            </a:r>
          </a:p>
          <a:p>
            <a:endParaRPr lang="en-US" dirty="0"/>
          </a:p>
        </p:txBody>
      </p:sp>
    </p:spTree>
    <p:extLst>
      <p:ext uri="{BB962C8B-B14F-4D97-AF65-F5344CB8AC3E}">
        <p14:creationId xmlns:p14="http://schemas.microsoft.com/office/powerpoint/2010/main" val="273553296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C831AF3A-D889-4ECF-BE88-EAD01527B5A4}"/>
              </a:ext>
            </a:extLst>
          </p:cNvPr>
          <p:cNvSpPr txBox="1">
            <a:spLocks/>
          </p:cNvSpPr>
          <p:nvPr/>
        </p:nvSpPr>
        <p:spPr>
          <a:xfrm>
            <a:off x="1146921" y="2811930"/>
            <a:ext cx="9984567" cy="1128471"/>
          </a:xfrm>
          <a:prstGeom prst="rect">
            <a:avLst/>
          </a:prstGeom>
        </p:spPr>
        <p:txBody>
          <a:bodyPr vert="horz" wrap="none" lIns="0" tIns="11521" rIns="0" bIns="0" rtlCol="0">
            <a:noAutofit/>
          </a:bodyPr>
          <a:lstStyle>
            <a:lvl1pPr algn="l" defTabSz="1007943" rtl="0" eaLnBrk="1" latinLnBrk="0" hangingPunct="1">
              <a:lnSpc>
                <a:spcPct val="80000"/>
              </a:lnSpc>
              <a:spcBef>
                <a:spcPct val="0"/>
              </a:spcBef>
              <a:buNone/>
              <a:defRPr sz="6000" b="1" kern="1200" cap="all" baseline="0">
                <a:solidFill>
                  <a:srgbClr val="F40000"/>
                </a:solidFill>
                <a:latin typeface="+mj-lt"/>
                <a:ea typeface="+mj-ea"/>
                <a:cs typeface="+mj-cs"/>
              </a:defRPr>
            </a:lvl1pPr>
          </a:lstStyle>
          <a:p>
            <a:pPr marL="11521" algn="ctr" defTabSz="914406">
              <a:spcBef>
                <a:spcPts val="91"/>
              </a:spcBef>
              <a:tabLst>
                <a:tab pos="1162513" algn="l"/>
                <a:tab pos="2432752" algn="l"/>
                <a:tab pos="3690317" algn="l"/>
                <a:tab pos="4919079" algn="l"/>
                <a:tab pos="6532080" algn="l"/>
                <a:tab pos="9045483" algn="l"/>
              </a:tabLst>
            </a:pPr>
            <a:r>
              <a:rPr lang="pt-BR" sz="9072" spc="272" dirty="0">
                <a:solidFill>
                  <a:prstClr val="white"/>
                </a:solidFill>
                <a:latin typeface="Arial" panose="020B0604020202020204"/>
              </a:rPr>
              <a:t>T H A N K   Y O U</a:t>
            </a:r>
          </a:p>
        </p:txBody>
      </p:sp>
    </p:spTree>
    <p:extLst>
      <p:ext uri="{BB962C8B-B14F-4D97-AF65-F5344CB8AC3E}">
        <p14:creationId xmlns:p14="http://schemas.microsoft.com/office/powerpoint/2010/main" val="39250653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17873578-42F1-48B2-8410-53202CD8CB16}"/>
              </a:ext>
            </a:extLst>
          </p:cNvPr>
          <p:cNvSpPr txBox="1"/>
          <p:nvPr/>
        </p:nvSpPr>
        <p:spPr>
          <a:xfrm>
            <a:off x="2011305" y="1604644"/>
            <a:ext cx="5008161" cy="607786"/>
          </a:xfrm>
          <a:prstGeom prst="rect">
            <a:avLst/>
          </a:prstGeom>
        </p:spPr>
        <p:txBody>
          <a:bodyPr vert="horz" wrap="square" lIns="0" tIns="11521" rIns="0" bIns="0" rtlCol="0">
            <a:noAutofit/>
          </a:bodyPr>
          <a:lstStyle/>
          <a:p>
            <a:pPr defTabSz="829544">
              <a:lnSpc>
                <a:spcPct val="80000"/>
              </a:lnSpc>
              <a:tabLst>
                <a:tab pos="1156177" algn="l"/>
              </a:tabLst>
            </a:pPr>
            <a:r>
              <a:rPr lang="en-AU" sz="4990" b="1" spc="726" dirty="0">
                <a:solidFill>
                  <a:srgbClr val="F40000"/>
                </a:solidFill>
                <a:latin typeface="Arial"/>
                <a:cs typeface="Hellix"/>
              </a:rPr>
              <a:t>RIESLING:</a:t>
            </a:r>
          </a:p>
        </p:txBody>
      </p:sp>
      <p:sp>
        <p:nvSpPr>
          <p:cNvPr id="5" name="object 4">
            <a:extLst>
              <a:ext uri="{FF2B5EF4-FFF2-40B4-BE49-F238E27FC236}">
                <a16:creationId xmlns:a16="http://schemas.microsoft.com/office/drawing/2014/main" id="{1A92ECA3-163A-4ED9-8B0B-6A88060AC98D}"/>
              </a:ext>
            </a:extLst>
          </p:cNvPr>
          <p:cNvSpPr txBox="1"/>
          <p:nvPr/>
        </p:nvSpPr>
        <p:spPr>
          <a:xfrm>
            <a:off x="2036441" y="2265432"/>
            <a:ext cx="9797056" cy="607786"/>
          </a:xfrm>
          <a:prstGeom prst="rect">
            <a:avLst/>
          </a:prstGeom>
        </p:spPr>
        <p:txBody>
          <a:bodyPr vert="horz" wrap="square" lIns="0" tIns="11521" rIns="0" bIns="0" rtlCol="0">
            <a:noAutofit/>
          </a:bodyPr>
          <a:lstStyle/>
          <a:p>
            <a:pPr defTabSz="829544">
              <a:lnSpc>
                <a:spcPct val="80000"/>
              </a:lnSpc>
              <a:tabLst>
                <a:tab pos="1156177" algn="l"/>
              </a:tabLst>
            </a:pPr>
            <a:r>
              <a:rPr lang="en-AU" sz="4990" b="1" spc="181" dirty="0">
                <a:solidFill>
                  <a:prstClr val="white"/>
                </a:solidFill>
                <a:latin typeface="Arial"/>
                <a:cs typeface="Hellix"/>
              </a:rPr>
              <a:t>DIVERSE AND DISTINCTIVE</a:t>
            </a:r>
          </a:p>
        </p:txBody>
      </p:sp>
      <p:sp>
        <p:nvSpPr>
          <p:cNvPr id="6" name="Content Placeholder 2">
            <a:extLst>
              <a:ext uri="{FF2B5EF4-FFF2-40B4-BE49-F238E27FC236}">
                <a16:creationId xmlns:a16="http://schemas.microsoft.com/office/drawing/2014/main" id="{E9B724C7-8CC1-4B1E-BEA7-0D69B7D1B102}"/>
              </a:ext>
            </a:extLst>
          </p:cNvPr>
          <p:cNvSpPr txBox="1">
            <a:spLocks/>
          </p:cNvSpPr>
          <p:nvPr/>
        </p:nvSpPr>
        <p:spPr>
          <a:xfrm>
            <a:off x="6787246" y="3651491"/>
            <a:ext cx="3650874" cy="315230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Australia is one of the world’s top Riesling producers</a:t>
            </a:r>
          </a:p>
          <a:p>
            <a:pPr marL="163296" indent="-163296" defTabSz="914406">
              <a:spcBef>
                <a:spcPts val="726"/>
              </a:spcBef>
            </a:pPr>
            <a:r>
              <a:rPr lang="en-US" sz="1633" dirty="0">
                <a:solidFill>
                  <a:prstClr val="white"/>
                </a:solidFill>
                <a:latin typeface="Arial"/>
              </a:rPr>
              <a:t>Long history in Australia; today one of the most renowned varieties</a:t>
            </a:r>
          </a:p>
          <a:p>
            <a:pPr marL="163296" indent="-163296" defTabSz="914406">
              <a:spcBef>
                <a:spcPts val="726"/>
              </a:spcBef>
            </a:pPr>
            <a:r>
              <a:rPr lang="en-US" sz="1633" dirty="0">
                <a:solidFill>
                  <a:prstClr val="white"/>
                </a:solidFill>
                <a:latin typeface="Arial"/>
              </a:rPr>
              <a:t>Planted in most wine regions; best examples from cooler areas</a:t>
            </a:r>
          </a:p>
          <a:p>
            <a:pPr marL="163296" indent="-163296" defTabSz="914406">
              <a:spcBef>
                <a:spcPts val="726"/>
              </a:spcBef>
            </a:pPr>
            <a:r>
              <a:rPr lang="en-US" sz="1633" dirty="0">
                <a:solidFill>
                  <a:prstClr val="white"/>
                </a:solidFill>
                <a:latin typeface="Arial"/>
              </a:rPr>
              <a:t>Minimal-intervention winemaking approach is common</a:t>
            </a:r>
          </a:p>
        </p:txBody>
      </p:sp>
    </p:spTree>
    <p:extLst>
      <p:ext uri="{BB962C8B-B14F-4D97-AF65-F5344CB8AC3E}">
        <p14:creationId xmlns:p14="http://schemas.microsoft.com/office/powerpoint/2010/main" val="9077130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C66C1629-3DE4-485B-BC10-82C0E0860B77}"/>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5" name="object 58">
            <a:extLst>
              <a:ext uri="{FF2B5EF4-FFF2-40B4-BE49-F238E27FC236}">
                <a16:creationId xmlns:a16="http://schemas.microsoft.com/office/drawing/2014/main" id="{833AC26D-114F-483B-848D-A303CD515E3E}"/>
              </a:ext>
            </a:extLst>
          </p:cNvPr>
          <p:cNvSpPr txBox="1"/>
          <p:nvPr/>
        </p:nvSpPr>
        <p:spPr>
          <a:xfrm>
            <a:off x="8583977" y="2323810"/>
            <a:ext cx="1550794" cy="1216356"/>
          </a:xfrm>
          <a:prstGeom prst="rect">
            <a:avLst/>
          </a:prstGeom>
        </p:spPr>
        <p:txBody>
          <a:bodyPr vert="horz" wrap="square" lIns="0" tIns="15554" rIns="0" bIns="0" rtlCol="0" anchor="ctr" anchorCtr="0">
            <a:spAutoFit/>
          </a:bodyPr>
          <a:lstStyle>
            <a:defPPr>
              <a:defRPr lang="en-US"/>
            </a:defPPr>
            <a:lvl1pPr algn="ctr">
              <a:lnSpc>
                <a:spcPct val="90000"/>
              </a:lnSpc>
              <a:buClr>
                <a:srgbClr val="F40000"/>
              </a:buClr>
              <a:defRPr sz="1300" b="1">
                <a:solidFill>
                  <a:schemeClr val="bg1"/>
                </a:solidFill>
                <a:cs typeface="Hellix SemiBold"/>
              </a:defRPr>
            </a:lvl1pPr>
          </a:lstStyle>
          <a:p>
            <a:pPr defTabSz="829544">
              <a:lnSpc>
                <a:spcPct val="91000"/>
              </a:lnSpc>
            </a:pPr>
            <a:r>
              <a:rPr lang="en-US" sz="1225" dirty="0">
                <a:solidFill>
                  <a:prstClr val="white"/>
                </a:solidFill>
                <a:latin typeface="Arial"/>
              </a:rPr>
              <a:t>THE MOST COMMON STYLE </a:t>
            </a:r>
          </a:p>
          <a:p>
            <a:pPr defTabSz="829544">
              <a:lnSpc>
                <a:spcPct val="91000"/>
              </a:lnSpc>
            </a:pPr>
            <a:r>
              <a:rPr lang="en-US" sz="1225" dirty="0">
                <a:solidFill>
                  <a:prstClr val="white"/>
                </a:solidFill>
                <a:latin typeface="Arial"/>
              </a:rPr>
              <a:t>IS DRY, WITH </a:t>
            </a:r>
          </a:p>
          <a:p>
            <a:pPr defTabSz="829544">
              <a:lnSpc>
                <a:spcPct val="91000"/>
              </a:lnSpc>
            </a:pPr>
            <a:r>
              <a:rPr lang="en-US" sz="1225" dirty="0">
                <a:solidFill>
                  <a:prstClr val="white"/>
                </a:solidFill>
                <a:latin typeface="Arial"/>
              </a:rPr>
              <a:t>SOME OFF-DRY AND DESSERT WINES ALSO PRODUCED</a:t>
            </a:r>
          </a:p>
        </p:txBody>
      </p:sp>
      <p:sp>
        <p:nvSpPr>
          <p:cNvPr id="6" name="object 58">
            <a:extLst>
              <a:ext uri="{FF2B5EF4-FFF2-40B4-BE49-F238E27FC236}">
                <a16:creationId xmlns:a16="http://schemas.microsoft.com/office/drawing/2014/main" id="{F6983CE2-CAFE-4D6D-8D8E-AD70A491A100}"/>
              </a:ext>
            </a:extLst>
          </p:cNvPr>
          <p:cNvSpPr txBox="1"/>
          <p:nvPr/>
        </p:nvSpPr>
        <p:spPr>
          <a:xfrm>
            <a:off x="7378596" y="4958460"/>
            <a:ext cx="975716" cy="406582"/>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7" name="object 58">
            <a:extLst>
              <a:ext uri="{FF2B5EF4-FFF2-40B4-BE49-F238E27FC236}">
                <a16:creationId xmlns:a16="http://schemas.microsoft.com/office/drawing/2014/main" id="{83B73DC8-6CC6-4E08-AEDA-99C552D3BA18}"/>
              </a:ext>
            </a:extLst>
          </p:cNvPr>
          <p:cNvSpPr txBox="1"/>
          <p:nvPr/>
        </p:nvSpPr>
        <p:spPr>
          <a:xfrm>
            <a:off x="9673598" y="4900523"/>
            <a:ext cx="787546" cy="657100"/>
          </a:xfrm>
          <a:prstGeom prst="rect">
            <a:avLst/>
          </a:prstGeom>
        </p:spPr>
        <p:txBody>
          <a:bodyPr vert="horz" wrap="square" lIns="0" tIns="15554" rIns="0" bIns="0" rtlCol="0" anchor="ctr"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Citrus</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Apple</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Honey</a:t>
            </a:r>
          </a:p>
        </p:txBody>
      </p:sp>
      <p:sp>
        <p:nvSpPr>
          <p:cNvPr id="8" name="object 58">
            <a:extLst>
              <a:ext uri="{FF2B5EF4-FFF2-40B4-BE49-F238E27FC236}">
                <a16:creationId xmlns:a16="http://schemas.microsoft.com/office/drawing/2014/main" id="{BE48B5A1-D4E9-4675-A982-190DFB0C8D41}"/>
              </a:ext>
            </a:extLst>
          </p:cNvPr>
          <p:cNvSpPr txBox="1"/>
          <p:nvPr/>
        </p:nvSpPr>
        <p:spPr>
          <a:xfrm>
            <a:off x="2246327" y="4885001"/>
            <a:ext cx="823944"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YOUTHFUL</a:t>
            </a:r>
          </a:p>
        </p:txBody>
      </p:sp>
      <p:sp>
        <p:nvSpPr>
          <p:cNvPr id="9" name="object 58">
            <a:extLst>
              <a:ext uri="{FF2B5EF4-FFF2-40B4-BE49-F238E27FC236}">
                <a16:creationId xmlns:a16="http://schemas.microsoft.com/office/drawing/2014/main" id="{6719015D-C739-43AF-9D44-8749EC4DA626}"/>
              </a:ext>
            </a:extLst>
          </p:cNvPr>
          <p:cNvSpPr txBox="1"/>
          <p:nvPr/>
        </p:nvSpPr>
        <p:spPr>
          <a:xfrm>
            <a:off x="3695615" y="5115574"/>
            <a:ext cx="1551735" cy="37990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315" dirty="0">
                <a:solidFill>
                  <a:prstClr val="black"/>
                </a:solidFill>
                <a:latin typeface="Arial"/>
                <a:cs typeface="Hellix SemiBold"/>
              </a:rPr>
              <a:t>Honeyed, smooth and rich</a:t>
            </a:r>
          </a:p>
        </p:txBody>
      </p:sp>
      <p:sp>
        <p:nvSpPr>
          <p:cNvPr id="10" name="object 58">
            <a:extLst>
              <a:ext uri="{FF2B5EF4-FFF2-40B4-BE49-F238E27FC236}">
                <a16:creationId xmlns:a16="http://schemas.microsoft.com/office/drawing/2014/main" id="{9846687F-3B9C-4207-BC35-CA1E4734227B}"/>
              </a:ext>
            </a:extLst>
          </p:cNvPr>
          <p:cNvSpPr txBox="1"/>
          <p:nvPr/>
        </p:nvSpPr>
        <p:spPr>
          <a:xfrm>
            <a:off x="4244419" y="4885001"/>
            <a:ext cx="436018"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AGED</a:t>
            </a:r>
          </a:p>
        </p:txBody>
      </p:sp>
      <p:sp>
        <p:nvSpPr>
          <p:cNvPr id="11" name="object 58">
            <a:extLst>
              <a:ext uri="{FF2B5EF4-FFF2-40B4-BE49-F238E27FC236}">
                <a16:creationId xmlns:a16="http://schemas.microsoft.com/office/drawing/2014/main" id="{B704E116-F87A-4BB2-A592-64D9E144496E}"/>
              </a:ext>
            </a:extLst>
          </p:cNvPr>
          <p:cNvSpPr txBox="1"/>
          <p:nvPr/>
        </p:nvSpPr>
        <p:spPr>
          <a:xfrm>
            <a:off x="2785318" y="2645447"/>
            <a:ext cx="1785319" cy="758473"/>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270" b="1" dirty="0">
                <a:solidFill>
                  <a:prstClr val="black"/>
                </a:solidFill>
                <a:latin typeface="Arial"/>
                <a:cs typeface="Hellix SemiBold"/>
              </a:rPr>
              <a:t>AROMATIC, LIGHT‑BODIED TO MEDIUM‑BODIED, HIGH ACID PRESENCE</a:t>
            </a:r>
          </a:p>
        </p:txBody>
      </p:sp>
      <p:sp>
        <p:nvSpPr>
          <p:cNvPr id="12" name="object 58">
            <a:extLst>
              <a:ext uri="{FF2B5EF4-FFF2-40B4-BE49-F238E27FC236}">
                <a16:creationId xmlns:a16="http://schemas.microsoft.com/office/drawing/2014/main" id="{55B58F4B-762C-4284-BFB5-B54F16EB5531}"/>
              </a:ext>
            </a:extLst>
          </p:cNvPr>
          <p:cNvSpPr txBox="1"/>
          <p:nvPr/>
        </p:nvSpPr>
        <p:spPr>
          <a:xfrm>
            <a:off x="1881729" y="5115574"/>
            <a:ext cx="1551735" cy="37990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315" dirty="0">
                <a:solidFill>
                  <a:prstClr val="black"/>
                </a:solidFill>
                <a:latin typeface="Arial"/>
                <a:cs typeface="Hellix SemiBold"/>
              </a:rPr>
              <a:t>Zippy, fresh and drinkable</a:t>
            </a:r>
          </a:p>
        </p:txBody>
      </p:sp>
    </p:spTree>
    <p:extLst>
      <p:ext uri="{BB962C8B-B14F-4D97-AF65-F5344CB8AC3E}">
        <p14:creationId xmlns:p14="http://schemas.microsoft.com/office/powerpoint/2010/main" val="24557716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object 58">
            <a:extLst>
              <a:ext uri="{FF2B5EF4-FFF2-40B4-BE49-F238E27FC236}">
                <a16:creationId xmlns:a16="http://schemas.microsoft.com/office/drawing/2014/main" id="{F7A3F5AE-F6DF-418D-AA1C-DE57D87EFF0D}"/>
              </a:ext>
            </a:extLst>
          </p:cNvPr>
          <p:cNvSpPr txBox="1"/>
          <p:nvPr/>
        </p:nvSpPr>
        <p:spPr>
          <a:xfrm>
            <a:off x="8248848" y="2310860"/>
            <a:ext cx="1785417" cy="781813"/>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Rieslings of great intensity that are fresh and nervy in their youth and age superbly</a:t>
            </a:r>
          </a:p>
        </p:txBody>
      </p:sp>
      <p:sp>
        <p:nvSpPr>
          <p:cNvPr id="6" name="object 58">
            <a:extLst>
              <a:ext uri="{FF2B5EF4-FFF2-40B4-BE49-F238E27FC236}">
                <a16:creationId xmlns:a16="http://schemas.microsoft.com/office/drawing/2014/main" id="{EC037317-BFAF-4336-8E56-94401C4CFAE1}"/>
              </a:ext>
            </a:extLst>
          </p:cNvPr>
          <p:cNvSpPr txBox="1"/>
          <p:nvPr/>
        </p:nvSpPr>
        <p:spPr>
          <a:xfrm>
            <a:off x="8036378" y="2113053"/>
            <a:ext cx="2031402"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GREAT SOUTHERN</a:t>
            </a:r>
            <a:endParaRPr lang="en-US" sz="1633" b="1" dirty="0">
              <a:solidFill>
                <a:prstClr val="black"/>
              </a:solidFill>
              <a:latin typeface="Arial"/>
              <a:cs typeface="Hellix SemiBold"/>
            </a:endParaRPr>
          </a:p>
        </p:txBody>
      </p:sp>
      <p:sp>
        <p:nvSpPr>
          <p:cNvPr id="7" name="object 58">
            <a:extLst>
              <a:ext uri="{FF2B5EF4-FFF2-40B4-BE49-F238E27FC236}">
                <a16:creationId xmlns:a16="http://schemas.microsoft.com/office/drawing/2014/main" id="{5F90DB76-0DE4-4716-9ACC-C823B9D90161}"/>
              </a:ext>
            </a:extLst>
          </p:cNvPr>
          <p:cNvSpPr txBox="1"/>
          <p:nvPr/>
        </p:nvSpPr>
        <p:spPr>
          <a:xfrm>
            <a:off x="9695312" y="3949941"/>
            <a:ext cx="1174281"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TASMANIA</a:t>
            </a:r>
            <a:endParaRPr lang="en-US" sz="1633" b="1" dirty="0">
              <a:solidFill>
                <a:prstClr val="black"/>
              </a:solidFill>
              <a:latin typeface="Arial"/>
              <a:cs typeface="Hellix SemiBold"/>
            </a:endParaRPr>
          </a:p>
        </p:txBody>
      </p:sp>
      <p:sp>
        <p:nvSpPr>
          <p:cNvPr id="8" name="object 58">
            <a:extLst>
              <a:ext uri="{FF2B5EF4-FFF2-40B4-BE49-F238E27FC236}">
                <a16:creationId xmlns:a16="http://schemas.microsoft.com/office/drawing/2014/main" id="{78E26B20-C935-4474-AB13-B9CA779FD133}"/>
              </a:ext>
            </a:extLst>
          </p:cNvPr>
          <p:cNvSpPr txBox="1"/>
          <p:nvPr/>
        </p:nvSpPr>
        <p:spPr>
          <a:xfrm>
            <a:off x="7418452" y="3958576"/>
            <a:ext cx="1315003" cy="694161"/>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SOUTH </a:t>
            </a:r>
          </a:p>
          <a:p>
            <a:pPr defTabSz="829544">
              <a:lnSpc>
                <a:spcPct val="90000"/>
              </a:lnSpc>
              <a:buClr>
                <a:srgbClr val="F40000"/>
              </a:buClr>
            </a:pPr>
            <a:r>
              <a:rPr lang="en-AU" sz="1633" b="1" dirty="0">
                <a:solidFill>
                  <a:prstClr val="black"/>
                </a:solidFill>
                <a:latin typeface="Arial"/>
                <a:cs typeface="Hellix SemiBold"/>
              </a:rPr>
              <a:t>WESTERN </a:t>
            </a:r>
          </a:p>
          <a:p>
            <a:pPr defTabSz="829544">
              <a:lnSpc>
                <a:spcPct val="90000"/>
              </a:lnSpc>
              <a:buClr>
                <a:srgbClr val="F40000"/>
              </a:buClr>
            </a:pPr>
            <a:r>
              <a:rPr lang="en-AU" sz="1633" b="1" dirty="0">
                <a:solidFill>
                  <a:prstClr val="black"/>
                </a:solidFill>
                <a:latin typeface="Arial"/>
                <a:cs typeface="Hellix SemiBold"/>
              </a:rPr>
              <a:t>VICTORIA </a:t>
            </a:r>
            <a:endParaRPr lang="en-US" sz="1633" b="1" dirty="0">
              <a:solidFill>
                <a:prstClr val="black"/>
              </a:solidFill>
              <a:latin typeface="Arial"/>
              <a:cs typeface="Hellix SemiBold"/>
            </a:endParaRPr>
          </a:p>
        </p:txBody>
      </p:sp>
      <p:sp>
        <p:nvSpPr>
          <p:cNvPr id="9" name="object 37">
            <a:extLst>
              <a:ext uri="{FF2B5EF4-FFF2-40B4-BE49-F238E27FC236}">
                <a16:creationId xmlns:a16="http://schemas.microsoft.com/office/drawing/2014/main" id="{C9985F22-F857-4349-95CC-D48359488688}"/>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10" name="object 58">
            <a:extLst>
              <a:ext uri="{FF2B5EF4-FFF2-40B4-BE49-F238E27FC236}">
                <a16:creationId xmlns:a16="http://schemas.microsoft.com/office/drawing/2014/main" id="{9A608152-5890-4F87-AE66-E8FC04BA646F}"/>
              </a:ext>
            </a:extLst>
          </p:cNvPr>
          <p:cNvSpPr txBox="1"/>
          <p:nvPr/>
        </p:nvSpPr>
        <p:spPr>
          <a:xfrm>
            <a:off x="9912828" y="4189002"/>
            <a:ext cx="1315003"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Great length with citrus and mineral characters and high levels of natural acidity</a:t>
            </a:r>
          </a:p>
        </p:txBody>
      </p:sp>
      <p:sp>
        <p:nvSpPr>
          <p:cNvPr id="11" name="object 58">
            <a:extLst>
              <a:ext uri="{FF2B5EF4-FFF2-40B4-BE49-F238E27FC236}">
                <a16:creationId xmlns:a16="http://schemas.microsoft.com/office/drawing/2014/main" id="{E63FDBDC-5B13-41BB-87AC-362109392EA1}"/>
              </a:ext>
            </a:extLst>
          </p:cNvPr>
          <p:cNvSpPr txBox="1"/>
          <p:nvPr/>
        </p:nvSpPr>
        <p:spPr>
          <a:xfrm>
            <a:off x="7577133" y="4675728"/>
            <a:ext cx="1081426" cy="781813"/>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Fine, lime-accented and </a:t>
            </a:r>
            <a:br>
              <a:rPr lang="en-US" sz="1270" dirty="0">
                <a:solidFill>
                  <a:prstClr val="black"/>
                </a:solidFill>
                <a:latin typeface="Arial"/>
                <a:cs typeface="Hellix SemiBold"/>
              </a:rPr>
            </a:br>
            <a:r>
              <a:rPr lang="en-US" sz="1270" dirty="0">
                <a:solidFill>
                  <a:prstClr val="black"/>
                </a:solidFill>
                <a:latin typeface="Arial"/>
                <a:cs typeface="Hellix SemiBold"/>
              </a:rPr>
              <a:t>age-worthy </a:t>
            </a:r>
            <a:br>
              <a:rPr lang="en-US" sz="1270" dirty="0">
                <a:solidFill>
                  <a:prstClr val="black"/>
                </a:solidFill>
                <a:latin typeface="Arial"/>
                <a:cs typeface="Hellix SemiBold"/>
              </a:rPr>
            </a:br>
            <a:r>
              <a:rPr lang="en-US" sz="1270" dirty="0">
                <a:solidFill>
                  <a:prstClr val="black"/>
                </a:solidFill>
                <a:latin typeface="Arial"/>
                <a:cs typeface="Hellix SemiBold"/>
              </a:rPr>
              <a:t>wines </a:t>
            </a:r>
          </a:p>
        </p:txBody>
      </p:sp>
      <p:sp>
        <p:nvSpPr>
          <p:cNvPr id="12" name="object 58">
            <a:extLst>
              <a:ext uri="{FF2B5EF4-FFF2-40B4-BE49-F238E27FC236}">
                <a16:creationId xmlns:a16="http://schemas.microsoft.com/office/drawing/2014/main" id="{D49616EB-6E28-4F7C-831F-942E78321930}"/>
              </a:ext>
            </a:extLst>
          </p:cNvPr>
          <p:cNvSpPr txBox="1"/>
          <p:nvPr/>
        </p:nvSpPr>
        <p:spPr>
          <a:xfrm>
            <a:off x="657096" y="2267303"/>
            <a:ext cx="1234703" cy="468009"/>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CANBERRA DISTRICT</a:t>
            </a:r>
            <a:endParaRPr lang="en-US" sz="1633" b="1" dirty="0">
              <a:solidFill>
                <a:prstClr val="black"/>
              </a:solidFill>
              <a:latin typeface="Arial"/>
              <a:cs typeface="Hellix SemiBold"/>
            </a:endParaRPr>
          </a:p>
        </p:txBody>
      </p:sp>
      <p:sp>
        <p:nvSpPr>
          <p:cNvPr id="13" name="object 58">
            <a:extLst>
              <a:ext uri="{FF2B5EF4-FFF2-40B4-BE49-F238E27FC236}">
                <a16:creationId xmlns:a16="http://schemas.microsoft.com/office/drawing/2014/main" id="{9009AE8E-367F-40BF-B38B-EA926E6247F2}"/>
              </a:ext>
            </a:extLst>
          </p:cNvPr>
          <p:cNvSpPr txBox="1"/>
          <p:nvPr/>
        </p:nvSpPr>
        <p:spPr>
          <a:xfrm>
            <a:off x="3742097" y="2301978"/>
            <a:ext cx="1720221"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CLARE VALLEY</a:t>
            </a:r>
            <a:endParaRPr lang="en-US" sz="1633" b="1" dirty="0">
              <a:solidFill>
                <a:prstClr val="black"/>
              </a:solidFill>
              <a:latin typeface="Arial"/>
              <a:cs typeface="Hellix SemiBold"/>
            </a:endParaRPr>
          </a:p>
        </p:txBody>
      </p:sp>
      <p:sp>
        <p:nvSpPr>
          <p:cNvPr id="14" name="object 58">
            <a:extLst>
              <a:ext uri="{FF2B5EF4-FFF2-40B4-BE49-F238E27FC236}">
                <a16:creationId xmlns:a16="http://schemas.microsoft.com/office/drawing/2014/main" id="{E4483212-3584-4A1D-BBF5-1957D1D87855}"/>
              </a:ext>
            </a:extLst>
          </p:cNvPr>
          <p:cNvSpPr txBox="1"/>
          <p:nvPr/>
        </p:nvSpPr>
        <p:spPr>
          <a:xfrm>
            <a:off x="2008071" y="4756928"/>
            <a:ext cx="1537209"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EDEN VALLEY</a:t>
            </a:r>
            <a:endParaRPr lang="en-US" sz="1633" b="1" dirty="0">
              <a:solidFill>
                <a:prstClr val="black"/>
              </a:solidFill>
              <a:latin typeface="Arial"/>
              <a:cs typeface="Hellix SemiBold"/>
            </a:endParaRPr>
          </a:p>
        </p:txBody>
      </p:sp>
      <p:sp>
        <p:nvSpPr>
          <p:cNvPr id="18" name="object 58">
            <a:extLst>
              <a:ext uri="{FF2B5EF4-FFF2-40B4-BE49-F238E27FC236}">
                <a16:creationId xmlns:a16="http://schemas.microsoft.com/office/drawing/2014/main" id="{12FBF899-7286-4FF1-B37F-845E01055200}"/>
              </a:ext>
            </a:extLst>
          </p:cNvPr>
          <p:cNvSpPr txBox="1"/>
          <p:nvPr/>
        </p:nvSpPr>
        <p:spPr>
          <a:xfrm>
            <a:off x="2243342" y="4991604"/>
            <a:ext cx="1785417"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Signature slate, mineral character, strong lime juice and fragrant </a:t>
            </a:r>
            <a:br>
              <a:rPr lang="en-US" sz="1270" dirty="0">
                <a:solidFill>
                  <a:prstClr val="black"/>
                </a:solidFill>
                <a:latin typeface="Arial"/>
                <a:cs typeface="Hellix SemiBold"/>
              </a:rPr>
            </a:br>
            <a:r>
              <a:rPr lang="en-US" sz="1270" dirty="0">
                <a:solidFill>
                  <a:prstClr val="black"/>
                </a:solidFill>
                <a:latin typeface="Arial"/>
                <a:cs typeface="Hellix SemiBold"/>
              </a:rPr>
              <a:t>floral aromas; can take 10+ years to reach peak</a:t>
            </a:r>
          </a:p>
        </p:txBody>
      </p:sp>
      <p:sp>
        <p:nvSpPr>
          <p:cNvPr id="19" name="object 58">
            <a:extLst>
              <a:ext uri="{FF2B5EF4-FFF2-40B4-BE49-F238E27FC236}">
                <a16:creationId xmlns:a16="http://schemas.microsoft.com/office/drawing/2014/main" id="{4F9FE176-8AD0-4501-A488-934444C11E26}"/>
              </a:ext>
            </a:extLst>
          </p:cNvPr>
          <p:cNvSpPr txBox="1"/>
          <p:nvPr/>
        </p:nvSpPr>
        <p:spPr>
          <a:xfrm>
            <a:off x="3975770" y="2518706"/>
            <a:ext cx="1541544"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Some of Australia’s best Riesling; signature notes of lemon and lime, with fruit richness and a long, lingering persistence</a:t>
            </a:r>
          </a:p>
        </p:txBody>
      </p:sp>
      <p:sp>
        <p:nvSpPr>
          <p:cNvPr id="20" name="object 58">
            <a:extLst>
              <a:ext uri="{FF2B5EF4-FFF2-40B4-BE49-F238E27FC236}">
                <a16:creationId xmlns:a16="http://schemas.microsoft.com/office/drawing/2014/main" id="{581352B8-A3DE-4DA1-8017-3B76B7496B6C}"/>
              </a:ext>
            </a:extLst>
          </p:cNvPr>
          <p:cNvSpPr txBox="1"/>
          <p:nvPr/>
        </p:nvSpPr>
        <p:spPr>
          <a:xfrm>
            <a:off x="817472" y="2729548"/>
            <a:ext cx="1443589" cy="116486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Typical style is crisp and dry; off-dry styles are making a comeback. Excellent ageing potential</a:t>
            </a:r>
          </a:p>
        </p:txBody>
      </p:sp>
    </p:spTree>
    <p:extLst>
      <p:ext uri="{BB962C8B-B14F-4D97-AF65-F5344CB8AC3E}">
        <p14:creationId xmlns:p14="http://schemas.microsoft.com/office/powerpoint/2010/main" val="363344141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14AB5B60-F086-48D4-84FE-CA2B25CF9AFE}"/>
              </a:ext>
            </a:extLst>
          </p:cNvPr>
          <p:cNvSpPr txBox="1"/>
          <p:nvPr/>
        </p:nvSpPr>
        <p:spPr>
          <a:xfrm>
            <a:off x="4703865" y="914301"/>
            <a:ext cx="5001875" cy="607786"/>
          </a:xfrm>
          <a:prstGeom prst="rect">
            <a:avLst/>
          </a:prstGeom>
        </p:spPr>
        <p:txBody>
          <a:bodyPr vert="horz" wrap="square" lIns="0" tIns="11521" rIns="0" bIns="0" rtlCol="0">
            <a:noAutofit/>
          </a:bodyPr>
          <a:lstStyle/>
          <a:p>
            <a:pPr defTabSz="829544">
              <a:lnSpc>
                <a:spcPct val="80000"/>
              </a:lnSpc>
              <a:tabLst>
                <a:tab pos="1156177" algn="l"/>
              </a:tabLst>
            </a:pPr>
            <a:r>
              <a:rPr lang="en-AU" sz="4899" b="1" spc="1179" dirty="0">
                <a:solidFill>
                  <a:srgbClr val="F40000"/>
                </a:solidFill>
                <a:latin typeface="Arial"/>
                <a:cs typeface="Hellix"/>
              </a:rPr>
              <a:t>SEMILLON:</a:t>
            </a:r>
          </a:p>
        </p:txBody>
      </p:sp>
      <p:sp>
        <p:nvSpPr>
          <p:cNvPr id="5" name="object 4">
            <a:extLst>
              <a:ext uri="{FF2B5EF4-FFF2-40B4-BE49-F238E27FC236}">
                <a16:creationId xmlns:a16="http://schemas.microsoft.com/office/drawing/2014/main" id="{037B1D82-6530-4535-86F4-7B6CECC954CE}"/>
              </a:ext>
            </a:extLst>
          </p:cNvPr>
          <p:cNvSpPr txBox="1"/>
          <p:nvPr/>
        </p:nvSpPr>
        <p:spPr>
          <a:xfrm>
            <a:off x="4721146" y="1539369"/>
            <a:ext cx="6021502" cy="1942917"/>
          </a:xfrm>
          <a:prstGeom prst="rect">
            <a:avLst/>
          </a:prstGeom>
        </p:spPr>
        <p:txBody>
          <a:bodyPr vert="horz" wrap="square" lIns="0" tIns="11521" rIns="0" bIns="0" rtlCol="0">
            <a:noAutofit/>
          </a:bodyPr>
          <a:lstStyle/>
          <a:p>
            <a:pPr defTabSz="829544">
              <a:lnSpc>
                <a:spcPct val="85000"/>
              </a:lnSpc>
              <a:tabLst>
                <a:tab pos="1156177" algn="l"/>
              </a:tabLst>
            </a:pPr>
            <a:r>
              <a:rPr lang="en-US" sz="4899" b="1" spc="272" dirty="0">
                <a:solidFill>
                  <a:prstClr val="white"/>
                </a:solidFill>
                <a:latin typeface="Arial"/>
                <a:cs typeface="Hellix"/>
              </a:rPr>
              <a:t>A TRULY UNIQUE EXPRESSION OF A CLASSIC</a:t>
            </a:r>
            <a:endParaRPr lang="en-AU" sz="4899" b="1" spc="272" dirty="0">
              <a:solidFill>
                <a:prstClr val="white"/>
              </a:solidFill>
              <a:latin typeface="Arial"/>
              <a:cs typeface="Hellix"/>
            </a:endParaRPr>
          </a:p>
        </p:txBody>
      </p:sp>
      <p:sp>
        <p:nvSpPr>
          <p:cNvPr id="6" name="Content Placeholder 2">
            <a:extLst>
              <a:ext uri="{FF2B5EF4-FFF2-40B4-BE49-F238E27FC236}">
                <a16:creationId xmlns:a16="http://schemas.microsoft.com/office/drawing/2014/main" id="{F87D7A3E-6DDB-4175-82A0-F07209BA4F29}"/>
              </a:ext>
            </a:extLst>
          </p:cNvPr>
          <p:cNvSpPr txBox="1">
            <a:spLocks/>
          </p:cNvSpPr>
          <p:nvPr/>
        </p:nvSpPr>
        <p:spPr>
          <a:xfrm>
            <a:off x="5465773" y="3779859"/>
            <a:ext cx="3650874" cy="2181123"/>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Long history in Australia</a:t>
            </a:r>
          </a:p>
          <a:p>
            <a:pPr marL="163296" indent="-163296" defTabSz="914406">
              <a:spcBef>
                <a:spcPts val="726"/>
              </a:spcBef>
            </a:pPr>
            <a:r>
              <a:rPr lang="en-US" sz="1633" dirty="0">
                <a:solidFill>
                  <a:prstClr val="white"/>
                </a:solidFill>
                <a:latin typeface="Arial"/>
              </a:rPr>
              <a:t>Delicate, versatile grape produced in a range of styles</a:t>
            </a:r>
          </a:p>
          <a:p>
            <a:pPr marL="163296" indent="-163296" defTabSz="914406">
              <a:spcBef>
                <a:spcPts val="726"/>
              </a:spcBef>
            </a:pPr>
            <a:r>
              <a:rPr lang="en-US" sz="1633" dirty="0">
                <a:solidFill>
                  <a:prstClr val="white"/>
                </a:solidFill>
                <a:latin typeface="Arial"/>
              </a:rPr>
              <a:t>Potential to age for many years</a:t>
            </a:r>
          </a:p>
          <a:p>
            <a:pPr marL="163296" indent="-163296" defTabSz="914406">
              <a:spcBef>
                <a:spcPts val="726"/>
              </a:spcBef>
            </a:pPr>
            <a:r>
              <a:rPr lang="en-US" sz="1633" dirty="0">
                <a:solidFill>
                  <a:prstClr val="white"/>
                </a:solidFill>
                <a:latin typeface="Arial"/>
              </a:rPr>
              <a:t>Lends itself to botrytis, or ‘noble rot’, to produce one of Australia’s most celebrated sweet wine styles</a:t>
            </a:r>
          </a:p>
        </p:txBody>
      </p:sp>
    </p:spTree>
    <p:extLst>
      <p:ext uri="{BB962C8B-B14F-4D97-AF65-F5344CB8AC3E}">
        <p14:creationId xmlns:p14="http://schemas.microsoft.com/office/powerpoint/2010/main" val="17389232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D0BF00BE-8930-4685-A225-1F8EA221A6E0}"/>
              </a:ext>
            </a:extLst>
          </p:cNvPr>
          <p:cNvSpPr txBox="1"/>
          <p:nvPr/>
        </p:nvSpPr>
        <p:spPr>
          <a:xfrm>
            <a:off x="2518483" y="1862141"/>
            <a:ext cx="4065623" cy="592855"/>
          </a:xfrm>
          <a:prstGeom prst="rect">
            <a:avLst/>
          </a:prstGeom>
        </p:spPr>
        <p:txBody>
          <a:bodyPr vert="horz" wrap="none" lIns="0" tIns="0" rIns="0" bIns="0" rtlCol="0">
            <a:noAutofit/>
          </a:bodyPr>
          <a:lstStyle/>
          <a:p>
            <a:pPr marL="0" marR="0" lvl="0" indent="0" algn="l" defTabSz="659924" rtl="0" eaLnBrk="1" fontAlgn="auto" latinLnBrk="0" hangingPunct="1">
              <a:lnSpc>
                <a:spcPct val="88000"/>
              </a:lnSpc>
              <a:spcBef>
                <a:spcPts val="0"/>
              </a:spcBef>
              <a:spcAft>
                <a:spcPts val="0"/>
              </a:spcAft>
              <a:buClrTx/>
              <a:buSzTx/>
              <a:buFontTx/>
              <a:buNone/>
              <a:tabLst>
                <a:tab pos="506954" algn="l"/>
              </a:tabLst>
              <a:defRPr/>
            </a:pPr>
            <a:r>
              <a:rPr kumimoji="0" lang="en-AU" sz="4773" b="1" i="0" u="none" strike="noStrike" kern="1200" cap="none" spc="437" normalizeH="0" baseline="0" noProof="0" dirty="0">
                <a:ln>
                  <a:noFill/>
                </a:ln>
                <a:solidFill>
                  <a:prstClr val="white"/>
                </a:solidFill>
                <a:effectLst/>
                <a:uLnTx/>
                <a:uFillTx/>
                <a:latin typeface="Arial" panose="020B0604020202020204"/>
                <a:ea typeface="+mn-ea"/>
                <a:cs typeface="Hellix"/>
              </a:rPr>
              <a:t>FREE OPEN</a:t>
            </a:r>
          </a:p>
        </p:txBody>
      </p:sp>
      <p:sp>
        <p:nvSpPr>
          <p:cNvPr id="5" name="Content Placeholder 2">
            <a:extLst>
              <a:ext uri="{FF2B5EF4-FFF2-40B4-BE49-F238E27FC236}">
                <a16:creationId xmlns:a16="http://schemas.microsoft.com/office/drawing/2014/main" id="{EF668DAC-2248-4F1C-899F-739503A43D7C}"/>
              </a:ext>
            </a:extLst>
          </p:cNvPr>
          <p:cNvSpPr txBox="1">
            <a:spLocks/>
          </p:cNvSpPr>
          <p:nvPr/>
        </p:nvSpPr>
        <p:spPr>
          <a:xfrm>
            <a:off x="7095804" y="3505803"/>
            <a:ext cx="3051533" cy="1552397"/>
          </a:xfrm>
          <a:prstGeom prst="rect">
            <a:avLst/>
          </a:prstGeom>
        </p:spPr>
        <p:txBody>
          <a:bodyPr anchor="t" anchorCtr="0"/>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78710" marR="0" lvl="0" indent="-178710" algn="l" defTabSz="400944" rtl="0" eaLnBrk="1" fontAlgn="auto" latinLnBrk="0" hangingPunct="1">
              <a:lnSpc>
                <a:spcPct val="114000"/>
              </a:lnSpc>
              <a:spcBef>
                <a:spcPts val="477"/>
              </a:spcBef>
              <a:spcAft>
                <a:spcPts val="0"/>
              </a:spcAft>
              <a:buClr>
                <a:srgbClr val="F40000"/>
              </a:buClr>
              <a:buSzTx/>
              <a:buFont typeface="Arial" panose="020B0604020202020204" pitchFamily="34" charset="0"/>
              <a:buChar char="-"/>
              <a:tabLst/>
              <a:defRPr/>
            </a:pPr>
            <a:r>
              <a:rPr kumimoji="0" lang="en-US" sz="1790" b="0" i="0" u="none" strike="noStrike" kern="1200" cap="none" spc="0" normalizeH="0" baseline="0" noProof="0" dirty="0">
                <a:ln>
                  <a:noFill/>
                </a:ln>
                <a:solidFill>
                  <a:prstClr val="white"/>
                </a:solidFill>
                <a:effectLst/>
                <a:uLnTx/>
                <a:uFillTx/>
                <a:latin typeface="Arial" panose="020B0604020202020204"/>
                <a:ea typeface="+mn-ea"/>
                <a:cs typeface="+mn-cs"/>
              </a:rPr>
              <a:t>Free program materials and resources</a:t>
            </a:r>
          </a:p>
          <a:p>
            <a:pPr marL="178710" marR="0" lvl="0" indent="-178710" algn="l" defTabSz="400944" rtl="0" eaLnBrk="1" fontAlgn="auto" latinLnBrk="0" hangingPunct="1">
              <a:lnSpc>
                <a:spcPct val="114000"/>
              </a:lnSpc>
              <a:spcBef>
                <a:spcPts val="477"/>
              </a:spcBef>
              <a:spcAft>
                <a:spcPts val="0"/>
              </a:spcAft>
              <a:buClr>
                <a:srgbClr val="F40000"/>
              </a:buClr>
              <a:buSzTx/>
              <a:buFont typeface="Arial" panose="020B0604020202020204" pitchFamily="34" charset="0"/>
              <a:buChar char="-"/>
              <a:tabLst/>
              <a:defRPr/>
            </a:pPr>
            <a:r>
              <a:rPr kumimoji="0" lang="en-US" sz="1790" b="0" i="0" u="none" strike="noStrike" kern="1200" cap="none" spc="0" normalizeH="0" baseline="0" noProof="0" dirty="0">
                <a:ln>
                  <a:noFill/>
                </a:ln>
                <a:solidFill>
                  <a:prstClr val="white"/>
                </a:solidFill>
                <a:effectLst/>
                <a:uLnTx/>
                <a:uFillTx/>
                <a:latin typeface="Arial" panose="020B0604020202020204"/>
                <a:ea typeface="+mn-ea"/>
                <a:cs typeface="+mn-cs"/>
              </a:rPr>
              <a:t>Unrestricted access</a:t>
            </a:r>
          </a:p>
          <a:p>
            <a:pPr marL="178710" marR="0" lvl="0" indent="-178710" algn="l" defTabSz="400944" rtl="0" eaLnBrk="1" fontAlgn="auto" latinLnBrk="0" hangingPunct="1">
              <a:lnSpc>
                <a:spcPct val="114000"/>
              </a:lnSpc>
              <a:spcBef>
                <a:spcPts val="477"/>
              </a:spcBef>
              <a:spcAft>
                <a:spcPts val="0"/>
              </a:spcAft>
              <a:buClr>
                <a:srgbClr val="F40000"/>
              </a:buClr>
              <a:buSzTx/>
              <a:buFont typeface="Arial" panose="020B0604020202020204" pitchFamily="34" charset="0"/>
              <a:buChar char="-"/>
              <a:tabLst/>
              <a:defRPr/>
            </a:pPr>
            <a:r>
              <a:rPr kumimoji="0" lang="en-US" sz="1790" b="0" i="0" u="none" strike="noStrike" kern="1200" cap="none" spc="0" normalizeH="0" baseline="0" noProof="0" dirty="0">
                <a:ln>
                  <a:noFill/>
                </a:ln>
                <a:solidFill>
                  <a:prstClr val="white"/>
                </a:solidFill>
                <a:effectLst/>
                <a:uLnTx/>
                <a:uFillTx/>
                <a:latin typeface="Arial" panose="020B0604020202020204"/>
                <a:ea typeface="+mn-ea"/>
                <a:cs typeface="+mn-cs"/>
              </a:rPr>
              <a:t>Global reach</a:t>
            </a:r>
          </a:p>
        </p:txBody>
      </p:sp>
      <p:sp>
        <p:nvSpPr>
          <p:cNvPr id="6" name="object 4">
            <a:extLst>
              <a:ext uri="{FF2B5EF4-FFF2-40B4-BE49-F238E27FC236}">
                <a16:creationId xmlns:a16="http://schemas.microsoft.com/office/drawing/2014/main" id="{50B537F7-D109-422B-8FAE-B80DB3E6B092}"/>
              </a:ext>
            </a:extLst>
          </p:cNvPr>
          <p:cNvSpPr txBox="1"/>
          <p:nvPr/>
        </p:nvSpPr>
        <p:spPr>
          <a:xfrm>
            <a:off x="2518484" y="2500890"/>
            <a:ext cx="7338516" cy="592854"/>
          </a:xfrm>
          <a:prstGeom prst="rect">
            <a:avLst/>
          </a:prstGeom>
        </p:spPr>
        <p:txBody>
          <a:bodyPr vert="horz" wrap="none" lIns="0" tIns="0" rIns="0" bIns="0" rtlCol="0">
            <a:noAutofit/>
          </a:bodyPr>
          <a:lstStyle/>
          <a:p>
            <a:pPr marL="0" marR="0" lvl="0" indent="0" algn="l" defTabSz="659924" rtl="0" eaLnBrk="1" fontAlgn="auto" latinLnBrk="0" hangingPunct="1">
              <a:lnSpc>
                <a:spcPct val="88000"/>
              </a:lnSpc>
              <a:spcBef>
                <a:spcPts val="0"/>
              </a:spcBef>
              <a:spcAft>
                <a:spcPts val="0"/>
              </a:spcAft>
              <a:buClrTx/>
              <a:buSzTx/>
              <a:buFontTx/>
              <a:buNone/>
              <a:tabLst>
                <a:tab pos="506954" algn="l"/>
              </a:tabLst>
              <a:defRPr/>
            </a:pPr>
            <a:r>
              <a:rPr kumimoji="0" lang="en-AU" sz="4773" b="1" i="0" u="none" strike="noStrike" kern="1200" cap="none" spc="1313" normalizeH="0" baseline="0" noProof="0" dirty="0">
                <a:ln>
                  <a:noFill/>
                </a:ln>
                <a:solidFill>
                  <a:srgbClr val="F40000"/>
                </a:solidFill>
                <a:effectLst/>
                <a:uLnTx/>
                <a:uFillTx/>
                <a:latin typeface="Arial" panose="020B0604020202020204"/>
                <a:ea typeface="+mn-ea"/>
                <a:cs typeface="Hellix"/>
              </a:rPr>
              <a:t>GLOBAL ACCESS</a:t>
            </a:r>
          </a:p>
        </p:txBody>
      </p:sp>
      <p:sp>
        <p:nvSpPr>
          <p:cNvPr id="7" name="object 4">
            <a:extLst>
              <a:ext uri="{FF2B5EF4-FFF2-40B4-BE49-F238E27FC236}">
                <a16:creationId xmlns:a16="http://schemas.microsoft.com/office/drawing/2014/main" id="{BBFA4D8C-79BB-4F8A-9DFB-D5B39B9FAB3A}"/>
              </a:ext>
            </a:extLst>
          </p:cNvPr>
          <p:cNvSpPr txBox="1"/>
          <p:nvPr/>
        </p:nvSpPr>
        <p:spPr>
          <a:xfrm>
            <a:off x="3453997" y="5282435"/>
            <a:ext cx="6944883" cy="592854"/>
          </a:xfrm>
          <a:prstGeom prst="rect">
            <a:avLst/>
          </a:prstGeom>
        </p:spPr>
        <p:txBody>
          <a:bodyPr vert="horz" wrap="none" lIns="0" tIns="0" rIns="0" bIns="0" rtlCol="0">
            <a:noAutofit/>
          </a:bodyPr>
          <a:lstStyle/>
          <a:p>
            <a:pPr marL="0" marR="0" lvl="0" indent="0" algn="l" defTabSz="659924" rtl="0" eaLnBrk="1" fontAlgn="auto" latinLnBrk="0" hangingPunct="1">
              <a:lnSpc>
                <a:spcPct val="88000"/>
              </a:lnSpc>
              <a:spcBef>
                <a:spcPts val="0"/>
              </a:spcBef>
              <a:spcAft>
                <a:spcPts val="0"/>
              </a:spcAft>
              <a:buClrTx/>
              <a:buSzTx/>
              <a:buFontTx/>
              <a:buNone/>
              <a:tabLst>
                <a:tab pos="506954" algn="l"/>
              </a:tabLst>
              <a:defRPr/>
            </a:pPr>
            <a:r>
              <a:rPr kumimoji="0" lang="en-AU" sz="3103" b="1" i="0" u="none" strike="noStrike" kern="1200" cap="none" spc="0" normalizeH="0" baseline="0" noProof="0" dirty="0">
                <a:ln>
                  <a:noFill/>
                </a:ln>
                <a:solidFill>
                  <a:prstClr val="white"/>
                </a:solidFill>
                <a:effectLst/>
                <a:uLnTx/>
                <a:uFillTx/>
                <a:latin typeface="Arial" panose="020B0604020202020204"/>
                <a:ea typeface="+mn-ea"/>
                <a:cs typeface="Hellix"/>
              </a:rPr>
              <a:t>www.australianwinediscovered.com</a:t>
            </a:r>
          </a:p>
        </p:txBody>
      </p:sp>
    </p:spTree>
    <p:extLst>
      <p:ext uri="{BB962C8B-B14F-4D97-AF65-F5344CB8AC3E}">
        <p14:creationId xmlns:p14="http://schemas.microsoft.com/office/powerpoint/2010/main" val="42011974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E1390F84-EDF2-4547-BA96-740EDC99AA23}"/>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7" name="object 58">
            <a:extLst>
              <a:ext uri="{FF2B5EF4-FFF2-40B4-BE49-F238E27FC236}">
                <a16:creationId xmlns:a16="http://schemas.microsoft.com/office/drawing/2014/main" id="{134D7241-CAB4-46C9-ADD6-0283DDA783BB}"/>
              </a:ext>
            </a:extLst>
          </p:cNvPr>
          <p:cNvSpPr txBox="1"/>
          <p:nvPr/>
        </p:nvSpPr>
        <p:spPr>
          <a:xfrm>
            <a:off x="1823147" y="5425795"/>
            <a:ext cx="787546" cy="657100"/>
          </a:xfrm>
          <a:prstGeom prst="rect">
            <a:avLst/>
          </a:prstGeom>
        </p:spPr>
        <p:txBody>
          <a:bodyPr vert="horz" wrap="square" lIns="0" tIns="15554" rIns="0" bIns="0" rtlCol="0" anchor="ctr"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Citrus</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Apple</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Honey</a:t>
            </a:r>
          </a:p>
        </p:txBody>
      </p:sp>
      <p:sp>
        <p:nvSpPr>
          <p:cNvPr id="8" name="object 58">
            <a:extLst>
              <a:ext uri="{FF2B5EF4-FFF2-40B4-BE49-F238E27FC236}">
                <a16:creationId xmlns:a16="http://schemas.microsoft.com/office/drawing/2014/main" id="{DA6DE97A-9577-4ADF-86CA-4EDD4F9DDCA9}"/>
              </a:ext>
            </a:extLst>
          </p:cNvPr>
          <p:cNvSpPr txBox="1"/>
          <p:nvPr/>
        </p:nvSpPr>
        <p:spPr>
          <a:xfrm>
            <a:off x="1045258" y="4472769"/>
            <a:ext cx="823944"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YOUTHFUL</a:t>
            </a:r>
          </a:p>
        </p:txBody>
      </p:sp>
      <p:sp>
        <p:nvSpPr>
          <p:cNvPr id="9" name="object 58">
            <a:extLst>
              <a:ext uri="{FF2B5EF4-FFF2-40B4-BE49-F238E27FC236}">
                <a16:creationId xmlns:a16="http://schemas.microsoft.com/office/drawing/2014/main" id="{00678557-6612-4ECC-A9D0-6D105720F4DD}"/>
              </a:ext>
            </a:extLst>
          </p:cNvPr>
          <p:cNvSpPr txBox="1"/>
          <p:nvPr/>
        </p:nvSpPr>
        <p:spPr>
          <a:xfrm>
            <a:off x="3098796" y="4702529"/>
            <a:ext cx="1551735" cy="37990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Richer with notes of toast and honey</a:t>
            </a:r>
            <a:endParaRPr lang="en-AU" sz="1315" dirty="0">
              <a:solidFill>
                <a:prstClr val="black"/>
              </a:solidFill>
              <a:latin typeface="Arial"/>
              <a:cs typeface="Hellix SemiBold"/>
            </a:endParaRPr>
          </a:p>
        </p:txBody>
      </p:sp>
      <p:sp>
        <p:nvSpPr>
          <p:cNvPr id="10" name="object 58">
            <a:extLst>
              <a:ext uri="{FF2B5EF4-FFF2-40B4-BE49-F238E27FC236}">
                <a16:creationId xmlns:a16="http://schemas.microsoft.com/office/drawing/2014/main" id="{CDE38E9D-D03E-41B5-B3E2-C1E161048F82}"/>
              </a:ext>
            </a:extLst>
          </p:cNvPr>
          <p:cNvSpPr txBox="1"/>
          <p:nvPr/>
        </p:nvSpPr>
        <p:spPr>
          <a:xfrm>
            <a:off x="3655979" y="4476042"/>
            <a:ext cx="436018"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AGED</a:t>
            </a:r>
          </a:p>
        </p:txBody>
      </p:sp>
      <p:sp>
        <p:nvSpPr>
          <p:cNvPr id="11" name="object 58">
            <a:extLst>
              <a:ext uri="{FF2B5EF4-FFF2-40B4-BE49-F238E27FC236}">
                <a16:creationId xmlns:a16="http://schemas.microsoft.com/office/drawing/2014/main" id="{CEAD3B9F-689F-4D5E-A874-2507840AC424}"/>
              </a:ext>
            </a:extLst>
          </p:cNvPr>
          <p:cNvSpPr txBox="1"/>
          <p:nvPr/>
        </p:nvSpPr>
        <p:spPr>
          <a:xfrm>
            <a:off x="1505871" y="2985196"/>
            <a:ext cx="1174698" cy="705382"/>
          </a:xfrm>
          <a:prstGeom prst="rect">
            <a:avLst/>
          </a:prstGeom>
        </p:spPr>
        <p:txBody>
          <a:bodyPr vert="horz" wrap="square" lIns="0" tIns="15554" rIns="0" bIns="0" rtlCol="0" anchor="ctr" anchorCtr="0">
            <a:spAutoFit/>
          </a:bodyPr>
          <a:lstStyle/>
          <a:p>
            <a:pPr algn="ctr" defTabSz="829544">
              <a:lnSpc>
                <a:spcPct val="95000"/>
              </a:lnSpc>
              <a:buClr>
                <a:srgbClr val="F40000"/>
              </a:buClr>
            </a:pPr>
            <a:r>
              <a:rPr lang="en-US" sz="1179" b="1" dirty="0">
                <a:solidFill>
                  <a:prstClr val="white"/>
                </a:solidFill>
                <a:latin typeface="Arial"/>
                <a:cs typeface="Hellix SemiBold"/>
              </a:rPr>
              <a:t>LIGHT-BODIED TO MEDIUM-BODIED DRY WINES </a:t>
            </a:r>
          </a:p>
        </p:txBody>
      </p:sp>
      <p:sp>
        <p:nvSpPr>
          <p:cNvPr id="12" name="object 58">
            <a:extLst>
              <a:ext uri="{FF2B5EF4-FFF2-40B4-BE49-F238E27FC236}">
                <a16:creationId xmlns:a16="http://schemas.microsoft.com/office/drawing/2014/main" id="{9F8F67DC-885F-427D-AC75-11AB9B527915}"/>
              </a:ext>
            </a:extLst>
          </p:cNvPr>
          <p:cNvSpPr txBox="1"/>
          <p:nvPr/>
        </p:nvSpPr>
        <p:spPr>
          <a:xfrm>
            <a:off x="689039" y="4694964"/>
            <a:ext cx="1551735" cy="37990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315" dirty="0">
                <a:solidFill>
                  <a:prstClr val="black"/>
                </a:solidFill>
                <a:latin typeface="Arial"/>
                <a:cs typeface="Hellix SemiBold"/>
              </a:rPr>
              <a:t>Crisp, fresh and citrusy</a:t>
            </a:r>
          </a:p>
        </p:txBody>
      </p:sp>
      <p:sp>
        <p:nvSpPr>
          <p:cNvPr id="13" name="object 58">
            <a:extLst>
              <a:ext uri="{FF2B5EF4-FFF2-40B4-BE49-F238E27FC236}">
                <a16:creationId xmlns:a16="http://schemas.microsoft.com/office/drawing/2014/main" id="{77E92289-D8F1-4269-A1F4-CACBBC03DC43}"/>
              </a:ext>
            </a:extLst>
          </p:cNvPr>
          <p:cNvSpPr txBox="1"/>
          <p:nvPr/>
        </p:nvSpPr>
        <p:spPr>
          <a:xfrm>
            <a:off x="4165634" y="5487776"/>
            <a:ext cx="975716" cy="406582"/>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14" name="object 58">
            <a:extLst>
              <a:ext uri="{FF2B5EF4-FFF2-40B4-BE49-F238E27FC236}">
                <a16:creationId xmlns:a16="http://schemas.microsoft.com/office/drawing/2014/main" id="{90D22CA3-5A25-4839-9396-CA8D4B1CB65C}"/>
              </a:ext>
            </a:extLst>
          </p:cNvPr>
          <p:cNvSpPr txBox="1"/>
          <p:nvPr/>
        </p:nvSpPr>
        <p:spPr>
          <a:xfrm>
            <a:off x="8300334" y="3909109"/>
            <a:ext cx="738472" cy="211144"/>
          </a:xfrm>
          <a:prstGeom prst="rect">
            <a:avLst/>
          </a:prstGeom>
          <a:solidFill>
            <a:schemeClr val="tx1"/>
          </a:solidFill>
        </p:spPr>
        <p:txBody>
          <a:bodyPr vert="horz" wrap="none" lIns="0" tIns="15554" rIns="0" bIns="0" rtlCol="0">
            <a:spAutoFit/>
          </a:bodyPr>
          <a:lstStyle/>
          <a:p>
            <a:pPr algn="ctr" defTabSz="829544">
              <a:buClr>
                <a:srgbClr val="F40000"/>
              </a:buClr>
            </a:pPr>
            <a:r>
              <a:rPr lang="en-US" sz="1270" b="1" spc="91" dirty="0">
                <a:solidFill>
                  <a:prstClr val="white"/>
                </a:solidFill>
                <a:latin typeface="Arial"/>
                <a:cs typeface="Hellix SemiBold"/>
              </a:rPr>
              <a:t>BLENDS</a:t>
            </a:r>
          </a:p>
        </p:txBody>
      </p:sp>
      <p:sp>
        <p:nvSpPr>
          <p:cNvPr id="15" name="object 58">
            <a:extLst>
              <a:ext uri="{FF2B5EF4-FFF2-40B4-BE49-F238E27FC236}">
                <a16:creationId xmlns:a16="http://schemas.microsoft.com/office/drawing/2014/main" id="{50076B44-AAF7-4942-BA47-865259102E77}"/>
              </a:ext>
            </a:extLst>
          </p:cNvPr>
          <p:cNvSpPr txBox="1"/>
          <p:nvPr/>
        </p:nvSpPr>
        <p:spPr>
          <a:xfrm>
            <a:off x="3718333" y="2779011"/>
            <a:ext cx="1899845" cy="367469"/>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FOUR DISTINCT STYLES:</a:t>
            </a:r>
          </a:p>
        </p:txBody>
      </p:sp>
      <p:sp>
        <p:nvSpPr>
          <p:cNvPr id="16" name="object 58">
            <a:extLst>
              <a:ext uri="{FF2B5EF4-FFF2-40B4-BE49-F238E27FC236}">
                <a16:creationId xmlns:a16="http://schemas.microsoft.com/office/drawing/2014/main" id="{F6932EDA-B440-4BDD-928C-53377D8CE67B}"/>
              </a:ext>
            </a:extLst>
          </p:cNvPr>
          <p:cNvSpPr txBox="1"/>
          <p:nvPr/>
        </p:nvSpPr>
        <p:spPr>
          <a:xfrm>
            <a:off x="3918895" y="3163793"/>
            <a:ext cx="1720221" cy="543351"/>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UNOAKED, OAKED, BLENDED, </a:t>
            </a:r>
          </a:p>
          <a:p>
            <a:pPr algn="ctr" defTabSz="829544">
              <a:lnSpc>
                <a:spcPct val="90000"/>
              </a:lnSpc>
              <a:buClr>
                <a:srgbClr val="F40000"/>
              </a:buClr>
            </a:pPr>
            <a:r>
              <a:rPr lang="en-US" sz="1270" dirty="0">
                <a:solidFill>
                  <a:prstClr val="black"/>
                </a:solidFill>
                <a:latin typeface="Arial"/>
                <a:cs typeface="Hellix SemiBold"/>
              </a:rPr>
              <a:t>DESSERT WINE</a:t>
            </a:r>
          </a:p>
        </p:txBody>
      </p:sp>
      <p:sp>
        <p:nvSpPr>
          <p:cNvPr id="17" name="object 58">
            <a:extLst>
              <a:ext uri="{FF2B5EF4-FFF2-40B4-BE49-F238E27FC236}">
                <a16:creationId xmlns:a16="http://schemas.microsoft.com/office/drawing/2014/main" id="{0B4FF9E8-9530-4789-999D-93AA0160C704}"/>
              </a:ext>
            </a:extLst>
          </p:cNvPr>
          <p:cNvSpPr txBox="1"/>
          <p:nvPr/>
        </p:nvSpPr>
        <p:spPr>
          <a:xfrm>
            <a:off x="8353054" y="2883718"/>
            <a:ext cx="1899845" cy="191588"/>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COMMONLY BLENDED</a:t>
            </a:r>
          </a:p>
        </p:txBody>
      </p:sp>
      <p:sp>
        <p:nvSpPr>
          <p:cNvPr id="18" name="object 58">
            <a:extLst>
              <a:ext uri="{FF2B5EF4-FFF2-40B4-BE49-F238E27FC236}">
                <a16:creationId xmlns:a16="http://schemas.microsoft.com/office/drawing/2014/main" id="{C326F92B-D775-4E2B-89B4-C4CAA833E995}"/>
              </a:ext>
            </a:extLst>
          </p:cNvPr>
          <p:cNvSpPr txBox="1"/>
          <p:nvPr/>
        </p:nvSpPr>
        <p:spPr>
          <a:xfrm>
            <a:off x="8459622" y="3050908"/>
            <a:ext cx="1801655" cy="543351"/>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WITH OTHER VARIETIES INCLUDING SAUVIGNON BLANC</a:t>
            </a:r>
          </a:p>
        </p:txBody>
      </p:sp>
      <p:sp>
        <p:nvSpPr>
          <p:cNvPr id="19" name="object 58">
            <a:extLst>
              <a:ext uri="{FF2B5EF4-FFF2-40B4-BE49-F238E27FC236}">
                <a16:creationId xmlns:a16="http://schemas.microsoft.com/office/drawing/2014/main" id="{99389476-26FA-43F9-839E-74870A1E5D97}"/>
              </a:ext>
            </a:extLst>
          </p:cNvPr>
          <p:cNvSpPr txBox="1"/>
          <p:nvPr/>
        </p:nvSpPr>
        <p:spPr>
          <a:xfrm>
            <a:off x="7643857" y="4367927"/>
            <a:ext cx="1899845" cy="367469"/>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SEMILLON CONTRIBUTES </a:t>
            </a:r>
            <a:endParaRPr lang="en-US" sz="1270" b="1" dirty="0">
              <a:solidFill>
                <a:prstClr val="black"/>
              </a:solidFill>
              <a:latin typeface="Arial"/>
              <a:cs typeface="Hellix SemiBold"/>
            </a:endParaRPr>
          </a:p>
        </p:txBody>
      </p:sp>
      <p:sp>
        <p:nvSpPr>
          <p:cNvPr id="20" name="object 58">
            <a:extLst>
              <a:ext uri="{FF2B5EF4-FFF2-40B4-BE49-F238E27FC236}">
                <a16:creationId xmlns:a16="http://schemas.microsoft.com/office/drawing/2014/main" id="{FC6EA292-B7A2-42D3-85CC-5D208A6864C1}"/>
              </a:ext>
            </a:extLst>
          </p:cNvPr>
          <p:cNvSpPr txBox="1"/>
          <p:nvPr/>
        </p:nvSpPr>
        <p:spPr>
          <a:xfrm>
            <a:off x="7786976" y="4753966"/>
            <a:ext cx="1647120" cy="895114"/>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FLAVOUR AND ROUNDNESS TO THE SHARPER SAUVIGNON BLANC NOTES </a:t>
            </a:r>
          </a:p>
        </p:txBody>
      </p:sp>
      <p:sp>
        <p:nvSpPr>
          <p:cNvPr id="21" name="object 58">
            <a:extLst>
              <a:ext uri="{FF2B5EF4-FFF2-40B4-BE49-F238E27FC236}">
                <a16:creationId xmlns:a16="http://schemas.microsoft.com/office/drawing/2014/main" id="{859CC086-428A-4BED-AF28-B423B577110F}"/>
              </a:ext>
            </a:extLst>
          </p:cNvPr>
          <p:cNvSpPr txBox="1"/>
          <p:nvPr/>
        </p:nvSpPr>
        <p:spPr>
          <a:xfrm>
            <a:off x="10059686" y="4398876"/>
            <a:ext cx="1647121" cy="367469"/>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AU" sz="1270" b="1" dirty="0">
                <a:solidFill>
                  <a:prstClr val="black"/>
                </a:solidFill>
                <a:latin typeface="Arial"/>
                <a:cs typeface="Hellix SemiBold"/>
              </a:rPr>
              <a:t>CRISP, CLEAN, ELEGANT </a:t>
            </a:r>
          </a:p>
        </p:txBody>
      </p:sp>
      <p:sp>
        <p:nvSpPr>
          <p:cNvPr id="22" name="object 58">
            <a:extLst>
              <a:ext uri="{FF2B5EF4-FFF2-40B4-BE49-F238E27FC236}">
                <a16:creationId xmlns:a16="http://schemas.microsoft.com/office/drawing/2014/main" id="{58FCBD71-3146-4960-B6E0-0C0BBF1F3C52}"/>
              </a:ext>
            </a:extLst>
          </p:cNvPr>
          <p:cNvSpPr txBox="1"/>
          <p:nvPr/>
        </p:nvSpPr>
        <p:spPr>
          <a:xfrm>
            <a:off x="10100579" y="4745588"/>
            <a:ext cx="1720221" cy="719232"/>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270" dirty="0">
                <a:solidFill>
                  <a:prstClr val="black"/>
                </a:solidFill>
                <a:latin typeface="Arial"/>
                <a:cs typeface="Hellix SemiBold"/>
              </a:rPr>
              <a:t>AND FRUIT-DRIVEN, AND GENERALLY MADE FOR EARLY DRINKING</a:t>
            </a:r>
          </a:p>
        </p:txBody>
      </p:sp>
    </p:spTree>
    <p:extLst>
      <p:ext uri="{BB962C8B-B14F-4D97-AF65-F5344CB8AC3E}">
        <p14:creationId xmlns:p14="http://schemas.microsoft.com/office/powerpoint/2010/main" val="20455053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7" name="object 37">
            <a:extLst>
              <a:ext uri="{FF2B5EF4-FFF2-40B4-BE49-F238E27FC236}">
                <a16:creationId xmlns:a16="http://schemas.microsoft.com/office/drawing/2014/main" id="{AA0E6582-3F1A-416E-999A-8773243A94FC}"/>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8" name="object 58">
            <a:extLst>
              <a:ext uri="{FF2B5EF4-FFF2-40B4-BE49-F238E27FC236}">
                <a16:creationId xmlns:a16="http://schemas.microsoft.com/office/drawing/2014/main" id="{C41ACB49-8DFA-489C-8AA2-7219C27571F2}"/>
              </a:ext>
            </a:extLst>
          </p:cNvPr>
          <p:cNvSpPr txBox="1"/>
          <p:nvPr/>
        </p:nvSpPr>
        <p:spPr>
          <a:xfrm>
            <a:off x="7849076" y="2810061"/>
            <a:ext cx="1792101"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Semillon Sauvignon Blanc blend is a signature style, known for its liveliness and bright personality </a:t>
            </a:r>
          </a:p>
        </p:txBody>
      </p:sp>
      <p:sp>
        <p:nvSpPr>
          <p:cNvPr id="9" name="object 58">
            <a:extLst>
              <a:ext uri="{FF2B5EF4-FFF2-40B4-BE49-F238E27FC236}">
                <a16:creationId xmlns:a16="http://schemas.microsoft.com/office/drawing/2014/main" id="{EB026612-128B-4F7B-8436-87F6DE20F30C}"/>
              </a:ext>
            </a:extLst>
          </p:cNvPr>
          <p:cNvSpPr txBox="1"/>
          <p:nvPr/>
        </p:nvSpPr>
        <p:spPr>
          <a:xfrm>
            <a:off x="7593018" y="2561124"/>
            <a:ext cx="2031402"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MARGARET RIVER</a:t>
            </a:r>
            <a:endParaRPr lang="en-US" sz="1633" b="1" dirty="0">
              <a:solidFill>
                <a:prstClr val="black"/>
              </a:solidFill>
              <a:latin typeface="Arial"/>
              <a:cs typeface="Hellix SemiBold"/>
            </a:endParaRPr>
          </a:p>
        </p:txBody>
      </p:sp>
      <p:sp>
        <p:nvSpPr>
          <p:cNvPr id="10" name="object 58">
            <a:extLst>
              <a:ext uri="{FF2B5EF4-FFF2-40B4-BE49-F238E27FC236}">
                <a16:creationId xmlns:a16="http://schemas.microsoft.com/office/drawing/2014/main" id="{7C052615-F30F-4DDA-A278-A7F3B7F04688}"/>
              </a:ext>
            </a:extLst>
          </p:cNvPr>
          <p:cNvSpPr txBox="1"/>
          <p:nvPr/>
        </p:nvSpPr>
        <p:spPr>
          <a:xfrm>
            <a:off x="9381653" y="4662162"/>
            <a:ext cx="1174281"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RIVERINA</a:t>
            </a:r>
            <a:endParaRPr lang="en-US" sz="1633" b="1" dirty="0">
              <a:solidFill>
                <a:prstClr val="black"/>
              </a:solidFill>
              <a:latin typeface="Arial"/>
              <a:cs typeface="Hellix SemiBold"/>
            </a:endParaRPr>
          </a:p>
        </p:txBody>
      </p:sp>
      <p:sp>
        <p:nvSpPr>
          <p:cNvPr id="11" name="object 58">
            <a:extLst>
              <a:ext uri="{FF2B5EF4-FFF2-40B4-BE49-F238E27FC236}">
                <a16:creationId xmlns:a16="http://schemas.microsoft.com/office/drawing/2014/main" id="{0C5242EB-7EA5-4F6F-A6DF-69B02AA51667}"/>
              </a:ext>
            </a:extLst>
          </p:cNvPr>
          <p:cNvSpPr txBox="1"/>
          <p:nvPr/>
        </p:nvSpPr>
        <p:spPr>
          <a:xfrm>
            <a:off x="9557275" y="4892845"/>
            <a:ext cx="1438715"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Produces gloriously sweet, intense and complex botrytis Semillon dessert wines</a:t>
            </a:r>
          </a:p>
        </p:txBody>
      </p:sp>
      <p:sp>
        <p:nvSpPr>
          <p:cNvPr id="12" name="object 58">
            <a:extLst>
              <a:ext uri="{FF2B5EF4-FFF2-40B4-BE49-F238E27FC236}">
                <a16:creationId xmlns:a16="http://schemas.microsoft.com/office/drawing/2014/main" id="{6E8F5714-FA91-4BDC-938F-829AF8B7162B}"/>
              </a:ext>
            </a:extLst>
          </p:cNvPr>
          <p:cNvSpPr txBox="1"/>
          <p:nvPr/>
        </p:nvSpPr>
        <p:spPr>
          <a:xfrm>
            <a:off x="770312" y="2165593"/>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BAROSSA VALLEY</a:t>
            </a:r>
            <a:endParaRPr lang="en-US" sz="1633" b="1" dirty="0">
              <a:solidFill>
                <a:prstClr val="black"/>
              </a:solidFill>
              <a:latin typeface="Arial"/>
              <a:cs typeface="Hellix SemiBold"/>
            </a:endParaRPr>
          </a:p>
        </p:txBody>
      </p:sp>
      <p:sp>
        <p:nvSpPr>
          <p:cNvPr id="13" name="object 58">
            <a:extLst>
              <a:ext uri="{FF2B5EF4-FFF2-40B4-BE49-F238E27FC236}">
                <a16:creationId xmlns:a16="http://schemas.microsoft.com/office/drawing/2014/main" id="{31D7D497-0EA0-4A36-82C5-132A878019EC}"/>
              </a:ext>
            </a:extLst>
          </p:cNvPr>
          <p:cNvSpPr txBox="1"/>
          <p:nvPr/>
        </p:nvSpPr>
        <p:spPr>
          <a:xfrm>
            <a:off x="3160018" y="4284208"/>
            <a:ext cx="1775218"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HUNTER VALLEY</a:t>
            </a:r>
            <a:endParaRPr lang="en-US" sz="1633" b="1" dirty="0">
              <a:solidFill>
                <a:prstClr val="black"/>
              </a:solidFill>
              <a:latin typeface="Arial"/>
              <a:cs typeface="Hellix SemiBold"/>
            </a:endParaRPr>
          </a:p>
        </p:txBody>
      </p:sp>
      <p:sp>
        <p:nvSpPr>
          <p:cNvPr id="14" name="object 58">
            <a:extLst>
              <a:ext uri="{FF2B5EF4-FFF2-40B4-BE49-F238E27FC236}">
                <a16:creationId xmlns:a16="http://schemas.microsoft.com/office/drawing/2014/main" id="{78996790-4932-4C8F-8B0B-820AB5E35AFA}"/>
              </a:ext>
            </a:extLst>
          </p:cNvPr>
          <p:cNvSpPr txBox="1"/>
          <p:nvPr/>
        </p:nvSpPr>
        <p:spPr>
          <a:xfrm>
            <a:off x="3415765" y="4527765"/>
            <a:ext cx="1775218"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Unoaked Hunter Valley Semillon is unique in the wine world, capable of ageing gracefully for well over 20 years</a:t>
            </a:r>
          </a:p>
        </p:txBody>
      </p:sp>
      <p:sp>
        <p:nvSpPr>
          <p:cNvPr id="15" name="object 58">
            <a:extLst>
              <a:ext uri="{FF2B5EF4-FFF2-40B4-BE49-F238E27FC236}">
                <a16:creationId xmlns:a16="http://schemas.microsoft.com/office/drawing/2014/main" id="{B2EE86F6-05F8-4B3B-A861-61D5FC2A7792}"/>
              </a:ext>
            </a:extLst>
          </p:cNvPr>
          <p:cNvSpPr txBox="1"/>
          <p:nvPr/>
        </p:nvSpPr>
        <p:spPr>
          <a:xfrm>
            <a:off x="963894" y="2429131"/>
            <a:ext cx="1901726" cy="973340"/>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Typically riper, richer styles that are often barrel fermented, however styles are becoming more crisp and delicate</a:t>
            </a:r>
          </a:p>
        </p:txBody>
      </p:sp>
    </p:spTree>
    <p:extLst>
      <p:ext uri="{BB962C8B-B14F-4D97-AF65-F5344CB8AC3E}">
        <p14:creationId xmlns:p14="http://schemas.microsoft.com/office/powerpoint/2010/main" val="20903752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A6A7DB3A-4A07-4C1D-A13C-C369B4AC502D}"/>
              </a:ext>
            </a:extLst>
          </p:cNvPr>
          <p:cNvSpPr txBox="1"/>
          <p:nvPr/>
        </p:nvSpPr>
        <p:spPr>
          <a:xfrm>
            <a:off x="4717741" y="1124846"/>
            <a:ext cx="5117089" cy="607786"/>
          </a:xfrm>
          <a:prstGeom prst="rect">
            <a:avLst/>
          </a:prstGeom>
        </p:spPr>
        <p:txBody>
          <a:bodyPr vert="horz" wrap="square" lIns="0" tIns="11521" rIns="0" bIns="0" rtlCol="0">
            <a:noAutofit/>
          </a:bodyPr>
          <a:lstStyle/>
          <a:p>
            <a:pPr defTabSz="829544">
              <a:lnSpc>
                <a:spcPct val="80000"/>
              </a:lnSpc>
              <a:tabLst>
                <a:tab pos="1156177" algn="l"/>
              </a:tabLst>
            </a:pPr>
            <a:r>
              <a:rPr lang="en-AU" sz="4899" b="1" spc="544" dirty="0">
                <a:solidFill>
                  <a:srgbClr val="F40000"/>
                </a:solidFill>
                <a:latin typeface="Arial"/>
                <a:cs typeface="Hellix"/>
              </a:rPr>
              <a:t>GRENACHE:</a:t>
            </a:r>
            <a:endParaRPr lang="en-AU" sz="4990" b="1" spc="544" dirty="0">
              <a:solidFill>
                <a:srgbClr val="F40000"/>
              </a:solidFill>
              <a:latin typeface="Arial"/>
              <a:cs typeface="Hellix"/>
            </a:endParaRPr>
          </a:p>
        </p:txBody>
      </p:sp>
      <p:sp>
        <p:nvSpPr>
          <p:cNvPr id="5" name="object 4">
            <a:extLst>
              <a:ext uri="{FF2B5EF4-FFF2-40B4-BE49-F238E27FC236}">
                <a16:creationId xmlns:a16="http://schemas.microsoft.com/office/drawing/2014/main" id="{9D314E40-BC7D-4049-9373-E7494D25598B}"/>
              </a:ext>
            </a:extLst>
          </p:cNvPr>
          <p:cNvSpPr txBox="1"/>
          <p:nvPr/>
        </p:nvSpPr>
        <p:spPr>
          <a:xfrm>
            <a:off x="4709362" y="1726988"/>
            <a:ext cx="5862825" cy="1207944"/>
          </a:xfrm>
          <a:prstGeom prst="rect">
            <a:avLst/>
          </a:prstGeom>
        </p:spPr>
        <p:txBody>
          <a:bodyPr vert="horz" wrap="square" lIns="0" tIns="11521" rIns="0" bIns="0" rtlCol="0">
            <a:noAutofit/>
          </a:bodyPr>
          <a:lstStyle/>
          <a:p>
            <a:pPr defTabSz="829544">
              <a:lnSpc>
                <a:spcPct val="85000"/>
              </a:lnSpc>
              <a:tabLst>
                <a:tab pos="1156177" algn="l"/>
              </a:tabLst>
            </a:pPr>
            <a:r>
              <a:rPr lang="en-AU" sz="4899" b="1" spc="1361" dirty="0">
                <a:solidFill>
                  <a:prstClr val="white"/>
                </a:solidFill>
                <a:latin typeface="Arial"/>
                <a:cs typeface="Hellix"/>
              </a:rPr>
              <a:t>REBIRTH OF A CLASSIC</a:t>
            </a:r>
          </a:p>
        </p:txBody>
      </p:sp>
      <p:sp>
        <p:nvSpPr>
          <p:cNvPr id="6" name="Content Placeholder 2">
            <a:extLst>
              <a:ext uri="{FF2B5EF4-FFF2-40B4-BE49-F238E27FC236}">
                <a16:creationId xmlns:a16="http://schemas.microsoft.com/office/drawing/2014/main" id="{C8E8E15A-1A34-40FA-8513-653110A2AEE0}"/>
              </a:ext>
            </a:extLst>
          </p:cNvPr>
          <p:cNvSpPr txBox="1">
            <a:spLocks/>
          </p:cNvSpPr>
          <p:nvPr/>
        </p:nvSpPr>
        <p:spPr>
          <a:xfrm>
            <a:off x="5464401" y="3303578"/>
            <a:ext cx="3650874" cy="2729609"/>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One of the original varieties planted in Australia</a:t>
            </a:r>
          </a:p>
          <a:p>
            <a:pPr marL="163296" indent="-163296" defTabSz="914406">
              <a:spcBef>
                <a:spcPts val="726"/>
              </a:spcBef>
            </a:pPr>
            <a:r>
              <a:rPr lang="en-US" sz="1633" dirty="0">
                <a:solidFill>
                  <a:prstClr val="white"/>
                </a:solidFill>
                <a:latin typeface="Arial"/>
              </a:rPr>
              <a:t>Australia boasts some of the oldest Grenache vines in the world</a:t>
            </a:r>
          </a:p>
          <a:p>
            <a:pPr marL="163296" indent="-163296" defTabSz="914406">
              <a:spcBef>
                <a:spcPts val="726"/>
              </a:spcBef>
            </a:pPr>
            <a:r>
              <a:rPr lang="en-US" sz="1633" dirty="0">
                <a:solidFill>
                  <a:prstClr val="white"/>
                </a:solidFill>
                <a:latin typeface="Arial"/>
              </a:rPr>
              <a:t>A workhorse grape somewhat overlooked in the early years</a:t>
            </a:r>
          </a:p>
          <a:p>
            <a:pPr marL="163296" indent="-163296" defTabSz="914406">
              <a:spcBef>
                <a:spcPts val="726"/>
              </a:spcBef>
            </a:pPr>
            <a:r>
              <a:rPr lang="en-US" sz="1633" dirty="0">
                <a:solidFill>
                  <a:prstClr val="white"/>
                </a:solidFill>
                <a:latin typeface="Arial"/>
              </a:rPr>
              <a:t>Today its enjoying a revival as winemakers </a:t>
            </a:r>
            <a:r>
              <a:rPr lang="en-US" sz="1633" dirty="0" err="1">
                <a:solidFill>
                  <a:prstClr val="white"/>
                </a:solidFill>
                <a:latin typeface="Arial"/>
              </a:rPr>
              <a:t>recognise</a:t>
            </a:r>
            <a:r>
              <a:rPr lang="en-US" sz="1633" dirty="0">
                <a:solidFill>
                  <a:prstClr val="white"/>
                </a:solidFill>
                <a:latin typeface="Arial"/>
              </a:rPr>
              <a:t> its exciting potential </a:t>
            </a:r>
          </a:p>
        </p:txBody>
      </p:sp>
    </p:spTree>
    <p:extLst>
      <p:ext uri="{BB962C8B-B14F-4D97-AF65-F5344CB8AC3E}">
        <p14:creationId xmlns:p14="http://schemas.microsoft.com/office/powerpoint/2010/main" val="16585873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585FA27C-C49F-478C-9036-AADC8C5646BC}"/>
              </a:ext>
            </a:extLst>
          </p:cNvPr>
          <p:cNvSpPr txBox="1">
            <a:spLocks/>
          </p:cNvSpPr>
          <p:nvPr/>
        </p:nvSpPr>
        <p:spPr>
          <a:xfrm>
            <a:off x="7035534" y="1414958"/>
            <a:ext cx="3799425"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635" dirty="0">
                <a:solidFill>
                  <a:prstClr val="black"/>
                </a:solidFill>
                <a:latin typeface="Arial"/>
              </a:rPr>
              <a:t>REGIONS</a:t>
            </a:r>
          </a:p>
        </p:txBody>
      </p:sp>
      <p:sp>
        <p:nvSpPr>
          <p:cNvPr id="5" name="object 10">
            <a:extLst>
              <a:ext uri="{FF2B5EF4-FFF2-40B4-BE49-F238E27FC236}">
                <a16:creationId xmlns:a16="http://schemas.microsoft.com/office/drawing/2014/main" id="{8C3A9D7F-1B20-434A-84E7-EC7FE1A4B877}"/>
              </a:ext>
            </a:extLst>
          </p:cNvPr>
          <p:cNvSpPr txBox="1"/>
          <p:nvPr/>
        </p:nvSpPr>
        <p:spPr>
          <a:xfrm rot="21305445">
            <a:off x="2411122" y="5139668"/>
            <a:ext cx="3267339" cy="900591"/>
          </a:xfrm>
          <a:prstGeom prst="rect">
            <a:avLst/>
          </a:prstGeom>
        </p:spPr>
        <p:txBody>
          <a:bodyPr vert="horz" wrap="square" lIns="0" tIns="10945" rIns="0" bIns="0" rtlCol="0">
            <a:spAutoFit/>
          </a:bodyPr>
          <a:lstStyle/>
          <a:p>
            <a:pPr algn="ctr" defTabSz="829378">
              <a:lnSpc>
                <a:spcPct val="80000"/>
              </a:lnSpc>
            </a:pPr>
            <a:r>
              <a:rPr lang="en-US" sz="2359" b="1" dirty="0">
                <a:solidFill>
                  <a:prstClr val="white"/>
                </a:solidFill>
                <a:latin typeface="Mistral" panose="03090702030407020403" pitchFamily="66" charset="0"/>
                <a:cs typeface="Colors Of Autumn"/>
              </a:rPr>
              <a:t>TODAY’S STYLES VARY FROM RICH AND INTENSE TO LIGHTER, BRIGHTER WINES</a:t>
            </a:r>
            <a:endParaRPr lang="en-AU" sz="2359" b="1" dirty="0">
              <a:solidFill>
                <a:prstClr val="white"/>
              </a:solidFill>
              <a:latin typeface="Mistral" panose="03090702030407020403" pitchFamily="66" charset="0"/>
              <a:cs typeface="Colors Of Autumn"/>
            </a:endParaRPr>
          </a:p>
        </p:txBody>
      </p:sp>
      <p:sp>
        <p:nvSpPr>
          <p:cNvPr id="6" name="object 37">
            <a:extLst>
              <a:ext uri="{FF2B5EF4-FFF2-40B4-BE49-F238E27FC236}">
                <a16:creationId xmlns:a16="http://schemas.microsoft.com/office/drawing/2014/main" id="{3B6E8CD1-F231-4695-88C6-0CD08B33E4C1}"/>
              </a:ext>
            </a:extLst>
          </p:cNvPr>
          <p:cNvSpPr txBox="1">
            <a:spLocks/>
          </p:cNvSpPr>
          <p:nvPr/>
        </p:nvSpPr>
        <p:spPr>
          <a:xfrm>
            <a:off x="7035534" y="767192"/>
            <a:ext cx="2002593"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452" dirty="0">
                <a:solidFill>
                  <a:srgbClr val="F40000"/>
                </a:solidFill>
                <a:latin typeface="Arial"/>
              </a:rPr>
              <a:t>KEY </a:t>
            </a:r>
          </a:p>
        </p:txBody>
      </p:sp>
      <p:sp>
        <p:nvSpPr>
          <p:cNvPr id="7" name="object 58">
            <a:extLst>
              <a:ext uri="{FF2B5EF4-FFF2-40B4-BE49-F238E27FC236}">
                <a16:creationId xmlns:a16="http://schemas.microsoft.com/office/drawing/2014/main" id="{189A61E3-1A5A-41AE-92B9-3DCAC20B6CCB}"/>
              </a:ext>
            </a:extLst>
          </p:cNvPr>
          <p:cNvSpPr txBox="1"/>
          <p:nvPr/>
        </p:nvSpPr>
        <p:spPr>
          <a:xfrm>
            <a:off x="1441493" y="1801651"/>
            <a:ext cx="1374896" cy="1453022"/>
          </a:xfrm>
          <a:prstGeom prst="rect">
            <a:avLst/>
          </a:prstGeom>
        </p:spPr>
        <p:txBody>
          <a:bodyPr vert="horz" wrap="square" lIns="0" tIns="15554" rIns="0" bIns="0" rtlCol="0" anchor="ctr" anchorCtr="0">
            <a:spAutoFit/>
          </a:bodyPr>
          <a:lstStyle/>
          <a:p>
            <a:pPr algn="ctr" defTabSz="829544">
              <a:lnSpc>
                <a:spcPct val="99000"/>
              </a:lnSpc>
              <a:buClr>
                <a:srgbClr val="F40000"/>
              </a:buClr>
            </a:pPr>
            <a:r>
              <a:rPr lang="en-US" sz="1179" b="1" dirty="0">
                <a:solidFill>
                  <a:prstClr val="white"/>
                </a:solidFill>
                <a:latin typeface="Arial"/>
                <a:cs typeface="Hellix SemiBold"/>
              </a:rPr>
              <a:t>USED IN SEVERAL WAYS: AS A VARIETAL RED WINE, IN BLENDS, IN ROSÉS AND </a:t>
            </a:r>
          </a:p>
          <a:p>
            <a:pPr algn="ctr" defTabSz="829544">
              <a:lnSpc>
                <a:spcPct val="99000"/>
              </a:lnSpc>
              <a:buClr>
                <a:srgbClr val="F40000"/>
              </a:buClr>
            </a:pPr>
            <a:r>
              <a:rPr lang="en-US" sz="1179" b="1" dirty="0">
                <a:solidFill>
                  <a:prstClr val="white"/>
                </a:solidFill>
                <a:latin typeface="Arial"/>
                <a:cs typeface="Hellix SemiBold"/>
              </a:rPr>
              <a:t>IN FORTIFIED WINES</a:t>
            </a:r>
          </a:p>
        </p:txBody>
      </p:sp>
      <p:sp>
        <p:nvSpPr>
          <p:cNvPr id="8" name="object 58">
            <a:extLst>
              <a:ext uri="{FF2B5EF4-FFF2-40B4-BE49-F238E27FC236}">
                <a16:creationId xmlns:a16="http://schemas.microsoft.com/office/drawing/2014/main" id="{4444DA1B-3D37-4AA3-87FA-D314734465B7}"/>
              </a:ext>
            </a:extLst>
          </p:cNvPr>
          <p:cNvSpPr txBox="1"/>
          <p:nvPr/>
        </p:nvSpPr>
        <p:spPr>
          <a:xfrm>
            <a:off x="1489202" y="4082497"/>
            <a:ext cx="829170" cy="657100"/>
          </a:xfrm>
          <a:prstGeom prst="rect">
            <a:avLst/>
          </a:prstGeom>
        </p:spPr>
        <p:txBody>
          <a:bodyPr vert="horz" wrap="square" lIns="0" tIns="15554" rIns="0" bIns="0" rtlCol="0" anchor="t"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Cherry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Berry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Spice</a:t>
            </a:r>
          </a:p>
        </p:txBody>
      </p:sp>
      <p:sp>
        <p:nvSpPr>
          <p:cNvPr id="9" name="object 58">
            <a:extLst>
              <a:ext uri="{FF2B5EF4-FFF2-40B4-BE49-F238E27FC236}">
                <a16:creationId xmlns:a16="http://schemas.microsoft.com/office/drawing/2014/main" id="{1F11DAAE-1E63-4058-AD98-CD94734C5302}"/>
              </a:ext>
            </a:extLst>
          </p:cNvPr>
          <p:cNvSpPr txBox="1"/>
          <p:nvPr/>
        </p:nvSpPr>
        <p:spPr>
          <a:xfrm>
            <a:off x="1416858" y="3692655"/>
            <a:ext cx="975716" cy="406582"/>
          </a:xfrm>
          <a:prstGeom prst="rect">
            <a:avLst/>
          </a:prstGeom>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14" name="object 58">
            <a:extLst>
              <a:ext uri="{FF2B5EF4-FFF2-40B4-BE49-F238E27FC236}">
                <a16:creationId xmlns:a16="http://schemas.microsoft.com/office/drawing/2014/main" id="{F6BACFAA-6733-417D-B34C-798572B4DDE0}"/>
              </a:ext>
            </a:extLst>
          </p:cNvPr>
          <p:cNvSpPr txBox="1"/>
          <p:nvPr/>
        </p:nvSpPr>
        <p:spPr>
          <a:xfrm>
            <a:off x="7740382" y="2420652"/>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BAROSSA VALLEY</a:t>
            </a:r>
            <a:endParaRPr lang="en-US" sz="1633" b="1" dirty="0">
              <a:solidFill>
                <a:prstClr val="black"/>
              </a:solidFill>
              <a:latin typeface="Arial"/>
              <a:cs typeface="Hellix SemiBold"/>
            </a:endParaRPr>
          </a:p>
        </p:txBody>
      </p:sp>
      <p:sp>
        <p:nvSpPr>
          <p:cNvPr id="15" name="object 58">
            <a:extLst>
              <a:ext uri="{FF2B5EF4-FFF2-40B4-BE49-F238E27FC236}">
                <a16:creationId xmlns:a16="http://schemas.microsoft.com/office/drawing/2014/main" id="{61ED6C5C-F5A3-4900-BCB8-431E7A734A2D}"/>
              </a:ext>
            </a:extLst>
          </p:cNvPr>
          <p:cNvSpPr txBox="1"/>
          <p:nvPr/>
        </p:nvSpPr>
        <p:spPr>
          <a:xfrm>
            <a:off x="7991902" y="2653876"/>
            <a:ext cx="2259906"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Warm conditions and cool nights produce medium-bodied to full-bodied wines with rich texture and notes of red fruit, earth and white pepper; </a:t>
            </a:r>
            <a:br>
              <a:rPr lang="en-US" sz="1270" dirty="0">
                <a:solidFill>
                  <a:prstClr val="black"/>
                </a:solidFill>
                <a:latin typeface="Arial"/>
                <a:cs typeface="Hellix SemiBold"/>
              </a:rPr>
            </a:br>
            <a:r>
              <a:rPr lang="en-US" sz="1270" dirty="0">
                <a:solidFill>
                  <a:prstClr val="black"/>
                </a:solidFill>
                <a:latin typeface="Arial"/>
                <a:cs typeface="Hellix SemiBold"/>
              </a:rPr>
              <a:t>GSM blends often consist of Grenache from old vines</a:t>
            </a:r>
          </a:p>
        </p:txBody>
      </p:sp>
      <p:sp>
        <p:nvSpPr>
          <p:cNvPr id="16" name="object 58">
            <a:extLst>
              <a:ext uri="{FF2B5EF4-FFF2-40B4-BE49-F238E27FC236}">
                <a16:creationId xmlns:a16="http://schemas.microsoft.com/office/drawing/2014/main" id="{38CC53C9-BE62-4600-8579-FE979F64F83E}"/>
              </a:ext>
            </a:extLst>
          </p:cNvPr>
          <p:cNvSpPr txBox="1"/>
          <p:nvPr/>
        </p:nvSpPr>
        <p:spPr>
          <a:xfrm>
            <a:off x="9621080" y="4647469"/>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McLAREN VALE</a:t>
            </a:r>
            <a:endParaRPr lang="en-US" sz="1633" b="1" dirty="0">
              <a:solidFill>
                <a:prstClr val="black"/>
              </a:solidFill>
              <a:latin typeface="Arial"/>
              <a:cs typeface="Hellix SemiBold"/>
            </a:endParaRPr>
          </a:p>
        </p:txBody>
      </p:sp>
      <p:sp>
        <p:nvSpPr>
          <p:cNvPr id="17" name="object 58">
            <a:extLst>
              <a:ext uri="{FF2B5EF4-FFF2-40B4-BE49-F238E27FC236}">
                <a16:creationId xmlns:a16="http://schemas.microsoft.com/office/drawing/2014/main" id="{630E796E-E7CF-4ACF-B060-0AC33F4F465D}"/>
              </a:ext>
            </a:extLst>
          </p:cNvPr>
          <p:cNvSpPr txBox="1"/>
          <p:nvPr/>
        </p:nvSpPr>
        <p:spPr>
          <a:xfrm>
            <a:off x="9817030" y="4860588"/>
            <a:ext cx="1815884"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Medium-bodied to full‑bodied wines with rich texture, spice and ripe, juicy fruit; GSMs are full-bodied, with a juicy mouthfeel, fine tannins and great length</a:t>
            </a:r>
          </a:p>
        </p:txBody>
      </p:sp>
      <p:sp>
        <p:nvSpPr>
          <p:cNvPr id="18" name="object 58">
            <a:extLst>
              <a:ext uri="{FF2B5EF4-FFF2-40B4-BE49-F238E27FC236}">
                <a16:creationId xmlns:a16="http://schemas.microsoft.com/office/drawing/2014/main" id="{2F683C7D-B529-418A-9B0F-2CBDDAF38819}"/>
              </a:ext>
            </a:extLst>
          </p:cNvPr>
          <p:cNvSpPr txBox="1"/>
          <p:nvPr/>
        </p:nvSpPr>
        <p:spPr>
          <a:xfrm>
            <a:off x="3366809" y="3007401"/>
            <a:ext cx="1551735" cy="367469"/>
          </a:xfrm>
          <a:prstGeom prst="rect">
            <a:avLst/>
          </a:prstGeom>
        </p:spPr>
        <p:txBody>
          <a:bodyPr vert="horz" wrap="square" lIns="0" tIns="15554" rIns="0" bIns="0" rtlCol="0" anchor="ctr" anchorCtr="0">
            <a:spAutoFit/>
          </a:bodyPr>
          <a:lstStyle/>
          <a:p>
            <a:pPr algn="ctr" defTabSz="829544">
              <a:lnSpc>
                <a:spcPct val="90000"/>
              </a:lnSpc>
              <a:buClr>
                <a:srgbClr val="F40000"/>
              </a:buClr>
            </a:pPr>
            <a:r>
              <a:rPr lang="en-US" sz="1270" dirty="0">
                <a:solidFill>
                  <a:prstClr val="black"/>
                </a:solidFill>
                <a:latin typeface="Arial"/>
                <a:cs typeface="Hellix SemiBold"/>
              </a:rPr>
              <a:t>Typically medium-bodied to full-bodied</a:t>
            </a:r>
          </a:p>
        </p:txBody>
      </p:sp>
      <p:sp>
        <p:nvSpPr>
          <p:cNvPr id="19" name="object 4">
            <a:extLst>
              <a:ext uri="{FF2B5EF4-FFF2-40B4-BE49-F238E27FC236}">
                <a16:creationId xmlns:a16="http://schemas.microsoft.com/office/drawing/2014/main" id="{92BE02EB-84EB-457A-92E8-CF7547F5236F}"/>
              </a:ext>
            </a:extLst>
          </p:cNvPr>
          <p:cNvSpPr txBox="1"/>
          <p:nvPr/>
        </p:nvSpPr>
        <p:spPr>
          <a:xfrm>
            <a:off x="1302608" y="350465"/>
            <a:ext cx="2423886" cy="393751"/>
          </a:xfrm>
          <a:prstGeom prst="rect">
            <a:avLst/>
          </a:prstGeom>
          <a:solidFill>
            <a:schemeClr val="tx1"/>
          </a:solidFill>
        </p:spPr>
        <p:txBody>
          <a:bodyPr vert="horz" wrap="none" lIns="0" tIns="11521" rIns="0" bIns="0" rtlCol="0">
            <a:noAutofit/>
          </a:bodyPr>
          <a:lstStyle/>
          <a:p>
            <a:pPr defTabSz="829544">
              <a:tabLst>
                <a:tab pos="1156177" algn="l"/>
              </a:tabLst>
            </a:pPr>
            <a:r>
              <a:rPr lang="en-AU" sz="2903" b="1" dirty="0">
                <a:solidFill>
                  <a:prstClr val="white"/>
                </a:solidFill>
                <a:latin typeface="Arial"/>
                <a:cs typeface="Hellix"/>
              </a:rPr>
              <a:t>STYLES AND</a:t>
            </a:r>
          </a:p>
        </p:txBody>
      </p:sp>
      <p:sp>
        <p:nvSpPr>
          <p:cNvPr id="20" name="object 4">
            <a:extLst>
              <a:ext uri="{FF2B5EF4-FFF2-40B4-BE49-F238E27FC236}">
                <a16:creationId xmlns:a16="http://schemas.microsoft.com/office/drawing/2014/main" id="{A113B78D-1DB0-4945-AE62-1388FB8A60DC}"/>
              </a:ext>
            </a:extLst>
          </p:cNvPr>
          <p:cNvSpPr txBox="1"/>
          <p:nvPr/>
        </p:nvSpPr>
        <p:spPr>
          <a:xfrm>
            <a:off x="1319366" y="829600"/>
            <a:ext cx="3853859" cy="393751"/>
          </a:xfrm>
          <a:prstGeom prst="rect">
            <a:avLst/>
          </a:prstGeom>
          <a:solidFill>
            <a:schemeClr val="tx1"/>
          </a:solidFill>
        </p:spPr>
        <p:txBody>
          <a:bodyPr vert="horz" wrap="none" lIns="0" tIns="11521" rIns="0" bIns="0" rtlCol="0">
            <a:noAutofit/>
          </a:bodyPr>
          <a:lstStyle/>
          <a:p>
            <a:pPr defTabSz="829544">
              <a:tabLst>
                <a:tab pos="1156177" algn="l"/>
              </a:tabLst>
            </a:pPr>
            <a:r>
              <a:rPr lang="en-AU" sz="2903" b="1" dirty="0">
                <a:solidFill>
                  <a:prstClr val="white"/>
                </a:solidFill>
                <a:latin typeface="Arial"/>
                <a:cs typeface="Hellix"/>
              </a:rPr>
              <a:t>CHARACTERISTICS</a:t>
            </a:r>
          </a:p>
        </p:txBody>
      </p:sp>
      <p:sp>
        <p:nvSpPr>
          <p:cNvPr id="21" name="object 58">
            <a:extLst>
              <a:ext uri="{FF2B5EF4-FFF2-40B4-BE49-F238E27FC236}">
                <a16:creationId xmlns:a16="http://schemas.microsoft.com/office/drawing/2014/main" id="{5F471BA5-5B1E-4DAB-8EB0-8BBC04D1EEFF}"/>
              </a:ext>
            </a:extLst>
          </p:cNvPr>
          <p:cNvSpPr txBox="1"/>
          <p:nvPr/>
        </p:nvSpPr>
        <p:spPr>
          <a:xfrm>
            <a:off x="3366809" y="3569487"/>
            <a:ext cx="1551735" cy="367469"/>
          </a:xfrm>
          <a:prstGeom prst="rect">
            <a:avLst/>
          </a:prstGeom>
        </p:spPr>
        <p:txBody>
          <a:bodyPr vert="horz" wrap="square" lIns="0" tIns="15554" rIns="0" bIns="0" rtlCol="0" anchor="ctr" anchorCtr="0">
            <a:spAutoFit/>
          </a:bodyPr>
          <a:lstStyle/>
          <a:p>
            <a:pPr algn="ctr" defTabSz="829544">
              <a:lnSpc>
                <a:spcPct val="90000"/>
              </a:lnSpc>
              <a:buClr>
                <a:srgbClr val="F40000"/>
              </a:buClr>
            </a:pPr>
            <a:r>
              <a:rPr lang="en-US" sz="1270" dirty="0">
                <a:solidFill>
                  <a:prstClr val="black"/>
                </a:solidFill>
                <a:latin typeface="Arial"/>
                <a:cs typeface="Hellix SemiBold"/>
              </a:rPr>
              <a:t>Perfumed, elegant and food-friendly</a:t>
            </a:r>
          </a:p>
        </p:txBody>
      </p:sp>
    </p:spTree>
    <p:extLst>
      <p:ext uri="{BB962C8B-B14F-4D97-AF65-F5344CB8AC3E}">
        <p14:creationId xmlns:p14="http://schemas.microsoft.com/office/powerpoint/2010/main" val="5216276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6704C675-68B3-49AD-B506-7A9031006FA4}"/>
              </a:ext>
            </a:extLst>
          </p:cNvPr>
          <p:cNvSpPr txBox="1"/>
          <p:nvPr/>
        </p:nvSpPr>
        <p:spPr>
          <a:xfrm>
            <a:off x="2044133" y="1511493"/>
            <a:ext cx="8918333" cy="798071"/>
          </a:xfrm>
          <a:prstGeom prst="rect">
            <a:avLst/>
          </a:prstGeom>
        </p:spPr>
        <p:txBody>
          <a:bodyPr vert="horz" wrap="none" lIns="0" tIns="11521" rIns="0" bIns="0" rtlCol="0">
            <a:noAutofit/>
          </a:bodyPr>
          <a:lstStyle/>
          <a:p>
            <a:pPr defTabSz="829544">
              <a:tabLst>
                <a:tab pos="1156177" algn="l"/>
              </a:tabLst>
            </a:pPr>
            <a:r>
              <a:rPr lang="en-AU" sz="4627" b="1" spc="454" dirty="0">
                <a:solidFill>
                  <a:srgbClr val="F40000"/>
                </a:solidFill>
                <a:latin typeface="Arial"/>
                <a:cs typeface="Hellix"/>
              </a:rPr>
              <a:t>CABERNET SAUVIGNON:</a:t>
            </a:r>
          </a:p>
        </p:txBody>
      </p:sp>
      <p:sp>
        <p:nvSpPr>
          <p:cNvPr id="5" name="Content Placeholder 2">
            <a:extLst>
              <a:ext uri="{FF2B5EF4-FFF2-40B4-BE49-F238E27FC236}">
                <a16:creationId xmlns:a16="http://schemas.microsoft.com/office/drawing/2014/main" id="{18D60285-6457-487B-8866-08EB3294B76D}"/>
              </a:ext>
            </a:extLst>
          </p:cNvPr>
          <p:cNvSpPr txBox="1">
            <a:spLocks/>
          </p:cNvSpPr>
          <p:nvPr/>
        </p:nvSpPr>
        <p:spPr>
          <a:xfrm>
            <a:off x="6711861" y="3546307"/>
            <a:ext cx="3944116" cy="2629062"/>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Australia’s third most planted grape variety</a:t>
            </a:r>
          </a:p>
          <a:p>
            <a:pPr marL="163296" indent="-163296" defTabSz="914406">
              <a:spcBef>
                <a:spcPts val="726"/>
              </a:spcBef>
            </a:pPr>
            <a:r>
              <a:rPr lang="en-US" sz="1633" dirty="0">
                <a:solidFill>
                  <a:prstClr val="white"/>
                </a:solidFill>
                <a:latin typeface="Arial"/>
              </a:rPr>
              <a:t>Known for its intensity of </a:t>
            </a:r>
            <a:r>
              <a:rPr lang="en-US" sz="1633" dirty="0" err="1">
                <a:solidFill>
                  <a:prstClr val="white"/>
                </a:solidFill>
                <a:latin typeface="Arial"/>
              </a:rPr>
              <a:t>colour</a:t>
            </a:r>
            <a:r>
              <a:rPr lang="en-US" sz="1633" dirty="0">
                <a:solidFill>
                  <a:prstClr val="white"/>
                </a:solidFill>
                <a:latin typeface="Arial"/>
              </a:rPr>
              <a:t>, </a:t>
            </a:r>
            <a:r>
              <a:rPr lang="en-US" sz="1633" dirty="0" err="1">
                <a:solidFill>
                  <a:prstClr val="white"/>
                </a:solidFill>
                <a:latin typeface="Arial"/>
              </a:rPr>
              <a:t>flavour</a:t>
            </a:r>
            <a:r>
              <a:rPr lang="en-US" sz="1633" dirty="0">
                <a:solidFill>
                  <a:prstClr val="white"/>
                </a:solidFill>
                <a:latin typeface="Arial"/>
              </a:rPr>
              <a:t>, acidity and tannins, and its ability to age for many decades</a:t>
            </a:r>
          </a:p>
          <a:p>
            <a:pPr marL="163296" indent="-163296" defTabSz="914406">
              <a:spcBef>
                <a:spcPts val="726"/>
              </a:spcBef>
            </a:pPr>
            <a:r>
              <a:rPr lang="en-US" sz="1633" dirty="0">
                <a:solidFill>
                  <a:prstClr val="white"/>
                </a:solidFill>
                <a:latin typeface="Arial"/>
              </a:rPr>
              <a:t>A fixture in a lot of Australia’s most historic and successful wines</a:t>
            </a:r>
          </a:p>
          <a:p>
            <a:pPr marL="163296" indent="-163296" defTabSz="914406">
              <a:spcBef>
                <a:spcPts val="726"/>
              </a:spcBef>
            </a:pPr>
            <a:r>
              <a:rPr lang="en-US" sz="1633" dirty="0">
                <a:solidFill>
                  <a:prstClr val="white"/>
                </a:solidFill>
                <a:latin typeface="Arial"/>
              </a:rPr>
              <a:t>Grows best in warm to cool, dry regions</a:t>
            </a:r>
            <a:endParaRPr lang="en-AU" sz="1633" dirty="0">
              <a:solidFill>
                <a:prstClr val="white"/>
              </a:solidFill>
              <a:latin typeface="Arial"/>
            </a:endParaRPr>
          </a:p>
        </p:txBody>
      </p:sp>
      <p:sp>
        <p:nvSpPr>
          <p:cNvPr id="6" name="object 4">
            <a:extLst>
              <a:ext uri="{FF2B5EF4-FFF2-40B4-BE49-F238E27FC236}">
                <a16:creationId xmlns:a16="http://schemas.microsoft.com/office/drawing/2014/main" id="{E9A52D20-B974-4D40-8C07-D2A3F6CADB72}"/>
              </a:ext>
            </a:extLst>
          </p:cNvPr>
          <p:cNvSpPr txBox="1"/>
          <p:nvPr/>
        </p:nvSpPr>
        <p:spPr>
          <a:xfrm>
            <a:off x="2027377" y="2164734"/>
            <a:ext cx="8918334" cy="798071"/>
          </a:xfrm>
          <a:prstGeom prst="rect">
            <a:avLst/>
          </a:prstGeom>
        </p:spPr>
        <p:txBody>
          <a:bodyPr vert="horz" wrap="none" lIns="0" tIns="11521" rIns="0" bIns="0" rtlCol="0">
            <a:noAutofit/>
          </a:bodyPr>
          <a:lstStyle/>
          <a:p>
            <a:pPr defTabSz="829544">
              <a:tabLst>
                <a:tab pos="1156177" algn="l"/>
              </a:tabLst>
            </a:pPr>
            <a:r>
              <a:rPr lang="en-AU" sz="4627" b="1" dirty="0">
                <a:solidFill>
                  <a:prstClr val="white"/>
                </a:solidFill>
                <a:latin typeface="Arial"/>
                <a:cs typeface="Hellix"/>
              </a:rPr>
              <a:t>POWERFUL AND AGE-WORTHY</a:t>
            </a:r>
          </a:p>
        </p:txBody>
      </p:sp>
    </p:spTree>
    <p:extLst>
      <p:ext uri="{BB962C8B-B14F-4D97-AF65-F5344CB8AC3E}">
        <p14:creationId xmlns:p14="http://schemas.microsoft.com/office/powerpoint/2010/main" val="1455230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3BE930E1-6842-4AC0-81D2-76F280FE0AF6}"/>
              </a:ext>
            </a:extLst>
          </p:cNvPr>
          <p:cNvSpPr txBox="1">
            <a:spLocks/>
          </p:cNvSpPr>
          <p:nvPr/>
        </p:nvSpPr>
        <p:spPr>
          <a:xfrm>
            <a:off x="1212776" y="268130"/>
            <a:ext cx="6717398" cy="1097657"/>
          </a:xfrm>
          <a:prstGeom prst="rect">
            <a:avLst/>
          </a:prstGeom>
        </p:spPr>
        <p:txBody>
          <a:bodyPr vert="horz" wrap="none" lIns="0" tIns="77192" rIns="0" bIns="0" rtlCol="0">
            <a:noAutofit/>
          </a:bodyPr>
          <a:lstStyle>
            <a:lvl1pPr>
              <a:defRPr sz="12500" b="1" i="0">
                <a:solidFill>
                  <a:schemeClr val="tx1"/>
                </a:solidFill>
                <a:latin typeface="Hellix"/>
                <a:ea typeface="+mj-ea"/>
                <a:cs typeface="Hellix"/>
              </a:defRPr>
            </a:lvl1pPr>
          </a:lstStyle>
          <a:p>
            <a:pPr defTabSz="829544">
              <a:lnSpc>
                <a:spcPct val="72000"/>
              </a:lnSpc>
              <a:tabLst>
                <a:tab pos="2996727" algn="l"/>
                <a:tab pos="7327636" algn="l"/>
              </a:tabLst>
              <a:defRPr/>
            </a:pPr>
            <a:r>
              <a:rPr lang="en-US" sz="4536" kern="0" spc="454" dirty="0">
                <a:solidFill>
                  <a:prstClr val="black"/>
                </a:solidFill>
                <a:latin typeface="Arial"/>
              </a:rPr>
              <a:t>STYLES</a:t>
            </a:r>
            <a:r>
              <a:rPr lang="en-US" sz="4536" kern="0" spc="454" dirty="0">
                <a:solidFill>
                  <a:prstClr val="white"/>
                </a:solidFill>
                <a:latin typeface="Arial"/>
              </a:rPr>
              <a:t> AND </a:t>
            </a:r>
          </a:p>
          <a:p>
            <a:pPr defTabSz="829544">
              <a:lnSpc>
                <a:spcPct val="72000"/>
              </a:lnSpc>
              <a:tabLst>
                <a:tab pos="2996727" algn="l"/>
                <a:tab pos="7327636" algn="l"/>
              </a:tabLst>
              <a:defRPr/>
            </a:pPr>
            <a:r>
              <a:rPr lang="en-US" sz="4536" kern="0" spc="454" dirty="0">
                <a:solidFill>
                  <a:prstClr val="white"/>
                </a:solidFill>
                <a:latin typeface="Arial"/>
              </a:rPr>
              <a:t>CHARACTERISTICS</a:t>
            </a:r>
            <a:endParaRPr lang="en-AU" sz="4536" kern="0" spc="454" dirty="0">
              <a:solidFill>
                <a:prstClr val="white"/>
              </a:solidFill>
              <a:latin typeface="Arial"/>
            </a:endParaRPr>
          </a:p>
        </p:txBody>
      </p:sp>
      <p:sp>
        <p:nvSpPr>
          <p:cNvPr id="5" name="object 58">
            <a:extLst>
              <a:ext uri="{FF2B5EF4-FFF2-40B4-BE49-F238E27FC236}">
                <a16:creationId xmlns:a16="http://schemas.microsoft.com/office/drawing/2014/main" id="{95FC9F1C-DEBB-430E-A836-8F920A2E88CB}"/>
              </a:ext>
            </a:extLst>
          </p:cNvPr>
          <p:cNvSpPr txBox="1"/>
          <p:nvPr/>
        </p:nvSpPr>
        <p:spPr>
          <a:xfrm>
            <a:off x="9733550" y="4894787"/>
            <a:ext cx="1123333" cy="657100"/>
          </a:xfrm>
          <a:prstGeom prst="rect">
            <a:avLst/>
          </a:prstGeom>
        </p:spPr>
        <p:txBody>
          <a:bodyPr vert="horz" wrap="square" lIns="0" tIns="15554" rIns="0" bIns="0" rtlCol="0" anchor="ctr" anchorCtr="0">
            <a:spAutoFit/>
          </a:bodyPr>
          <a:lstStyle/>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Blackberry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Cherry</a:t>
            </a:r>
          </a:p>
          <a:p>
            <a:pPr marL="164181" indent="-164181" defTabSz="829544">
              <a:lnSpc>
                <a:spcPct val="98000"/>
              </a:lnSpc>
              <a:spcAft>
                <a:spcPts val="91"/>
              </a:spcAft>
              <a:buClr>
                <a:srgbClr val="F40000"/>
              </a:buClr>
              <a:buFont typeface="Arial" panose="020B0604020202020204" pitchFamily="34" charset="0"/>
              <a:buChar char="-"/>
            </a:pPr>
            <a:r>
              <a:rPr lang="en-AU" sz="1361" dirty="0">
                <a:solidFill>
                  <a:prstClr val="black"/>
                </a:solidFill>
                <a:latin typeface="Arial"/>
                <a:cs typeface="Hellix SemiBold"/>
              </a:rPr>
              <a:t>Mint</a:t>
            </a:r>
          </a:p>
        </p:txBody>
      </p:sp>
      <p:sp>
        <p:nvSpPr>
          <p:cNvPr id="6" name="object 58">
            <a:extLst>
              <a:ext uri="{FF2B5EF4-FFF2-40B4-BE49-F238E27FC236}">
                <a16:creationId xmlns:a16="http://schemas.microsoft.com/office/drawing/2014/main" id="{FBE740DB-43DE-455C-A175-B46AF1D34EEE}"/>
              </a:ext>
            </a:extLst>
          </p:cNvPr>
          <p:cNvSpPr txBox="1"/>
          <p:nvPr/>
        </p:nvSpPr>
        <p:spPr>
          <a:xfrm>
            <a:off x="1414845" y="4965540"/>
            <a:ext cx="823944" cy="197166"/>
          </a:xfrm>
          <a:prstGeom prst="rect">
            <a:avLst/>
          </a:prstGeom>
          <a:solidFill>
            <a:schemeClr val="tx1"/>
          </a:solidFill>
        </p:spPr>
        <p:txBody>
          <a:bodyPr vert="horz" wrap="none" lIns="0" tIns="15554" rIns="0" bIns="0" rtlCol="0">
            <a:spAutoFit/>
          </a:bodyPr>
          <a:lstStyle/>
          <a:p>
            <a:pPr algn="ctr" defTabSz="829544">
              <a:buClr>
                <a:srgbClr val="F40000"/>
              </a:buClr>
            </a:pPr>
            <a:r>
              <a:rPr lang="en-US" sz="1179" b="1" dirty="0">
                <a:solidFill>
                  <a:prstClr val="white"/>
                </a:solidFill>
                <a:latin typeface="Arial"/>
                <a:cs typeface="Hellix SemiBold"/>
              </a:rPr>
              <a:t>YOUTHFUL</a:t>
            </a:r>
          </a:p>
        </p:txBody>
      </p:sp>
      <p:sp>
        <p:nvSpPr>
          <p:cNvPr id="7" name="object 58">
            <a:extLst>
              <a:ext uri="{FF2B5EF4-FFF2-40B4-BE49-F238E27FC236}">
                <a16:creationId xmlns:a16="http://schemas.microsoft.com/office/drawing/2014/main" id="{BC124D10-3499-4D4F-A60A-63E5CE5ED3A4}"/>
              </a:ext>
            </a:extLst>
          </p:cNvPr>
          <p:cNvSpPr txBox="1"/>
          <p:nvPr/>
        </p:nvSpPr>
        <p:spPr>
          <a:xfrm>
            <a:off x="8649253" y="2526619"/>
            <a:ext cx="1346269" cy="1093693"/>
          </a:xfrm>
          <a:prstGeom prst="rect">
            <a:avLst/>
          </a:prstGeom>
        </p:spPr>
        <p:txBody>
          <a:bodyPr vert="horz" wrap="square" lIns="0" tIns="15554" rIns="0" bIns="0" rtlCol="0" anchor="ctr" anchorCtr="0">
            <a:spAutoFit/>
          </a:bodyPr>
          <a:lstStyle/>
          <a:p>
            <a:pPr algn="ctr" defTabSz="829544">
              <a:lnSpc>
                <a:spcPct val="99000"/>
              </a:lnSpc>
              <a:buClr>
                <a:srgbClr val="F40000"/>
              </a:buClr>
            </a:pPr>
            <a:r>
              <a:rPr lang="en-US" sz="1179" b="1" dirty="0">
                <a:solidFill>
                  <a:prstClr val="white"/>
                </a:solidFill>
                <a:latin typeface="Arial"/>
                <a:cs typeface="Hellix SemiBold"/>
              </a:rPr>
              <a:t>SUCCESSFUL AS BOTH A SINGLE-VARIETY WINE AND A DOMINANT FEATURE IN CLASSIC BLENDS</a:t>
            </a:r>
          </a:p>
        </p:txBody>
      </p:sp>
      <p:sp>
        <p:nvSpPr>
          <p:cNvPr id="8" name="object 58">
            <a:extLst>
              <a:ext uri="{FF2B5EF4-FFF2-40B4-BE49-F238E27FC236}">
                <a16:creationId xmlns:a16="http://schemas.microsoft.com/office/drawing/2014/main" id="{13827036-902E-482E-8DE4-9FC19B3A5E45}"/>
              </a:ext>
            </a:extLst>
          </p:cNvPr>
          <p:cNvSpPr txBox="1"/>
          <p:nvPr/>
        </p:nvSpPr>
        <p:spPr>
          <a:xfrm>
            <a:off x="1050949" y="5198201"/>
            <a:ext cx="1551735" cy="926212"/>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Firm tannins, high acidity, flavours of cassis, blackberry </a:t>
            </a:r>
          </a:p>
          <a:p>
            <a:pPr algn="ctr" defTabSz="829544">
              <a:lnSpc>
                <a:spcPct val="90000"/>
              </a:lnSpc>
              <a:buClr>
                <a:srgbClr val="F40000"/>
              </a:buClr>
            </a:pPr>
            <a:r>
              <a:rPr lang="en-US" sz="1315" dirty="0">
                <a:solidFill>
                  <a:prstClr val="black"/>
                </a:solidFill>
                <a:latin typeface="Arial"/>
                <a:cs typeface="Hellix SemiBold"/>
              </a:rPr>
              <a:t>and herbs</a:t>
            </a:r>
            <a:endParaRPr lang="en-AU" sz="1315" dirty="0">
              <a:solidFill>
                <a:prstClr val="black"/>
              </a:solidFill>
              <a:latin typeface="Arial"/>
              <a:cs typeface="Hellix SemiBold"/>
            </a:endParaRPr>
          </a:p>
        </p:txBody>
      </p:sp>
      <p:sp>
        <p:nvSpPr>
          <p:cNvPr id="9" name="object 58">
            <a:extLst>
              <a:ext uri="{FF2B5EF4-FFF2-40B4-BE49-F238E27FC236}">
                <a16:creationId xmlns:a16="http://schemas.microsoft.com/office/drawing/2014/main" id="{5A8EB5A8-96F6-42FA-9E2E-DADAC49BF790}"/>
              </a:ext>
            </a:extLst>
          </p:cNvPr>
          <p:cNvSpPr txBox="1"/>
          <p:nvPr/>
        </p:nvSpPr>
        <p:spPr>
          <a:xfrm>
            <a:off x="7383191" y="4982298"/>
            <a:ext cx="975716" cy="406582"/>
          </a:xfrm>
          <a:prstGeom prst="rect">
            <a:avLst/>
          </a:prstGeom>
          <a:solidFill>
            <a:schemeClr val="bg1"/>
          </a:solidFill>
        </p:spPr>
        <p:txBody>
          <a:bodyPr vert="horz" wrap="none" lIns="0" tIns="15554" rIns="0" bIns="0" rtlCol="0">
            <a:spAutoFit/>
          </a:bodyPr>
          <a:lstStyle/>
          <a:p>
            <a:pPr algn="ctr" defTabSz="829544">
              <a:buClr>
                <a:srgbClr val="F40000"/>
              </a:buClr>
            </a:pPr>
            <a:r>
              <a:rPr lang="en-US" sz="1270" b="1" spc="91" dirty="0">
                <a:solidFill>
                  <a:srgbClr val="F40000"/>
                </a:solidFill>
                <a:latin typeface="Arial"/>
                <a:cs typeface="Hellix SemiBold"/>
              </a:rPr>
              <a:t>TYPICAL </a:t>
            </a:r>
          </a:p>
          <a:p>
            <a:pPr algn="ctr" defTabSz="829544">
              <a:buClr>
                <a:srgbClr val="F40000"/>
              </a:buClr>
            </a:pPr>
            <a:r>
              <a:rPr lang="en-US" sz="1270" b="1" spc="91" dirty="0">
                <a:solidFill>
                  <a:srgbClr val="F40000"/>
                </a:solidFill>
                <a:latin typeface="Arial"/>
                <a:cs typeface="Hellix SemiBold"/>
              </a:rPr>
              <a:t>FLAVOURS</a:t>
            </a:r>
          </a:p>
        </p:txBody>
      </p:sp>
      <p:sp>
        <p:nvSpPr>
          <p:cNvPr id="10" name="object 58">
            <a:extLst>
              <a:ext uri="{FF2B5EF4-FFF2-40B4-BE49-F238E27FC236}">
                <a16:creationId xmlns:a16="http://schemas.microsoft.com/office/drawing/2014/main" id="{B41FB139-9954-4D2C-9DD9-C3BDEF9B49DC}"/>
              </a:ext>
            </a:extLst>
          </p:cNvPr>
          <p:cNvSpPr txBox="1"/>
          <p:nvPr/>
        </p:nvSpPr>
        <p:spPr>
          <a:xfrm>
            <a:off x="3834378" y="4959613"/>
            <a:ext cx="526915" cy="197166"/>
          </a:xfrm>
          <a:prstGeom prst="rect">
            <a:avLst/>
          </a:prstGeom>
          <a:solidFill>
            <a:schemeClr val="tx1"/>
          </a:solidFill>
        </p:spPr>
        <p:txBody>
          <a:bodyPr vert="horz" wrap="square" lIns="0" tIns="15554" rIns="0" bIns="0" rtlCol="0">
            <a:spAutoFit/>
          </a:bodyPr>
          <a:lstStyle/>
          <a:p>
            <a:pPr algn="ctr" defTabSz="829544">
              <a:buClr>
                <a:srgbClr val="F40000"/>
              </a:buClr>
            </a:pPr>
            <a:r>
              <a:rPr lang="en-US" sz="1179" b="1" dirty="0">
                <a:solidFill>
                  <a:prstClr val="white"/>
                </a:solidFill>
                <a:latin typeface="Arial"/>
                <a:cs typeface="Hellix SemiBold"/>
              </a:rPr>
              <a:t>AGED</a:t>
            </a:r>
          </a:p>
        </p:txBody>
      </p:sp>
      <p:sp>
        <p:nvSpPr>
          <p:cNvPr id="11" name="object 58">
            <a:extLst>
              <a:ext uri="{FF2B5EF4-FFF2-40B4-BE49-F238E27FC236}">
                <a16:creationId xmlns:a16="http://schemas.microsoft.com/office/drawing/2014/main" id="{25432BA2-2D4C-401D-8C13-729F4F011E0C}"/>
              </a:ext>
            </a:extLst>
          </p:cNvPr>
          <p:cNvSpPr txBox="1"/>
          <p:nvPr/>
        </p:nvSpPr>
        <p:spPr>
          <a:xfrm>
            <a:off x="3263425" y="5198201"/>
            <a:ext cx="1614803" cy="926212"/>
          </a:xfrm>
          <a:prstGeom prst="rect">
            <a:avLst/>
          </a:prstGeom>
        </p:spPr>
        <p:txBody>
          <a:bodyPr vert="horz" wrap="square" lIns="0" tIns="15554" rIns="0" bIns="0" rtlCol="0" anchor="t" anchorCtr="0">
            <a:spAutoFit/>
          </a:bodyPr>
          <a:lstStyle/>
          <a:p>
            <a:pPr algn="ctr" defTabSz="829544">
              <a:lnSpc>
                <a:spcPct val="90000"/>
              </a:lnSpc>
              <a:buClr>
                <a:srgbClr val="F40000"/>
              </a:buClr>
            </a:pPr>
            <a:r>
              <a:rPr lang="en-US" sz="1315" dirty="0">
                <a:solidFill>
                  <a:prstClr val="black"/>
                </a:solidFill>
                <a:latin typeface="Arial"/>
                <a:cs typeface="Hellix SemiBold"/>
              </a:rPr>
              <a:t>Tannins soften, mellow and smooth, characteristics of cedar, tobacco, earth, cocoa</a:t>
            </a:r>
            <a:endParaRPr lang="en-AU" sz="1315" dirty="0">
              <a:solidFill>
                <a:prstClr val="black"/>
              </a:solidFill>
              <a:latin typeface="Arial"/>
              <a:cs typeface="Hellix SemiBold"/>
            </a:endParaRPr>
          </a:p>
        </p:txBody>
      </p:sp>
      <p:sp>
        <p:nvSpPr>
          <p:cNvPr id="12" name="object 58">
            <a:extLst>
              <a:ext uri="{FF2B5EF4-FFF2-40B4-BE49-F238E27FC236}">
                <a16:creationId xmlns:a16="http://schemas.microsoft.com/office/drawing/2014/main" id="{F780B710-1831-4374-B105-0A0BE49B4892}"/>
              </a:ext>
            </a:extLst>
          </p:cNvPr>
          <p:cNvSpPr txBox="1"/>
          <p:nvPr/>
        </p:nvSpPr>
        <p:spPr>
          <a:xfrm>
            <a:off x="1923936" y="2540782"/>
            <a:ext cx="2340351" cy="1129857"/>
          </a:xfrm>
          <a:prstGeom prst="rect">
            <a:avLst/>
          </a:prstGeom>
        </p:spPr>
        <p:txBody>
          <a:bodyPr vert="horz" wrap="square" lIns="0" tIns="15554" rIns="0" bIns="0" rtlCol="0" anchor="b" anchorCtr="0">
            <a:spAutoFit/>
          </a:bodyPr>
          <a:lstStyle/>
          <a:p>
            <a:pPr algn="ctr" defTabSz="829544">
              <a:lnSpc>
                <a:spcPct val="95000"/>
              </a:lnSpc>
              <a:buClr>
                <a:srgbClr val="F40000"/>
              </a:buClr>
            </a:pPr>
            <a:r>
              <a:rPr lang="en-US" sz="1270" b="1" dirty="0">
                <a:solidFill>
                  <a:prstClr val="black"/>
                </a:solidFill>
                <a:latin typeface="Arial"/>
                <a:cs typeface="Hellix SemiBold"/>
              </a:rPr>
              <a:t>AUSTRALIA IS KNOWN </a:t>
            </a:r>
            <a:br>
              <a:rPr lang="en-US" sz="1270" b="1" dirty="0">
                <a:solidFill>
                  <a:prstClr val="black"/>
                </a:solidFill>
                <a:latin typeface="Arial"/>
                <a:cs typeface="Hellix SemiBold"/>
              </a:rPr>
            </a:br>
            <a:r>
              <a:rPr lang="en-US" sz="1270" b="1" dirty="0">
                <a:solidFill>
                  <a:prstClr val="black"/>
                </a:solidFill>
                <a:latin typeface="Arial"/>
                <a:cs typeface="Hellix SemiBold"/>
              </a:rPr>
              <a:t>FOR FULLER-BODIED, CONCENTRATED CABERNET, BUT ALSO PRODUCES MEDIUM‑BODIED, TANNIN‑DRIVEN STYLES</a:t>
            </a:r>
          </a:p>
        </p:txBody>
      </p:sp>
    </p:spTree>
    <p:extLst>
      <p:ext uri="{BB962C8B-B14F-4D97-AF65-F5344CB8AC3E}">
        <p14:creationId xmlns:p14="http://schemas.microsoft.com/office/powerpoint/2010/main" val="3926089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BAA4F7CF-F289-4951-BF92-0DD18673630E}"/>
              </a:ext>
            </a:extLst>
          </p:cNvPr>
          <p:cNvSpPr txBox="1">
            <a:spLocks/>
          </p:cNvSpPr>
          <p:nvPr/>
        </p:nvSpPr>
        <p:spPr>
          <a:xfrm>
            <a:off x="1199673" y="408566"/>
            <a:ext cx="6435696" cy="647806"/>
          </a:xfrm>
          <a:prstGeom prst="rect">
            <a:avLst/>
          </a:prstGeom>
        </p:spPr>
        <p:txBody>
          <a:bodyPr vert="horz" wrap="square" lIns="0" tIns="0" rIns="0" bIns="0" rtlCol="0">
            <a:spAutoFit/>
          </a:bodyPr>
          <a:lstStyle>
            <a:lvl1pPr>
              <a:defRPr sz="12500" b="1" i="0">
                <a:solidFill>
                  <a:schemeClr val="tx1"/>
                </a:solidFill>
                <a:latin typeface="Hellix"/>
                <a:ea typeface="+mj-ea"/>
                <a:cs typeface="Hellix"/>
              </a:defRPr>
            </a:lvl1pPr>
          </a:lstStyle>
          <a:p>
            <a:pPr defTabSz="829544">
              <a:lnSpc>
                <a:spcPct val="80000"/>
              </a:lnSpc>
            </a:pPr>
            <a:r>
              <a:rPr lang="en-US" sz="5262" spc="1089" dirty="0">
                <a:solidFill>
                  <a:prstClr val="black"/>
                </a:solidFill>
                <a:latin typeface="Arial"/>
              </a:rPr>
              <a:t>KEY</a:t>
            </a:r>
            <a:r>
              <a:rPr lang="en-US" sz="5262" spc="1089" dirty="0">
                <a:solidFill>
                  <a:prstClr val="white"/>
                </a:solidFill>
                <a:latin typeface="Arial"/>
              </a:rPr>
              <a:t>REGIONS </a:t>
            </a:r>
          </a:p>
        </p:txBody>
      </p:sp>
      <p:sp>
        <p:nvSpPr>
          <p:cNvPr id="5" name="object 58">
            <a:extLst>
              <a:ext uri="{FF2B5EF4-FFF2-40B4-BE49-F238E27FC236}">
                <a16:creationId xmlns:a16="http://schemas.microsoft.com/office/drawing/2014/main" id="{08BBB8CF-64AF-4498-8533-1C4425F547F6}"/>
              </a:ext>
            </a:extLst>
          </p:cNvPr>
          <p:cNvSpPr txBox="1"/>
          <p:nvPr/>
        </p:nvSpPr>
        <p:spPr>
          <a:xfrm>
            <a:off x="8854201" y="3146015"/>
            <a:ext cx="1588936" cy="1739448"/>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Medium-bodied to full‑bodied; richer </a:t>
            </a:r>
            <a:br>
              <a:rPr lang="en-US" sz="1270" dirty="0">
                <a:solidFill>
                  <a:prstClr val="black"/>
                </a:solidFill>
                <a:latin typeface="Arial"/>
                <a:cs typeface="Hellix SemiBold"/>
              </a:rPr>
            </a:br>
            <a:r>
              <a:rPr lang="en-US" sz="1270" dirty="0">
                <a:solidFill>
                  <a:prstClr val="black"/>
                </a:solidFill>
                <a:latin typeface="Arial"/>
                <a:cs typeface="Hellix SemiBold"/>
              </a:rPr>
              <a:t>and more rounded </a:t>
            </a:r>
            <a:br>
              <a:rPr lang="en-US" sz="1270" dirty="0">
                <a:solidFill>
                  <a:prstClr val="black"/>
                </a:solidFill>
                <a:latin typeface="Arial"/>
                <a:cs typeface="Hellix SemiBold"/>
              </a:rPr>
            </a:br>
            <a:r>
              <a:rPr lang="en-US" sz="1270" dirty="0">
                <a:solidFill>
                  <a:prstClr val="black"/>
                </a:solidFill>
                <a:latin typeface="Arial"/>
                <a:cs typeface="Hellix SemiBold"/>
              </a:rPr>
              <a:t>in texture than those of </a:t>
            </a:r>
            <a:r>
              <a:rPr lang="en-US" sz="1270" dirty="0" err="1">
                <a:solidFill>
                  <a:prstClr val="black"/>
                </a:solidFill>
                <a:latin typeface="Arial"/>
                <a:cs typeface="Hellix SemiBold"/>
              </a:rPr>
              <a:t>Coonawarra</a:t>
            </a:r>
            <a:r>
              <a:rPr lang="en-US" sz="1270" dirty="0">
                <a:solidFill>
                  <a:prstClr val="black"/>
                </a:solidFill>
                <a:latin typeface="Arial"/>
                <a:cs typeface="Hellix SemiBold"/>
              </a:rPr>
              <a:t>; </a:t>
            </a:r>
            <a:br>
              <a:rPr lang="en-US" sz="1270" dirty="0">
                <a:solidFill>
                  <a:prstClr val="black"/>
                </a:solidFill>
                <a:latin typeface="Arial"/>
                <a:cs typeface="Hellix SemiBold"/>
              </a:rPr>
            </a:br>
            <a:r>
              <a:rPr lang="en-US" sz="1270" dirty="0">
                <a:solidFill>
                  <a:prstClr val="black"/>
                </a:solidFill>
                <a:latin typeface="Arial"/>
                <a:cs typeface="Hellix SemiBold"/>
              </a:rPr>
              <a:t>dark, blueberry fruit characters and bay leaf, bouquet </a:t>
            </a:r>
            <a:r>
              <a:rPr lang="en-US" sz="1270" dirty="0" err="1">
                <a:solidFill>
                  <a:prstClr val="black"/>
                </a:solidFill>
                <a:latin typeface="Arial"/>
                <a:cs typeface="Hellix SemiBold"/>
              </a:rPr>
              <a:t>garni</a:t>
            </a:r>
            <a:r>
              <a:rPr lang="en-US" sz="1270" dirty="0">
                <a:solidFill>
                  <a:prstClr val="black"/>
                </a:solidFill>
                <a:latin typeface="Arial"/>
                <a:cs typeface="Hellix SemiBold"/>
              </a:rPr>
              <a:t> or dried‑herb aromas</a:t>
            </a:r>
          </a:p>
        </p:txBody>
      </p:sp>
      <p:sp>
        <p:nvSpPr>
          <p:cNvPr id="6" name="object 58">
            <a:extLst>
              <a:ext uri="{FF2B5EF4-FFF2-40B4-BE49-F238E27FC236}">
                <a16:creationId xmlns:a16="http://schemas.microsoft.com/office/drawing/2014/main" id="{FD117807-3A8C-4CAB-86FF-4BBAD6EEA9D6}"/>
              </a:ext>
            </a:extLst>
          </p:cNvPr>
          <p:cNvSpPr txBox="1"/>
          <p:nvPr/>
        </p:nvSpPr>
        <p:spPr>
          <a:xfrm>
            <a:off x="2251303" y="4316847"/>
            <a:ext cx="1473535" cy="468009"/>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LANGHORNE CREEK</a:t>
            </a:r>
            <a:endParaRPr lang="en-US" sz="1633" b="1" dirty="0">
              <a:solidFill>
                <a:prstClr val="black"/>
              </a:solidFill>
              <a:latin typeface="Arial"/>
              <a:cs typeface="Hellix SemiBold"/>
            </a:endParaRPr>
          </a:p>
        </p:txBody>
      </p:sp>
      <p:sp>
        <p:nvSpPr>
          <p:cNvPr id="7" name="object 58">
            <a:extLst>
              <a:ext uri="{FF2B5EF4-FFF2-40B4-BE49-F238E27FC236}">
                <a16:creationId xmlns:a16="http://schemas.microsoft.com/office/drawing/2014/main" id="{16111E69-D685-4CCC-A6AE-C2E1CC931EE1}"/>
              </a:ext>
            </a:extLst>
          </p:cNvPr>
          <p:cNvSpPr txBox="1"/>
          <p:nvPr/>
        </p:nvSpPr>
        <p:spPr>
          <a:xfrm>
            <a:off x="1011084" y="2030041"/>
            <a:ext cx="1901726"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COONAWARRA</a:t>
            </a:r>
            <a:endParaRPr lang="en-US" sz="1633" b="1" dirty="0">
              <a:solidFill>
                <a:prstClr val="black"/>
              </a:solidFill>
              <a:latin typeface="Arial"/>
              <a:cs typeface="Hellix SemiBold"/>
            </a:endParaRPr>
          </a:p>
        </p:txBody>
      </p:sp>
      <p:sp>
        <p:nvSpPr>
          <p:cNvPr id="8" name="object 58">
            <a:extLst>
              <a:ext uri="{FF2B5EF4-FFF2-40B4-BE49-F238E27FC236}">
                <a16:creationId xmlns:a16="http://schemas.microsoft.com/office/drawing/2014/main" id="{414D6171-F89F-439E-8111-5C79E1DF7FD1}"/>
              </a:ext>
            </a:extLst>
          </p:cNvPr>
          <p:cNvSpPr txBox="1"/>
          <p:nvPr/>
        </p:nvSpPr>
        <p:spPr>
          <a:xfrm>
            <a:off x="8680321" y="2904151"/>
            <a:ext cx="2048024" cy="241858"/>
          </a:xfrm>
          <a:prstGeom prst="rect">
            <a:avLst/>
          </a:prstGeom>
        </p:spPr>
        <p:txBody>
          <a:bodyPr vert="horz" wrap="square" lIns="0" tIns="15554" rIns="0" bIns="0" rtlCol="0" anchor="t" anchorCtr="0">
            <a:spAutoFit/>
          </a:bodyPr>
          <a:lstStyle/>
          <a:p>
            <a:pPr defTabSz="829544">
              <a:lnSpc>
                <a:spcPct val="90000"/>
              </a:lnSpc>
              <a:buClr>
                <a:srgbClr val="F40000"/>
              </a:buClr>
            </a:pPr>
            <a:r>
              <a:rPr lang="en-AU" sz="1633" b="1" dirty="0">
                <a:solidFill>
                  <a:prstClr val="black"/>
                </a:solidFill>
                <a:latin typeface="Arial"/>
                <a:cs typeface="Hellix SemiBold"/>
              </a:rPr>
              <a:t>MARGARET RIVER</a:t>
            </a:r>
            <a:endParaRPr lang="en-US" sz="1633" b="1" dirty="0">
              <a:solidFill>
                <a:prstClr val="black"/>
              </a:solidFill>
              <a:latin typeface="Arial"/>
              <a:cs typeface="Hellix SemiBold"/>
            </a:endParaRPr>
          </a:p>
        </p:txBody>
      </p:sp>
      <p:sp>
        <p:nvSpPr>
          <p:cNvPr id="9" name="object 58">
            <a:extLst>
              <a:ext uri="{FF2B5EF4-FFF2-40B4-BE49-F238E27FC236}">
                <a16:creationId xmlns:a16="http://schemas.microsoft.com/office/drawing/2014/main" id="{78E52912-3F76-4512-AC59-F6CEBA258938}"/>
              </a:ext>
            </a:extLst>
          </p:cNvPr>
          <p:cNvSpPr txBox="1"/>
          <p:nvPr/>
        </p:nvSpPr>
        <p:spPr>
          <a:xfrm>
            <a:off x="2420158" y="4788511"/>
            <a:ext cx="1761811" cy="1164867"/>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Full-bodied, rich, </a:t>
            </a:r>
            <a:r>
              <a:rPr lang="en-US" sz="1270" dirty="0" err="1">
                <a:solidFill>
                  <a:prstClr val="black"/>
                </a:solidFill>
                <a:latin typeface="Arial"/>
                <a:cs typeface="Hellix SemiBold"/>
              </a:rPr>
              <a:t>flavourful</a:t>
            </a:r>
            <a:r>
              <a:rPr lang="en-US" sz="1270" dirty="0">
                <a:solidFill>
                  <a:prstClr val="black"/>
                </a:solidFill>
                <a:latin typeface="Arial"/>
                <a:cs typeface="Hellix SemiBold"/>
              </a:rPr>
              <a:t> wines with soft tannins and ripe black-fruit flavours. Signature style blends Australian Shiraz with Cabernet</a:t>
            </a:r>
          </a:p>
        </p:txBody>
      </p:sp>
      <p:sp>
        <p:nvSpPr>
          <p:cNvPr id="10" name="object 58">
            <a:extLst>
              <a:ext uri="{FF2B5EF4-FFF2-40B4-BE49-F238E27FC236}">
                <a16:creationId xmlns:a16="http://schemas.microsoft.com/office/drawing/2014/main" id="{58E465DC-E31E-44A4-8EFE-7296EFFD6A74}"/>
              </a:ext>
            </a:extLst>
          </p:cNvPr>
          <p:cNvSpPr txBox="1"/>
          <p:nvPr/>
        </p:nvSpPr>
        <p:spPr>
          <a:xfrm>
            <a:off x="1202208" y="2270583"/>
            <a:ext cx="2048025" cy="1356394"/>
          </a:xfrm>
          <a:prstGeom prst="rect">
            <a:avLst/>
          </a:prstGeom>
        </p:spPr>
        <p:txBody>
          <a:bodyPr vert="horz" wrap="square" lIns="0" tIns="15554" rIns="0" bIns="0" rtlCol="0" anchor="t" anchorCtr="0">
            <a:spAutoFit/>
          </a:bodyPr>
          <a:lstStyle/>
          <a:p>
            <a:pPr defTabSz="829544">
              <a:lnSpc>
                <a:spcPct val="98000"/>
              </a:lnSpc>
              <a:buClr>
                <a:srgbClr val="F40000"/>
              </a:buClr>
            </a:pPr>
            <a:r>
              <a:rPr lang="en-US" sz="1270" dirty="0">
                <a:solidFill>
                  <a:prstClr val="black"/>
                </a:solidFill>
                <a:latin typeface="Arial"/>
                <a:cs typeface="Hellix SemiBold"/>
              </a:rPr>
              <a:t>Powerful, complex Cabernet wines; medium‑bodied to full-bodied with concentrated flavours of blackcurrant, mulberry, plum, blackberry and dark cherry </a:t>
            </a:r>
          </a:p>
        </p:txBody>
      </p:sp>
    </p:spTree>
    <p:extLst>
      <p:ext uri="{BB962C8B-B14F-4D97-AF65-F5344CB8AC3E}">
        <p14:creationId xmlns:p14="http://schemas.microsoft.com/office/powerpoint/2010/main" val="38591838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4">
            <a:extLst>
              <a:ext uri="{FF2B5EF4-FFF2-40B4-BE49-F238E27FC236}">
                <a16:creationId xmlns:a16="http://schemas.microsoft.com/office/drawing/2014/main" id="{CDC3E749-E117-462B-8AE8-A84917060833}"/>
              </a:ext>
            </a:extLst>
          </p:cNvPr>
          <p:cNvSpPr txBox="1"/>
          <p:nvPr/>
        </p:nvSpPr>
        <p:spPr>
          <a:xfrm>
            <a:off x="4080934" y="858591"/>
            <a:ext cx="5117089" cy="1148499"/>
          </a:xfrm>
          <a:prstGeom prst="rect">
            <a:avLst/>
          </a:prstGeom>
        </p:spPr>
        <p:txBody>
          <a:bodyPr vert="horz" wrap="square" lIns="0" tIns="11521" rIns="0" bIns="0" rtlCol="0">
            <a:noAutofit/>
          </a:bodyPr>
          <a:lstStyle/>
          <a:p>
            <a:pPr defTabSz="829544">
              <a:lnSpc>
                <a:spcPct val="80000"/>
              </a:lnSpc>
              <a:tabLst>
                <a:tab pos="1156177" algn="l"/>
              </a:tabLst>
            </a:pPr>
            <a:r>
              <a:rPr lang="en-AU" sz="4899" b="1" spc="544" dirty="0">
                <a:solidFill>
                  <a:srgbClr val="F40000"/>
                </a:solidFill>
                <a:latin typeface="Arial"/>
                <a:cs typeface="Hellix"/>
              </a:rPr>
              <a:t>ALTERNATIVE VARIETIES:</a:t>
            </a:r>
            <a:endParaRPr lang="en-AU" sz="4990" b="1" spc="544" dirty="0">
              <a:solidFill>
                <a:srgbClr val="F40000"/>
              </a:solidFill>
              <a:latin typeface="Arial"/>
              <a:cs typeface="Hellix"/>
            </a:endParaRPr>
          </a:p>
        </p:txBody>
      </p:sp>
      <p:sp>
        <p:nvSpPr>
          <p:cNvPr id="5" name="object 4">
            <a:extLst>
              <a:ext uri="{FF2B5EF4-FFF2-40B4-BE49-F238E27FC236}">
                <a16:creationId xmlns:a16="http://schemas.microsoft.com/office/drawing/2014/main" id="{E51F634A-0E39-482F-8D45-D30F26E040F6}"/>
              </a:ext>
            </a:extLst>
          </p:cNvPr>
          <p:cNvSpPr txBox="1"/>
          <p:nvPr/>
        </p:nvSpPr>
        <p:spPr>
          <a:xfrm>
            <a:off x="4080934" y="2111318"/>
            <a:ext cx="7195096" cy="1317683"/>
          </a:xfrm>
          <a:prstGeom prst="rect">
            <a:avLst/>
          </a:prstGeom>
        </p:spPr>
        <p:txBody>
          <a:bodyPr vert="horz" wrap="square" lIns="0" tIns="11521" rIns="0" bIns="0" rtlCol="0">
            <a:noAutofit/>
          </a:bodyPr>
          <a:lstStyle/>
          <a:p>
            <a:pPr defTabSz="829544">
              <a:lnSpc>
                <a:spcPct val="85000"/>
              </a:lnSpc>
              <a:tabLst>
                <a:tab pos="1156177" algn="l"/>
              </a:tabLst>
            </a:pPr>
            <a:r>
              <a:rPr lang="en-AU" sz="4899" b="1" spc="1361" dirty="0">
                <a:solidFill>
                  <a:prstClr val="white"/>
                </a:solidFill>
                <a:latin typeface="Arial"/>
                <a:cs typeface="Hellix"/>
              </a:rPr>
              <a:t>INNOVATION AND DIVERSITY</a:t>
            </a:r>
          </a:p>
        </p:txBody>
      </p:sp>
      <p:sp>
        <p:nvSpPr>
          <p:cNvPr id="6" name="Content Placeholder 2">
            <a:extLst>
              <a:ext uri="{FF2B5EF4-FFF2-40B4-BE49-F238E27FC236}">
                <a16:creationId xmlns:a16="http://schemas.microsoft.com/office/drawing/2014/main" id="{C306F8E8-FAF2-449F-A8EF-2046B5054BFA}"/>
              </a:ext>
            </a:extLst>
          </p:cNvPr>
          <p:cNvSpPr txBox="1">
            <a:spLocks/>
          </p:cNvSpPr>
          <p:nvPr/>
        </p:nvSpPr>
        <p:spPr>
          <a:xfrm>
            <a:off x="5446856" y="3613605"/>
            <a:ext cx="3768186" cy="2729609"/>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633" dirty="0">
                <a:solidFill>
                  <a:prstClr val="white"/>
                </a:solidFill>
                <a:latin typeface="Arial"/>
              </a:rPr>
              <a:t>Southern Mediterranean varieties well suited to Australia’s climate, food and lifestyle</a:t>
            </a:r>
          </a:p>
          <a:p>
            <a:pPr marL="163296" indent="-163296" defTabSz="914406">
              <a:spcBef>
                <a:spcPts val="726"/>
              </a:spcBef>
            </a:pPr>
            <a:r>
              <a:rPr lang="en-US" sz="1633" dirty="0">
                <a:solidFill>
                  <a:prstClr val="white"/>
                </a:solidFill>
                <a:latin typeface="Arial"/>
              </a:rPr>
              <a:t>Each year the number of alternative varieties being planted increases</a:t>
            </a:r>
          </a:p>
          <a:p>
            <a:pPr marL="163296" indent="-163296" defTabSz="914406">
              <a:spcBef>
                <a:spcPts val="726"/>
              </a:spcBef>
            </a:pPr>
            <a:r>
              <a:rPr lang="en-US" sz="1633" dirty="0">
                <a:solidFill>
                  <a:prstClr val="white"/>
                </a:solidFill>
                <a:latin typeface="Arial"/>
              </a:rPr>
              <a:t>They currently account for only 4% of Australia’s wine-producing vineyards, but are attracting attention worldwide</a:t>
            </a:r>
          </a:p>
        </p:txBody>
      </p:sp>
    </p:spTree>
    <p:extLst>
      <p:ext uri="{BB962C8B-B14F-4D97-AF65-F5344CB8AC3E}">
        <p14:creationId xmlns:p14="http://schemas.microsoft.com/office/powerpoint/2010/main" val="42231300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object 37">
            <a:extLst>
              <a:ext uri="{FF2B5EF4-FFF2-40B4-BE49-F238E27FC236}">
                <a16:creationId xmlns:a16="http://schemas.microsoft.com/office/drawing/2014/main" id="{823590E9-B514-4A7D-9ABE-45711335ECBD}"/>
              </a:ext>
            </a:extLst>
          </p:cNvPr>
          <p:cNvSpPr txBox="1">
            <a:spLocks/>
          </p:cNvSpPr>
          <p:nvPr/>
        </p:nvSpPr>
        <p:spPr>
          <a:xfrm>
            <a:off x="1221155" y="189137"/>
            <a:ext cx="4067524" cy="865622"/>
          </a:xfrm>
          <a:prstGeom prst="rect">
            <a:avLst/>
          </a:prstGeom>
        </p:spPr>
        <p:txBody>
          <a:bodyPr vert="horz" wrap="none" lIns="0" tIns="0" rIns="0" bIns="0" rtlCol="0">
            <a:spAutoFit/>
          </a:bodyPr>
          <a:lstStyle>
            <a:lvl1pPr>
              <a:defRPr sz="12500" b="1" i="0">
                <a:solidFill>
                  <a:schemeClr val="tx1"/>
                </a:solidFill>
                <a:latin typeface="Hellix"/>
                <a:ea typeface="+mj-ea"/>
                <a:cs typeface="Hellix"/>
              </a:defRPr>
            </a:lvl1pPr>
          </a:lstStyle>
          <a:p>
            <a:pPr defTabSz="829544"/>
            <a:r>
              <a:rPr lang="en-US" sz="5625" spc="272" dirty="0">
                <a:solidFill>
                  <a:prstClr val="white"/>
                </a:solidFill>
                <a:latin typeface="Arial"/>
              </a:rPr>
              <a:t>VARIETIES</a:t>
            </a:r>
          </a:p>
        </p:txBody>
      </p:sp>
      <p:sp>
        <p:nvSpPr>
          <p:cNvPr id="5" name="object 37">
            <a:extLst>
              <a:ext uri="{FF2B5EF4-FFF2-40B4-BE49-F238E27FC236}">
                <a16:creationId xmlns:a16="http://schemas.microsoft.com/office/drawing/2014/main" id="{0079DD05-399F-4208-8A1F-D592589771D6}"/>
              </a:ext>
            </a:extLst>
          </p:cNvPr>
          <p:cNvSpPr txBox="1">
            <a:spLocks/>
          </p:cNvSpPr>
          <p:nvPr/>
        </p:nvSpPr>
        <p:spPr>
          <a:xfrm>
            <a:off x="1186853" y="775382"/>
            <a:ext cx="10293139" cy="1368195"/>
          </a:xfrm>
          <a:prstGeom prst="rect">
            <a:avLst/>
          </a:prstGeom>
        </p:spPr>
        <p:txBody>
          <a:bodyPr vert="horz" wrap="none" lIns="0" tIns="0" rIns="0" bIns="0" rtlCol="0">
            <a:spAutoFit/>
          </a:bodyPr>
          <a:lstStyle>
            <a:lvl1pPr>
              <a:defRPr sz="12500" b="1" i="0">
                <a:solidFill>
                  <a:schemeClr val="tx1"/>
                </a:solidFill>
                <a:latin typeface="Hellix"/>
                <a:ea typeface="+mj-ea"/>
                <a:cs typeface="Hellix"/>
              </a:defRPr>
            </a:lvl1pPr>
          </a:lstStyle>
          <a:p>
            <a:pPr defTabSz="829544"/>
            <a:r>
              <a:rPr lang="en-US" sz="8891" spc="2132" dirty="0">
                <a:solidFill>
                  <a:srgbClr val="F40000"/>
                </a:solidFill>
                <a:latin typeface="Arial"/>
              </a:rPr>
              <a:t>ON THE RISE</a:t>
            </a:r>
          </a:p>
        </p:txBody>
      </p:sp>
      <p:sp>
        <p:nvSpPr>
          <p:cNvPr id="6" name="object 58">
            <a:extLst>
              <a:ext uri="{FF2B5EF4-FFF2-40B4-BE49-F238E27FC236}">
                <a16:creationId xmlns:a16="http://schemas.microsoft.com/office/drawing/2014/main" id="{4DBD8F1C-BB8E-44F2-B82F-B1149A9E6D0E}"/>
              </a:ext>
            </a:extLst>
          </p:cNvPr>
          <p:cNvSpPr txBox="1"/>
          <p:nvPr/>
        </p:nvSpPr>
        <p:spPr>
          <a:xfrm>
            <a:off x="1166200" y="2368958"/>
            <a:ext cx="2311584"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FIANO: </a:t>
            </a:r>
            <a:r>
              <a:rPr lang="en-US" sz="1270" dirty="0">
                <a:solidFill>
                  <a:prstClr val="black"/>
                </a:solidFill>
                <a:latin typeface="Arial"/>
                <a:cs typeface="Hellix SemiBold"/>
              </a:rPr>
              <a:t>Crisp, fresh and aromatic; flavours range from citrus to stone fruit to hazelnut </a:t>
            </a:r>
          </a:p>
        </p:txBody>
      </p:sp>
      <p:sp>
        <p:nvSpPr>
          <p:cNvPr id="7" name="object 58">
            <a:extLst>
              <a:ext uri="{FF2B5EF4-FFF2-40B4-BE49-F238E27FC236}">
                <a16:creationId xmlns:a16="http://schemas.microsoft.com/office/drawing/2014/main" id="{B21CE428-18BF-4605-B998-4FEC6A23A104}"/>
              </a:ext>
            </a:extLst>
          </p:cNvPr>
          <p:cNvSpPr txBox="1"/>
          <p:nvPr/>
        </p:nvSpPr>
        <p:spPr>
          <a:xfrm>
            <a:off x="5078937" y="2368959"/>
            <a:ext cx="1715359"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NEBBIOLO: </a:t>
            </a:r>
            <a:r>
              <a:rPr lang="en-US" sz="1270" dirty="0">
                <a:solidFill>
                  <a:prstClr val="black"/>
                </a:solidFill>
                <a:latin typeface="Arial"/>
                <a:cs typeface="Hellix SemiBold"/>
              </a:rPr>
              <a:t>Fruit-pure and fresh to powerful, aged and age-worthy</a:t>
            </a:r>
          </a:p>
        </p:txBody>
      </p:sp>
      <p:sp>
        <p:nvSpPr>
          <p:cNvPr id="8" name="object 58">
            <a:extLst>
              <a:ext uri="{FF2B5EF4-FFF2-40B4-BE49-F238E27FC236}">
                <a16:creationId xmlns:a16="http://schemas.microsoft.com/office/drawing/2014/main" id="{F564CD8C-6029-4E18-824E-AF233AD34C17}"/>
              </a:ext>
            </a:extLst>
          </p:cNvPr>
          <p:cNvSpPr txBox="1"/>
          <p:nvPr/>
        </p:nvSpPr>
        <p:spPr>
          <a:xfrm>
            <a:off x="8399788" y="2368959"/>
            <a:ext cx="2880745"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SANGIOVESE: </a:t>
            </a:r>
            <a:r>
              <a:rPr lang="en-US" sz="1270" dirty="0">
                <a:solidFill>
                  <a:prstClr val="black"/>
                </a:solidFill>
                <a:latin typeface="Arial"/>
                <a:cs typeface="Hellix SemiBold"/>
              </a:rPr>
              <a:t>Firm tannins; aromatic notes of plum, cherry, herbs</a:t>
            </a:r>
          </a:p>
        </p:txBody>
      </p:sp>
      <p:sp>
        <p:nvSpPr>
          <p:cNvPr id="9" name="object 58">
            <a:extLst>
              <a:ext uri="{FF2B5EF4-FFF2-40B4-BE49-F238E27FC236}">
                <a16:creationId xmlns:a16="http://schemas.microsoft.com/office/drawing/2014/main" id="{3F036038-2CB4-4C99-9742-41567644E870}"/>
              </a:ext>
            </a:extLst>
          </p:cNvPr>
          <p:cNvSpPr txBox="1"/>
          <p:nvPr/>
        </p:nvSpPr>
        <p:spPr>
          <a:xfrm>
            <a:off x="8558352" y="5935060"/>
            <a:ext cx="2510255"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VERMENTINO: </a:t>
            </a:r>
            <a:r>
              <a:rPr lang="en-US" sz="1270" dirty="0">
                <a:solidFill>
                  <a:prstClr val="black"/>
                </a:solidFill>
                <a:latin typeface="Arial"/>
                <a:cs typeface="Hellix SemiBold"/>
              </a:rPr>
              <a:t>Ranges from fresh to textural; notes of almond, </a:t>
            </a:r>
            <a:br>
              <a:rPr lang="en-US" sz="1270" dirty="0">
                <a:solidFill>
                  <a:prstClr val="black"/>
                </a:solidFill>
                <a:latin typeface="Arial"/>
                <a:cs typeface="Hellix SemiBold"/>
              </a:rPr>
            </a:br>
            <a:r>
              <a:rPr lang="en-US" sz="1270" dirty="0">
                <a:solidFill>
                  <a:prstClr val="black"/>
                </a:solidFill>
                <a:latin typeface="Arial"/>
                <a:cs typeface="Hellix SemiBold"/>
              </a:rPr>
              <a:t>citrus, green apple and ‘sea spray’</a:t>
            </a:r>
          </a:p>
        </p:txBody>
      </p:sp>
      <p:sp>
        <p:nvSpPr>
          <p:cNvPr id="10" name="object 58">
            <a:extLst>
              <a:ext uri="{FF2B5EF4-FFF2-40B4-BE49-F238E27FC236}">
                <a16:creationId xmlns:a16="http://schemas.microsoft.com/office/drawing/2014/main" id="{6B3E0F9D-C9A8-4276-8B12-F1547583B489}"/>
              </a:ext>
            </a:extLst>
          </p:cNvPr>
          <p:cNvSpPr txBox="1"/>
          <p:nvPr/>
        </p:nvSpPr>
        <p:spPr>
          <a:xfrm>
            <a:off x="5099123" y="5935060"/>
            <a:ext cx="2510255"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NERO D’AVOLA: </a:t>
            </a:r>
            <a:r>
              <a:rPr lang="en-US" sz="1270" dirty="0">
                <a:solidFill>
                  <a:prstClr val="black"/>
                </a:solidFill>
                <a:latin typeface="Arial"/>
                <a:cs typeface="Hellix SemiBold"/>
              </a:rPr>
              <a:t>Medium‑bodied, naturally fresh acidity, generous tannins, food-friendly</a:t>
            </a:r>
          </a:p>
        </p:txBody>
      </p:sp>
      <p:sp>
        <p:nvSpPr>
          <p:cNvPr id="11" name="object 58">
            <a:extLst>
              <a:ext uri="{FF2B5EF4-FFF2-40B4-BE49-F238E27FC236}">
                <a16:creationId xmlns:a16="http://schemas.microsoft.com/office/drawing/2014/main" id="{9A6CEBFD-2C08-4818-B4F2-E102A754D7F5}"/>
              </a:ext>
            </a:extLst>
          </p:cNvPr>
          <p:cNvSpPr txBox="1"/>
          <p:nvPr/>
        </p:nvSpPr>
        <p:spPr>
          <a:xfrm>
            <a:off x="1301573" y="5952158"/>
            <a:ext cx="2390394" cy="543351"/>
          </a:xfrm>
          <a:prstGeom prst="rect">
            <a:avLst/>
          </a:prstGeom>
        </p:spPr>
        <p:txBody>
          <a:bodyPr vert="horz" wrap="square" lIns="0" tIns="15554" rIns="0" bIns="0" rtlCol="0" anchor="t" anchorCtr="0">
            <a:spAutoFit/>
          </a:bodyPr>
          <a:lstStyle/>
          <a:p>
            <a:pPr defTabSz="829544">
              <a:lnSpc>
                <a:spcPct val="90000"/>
              </a:lnSpc>
              <a:buClr>
                <a:srgbClr val="F40000"/>
              </a:buClr>
            </a:pPr>
            <a:r>
              <a:rPr lang="en-US" sz="1270" b="1" dirty="0">
                <a:solidFill>
                  <a:prstClr val="black"/>
                </a:solidFill>
                <a:latin typeface="Arial"/>
                <a:cs typeface="Hellix SemiBold"/>
              </a:rPr>
              <a:t>GRÜNER VELTLINER: </a:t>
            </a:r>
            <a:r>
              <a:rPr lang="en-US" sz="1270" dirty="0">
                <a:solidFill>
                  <a:prstClr val="black"/>
                </a:solidFill>
                <a:latin typeface="Arial"/>
                <a:cs typeface="Hellix SemiBold"/>
              </a:rPr>
              <a:t>Aromatic and refreshing; quite dry, </a:t>
            </a:r>
            <a:br>
              <a:rPr lang="en-US" sz="1270" dirty="0">
                <a:solidFill>
                  <a:prstClr val="black"/>
                </a:solidFill>
                <a:latin typeface="Arial"/>
                <a:cs typeface="Hellix SemiBold"/>
              </a:rPr>
            </a:br>
            <a:r>
              <a:rPr lang="en-US" sz="1270" dirty="0" err="1">
                <a:solidFill>
                  <a:prstClr val="black"/>
                </a:solidFill>
                <a:latin typeface="Arial"/>
                <a:cs typeface="Hellix SemiBold"/>
              </a:rPr>
              <a:t>savoury</a:t>
            </a:r>
            <a:r>
              <a:rPr lang="en-US" sz="1270" dirty="0">
                <a:solidFill>
                  <a:prstClr val="black"/>
                </a:solidFill>
                <a:latin typeface="Arial"/>
                <a:cs typeface="Hellix SemiBold"/>
              </a:rPr>
              <a:t> and somewhat fruity</a:t>
            </a:r>
          </a:p>
        </p:txBody>
      </p:sp>
    </p:spTree>
    <p:extLst>
      <p:ext uri="{BB962C8B-B14F-4D97-AF65-F5344CB8AC3E}">
        <p14:creationId xmlns:p14="http://schemas.microsoft.com/office/powerpoint/2010/main" val="1864355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object 4">
            <a:extLst>
              <a:ext uri="{FF2B5EF4-FFF2-40B4-BE49-F238E27FC236}">
                <a16:creationId xmlns:a16="http://schemas.microsoft.com/office/drawing/2014/main" id="{87EDFF17-E007-4CF5-9B45-AD6B0A8F0BA4}"/>
              </a:ext>
            </a:extLst>
          </p:cNvPr>
          <p:cNvSpPr txBox="1"/>
          <p:nvPr/>
        </p:nvSpPr>
        <p:spPr>
          <a:xfrm>
            <a:off x="491689" y="1648060"/>
            <a:ext cx="3073433" cy="426512"/>
          </a:xfrm>
          <a:prstGeom prst="rect">
            <a:avLst/>
          </a:prstGeom>
        </p:spPr>
        <p:txBody>
          <a:bodyPr vert="horz" wrap="square" lIns="0" tIns="11521" rIns="0" bIns="0" rtlCol="0">
            <a:noAutofit/>
          </a:bodyPr>
          <a:lstStyle/>
          <a:p>
            <a:pPr defTabSz="829544">
              <a:tabLst>
                <a:tab pos="1156177" algn="l"/>
              </a:tabLst>
            </a:pPr>
            <a:r>
              <a:rPr lang="en-AU" sz="2903" b="1" dirty="0">
                <a:solidFill>
                  <a:prstClr val="white"/>
                </a:solidFill>
                <a:latin typeface="Arial" panose="020B0604020202020204"/>
                <a:cs typeface="Hellix"/>
              </a:rPr>
              <a:t>THE HISTORY</a:t>
            </a:r>
          </a:p>
        </p:txBody>
      </p:sp>
      <p:sp>
        <p:nvSpPr>
          <p:cNvPr id="8" name="object 4">
            <a:extLst>
              <a:ext uri="{FF2B5EF4-FFF2-40B4-BE49-F238E27FC236}">
                <a16:creationId xmlns:a16="http://schemas.microsoft.com/office/drawing/2014/main" id="{8548D8AF-ED4E-462B-94D8-B78EFBF9B442}"/>
              </a:ext>
            </a:extLst>
          </p:cNvPr>
          <p:cNvSpPr txBox="1"/>
          <p:nvPr/>
        </p:nvSpPr>
        <p:spPr>
          <a:xfrm>
            <a:off x="491689" y="2428344"/>
            <a:ext cx="1405738" cy="426512"/>
          </a:xfrm>
          <a:prstGeom prst="rect">
            <a:avLst/>
          </a:prstGeom>
        </p:spPr>
        <p:txBody>
          <a:bodyPr vert="horz" wrap="square" lIns="0" tIns="11521" rIns="0" bIns="0" rtlCol="0">
            <a:noAutofit/>
          </a:bodyPr>
          <a:lstStyle/>
          <a:p>
            <a:pPr defTabSz="829544">
              <a:tabLst>
                <a:tab pos="1156177" algn="l"/>
              </a:tabLst>
            </a:pPr>
            <a:r>
              <a:rPr lang="en-AU" sz="2903" b="1" spc="91" dirty="0">
                <a:solidFill>
                  <a:prstClr val="white"/>
                </a:solidFill>
                <a:latin typeface="Arial" panose="020B0604020202020204"/>
                <a:cs typeface="Hellix"/>
              </a:rPr>
              <a:t>WINE</a:t>
            </a:r>
          </a:p>
        </p:txBody>
      </p:sp>
      <p:sp>
        <p:nvSpPr>
          <p:cNvPr id="9" name="object 4">
            <a:extLst>
              <a:ext uri="{FF2B5EF4-FFF2-40B4-BE49-F238E27FC236}">
                <a16:creationId xmlns:a16="http://schemas.microsoft.com/office/drawing/2014/main" id="{ABD57DE4-FB75-4223-98F5-B4CC8A96B8BA}"/>
              </a:ext>
            </a:extLst>
          </p:cNvPr>
          <p:cNvSpPr txBox="1"/>
          <p:nvPr/>
        </p:nvSpPr>
        <p:spPr>
          <a:xfrm>
            <a:off x="491690" y="2001832"/>
            <a:ext cx="3073433" cy="426512"/>
          </a:xfrm>
          <a:prstGeom prst="rect">
            <a:avLst/>
          </a:prstGeom>
        </p:spPr>
        <p:txBody>
          <a:bodyPr vert="horz" wrap="square" lIns="0" tIns="11521" rIns="0" bIns="0" rtlCol="0">
            <a:noAutofit/>
          </a:bodyPr>
          <a:lstStyle/>
          <a:p>
            <a:pPr defTabSz="829544">
              <a:tabLst>
                <a:tab pos="1156177" algn="l"/>
              </a:tabLst>
            </a:pPr>
            <a:r>
              <a:rPr lang="en-AU" sz="2903" b="1" dirty="0">
                <a:solidFill>
                  <a:prstClr val="white"/>
                </a:solidFill>
                <a:latin typeface="Arial" panose="020B0604020202020204"/>
                <a:cs typeface="Hellix"/>
              </a:rPr>
              <a:t>OF AUSTRALIAN</a:t>
            </a:r>
          </a:p>
        </p:txBody>
      </p:sp>
      <p:sp>
        <p:nvSpPr>
          <p:cNvPr id="10" name="TextBox 9">
            <a:extLst>
              <a:ext uri="{FF2B5EF4-FFF2-40B4-BE49-F238E27FC236}">
                <a16:creationId xmlns:a16="http://schemas.microsoft.com/office/drawing/2014/main" id="{B0F2842D-634D-4EF2-8D0E-F592E0B44F7B}"/>
              </a:ext>
            </a:extLst>
          </p:cNvPr>
          <p:cNvSpPr txBox="1"/>
          <p:nvPr/>
        </p:nvSpPr>
        <p:spPr>
          <a:xfrm>
            <a:off x="5378802" y="1097886"/>
            <a:ext cx="3897051" cy="492533"/>
          </a:xfrm>
          <a:prstGeom prst="rect">
            <a:avLst/>
          </a:prstGeom>
          <a:noFill/>
        </p:spPr>
        <p:txBody>
          <a:bodyPr wrap="none" lIns="0" tIns="0" rIns="0" bIns="0" rtlCol="0">
            <a:noAutofit/>
          </a:bodyPr>
          <a:lstStyle/>
          <a:p>
            <a:pPr defTabSz="829544">
              <a:lnSpc>
                <a:spcPct val="80000"/>
              </a:lnSpc>
            </a:pPr>
            <a:r>
              <a:rPr lang="en-AU" sz="4536" b="1" dirty="0">
                <a:solidFill>
                  <a:prstClr val="black"/>
                </a:solidFill>
                <a:latin typeface="Arial" panose="020B0604020202020204"/>
              </a:rPr>
              <a:t>1900 </a:t>
            </a:r>
            <a:r>
              <a:rPr lang="en-AU" sz="3357" b="1" dirty="0">
                <a:solidFill>
                  <a:prstClr val="black"/>
                </a:solidFill>
                <a:latin typeface="Arial" panose="020B0604020202020204"/>
              </a:rPr>
              <a:t>TO</a:t>
            </a:r>
            <a:r>
              <a:rPr lang="en-AU" sz="4536" b="1" dirty="0">
                <a:solidFill>
                  <a:prstClr val="black"/>
                </a:solidFill>
                <a:latin typeface="Arial" panose="020B0604020202020204"/>
              </a:rPr>
              <a:t> 1940s</a:t>
            </a:r>
          </a:p>
        </p:txBody>
      </p:sp>
      <p:sp>
        <p:nvSpPr>
          <p:cNvPr id="13" name="TextBox 12">
            <a:extLst>
              <a:ext uri="{FF2B5EF4-FFF2-40B4-BE49-F238E27FC236}">
                <a16:creationId xmlns:a16="http://schemas.microsoft.com/office/drawing/2014/main" id="{A5859479-85C0-4435-B2B0-0025954F5040}"/>
              </a:ext>
            </a:extLst>
          </p:cNvPr>
          <p:cNvSpPr txBox="1"/>
          <p:nvPr/>
        </p:nvSpPr>
        <p:spPr>
          <a:xfrm>
            <a:off x="3778076" y="4461223"/>
            <a:ext cx="5383286" cy="509814"/>
          </a:xfrm>
          <a:prstGeom prst="rect">
            <a:avLst/>
          </a:prstGeom>
          <a:noFill/>
        </p:spPr>
        <p:txBody>
          <a:bodyPr wrap="none" lIns="0" tIns="0" rIns="0" bIns="0" rtlCol="0">
            <a:noAutofit/>
          </a:bodyPr>
          <a:lstStyle/>
          <a:p>
            <a:pPr defTabSz="829544">
              <a:lnSpc>
                <a:spcPct val="80000"/>
              </a:lnSpc>
            </a:pPr>
            <a:r>
              <a:rPr lang="en-AU" sz="4536" b="1" dirty="0">
                <a:solidFill>
                  <a:prstClr val="black"/>
                </a:solidFill>
                <a:latin typeface="Arial" panose="020B0604020202020204"/>
              </a:rPr>
              <a:t>LATE 1700s, 1800s</a:t>
            </a:r>
            <a:endParaRPr lang="en-AU" sz="4536" dirty="0">
              <a:solidFill>
                <a:prstClr val="black"/>
              </a:solidFill>
              <a:latin typeface="Arial" panose="020B0604020202020204"/>
            </a:endParaRPr>
          </a:p>
        </p:txBody>
      </p:sp>
      <p:sp>
        <p:nvSpPr>
          <p:cNvPr id="24" name="object 4">
            <a:extLst>
              <a:ext uri="{FF2B5EF4-FFF2-40B4-BE49-F238E27FC236}">
                <a16:creationId xmlns:a16="http://schemas.microsoft.com/office/drawing/2014/main" id="{62D09A53-3D9E-405C-B0E3-0A5664A12162}"/>
              </a:ext>
            </a:extLst>
          </p:cNvPr>
          <p:cNvSpPr txBox="1"/>
          <p:nvPr/>
        </p:nvSpPr>
        <p:spPr>
          <a:xfrm>
            <a:off x="5435084" y="682155"/>
            <a:ext cx="3558688" cy="426512"/>
          </a:xfrm>
          <a:prstGeom prst="rect">
            <a:avLst/>
          </a:prstGeom>
        </p:spPr>
        <p:txBody>
          <a:bodyPr vert="horz" wrap="square" lIns="0" tIns="11521" rIns="0" bIns="0" rtlCol="0">
            <a:noAutofit/>
          </a:bodyPr>
          <a:lstStyle/>
          <a:p>
            <a:pPr defTabSz="829544">
              <a:tabLst>
                <a:tab pos="1156177" algn="l"/>
              </a:tabLst>
            </a:pPr>
            <a:r>
              <a:rPr lang="en-AU" sz="2540" b="1" dirty="0">
                <a:solidFill>
                  <a:prstClr val="black"/>
                </a:solidFill>
                <a:latin typeface="Arial" panose="020B0604020202020204"/>
                <a:cs typeface="Hellix"/>
              </a:rPr>
              <a:t>THE FORTIFIED ERA:</a:t>
            </a:r>
          </a:p>
        </p:txBody>
      </p:sp>
      <p:sp>
        <p:nvSpPr>
          <p:cNvPr id="26" name="object 4">
            <a:extLst>
              <a:ext uri="{FF2B5EF4-FFF2-40B4-BE49-F238E27FC236}">
                <a16:creationId xmlns:a16="http://schemas.microsoft.com/office/drawing/2014/main" id="{A43B6071-D724-478E-AD78-7E28DFB7D778}"/>
              </a:ext>
            </a:extLst>
          </p:cNvPr>
          <p:cNvSpPr txBox="1"/>
          <p:nvPr/>
        </p:nvSpPr>
        <p:spPr>
          <a:xfrm>
            <a:off x="3781605" y="4043922"/>
            <a:ext cx="3558688" cy="426512"/>
          </a:xfrm>
          <a:prstGeom prst="rect">
            <a:avLst/>
          </a:prstGeom>
        </p:spPr>
        <p:txBody>
          <a:bodyPr vert="horz" wrap="square" lIns="0" tIns="11521" rIns="0" bIns="0" rtlCol="0">
            <a:noAutofit/>
          </a:bodyPr>
          <a:lstStyle/>
          <a:p>
            <a:pPr defTabSz="829544">
              <a:tabLst>
                <a:tab pos="1156177" algn="l"/>
              </a:tabLst>
            </a:pPr>
            <a:r>
              <a:rPr lang="en-AU" sz="2540" b="1" dirty="0">
                <a:solidFill>
                  <a:prstClr val="black"/>
                </a:solidFill>
                <a:latin typeface="Arial" panose="020B0604020202020204"/>
                <a:cs typeface="Hellix"/>
              </a:rPr>
              <a:t>THE PIONEER ERA:</a:t>
            </a:r>
          </a:p>
        </p:txBody>
      </p:sp>
      <p:sp>
        <p:nvSpPr>
          <p:cNvPr id="27" name="Content Placeholder 2">
            <a:extLst>
              <a:ext uri="{FF2B5EF4-FFF2-40B4-BE49-F238E27FC236}">
                <a16:creationId xmlns:a16="http://schemas.microsoft.com/office/drawing/2014/main" id="{B12C0273-AA1C-44EF-BA2D-1060D7A997CD}"/>
              </a:ext>
            </a:extLst>
          </p:cNvPr>
          <p:cNvSpPr txBox="1">
            <a:spLocks/>
          </p:cNvSpPr>
          <p:nvPr/>
        </p:nvSpPr>
        <p:spPr>
          <a:xfrm>
            <a:off x="8753193" y="5018377"/>
            <a:ext cx="2027658" cy="125905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James Busby brought back hundreds of cuttings from Europe, which today are the source of precious old vines</a:t>
            </a:r>
            <a:endParaRPr lang="en-AU" sz="1270" dirty="0">
              <a:solidFill>
                <a:prstClr val="black"/>
              </a:solidFill>
              <a:latin typeface="Arial" panose="020B0604020202020204"/>
            </a:endParaRPr>
          </a:p>
        </p:txBody>
      </p:sp>
      <p:sp>
        <p:nvSpPr>
          <p:cNvPr id="29" name="Content Placeholder 2">
            <a:extLst>
              <a:ext uri="{FF2B5EF4-FFF2-40B4-BE49-F238E27FC236}">
                <a16:creationId xmlns:a16="http://schemas.microsoft.com/office/drawing/2014/main" id="{37E3603E-B5E3-49B3-891A-81E39536E590}"/>
              </a:ext>
            </a:extLst>
          </p:cNvPr>
          <p:cNvSpPr txBox="1">
            <a:spLocks/>
          </p:cNvSpPr>
          <p:nvPr/>
        </p:nvSpPr>
        <p:spPr>
          <a:xfrm>
            <a:off x="6532537" y="5018377"/>
            <a:ext cx="2099968" cy="125905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Important regions were established, including the Hunter Valley, Tasmania, Yarra Valley, McLaren Vale, the Barossa and Rutherglen</a:t>
            </a:r>
            <a:endParaRPr lang="en-AU" sz="1270" dirty="0">
              <a:solidFill>
                <a:prstClr val="black"/>
              </a:solidFill>
              <a:latin typeface="Arial" panose="020B0604020202020204"/>
            </a:endParaRPr>
          </a:p>
        </p:txBody>
      </p:sp>
      <p:sp>
        <p:nvSpPr>
          <p:cNvPr id="30" name="Content Placeholder 2">
            <a:extLst>
              <a:ext uri="{FF2B5EF4-FFF2-40B4-BE49-F238E27FC236}">
                <a16:creationId xmlns:a16="http://schemas.microsoft.com/office/drawing/2014/main" id="{9C201811-94A9-4FF1-B5F9-5A1C30C3E730}"/>
              </a:ext>
            </a:extLst>
          </p:cNvPr>
          <p:cNvSpPr txBox="1">
            <a:spLocks/>
          </p:cNvSpPr>
          <p:nvPr/>
        </p:nvSpPr>
        <p:spPr>
          <a:xfrm>
            <a:off x="4815952" y="5018377"/>
            <a:ext cx="1687024" cy="125905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Australia’s wine pioneers planted vines, expanded their vineyards and began exporting</a:t>
            </a:r>
            <a:endParaRPr lang="en-AU" sz="1270" dirty="0">
              <a:solidFill>
                <a:prstClr val="black"/>
              </a:solidFill>
              <a:latin typeface="Arial" panose="020B0604020202020204"/>
            </a:endParaRPr>
          </a:p>
        </p:txBody>
      </p:sp>
      <p:sp>
        <p:nvSpPr>
          <p:cNvPr id="31" name="Content Placeholder 2">
            <a:extLst>
              <a:ext uri="{FF2B5EF4-FFF2-40B4-BE49-F238E27FC236}">
                <a16:creationId xmlns:a16="http://schemas.microsoft.com/office/drawing/2014/main" id="{8519252A-3403-4554-BBBD-AC138634D1A4}"/>
              </a:ext>
            </a:extLst>
          </p:cNvPr>
          <p:cNvSpPr txBox="1">
            <a:spLocks/>
          </p:cNvSpPr>
          <p:nvPr/>
        </p:nvSpPr>
        <p:spPr>
          <a:xfrm>
            <a:off x="5335597" y="1648359"/>
            <a:ext cx="1608689" cy="1404204"/>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Driven by domestic and export demand, fortified wine dominated production and trade</a:t>
            </a:r>
            <a:endParaRPr lang="en-AU" sz="1270" dirty="0">
              <a:solidFill>
                <a:prstClr val="black"/>
              </a:solidFill>
              <a:latin typeface="Arial" panose="020B0604020202020204"/>
            </a:endParaRPr>
          </a:p>
        </p:txBody>
      </p:sp>
      <p:sp>
        <p:nvSpPr>
          <p:cNvPr id="32" name="Content Placeholder 2">
            <a:extLst>
              <a:ext uri="{FF2B5EF4-FFF2-40B4-BE49-F238E27FC236}">
                <a16:creationId xmlns:a16="http://schemas.microsoft.com/office/drawing/2014/main" id="{B2E33999-2621-4A3A-8FAA-8C99A32A71B1}"/>
              </a:ext>
            </a:extLst>
          </p:cNvPr>
          <p:cNvSpPr txBox="1">
            <a:spLocks/>
          </p:cNvSpPr>
          <p:nvPr/>
        </p:nvSpPr>
        <p:spPr>
          <a:xfrm>
            <a:off x="6921207" y="1648359"/>
            <a:ext cx="1608688" cy="1040470"/>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Rutherglen Muscats and </a:t>
            </a:r>
            <a:r>
              <a:rPr lang="en-US" sz="1270" dirty="0" err="1">
                <a:solidFill>
                  <a:prstClr val="black"/>
                </a:solidFill>
                <a:latin typeface="Arial" panose="020B0604020202020204"/>
              </a:rPr>
              <a:t>Muscadelles</a:t>
            </a:r>
            <a:r>
              <a:rPr lang="en-US" sz="1270" dirty="0">
                <a:solidFill>
                  <a:prstClr val="black"/>
                </a:solidFill>
                <a:latin typeface="Arial" panose="020B0604020202020204"/>
              </a:rPr>
              <a:t> were a highlight of this era</a:t>
            </a:r>
            <a:endParaRPr lang="en-AU" sz="1270" dirty="0">
              <a:solidFill>
                <a:prstClr val="black"/>
              </a:solidFill>
              <a:latin typeface="Arial" panose="020B0604020202020204"/>
            </a:endParaRPr>
          </a:p>
        </p:txBody>
      </p:sp>
      <p:sp>
        <p:nvSpPr>
          <p:cNvPr id="33" name="Content Placeholder 2">
            <a:extLst>
              <a:ext uri="{FF2B5EF4-FFF2-40B4-BE49-F238E27FC236}">
                <a16:creationId xmlns:a16="http://schemas.microsoft.com/office/drawing/2014/main" id="{82749710-9F97-4AE2-AAFB-B366B66461BE}"/>
              </a:ext>
            </a:extLst>
          </p:cNvPr>
          <p:cNvSpPr txBox="1">
            <a:spLocks/>
          </p:cNvSpPr>
          <p:nvPr/>
        </p:nvSpPr>
        <p:spPr>
          <a:xfrm>
            <a:off x="8495331" y="1648359"/>
            <a:ext cx="2309169" cy="1391807"/>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The thirst for fortified </a:t>
            </a:r>
            <a:br>
              <a:rPr lang="en-US" sz="1270" dirty="0">
                <a:solidFill>
                  <a:prstClr val="black"/>
                </a:solidFill>
                <a:latin typeface="Arial" panose="020B0604020202020204"/>
              </a:rPr>
            </a:br>
            <a:r>
              <a:rPr lang="en-US" sz="1270" dirty="0">
                <a:solidFill>
                  <a:prstClr val="black"/>
                </a:solidFill>
                <a:latin typeface="Arial" panose="020B0604020202020204"/>
              </a:rPr>
              <a:t>wines meant that old Shiraz, Mataró (</a:t>
            </a:r>
            <a:r>
              <a:rPr lang="en-US" sz="1270" dirty="0" err="1">
                <a:solidFill>
                  <a:prstClr val="black"/>
                </a:solidFill>
                <a:latin typeface="Arial" panose="020B0604020202020204"/>
              </a:rPr>
              <a:t>Mourvèdre</a:t>
            </a:r>
            <a:r>
              <a:rPr lang="en-US" sz="1270" dirty="0">
                <a:solidFill>
                  <a:prstClr val="black"/>
                </a:solidFill>
                <a:latin typeface="Arial" panose="020B0604020202020204"/>
              </a:rPr>
              <a:t>) and Grenache vines </a:t>
            </a:r>
            <a:br>
              <a:rPr lang="en-US" sz="1270" dirty="0">
                <a:solidFill>
                  <a:prstClr val="black"/>
                </a:solidFill>
                <a:latin typeface="Arial" panose="020B0604020202020204"/>
              </a:rPr>
            </a:br>
            <a:r>
              <a:rPr lang="en-US" sz="1270" dirty="0">
                <a:solidFill>
                  <a:prstClr val="black"/>
                </a:solidFill>
                <a:latin typeface="Arial" panose="020B0604020202020204"/>
              </a:rPr>
              <a:t>were maintained – to </a:t>
            </a:r>
            <a:br>
              <a:rPr lang="en-US" sz="1270" dirty="0">
                <a:solidFill>
                  <a:prstClr val="black"/>
                </a:solidFill>
                <a:latin typeface="Arial" panose="020B0604020202020204"/>
              </a:rPr>
            </a:br>
            <a:r>
              <a:rPr lang="en-US" sz="1270" dirty="0">
                <a:solidFill>
                  <a:prstClr val="black"/>
                </a:solidFill>
                <a:latin typeface="Arial" panose="020B0604020202020204"/>
              </a:rPr>
              <a:t>be rediscovered and treasured decades later</a:t>
            </a:r>
            <a:endParaRPr lang="en-AU" sz="1270" dirty="0">
              <a:solidFill>
                <a:prstClr val="black"/>
              </a:solidFill>
              <a:latin typeface="Arial" panose="020B0604020202020204"/>
            </a:endParaRPr>
          </a:p>
        </p:txBody>
      </p:sp>
    </p:spTree>
    <p:extLst>
      <p:ext uri="{BB962C8B-B14F-4D97-AF65-F5344CB8AC3E}">
        <p14:creationId xmlns:p14="http://schemas.microsoft.com/office/powerpoint/2010/main" val="42005230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470E6375-09FD-442C-AEA0-14D46324EB6D}"/>
              </a:ext>
            </a:extLst>
          </p:cNvPr>
          <p:cNvSpPr txBox="1"/>
          <p:nvPr/>
        </p:nvSpPr>
        <p:spPr>
          <a:xfrm>
            <a:off x="2534176" y="1275932"/>
            <a:ext cx="4704975" cy="492533"/>
          </a:xfrm>
          <a:prstGeom prst="rect">
            <a:avLst/>
          </a:prstGeom>
          <a:noFill/>
        </p:spPr>
        <p:txBody>
          <a:bodyPr wrap="none" lIns="0" tIns="0" rIns="0" bIns="0" rtlCol="0">
            <a:noAutofit/>
          </a:bodyPr>
          <a:lstStyle/>
          <a:p>
            <a:pPr defTabSz="829544">
              <a:lnSpc>
                <a:spcPct val="80000"/>
              </a:lnSpc>
            </a:pPr>
            <a:r>
              <a:rPr lang="en-AU" sz="4536" b="1" dirty="0">
                <a:solidFill>
                  <a:prstClr val="black"/>
                </a:solidFill>
                <a:latin typeface="Arial" panose="020B0604020202020204"/>
              </a:rPr>
              <a:t>1960s </a:t>
            </a:r>
            <a:r>
              <a:rPr lang="en-AU" sz="3357" b="1" dirty="0">
                <a:solidFill>
                  <a:prstClr val="black"/>
                </a:solidFill>
                <a:latin typeface="Arial" panose="020B0604020202020204"/>
              </a:rPr>
              <a:t>TO</a:t>
            </a:r>
            <a:r>
              <a:rPr lang="en-AU" sz="4536" b="1" dirty="0">
                <a:solidFill>
                  <a:prstClr val="black"/>
                </a:solidFill>
                <a:latin typeface="Arial" panose="020B0604020202020204"/>
              </a:rPr>
              <a:t> TODAY</a:t>
            </a:r>
          </a:p>
        </p:txBody>
      </p:sp>
      <p:sp>
        <p:nvSpPr>
          <p:cNvPr id="17" name="object 4">
            <a:extLst>
              <a:ext uri="{FF2B5EF4-FFF2-40B4-BE49-F238E27FC236}">
                <a16:creationId xmlns:a16="http://schemas.microsoft.com/office/drawing/2014/main" id="{05D75691-034B-46EB-AEEB-9FAE1850A64D}"/>
              </a:ext>
            </a:extLst>
          </p:cNvPr>
          <p:cNvSpPr txBox="1"/>
          <p:nvPr/>
        </p:nvSpPr>
        <p:spPr>
          <a:xfrm>
            <a:off x="2581427" y="860500"/>
            <a:ext cx="3139282" cy="426512"/>
          </a:xfrm>
          <a:prstGeom prst="rect">
            <a:avLst/>
          </a:prstGeom>
        </p:spPr>
        <p:txBody>
          <a:bodyPr vert="horz" wrap="square" lIns="0" tIns="11521" rIns="0" bIns="0" rtlCol="0">
            <a:noAutofit/>
          </a:bodyPr>
          <a:lstStyle/>
          <a:p>
            <a:pPr defTabSz="829544">
              <a:tabLst>
                <a:tab pos="1156177" algn="l"/>
              </a:tabLst>
            </a:pPr>
            <a:r>
              <a:rPr lang="en-AU" sz="2540" b="1" dirty="0">
                <a:solidFill>
                  <a:prstClr val="black"/>
                </a:solidFill>
                <a:latin typeface="Arial" panose="020B0604020202020204"/>
                <a:cs typeface="Hellix"/>
              </a:rPr>
              <a:t>THE GOLDEN AGE:</a:t>
            </a:r>
          </a:p>
        </p:txBody>
      </p:sp>
      <p:sp>
        <p:nvSpPr>
          <p:cNvPr id="19" name="Content Placeholder 2">
            <a:extLst>
              <a:ext uri="{FF2B5EF4-FFF2-40B4-BE49-F238E27FC236}">
                <a16:creationId xmlns:a16="http://schemas.microsoft.com/office/drawing/2014/main" id="{40789B25-C3D4-405B-9CFC-EC95EF7E1FB9}"/>
              </a:ext>
            </a:extLst>
          </p:cNvPr>
          <p:cNvSpPr txBox="1">
            <a:spLocks/>
          </p:cNvSpPr>
          <p:nvPr/>
        </p:nvSpPr>
        <p:spPr>
          <a:xfrm>
            <a:off x="2765597" y="1817943"/>
            <a:ext cx="2041664" cy="1404204"/>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Food and table‑wine culture grew, and trailblazing winemakers discovered or rediscovered an array of cool-climate regions</a:t>
            </a:r>
            <a:endParaRPr lang="en-AU" sz="1270" dirty="0">
              <a:solidFill>
                <a:prstClr val="black"/>
              </a:solidFill>
              <a:latin typeface="Arial" panose="020B0604020202020204"/>
            </a:endParaRPr>
          </a:p>
        </p:txBody>
      </p:sp>
      <p:sp>
        <p:nvSpPr>
          <p:cNvPr id="21" name="TextBox 20">
            <a:extLst>
              <a:ext uri="{FF2B5EF4-FFF2-40B4-BE49-F238E27FC236}">
                <a16:creationId xmlns:a16="http://schemas.microsoft.com/office/drawing/2014/main" id="{2FBE8658-7A3E-4530-9773-19DEACC57C64}"/>
              </a:ext>
            </a:extLst>
          </p:cNvPr>
          <p:cNvSpPr txBox="1"/>
          <p:nvPr/>
        </p:nvSpPr>
        <p:spPr>
          <a:xfrm>
            <a:off x="2240909" y="4451942"/>
            <a:ext cx="4704975" cy="492533"/>
          </a:xfrm>
          <a:prstGeom prst="rect">
            <a:avLst/>
          </a:prstGeom>
          <a:noFill/>
        </p:spPr>
        <p:txBody>
          <a:bodyPr wrap="none" lIns="0" tIns="0" rIns="0" bIns="0" rtlCol="0">
            <a:noAutofit/>
          </a:bodyPr>
          <a:lstStyle/>
          <a:p>
            <a:pPr defTabSz="829544">
              <a:lnSpc>
                <a:spcPct val="80000"/>
              </a:lnSpc>
            </a:pPr>
            <a:r>
              <a:rPr lang="en-AU" sz="4536" b="1" dirty="0">
                <a:solidFill>
                  <a:prstClr val="black"/>
                </a:solidFill>
                <a:latin typeface="Arial" panose="020B0604020202020204"/>
              </a:rPr>
              <a:t>1940s </a:t>
            </a:r>
            <a:r>
              <a:rPr lang="en-AU" sz="3357" b="1" dirty="0">
                <a:solidFill>
                  <a:prstClr val="black"/>
                </a:solidFill>
                <a:latin typeface="Arial" panose="020B0604020202020204"/>
              </a:rPr>
              <a:t>TO</a:t>
            </a:r>
            <a:r>
              <a:rPr lang="en-AU" sz="4536" b="1" dirty="0">
                <a:solidFill>
                  <a:prstClr val="black"/>
                </a:solidFill>
                <a:latin typeface="Arial" panose="020B0604020202020204"/>
              </a:rPr>
              <a:t> 1960s</a:t>
            </a:r>
          </a:p>
        </p:txBody>
      </p:sp>
      <p:sp>
        <p:nvSpPr>
          <p:cNvPr id="22" name="object 4">
            <a:extLst>
              <a:ext uri="{FF2B5EF4-FFF2-40B4-BE49-F238E27FC236}">
                <a16:creationId xmlns:a16="http://schemas.microsoft.com/office/drawing/2014/main" id="{67809DBC-BC40-4FF6-9861-D8CF25C871B8}"/>
              </a:ext>
            </a:extLst>
          </p:cNvPr>
          <p:cNvSpPr txBox="1"/>
          <p:nvPr/>
        </p:nvSpPr>
        <p:spPr>
          <a:xfrm>
            <a:off x="2288160" y="4036510"/>
            <a:ext cx="4136391" cy="426512"/>
          </a:xfrm>
          <a:prstGeom prst="rect">
            <a:avLst/>
          </a:prstGeom>
        </p:spPr>
        <p:txBody>
          <a:bodyPr vert="horz" wrap="square" lIns="0" tIns="11521" rIns="0" bIns="0" rtlCol="0">
            <a:noAutofit/>
          </a:bodyPr>
          <a:lstStyle/>
          <a:p>
            <a:pPr defTabSz="829544">
              <a:tabLst>
                <a:tab pos="1156177" algn="l"/>
              </a:tabLst>
            </a:pPr>
            <a:r>
              <a:rPr lang="en-AU" sz="2540" b="1" dirty="0">
                <a:solidFill>
                  <a:prstClr val="black"/>
                </a:solidFill>
                <a:latin typeface="Arial" panose="020B0604020202020204"/>
                <a:cs typeface="Hellix"/>
              </a:rPr>
              <a:t>THE RENAISSANCE ERA:</a:t>
            </a:r>
          </a:p>
        </p:txBody>
      </p:sp>
      <p:sp>
        <p:nvSpPr>
          <p:cNvPr id="23" name="Content Placeholder 2">
            <a:extLst>
              <a:ext uri="{FF2B5EF4-FFF2-40B4-BE49-F238E27FC236}">
                <a16:creationId xmlns:a16="http://schemas.microsoft.com/office/drawing/2014/main" id="{AAF5AF44-91E8-44A3-B40C-F63F484F4BCC}"/>
              </a:ext>
            </a:extLst>
          </p:cNvPr>
          <p:cNvSpPr txBox="1">
            <a:spLocks/>
          </p:cNvSpPr>
          <p:nvPr/>
        </p:nvSpPr>
        <p:spPr>
          <a:xfrm>
            <a:off x="4815840" y="1817942"/>
            <a:ext cx="1995194" cy="949534"/>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Red wine sales boomed in the 1970s and demand for white wine rose in the 1980s</a:t>
            </a:r>
            <a:endParaRPr lang="en-AU" sz="1270" dirty="0">
              <a:solidFill>
                <a:prstClr val="black"/>
              </a:solidFill>
              <a:latin typeface="Arial" panose="020B0604020202020204"/>
            </a:endParaRPr>
          </a:p>
        </p:txBody>
      </p:sp>
      <p:sp>
        <p:nvSpPr>
          <p:cNvPr id="24" name="Content Placeholder 2">
            <a:extLst>
              <a:ext uri="{FF2B5EF4-FFF2-40B4-BE49-F238E27FC236}">
                <a16:creationId xmlns:a16="http://schemas.microsoft.com/office/drawing/2014/main" id="{67D429EC-817F-47A9-B16C-F98B6E601F92}"/>
              </a:ext>
            </a:extLst>
          </p:cNvPr>
          <p:cNvSpPr txBox="1">
            <a:spLocks/>
          </p:cNvSpPr>
          <p:nvPr/>
        </p:nvSpPr>
        <p:spPr>
          <a:xfrm>
            <a:off x="6829538" y="1817942"/>
            <a:ext cx="1907631" cy="949533"/>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By the early 1980s, Australia was the 18th largest wine exporter; by the early 1990s it was sixth</a:t>
            </a:r>
            <a:endParaRPr lang="en-AU" sz="1270" dirty="0">
              <a:solidFill>
                <a:prstClr val="black"/>
              </a:solidFill>
              <a:latin typeface="Arial" panose="020B0604020202020204"/>
            </a:endParaRPr>
          </a:p>
        </p:txBody>
      </p:sp>
      <p:sp>
        <p:nvSpPr>
          <p:cNvPr id="25" name="Content Placeholder 2">
            <a:extLst>
              <a:ext uri="{FF2B5EF4-FFF2-40B4-BE49-F238E27FC236}">
                <a16:creationId xmlns:a16="http://schemas.microsoft.com/office/drawing/2014/main" id="{C8246AE5-7AE0-44F2-814C-CA89B1B24D6C}"/>
              </a:ext>
            </a:extLst>
          </p:cNvPr>
          <p:cNvSpPr txBox="1">
            <a:spLocks/>
          </p:cNvSpPr>
          <p:nvPr/>
        </p:nvSpPr>
        <p:spPr>
          <a:xfrm>
            <a:off x="8755175" y="1817943"/>
            <a:ext cx="1833548" cy="1404204"/>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Today the Australian wine community is diverse, unique and truly world class</a:t>
            </a:r>
            <a:endParaRPr lang="en-AU" sz="1270" dirty="0">
              <a:solidFill>
                <a:prstClr val="black"/>
              </a:solidFill>
              <a:latin typeface="Arial" panose="020B0604020202020204"/>
            </a:endParaRPr>
          </a:p>
        </p:txBody>
      </p:sp>
      <p:sp>
        <p:nvSpPr>
          <p:cNvPr id="26" name="Content Placeholder 2">
            <a:extLst>
              <a:ext uri="{FF2B5EF4-FFF2-40B4-BE49-F238E27FC236}">
                <a16:creationId xmlns:a16="http://schemas.microsoft.com/office/drawing/2014/main" id="{B38C4773-8854-40E1-A2BA-B19522521B66}"/>
              </a:ext>
            </a:extLst>
          </p:cNvPr>
          <p:cNvSpPr txBox="1">
            <a:spLocks/>
          </p:cNvSpPr>
          <p:nvPr/>
        </p:nvSpPr>
        <p:spPr>
          <a:xfrm>
            <a:off x="2480080" y="5001891"/>
            <a:ext cx="2369075" cy="1404204"/>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Ambitious growers and winemakers defied consumer demands for </a:t>
            </a:r>
            <a:r>
              <a:rPr lang="en-US" sz="1270" dirty="0" err="1">
                <a:solidFill>
                  <a:prstClr val="black"/>
                </a:solidFill>
                <a:latin typeface="Arial" panose="020B0604020202020204"/>
              </a:rPr>
              <a:t>fortifieds</a:t>
            </a:r>
            <a:r>
              <a:rPr lang="en-US" sz="1270" dirty="0">
                <a:solidFill>
                  <a:prstClr val="black"/>
                </a:solidFill>
                <a:latin typeface="Arial" panose="020B0604020202020204"/>
              </a:rPr>
              <a:t> to produce </a:t>
            </a:r>
            <a:br>
              <a:rPr lang="en-US" sz="1270" dirty="0">
                <a:solidFill>
                  <a:prstClr val="black"/>
                </a:solidFill>
                <a:latin typeface="Arial" panose="020B0604020202020204"/>
              </a:rPr>
            </a:br>
            <a:r>
              <a:rPr lang="en-US" sz="1270" dirty="0">
                <a:solidFill>
                  <a:prstClr val="black"/>
                </a:solidFill>
                <a:latin typeface="Arial" panose="020B0604020202020204"/>
              </a:rPr>
              <a:t>tiny amounts of some of Australia’s finest table wines</a:t>
            </a:r>
            <a:endParaRPr lang="en-AU" sz="1270" dirty="0">
              <a:solidFill>
                <a:prstClr val="black"/>
              </a:solidFill>
              <a:latin typeface="Arial" panose="020B0604020202020204"/>
            </a:endParaRPr>
          </a:p>
        </p:txBody>
      </p:sp>
      <p:sp>
        <p:nvSpPr>
          <p:cNvPr id="27" name="Content Placeholder 2">
            <a:extLst>
              <a:ext uri="{FF2B5EF4-FFF2-40B4-BE49-F238E27FC236}">
                <a16:creationId xmlns:a16="http://schemas.microsoft.com/office/drawing/2014/main" id="{DFD1CFD9-A083-44DA-8775-72D371868688}"/>
              </a:ext>
            </a:extLst>
          </p:cNvPr>
          <p:cNvSpPr txBox="1">
            <a:spLocks/>
          </p:cNvSpPr>
          <p:nvPr/>
        </p:nvSpPr>
        <p:spPr>
          <a:xfrm>
            <a:off x="4934270" y="5001890"/>
            <a:ext cx="1875077" cy="1085949"/>
          </a:xfrm>
          <a:prstGeom prst="rect">
            <a:avLst/>
          </a:prstGeom>
          <a:noFill/>
        </p:spPr>
        <p:txBody>
          <a:bodyPr/>
          <a:lstStyle>
            <a:lvl1pPr marL="180000" indent="-180000" algn="l" defTabSz="1007943" rtl="0" eaLnBrk="1" latinLnBrk="0" hangingPunct="1">
              <a:lnSpc>
                <a:spcPct val="100000"/>
              </a:lnSpc>
              <a:spcBef>
                <a:spcPts val="600"/>
              </a:spcBef>
              <a:buClr>
                <a:srgbClr val="F40000"/>
              </a:buClr>
              <a:buFont typeface="Arial" panose="020B0604020202020204" pitchFamily="34" charset="0"/>
              <a:buChar char="-"/>
              <a:defRPr sz="1800" kern="1200">
                <a:solidFill>
                  <a:schemeClr val="tx1"/>
                </a:solidFill>
                <a:latin typeface="+mn-lt"/>
                <a:ea typeface="+mn-ea"/>
                <a:cs typeface="+mn-cs"/>
              </a:defRPr>
            </a:lvl1pPr>
            <a:lvl2pPr marL="36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2pPr>
            <a:lvl3pPr marL="54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3pPr>
            <a:lvl4pPr marL="72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4pPr>
            <a:lvl5pPr marL="900000" indent="-180000" algn="l" defTabSz="1007943" rtl="0" eaLnBrk="1" latinLnBrk="0" hangingPunct="1">
              <a:lnSpc>
                <a:spcPct val="100000"/>
              </a:lnSpc>
              <a:spcBef>
                <a:spcPts val="0"/>
              </a:spcBef>
              <a:buClrTx/>
              <a:buFont typeface="Arial" panose="020B0604020202020204" pitchFamily="34" charset="0"/>
              <a:buChar char="-"/>
              <a:defRPr sz="1800"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a:lstStyle>
          <a:p>
            <a:pPr marL="163296" indent="-163296" defTabSz="914406">
              <a:spcBef>
                <a:spcPts val="726"/>
              </a:spcBef>
            </a:pPr>
            <a:r>
              <a:rPr lang="en-US" sz="1270" dirty="0">
                <a:solidFill>
                  <a:prstClr val="black"/>
                </a:solidFill>
                <a:latin typeface="Arial" panose="020B0604020202020204"/>
              </a:rPr>
              <a:t>The popularity of fortified wine reached its peak and people began to develop a taste for table wines</a:t>
            </a:r>
            <a:endParaRPr lang="en-AU" sz="1270" dirty="0">
              <a:solidFill>
                <a:prstClr val="black"/>
              </a:solidFill>
              <a:latin typeface="Arial" panose="020B0604020202020204"/>
            </a:endParaRPr>
          </a:p>
        </p:txBody>
      </p:sp>
    </p:spTree>
    <p:extLst>
      <p:ext uri="{BB962C8B-B14F-4D97-AF65-F5344CB8AC3E}">
        <p14:creationId xmlns:p14="http://schemas.microsoft.com/office/powerpoint/2010/main" val="34892567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390617" y="263000"/>
            <a:ext cx="11317781" cy="933137"/>
          </a:xfrm>
        </p:spPr>
        <p:txBody>
          <a:bodyPr/>
          <a:lstStyle/>
          <a:p>
            <a:r>
              <a:rPr lang="en-AU" dirty="0"/>
              <a:t>Key Points About Vines Getting to Australia:</a:t>
            </a:r>
          </a:p>
        </p:txBody>
      </p:sp>
      <p:sp>
        <p:nvSpPr>
          <p:cNvPr id="3" name="Content Placeholder 2"/>
          <p:cNvSpPr>
            <a:spLocks noGrp="1"/>
          </p:cNvSpPr>
          <p:nvPr>
            <p:ph idx="1"/>
          </p:nvPr>
        </p:nvSpPr>
        <p:spPr>
          <a:xfrm>
            <a:off x="326571" y="922565"/>
            <a:ext cx="10564949" cy="5203600"/>
          </a:xfrm>
        </p:spPr>
        <p:txBody>
          <a:bodyPr>
            <a:noAutofit/>
          </a:bodyPr>
          <a:lstStyle/>
          <a:p>
            <a:pPr>
              <a:spcAft>
                <a:spcPts val="1200"/>
              </a:spcAft>
            </a:pPr>
            <a:r>
              <a:rPr lang="en-AU" sz="2000" dirty="0"/>
              <a:t>Vines arrived in Australia with the First Fleet in 1788</a:t>
            </a:r>
            <a:endParaRPr lang="en-US" sz="2000" dirty="0"/>
          </a:p>
          <a:p>
            <a:pPr>
              <a:spcAft>
                <a:spcPts val="1200"/>
              </a:spcAft>
            </a:pPr>
            <a:r>
              <a:rPr lang="en-US" sz="2000" dirty="0"/>
              <a:t>James Busby was a Scottish botanist and became involved in viticulture around 1825 </a:t>
            </a:r>
          </a:p>
          <a:p>
            <a:pPr>
              <a:spcAft>
                <a:spcPts val="1200"/>
              </a:spcAft>
            </a:pPr>
            <a:r>
              <a:rPr lang="en-US" sz="2000" dirty="0"/>
              <a:t>In 1831 he went to Europe and collected 650 varieties - 362 survived the journey </a:t>
            </a:r>
          </a:p>
          <a:p>
            <a:pPr>
              <a:spcAft>
                <a:spcPts val="1200"/>
              </a:spcAft>
            </a:pPr>
            <a:r>
              <a:rPr lang="en-AU" sz="2000" dirty="0"/>
              <a:t>A duplicate collection was planted at his Hunter Valley property and subsequent cuttings made their way to various parts of New South Wales, Victoria and South Australia</a:t>
            </a:r>
          </a:p>
          <a:p>
            <a:r>
              <a:rPr lang="en-AU" sz="2000" dirty="0"/>
              <a:t>Some areas in Australia are phylloxera free and have very old, ungrafted vines</a:t>
            </a:r>
            <a:endParaRPr lang="en-US" sz="2000" dirty="0"/>
          </a:p>
          <a:p>
            <a:pPr>
              <a:spcAft>
                <a:spcPts val="1200"/>
              </a:spcAft>
            </a:pPr>
            <a:endParaRPr lang="en-AU" sz="2000" dirty="0"/>
          </a:p>
        </p:txBody>
      </p:sp>
      <p:sp>
        <p:nvSpPr>
          <p:cNvPr id="5" name="Title 1"/>
          <p:cNvSpPr txBox="1">
            <a:spLocks/>
          </p:cNvSpPr>
          <p:nvPr/>
        </p:nvSpPr>
        <p:spPr>
          <a:xfrm>
            <a:off x="1991544" y="18864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lang="en-US" sz="2400" b="1" kern="1200" spc="300" baseline="0" dirty="0" smtClean="0">
                <a:solidFill>
                  <a:srgbClr val="473F41"/>
                </a:solidFill>
                <a:latin typeface="EngraversGothicBT" pitchFamily="50" charset="0"/>
                <a:ea typeface="+mj-ea"/>
                <a:cs typeface="+mj-cs"/>
              </a:defRPr>
            </a:lvl1pPr>
          </a:lstStyle>
          <a:p>
            <a:endParaRPr lang="en-AU" sz="4000" dirty="0">
              <a:latin typeface="+mj-lt"/>
            </a:endParaRPr>
          </a:p>
        </p:txBody>
      </p:sp>
    </p:spTree>
    <p:extLst>
      <p:ext uri="{BB962C8B-B14F-4D97-AF65-F5344CB8AC3E}">
        <p14:creationId xmlns:p14="http://schemas.microsoft.com/office/powerpoint/2010/main" val="4162808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6ECDE98F-EAAD-4858-AD6B-DE2D607BFEFA}"/>
              </a:ext>
            </a:extLst>
          </p:cNvPr>
          <p:cNvSpPr txBox="1"/>
          <p:nvPr/>
        </p:nvSpPr>
        <p:spPr>
          <a:xfrm>
            <a:off x="10578191" y="4899212"/>
            <a:ext cx="660437"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panose="020B0604020202020204"/>
              </a:rPr>
              <a:t>CANBERRA</a:t>
            </a:r>
            <a:endParaRPr sz="907" dirty="0">
              <a:solidFill>
                <a:prstClr val="black"/>
              </a:solidFill>
              <a:latin typeface="Arial" panose="020B0604020202020204"/>
            </a:endParaRPr>
          </a:p>
        </p:txBody>
      </p:sp>
      <p:sp>
        <p:nvSpPr>
          <p:cNvPr id="12" name="object 11">
            <a:extLst>
              <a:ext uri="{FF2B5EF4-FFF2-40B4-BE49-F238E27FC236}">
                <a16:creationId xmlns:a16="http://schemas.microsoft.com/office/drawing/2014/main" id="{976E6B8B-3214-4D49-8A7A-C8A22D9E672B}"/>
              </a:ext>
            </a:extLst>
          </p:cNvPr>
          <p:cNvSpPr txBox="1"/>
          <p:nvPr/>
        </p:nvSpPr>
        <p:spPr>
          <a:xfrm>
            <a:off x="4882466" y="3333227"/>
            <a:ext cx="1317291" cy="141253"/>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816" dirty="0">
                <a:solidFill>
                  <a:prstClr val="white"/>
                </a:solidFill>
                <a:latin typeface="Arial" panose="020B0604020202020204"/>
              </a:rPr>
              <a:t>WESTERN AUSTRALIA</a:t>
            </a:r>
          </a:p>
        </p:txBody>
      </p:sp>
      <p:sp>
        <p:nvSpPr>
          <p:cNvPr id="13" name="object 15">
            <a:extLst>
              <a:ext uri="{FF2B5EF4-FFF2-40B4-BE49-F238E27FC236}">
                <a16:creationId xmlns:a16="http://schemas.microsoft.com/office/drawing/2014/main" id="{F69EEA5D-F11E-4508-9DE5-0C04DA0E2A03}"/>
              </a:ext>
            </a:extLst>
          </p:cNvPr>
          <p:cNvSpPr txBox="1"/>
          <p:nvPr/>
        </p:nvSpPr>
        <p:spPr>
          <a:xfrm>
            <a:off x="7175214" y="1686951"/>
            <a:ext cx="759217" cy="266800"/>
          </a:xfrm>
          <a:prstGeom prst="rect">
            <a:avLst/>
          </a:prstGeom>
        </p:spPr>
        <p:txBody>
          <a:bodyPr vert="horz" wrap="square" lIns="0" tIns="15554" rIns="0" bIns="0" rtlCol="0">
            <a:spAutoFit/>
          </a:bodyPr>
          <a:lstStyle/>
          <a:p>
            <a:pPr defTabSz="829544">
              <a:defRPr/>
            </a:pPr>
            <a:r>
              <a:rPr lang="en-AU" sz="816" b="1" dirty="0">
                <a:solidFill>
                  <a:prstClr val="white"/>
                </a:solidFill>
                <a:latin typeface="Arial" panose="020B0604020202020204"/>
                <a:cs typeface="Hellix"/>
              </a:rPr>
              <a:t>NORTHERN TERRITORY</a:t>
            </a:r>
            <a:endParaRPr lang="en-AU" sz="816" dirty="0">
              <a:solidFill>
                <a:prstClr val="white"/>
              </a:solidFill>
              <a:latin typeface="Arial" panose="020B0604020202020204"/>
              <a:cs typeface="Hellix"/>
            </a:endParaRPr>
          </a:p>
        </p:txBody>
      </p:sp>
      <p:sp>
        <p:nvSpPr>
          <p:cNvPr id="14" name="object 17">
            <a:extLst>
              <a:ext uri="{FF2B5EF4-FFF2-40B4-BE49-F238E27FC236}">
                <a16:creationId xmlns:a16="http://schemas.microsoft.com/office/drawing/2014/main" id="{09B9A6AB-DFFF-4D96-99F0-5389414093DD}"/>
              </a:ext>
            </a:extLst>
          </p:cNvPr>
          <p:cNvSpPr txBox="1"/>
          <p:nvPr/>
        </p:nvSpPr>
        <p:spPr>
          <a:xfrm>
            <a:off x="7284214" y="3737375"/>
            <a:ext cx="1078969" cy="141253"/>
          </a:xfrm>
          <a:prstGeom prst="rect">
            <a:avLst/>
          </a:prstGeom>
        </p:spPr>
        <p:txBody>
          <a:bodyPr vert="horz" wrap="square" lIns="0" tIns="15554" rIns="0" bIns="0" rtlCol="0">
            <a:spAutoFit/>
          </a:bodyPr>
          <a:lstStyle/>
          <a:p>
            <a:pPr defTabSz="829544">
              <a:defRPr/>
            </a:pPr>
            <a:r>
              <a:rPr lang="en-AU" sz="816" b="1" dirty="0">
                <a:solidFill>
                  <a:prstClr val="white"/>
                </a:solidFill>
                <a:latin typeface="Arial" panose="020B0604020202020204"/>
                <a:cs typeface="Hellix"/>
              </a:rPr>
              <a:t>SOUTH </a:t>
            </a:r>
            <a:r>
              <a:rPr lang="en-US" sz="816" b="1" dirty="0">
                <a:solidFill>
                  <a:prstClr val="white"/>
                </a:solidFill>
                <a:latin typeface="Arial" panose="020B0604020202020204"/>
                <a:cs typeface="Hellix"/>
              </a:rPr>
              <a:t>A</a:t>
            </a:r>
            <a:r>
              <a:rPr lang="en-AU" sz="816" b="1" dirty="0">
                <a:solidFill>
                  <a:prstClr val="white"/>
                </a:solidFill>
                <a:latin typeface="Arial" panose="020B0604020202020204"/>
                <a:cs typeface="Hellix"/>
              </a:rPr>
              <a:t>USTRALIA</a:t>
            </a:r>
            <a:endParaRPr sz="816" dirty="0">
              <a:solidFill>
                <a:prstClr val="white"/>
              </a:solidFill>
              <a:latin typeface="Arial" panose="020B0604020202020204"/>
              <a:cs typeface="Hellix"/>
            </a:endParaRPr>
          </a:p>
        </p:txBody>
      </p:sp>
      <p:sp>
        <p:nvSpPr>
          <p:cNvPr id="15" name="object 19">
            <a:extLst>
              <a:ext uri="{FF2B5EF4-FFF2-40B4-BE49-F238E27FC236}">
                <a16:creationId xmlns:a16="http://schemas.microsoft.com/office/drawing/2014/main" id="{CA490E75-6694-4454-8F6D-24169E15428C}"/>
              </a:ext>
            </a:extLst>
          </p:cNvPr>
          <p:cNvSpPr txBox="1"/>
          <p:nvPr/>
        </p:nvSpPr>
        <p:spPr>
          <a:xfrm>
            <a:off x="9549875" y="3319207"/>
            <a:ext cx="888850" cy="141253"/>
          </a:xfrm>
          <a:prstGeom prst="rect">
            <a:avLst/>
          </a:prstGeom>
        </p:spPr>
        <p:txBody>
          <a:bodyPr vert="horz" wrap="square" lIns="0" tIns="15554" rIns="0" bIns="0" rtlCol="0">
            <a:spAutoFit/>
          </a:bodyPr>
          <a:lstStyle/>
          <a:p>
            <a:pPr algn="ctr" defTabSz="829544">
              <a:defRPr/>
            </a:pPr>
            <a:r>
              <a:rPr lang="en-AU" sz="816" b="1" dirty="0">
                <a:solidFill>
                  <a:prstClr val="white"/>
                </a:solidFill>
                <a:latin typeface="Arial" panose="020B0604020202020204"/>
                <a:cs typeface="Hellix"/>
              </a:rPr>
              <a:t>QUEENSLAND</a:t>
            </a:r>
            <a:endParaRPr lang="en-AU" sz="816" dirty="0">
              <a:solidFill>
                <a:prstClr val="white"/>
              </a:solidFill>
              <a:latin typeface="Arial" panose="020B0604020202020204"/>
              <a:cs typeface="Hellix"/>
            </a:endParaRPr>
          </a:p>
        </p:txBody>
      </p:sp>
      <p:sp>
        <p:nvSpPr>
          <p:cNvPr id="16" name="object 20">
            <a:extLst>
              <a:ext uri="{FF2B5EF4-FFF2-40B4-BE49-F238E27FC236}">
                <a16:creationId xmlns:a16="http://schemas.microsoft.com/office/drawing/2014/main" id="{F5CD6562-FBF8-4592-A2D6-EB5A07A7A7E9}"/>
              </a:ext>
            </a:extLst>
          </p:cNvPr>
          <p:cNvSpPr txBox="1"/>
          <p:nvPr/>
        </p:nvSpPr>
        <p:spPr>
          <a:xfrm>
            <a:off x="8924640" y="6043456"/>
            <a:ext cx="634749" cy="141253"/>
          </a:xfrm>
          <a:prstGeom prst="rect">
            <a:avLst/>
          </a:prstGeom>
        </p:spPr>
        <p:txBody>
          <a:bodyPr vert="horz" wrap="square" lIns="0" tIns="15554" rIns="0" bIns="0" rtlCol="0">
            <a:spAutoFit/>
          </a:bodyPr>
          <a:lstStyle/>
          <a:p>
            <a:pPr defTabSz="829544">
              <a:defRPr/>
            </a:pPr>
            <a:r>
              <a:rPr lang="en-AU" sz="816" b="1" dirty="0">
                <a:solidFill>
                  <a:prstClr val="white"/>
                </a:solidFill>
                <a:latin typeface="Arial" panose="020B0604020202020204"/>
                <a:cs typeface="Hellix"/>
              </a:rPr>
              <a:t>TASMANIA</a:t>
            </a:r>
            <a:endParaRPr lang="en-AU" sz="816" dirty="0">
              <a:solidFill>
                <a:prstClr val="white"/>
              </a:solidFill>
              <a:latin typeface="Arial" panose="020B0604020202020204"/>
              <a:cs typeface="Hellix"/>
            </a:endParaRPr>
          </a:p>
        </p:txBody>
      </p:sp>
      <p:sp>
        <p:nvSpPr>
          <p:cNvPr id="17" name="object 93">
            <a:extLst>
              <a:ext uri="{FF2B5EF4-FFF2-40B4-BE49-F238E27FC236}">
                <a16:creationId xmlns:a16="http://schemas.microsoft.com/office/drawing/2014/main" id="{8BE1058C-3390-4F59-B4F6-8F3924D7B052}"/>
              </a:ext>
            </a:extLst>
          </p:cNvPr>
          <p:cNvSpPr txBox="1"/>
          <p:nvPr/>
        </p:nvSpPr>
        <p:spPr>
          <a:xfrm>
            <a:off x="9265536" y="4085105"/>
            <a:ext cx="1049967" cy="137181"/>
          </a:xfrm>
          <a:prstGeom prst="rect">
            <a:avLst/>
          </a:prstGeom>
        </p:spPr>
        <p:txBody>
          <a:bodyPr vert="horz" wrap="none" lIns="0" tIns="11521" rIns="0" bIns="0" rtlCol="0">
            <a:spAutoFit/>
          </a:bodyPr>
          <a:lstStyle/>
          <a:p>
            <a:pPr algn="ctr" defTabSz="829544">
              <a:defRPr/>
            </a:pPr>
            <a:r>
              <a:rPr sz="816" b="1" dirty="0">
                <a:solidFill>
                  <a:prstClr val="white"/>
                </a:solidFill>
                <a:latin typeface="Arial" panose="020B0604020202020204"/>
                <a:cs typeface="Hellix"/>
              </a:rPr>
              <a:t>NEW SOUTH WALE</a:t>
            </a:r>
            <a:r>
              <a:rPr lang="en-AU" sz="816" b="1" dirty="0">
                <a:solidFill>
                  <a:prstClr val="white"/>
                </a:solidFill>
                <a:latin typeface="Arial" panose="020B0604020202020204"/>
                <a:cs typeface="Hellix"/>
              </a:rPr>
              <a:t>S</a:t>
            </a:r>
            <a:endParaRPr sz="816" dirty="0">
              <a:solidFill>
                <a:prstClr val="white"/>
              </a:solidFill>
              <a:latin typeface="Arial" panose="020B0604020202020204"/>
              <a:cs typeface="Hellix"/>
            </a:endParaRPr>
          </a:p>
        </p:txBody>
      </p:sp>
      <p:sp>
        <p:nvSpPr>
          <p:cNvPr id="18" name="object 20">
            <a:extLst>
              <a:ext uri="{FF2B5EF4-FFF2-40B4-BE49-F238E27FC236}">
                <a16:creationId xmlns:a16="http://schemas.microsoft.com/office/drawing/2014/main" id="{E4DA0160-7C0E-4239-9079-B08D9662313F}"/>
              </a:ext>
            </a:extLst>
          </p:cNvPr>
          <p:cNvSpPr txBox="1"/>
          <p:nvPr/>
        </p:nvSpPr>
        <p:spPr>
          <a:xfrm>
            <a:off x="10359059" y="5737874"/>
            <a:ext cx="634749" cy="141253"/>
          </a:xfrm>
          <a:prstGeom prst="rect">
            <a:avLst/>
          </a:prstGeom>
        </p:spPr>
        <p:txBody>
          <a:bodyPr vert="horz" wrap="square" lIns="0" tIns="15554" rIns="0" bIns="0" rtlCol="0">
            <a:spAutoFit/>
          </a:bodyPr>
          <a:lstStyle/>
          <a:p>
            <a:pPr defTabSz="829544">
              <a:defRPr/>
            </a:pPr>
            <a:r>
              <a:rPr lang="en-AU" sz="816" b="1" dirty="0">
                <a:solidFill>
                  <a:prstClr val="white"/>
                </a:solidFill>
                <a:latin typeface="Arial" panose="020B0604020202020204"/>
                <a:cs typeface="Hellix"/>
              </a:rPr>
              <a:t>VICTORIA</a:t>
            </a:r>
            <a:endParaRPr lang="en-AU" sz="816" dirty="0">
              <a:solidFill>
                <a:prstClr val="white"/>
              </a:solidFill>
              <a:latin typeface="Arial" panose="020B0604020202020204"/>
              <a:cs typeface="Hellix"/>
            </a:endParaRPr>
          </a:p>
        </p:txBody>
      </p:sp>
      <p:sp>
        <p:nvSpPr>
          <p:cNvPr id="19" name="object 20">
            <a:extLst>
              <a:ext uri="{FF2B5EF4-FFF2-40B4-BE49-F238E27FC236}">
                <a16:creationId xmlns:a16="http://schemas.microsoft.com/office/drawing/2014/main" id="{5A92F08C-7C09-469D-85E5-0E789FDAC02E}"/>
              </a:ext>
            </a:extLst>
          </p:cNvPr>
          <p:cNvSpPr txBox="1"/>
          <p:nvPr/>
        </p:nvSpPr>
        <p:spPr>
          <a:xfrm>
            <a:off x="10578191" y="5124298"/>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AUSTRALIAN</a:t>
            </a:r>
            <a:endParaRPr lang="en-AU" sz="680" dirty="0">
              <a:solidFill>
                <a:prstClr val="white"/>
              </a:solidFill>
              <a:latin typeface="Arial" panose="020B0604020202020204"/>
              <a:cs typeface="Hellix"/>
            </a:endParaRPr>
          </a:p>
        </p:txBody>
      </p:sp>
      <p:sp>
        <p:nvSpPr>
          <p:cNvPr id="20" name="object 20">
            <a:extLst>
              <a:ext uri="{FF2B5EF4-FFF2-40B4-BE49-F238E27FC236}">
                <a16:creationId xmlns:a16="http://schemas.microsoft.com/office/drawing/2014/main" id="{6BB7A525-0452-4F4B-A663-AB1B75F86E22}"/>
              </a:ext>
            </a:extLst>
          </p:cNvPr>
          <p:cNvSpPr txBox="1"/>
          <p:nvPr/>
        </p:nvSpPr>
        <p:spPr>
          <a:xfrm>
            <a:off x="10578760" y="5235740"/>
            <a:ext cx="959062" cy="120350"/>
          </a:xfrm>
          <a:prstGeom prst="rect">
            <a:avLst/>
          </a:prstGeom>
        </p:spPr>
        <p:txBody>
          <a:bodyPr vert="horz" wrap="square" lIns="0" tIns="15554" rIns="0" bIns="0" rtlCol="0">
            <a:spAutoFit/>
          </a:bodyPr>
          <a:lstStyle/>
          <a:p>
            <a:pPr defTabSz="829544">
              <a:defRPr/>
            </a:pPr>
            <a:r>
              <a:rPr lang="en-AU" sz="680" b="1" dirty="0">
                <a:solidFill>
                  <a:prstClr val="white"/>
                </a:solidFill>
                <a:latin typeface="Arial" panose="020B0604020202020204"/>
                <a:cs typeface="Hellix"/>
              </a:rPr>
              <a:t>CAPITAL TERRITORY</a:t>
            </a:r>
            <a:endParaRPr lang="en-AU" sz="680" dirty="0">
              <a:solidFill>
                <a:prstClr val="white"/>
              </a:solidFill>
              <a:latin typeface="Arial" panose="020B0604020202020204"/>
              <a:cs typeface="Hellix"/>
            </a:endParaRPr>
          </a:p>
        </p:txBody>
      </p:sp>
      <p:sp>
        <p:nvSpPr>
          <p:cNvPr id="21" name="object 11">
            <a:extLst>
              <a:ext uri="{FF2B5EF4-FFF2-40B4-BE49-F238E27FC236}">
                <a16:creationId xmlns:a16="http://schemas.microsoft.com/office/drawing/2014/main" id="{B95F45BC-FDA7-4436-9052-C2AEF6EF05E1}"/>
              </a:ext>
            </a:extLst>
          </p:cNvPr>
          <p:cNvSpPr txBox="1"/>
          <p:nvPr/>
        </p:nvSpPr>
        <p:spPr>
          <a:xfrm>
            <a:off x="4135947" y="4342523"/>
            <a:ext cx="391134"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panose="020B0604020202020204"/>
              </a:rPr>
              <a:t>PERTH</a:t>
            </a:r>
            <a:endParaRPr sz="907" dirty="0">
              <a:solidFill>
                <a:prstClr val="black"/>
              </a:solidFill>
              <a:latin typeface="Arial" panose="020B0604020202020204"/>
            </a:endParaRPr>
          </a:p>
        </p:txBody>
      </p:sp>
      <p:sp>
        <p:nvSpPr>
          <p:cNvPr id="22" name="object 11">
            <a:extLst>
              <a:ext uri="{FF2B5EF4-FFF2-40B4-BE49-F238E27FC236}">
                <a16:creationId xmlns:a16="http://schemas.microsoft.com/office/drawing/2014/main" id="{6A30F0F7-41FA-4222-A490-4353D78008C4}"/>
              </a:ext>
            </a:extLst>
          </p:cNvPr>
          <p:cNvSpPr txBox="1"/>
          <p:nvPr/>
        </p:nvSpPr>
        <p:spPr>
          <a:xfrm>
            <a:off x="6321063" y="1031628"/>
            <a:ext cx="474490"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panose="020B0604020202020204"/>
              </a:rPr>
              <a:t>DARWIN</a:t>
            </a:r>
            <a:endParaRPr sz="907" dirty="0">
              <a:solidFill>
                <a:prstClr val="black"/>
              </a:solidFill>
              <a:latin typeface="Arial" panose="020B0604020202020204"/>
            </a:endParaRPr>
          </a:p>
        </p:txBody>
      </p:sp>
      <p:sp>
        <p:nvSpPr>
          <p:cNvPr id="23" name="object 11">
            <a:extLst>
              <a:ext uri="{FF2B5EF4-FFF2-40B4-BE49-F238E27FC236}">
                <a16:creationId xmlns:a16="http://schemas.microsoft.com/office/drawing/2014/main" id="{1A1D0E86-D650-413A-9178-3BC7EAA4E9D1}"/>
              </a:ext>
            </a:extLst>
          </p:cNvPr>
          <p:cNvSpPr txBox="1"/>
          <p:nvPr/>
        </p:nvSpPr>
        <p:spPr>
          <a:xfrm>
            <a:off x="10359059" y="3681714"/>
            <a:ext cx="602729"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panose="020B0604020202020204"/>
              </a:rPr>
              <a:t>BRISBANE</a:t>
            </a:r>
            <a:endParaRPr sz="907" dirty="0">
              <a:solidFill>
                <a:prstClr val="black"/>
              </a:solidFill>
              <a:latin typeface="Arial" panose="020B0604020202020204"/>
            </a:endParaRPr>
          </a:p>
        </p:txBody>
      </p:sp>
      <p:sp>
        <p:nvSpPr>
          <p:cNvPr id="25" name="object 11">
            <a:extLst>
              <a:ext uri="{FF2B5EF4-FFF2-40B4-BE49-F238E27FC236}">
                <a16:creationId xmlns:a16="http://schemas.microsoft.com/office/drawing/2014/main" id="{44591D46-EC64-430B-A4B3-1FC2779B8809}"/>
              </a:ext>
            </a:extLst>
          </p:cNvPr>
          <p:cNvSpPr txBox="1"/>
          <p:nvPr/>
        </p:nvSpPr>
        <p:spPr>
          <a:xfrm>
            <a:off x="8444266" y="5422415"/>
            <a:ext cx="743794"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panose="020B0604020202020204"/>
              </a:rPr>
              <a:t>MELBOURNE</a:t>
            </a:r>
          </a:p>
        </p:txBody>
      </p:sp>
      <p:sp>
        <p:nvSpPr>
          <p:cNvPr id="26" name="object 11">
            <a:extLst>
              <a:ext uri="{FF2B5EF4-FFF2-40B4-BE49-F238E27FC236}">
                <a16:creationId xmlns:a16="http://schemas.microsoft.com/office/drawing/2014/main" id="{4C014871-0DB0-4883-8226-D5E94C15F81D}"/>
              </a:ext>
            </a:extLst>
          </p:cNvPr>
          <p:cNvSpPr txBox="1"/>
          <p:nvPr/>
        </p:nvSpPr>
        <p:spPr>
          <a:xfrm>
            <a:off x="7364670" y="4765955"/>
            <a:ext cx="589906"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r" defTabSz="829544"/>
            <a:r>
              <a:rPr lang="en-AU" sz="907" dirty="0">
                <a:solidFill>
                  <a:prstClr val="black"/>
                </a:solidFill>
                <a:latin typeface="Arial" panose="020B0604020202020204"/>
              </a:rPr>
              <a:t>ADELAIDE</a:t>
            </a:r>
          </a:p>
        </p:txBody>
      </p:sp>
      <p:sp>
        <p:nvSpPr>
          <p:cNvPr id="27" name="object 11">
            <a:extLst>
              <a:ext uri="{FF2B5EF4-FFF2-40B4-BE49-F238E27FC236}">
                <a16:creationId xmlns:a16="http://schemas.microsoft.com/office/drawing/2014/main" id="{EDEB4DA1-E1CC-47AF-8E83-30582D9118FD}"/>
              </a:ext>
            </a:extLst>
          </p:cNvPr>
          <p:cNvSpPr txBox="1"/>
          <p:nvPr/>
        </p:nvSpPr>
        <p:spPr>
          <a:xfrm>
            <a:off x="9815955" y="6217057"/>
            <a:ext cx="493725"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panose="020B0604020202020204"/>
              </a:rPr>
              <a:t>HOBART</a:t>
            </a:r>
            <a:endParaRPr sz="907" dirty="0">
              <a:solidFill>
                <a:prstClr val="black"/>
              </a:solidFill>
              <a:latin typeface="Arial" panose="020B0604020202020204"/>
            </a:endParaRPr>
          </a:p>
        </p:txBody>
      </p:sp>
      <p:sp>
        <p:nvSpPr>
          <p:cNvPr id="28" name="object 11">
            <a:extLst>
              <a:ext uri="{FF2B5EF4-FFF2-40B4-BE49-F238E27FC236}">
                <a16:creationId xmlns:a16="http://schemas.microsoft.com/office/drawing/2014/main" id="{9BF6C245-3E06-41D8-BE72-66AA2F7DB6AD}"/>
              </a:ext>
            </a:extLst>
          </p:cNvPr>
          <p:cNvSpPr txBox="1"/>
          <p:nvPr/>
        </p:nvSpPr>
        <p:spPr>
          <a:xfrm>
            <a:off x="10756563" y="4640053"/>
            <a:ext cx="474489" cy="155296"/>
          </a:xfrm>
          <a:prstGeom prst="rect">
            <a:avLst/>
          </a:prstGeom>
        </p:spPr>
        <p:txBody>
          <a:bodyPr vert="horz" wrap="none" lIns="0" tIns="15554" rIns="0" bIns="0" rtlCol="0">
            <a:spAutoFit/>
          </a:bodyPr>
          <a:lstStyle>
            <a:defPPr>
              <a:defRPr lang="en-US"/>
            </a:defPPr>
            <a:lvl1pPr algn="ctr">
              <a:defRPr sz="950" b="1">
                <a:solidFill>
                  <a:srgbClr val="FFFFFF"/>
                </a:solidFill>
                <a:cs typeface="Hellix"/>
              </a:defRPr>
            </a:lvl1pPr>
          </a:lstStyle>
          <a:p>
            <a:pPr algn="l" defTabSz="829544"/>
            <a:r>
              <a:rPr lang="en-AU" sz="907" dirty="0">
                <a:solidFill>
                  <a:prstClr val="black"/>
                </a:solidFill>
                <a:latin typeface="Arial" panose="020B0604020202020204"/>
              </a:rPr>
              <a:t>SYDNEY</a:t>
            </a:r>
            <a:endParaRPr sz="907" dirty="0">
              <a:solidFill>
                <a:prstClr val="black"/>
              </a:solidFill>
              <a:latin typeface="Arial" panose="020B0604020202020204"/>
            </a:endParaRPr>
          </a:p>
        </p:txBody>
      </p:sp>
      <p:sp>
        <p:nvSpPr>
          <p:cNvPr id="29" name="object 10">
            <a:extLst>
              <a:ext uri="{FF2B5EF4-FFF2-40B4-BE49-F238E27FC236}">
                <a16:creationId xmlns:a16="http://schemas.microsoft.com/office/drawing/2014/main" id="{FA9B9DF3-5C93-4F43-9405-638FA5D7C8A3}"/>
              </a:ext>
            </a:extLst>
          </p:cNvPr>
          <p:cNvSpPr txBox="1"/>
          <p:nvPr/>
        </p:nvSpPr>
        <p:spPr>
          <a:xfrm rot="21393679">
            <a:off x="6718896" y="2654523"/>
            <a:ext cx="2240999" cy="675529"/>
          </a:xfrm>
          <a:prstGeom prst="rect">
            <a:avLst/>
          </a:prstGeom>
        </p:spPr>
        <p:txBody>
          <a:bodyPr vert="horz" wrap="none" lIns="0" tIns="10945" rIns="0" bIns="0" rtlCol="0">
            <a:spAutoFit/>
          </a:bodyPr>
          <a:lstStyle/>
          <a:p>
            <a:pPr algn="ctr" defTabSz="829378">
              <a:lnSpc>
                <a:spcPct val="80000"/>
              </a:lnSpc>
            </a:pPr>
            <a:r>
              <a:rPr lang="en-US" sz="5080" b="1" dirty="0">
                <a:solidFill>
                  <a:prstClr val="white"/>
                </a:solidFill>
                <a:latin typeface="Mistral" panose="03090702030407020403" pitchFamily="66" charset="0"/>
                <a:cs typeface="Colors Of Autumn"/>
              </a:rPr>
              <a:t>AUSTRALIA</a:t>
            </a:r>
            <a:endParaRPr lang="en-AU" sz="5080" b="1" dirty="0">
              <a:solidFill>
                <a:prstClr val="white"/>
              </a:solidFill>
              <a:latin typeface="Mistral" panose="03090702030407020403" pitchFamily="66" charset="0"/>
              <a:cs typeface="Colors Of Autumn"/>
            </a:endParaRPr>
          </a:p>
        </p:txBody>
      </p:sp>
      <p:sp>
        <p:nvSpPr>
          <p:cNvPr id="30" name="object 10">
            <a:extLst>
              <a:ext uri="{FF2B5EF4-FFF2-40B4-BE49-F238E27FC236}">
                <a16:creationId xmlns:a16="http://schemas.microsoft.com/office/drawing/2014/main" id="{62850800-E118-455A-9DF0-282C9465CF45}"/>
              </a:ext>
            </a:extLst>
          </p:cNvPr>
          <p:cNvSpPr txBox="1"/>
          <p:nvPr/>
        </p:nvSpPr>
        <p:spPr>
          <a:xfrm rot="21393679">
            <a:off x="6372305" y="2169468"/>
            <a:ext cx="3124253" cy="485734"/>
          </a:xfrm>
          <a:prstGeom prst="rect">
            <a:avLst/>
          </a:prstGeom>
        </p:spPr>
        <p:txBody>
          <a:bodyPr vert="horz" wrap="none" lIns="0" tIns="10945" rIns="0" bIns="0" rtlCol="0">
            <a:spAutoFit/>
          </a:bodyPr>
          <a:lstStyle/>
          <a:p>
            <a:pPr algn="ctr" defTabSz="829378">
              <a:lnSpc>
                <a:spcPct val="80000"/>
              </a:lnSpc>
            </a:pPr>
            <a:r>
              <a:rPr lang="en-US" sz="3629" b="1" dirty="0">
                <a:solidFill>
                  <a:prstClr val="white"/>
                </a:solidFill>
                <a:latin typeface="Mistral" panose="03090702030407020403" pitchFamily="66" charset="0"/>
                <a:cs typeface="Colors Of Autumn"/>
              </a:rPr>
              <a:t>WINE REGIONS OF  </a:t>
            </a:r>
          </a:p>
        </p:txBody>
      </p:sp>
      <p:sp>
        <p:nvSpPr>
          <p:cNvPr id="31" name="object 11">
            <a:extLst>
              <a:ext uri="{FF2B5EF4-FFF2-40B4-BE49-F238E27FC236}">
                <a16:creationId xmlns:a16="http://schemas.microsoft.com/office/drawing/2014/main" id="{523ACFE8-D544-4A62-A601-D69DDCA34891}"/>
              </a:ext>
            </a:extLst>
          </p:cNvPr>
          <p:cNvSpPr txBox="1"/>
          <p:nvPr/>
        </p:nvSpPr>
        <p:spPr>
          <a:xfrm flipH="1">
            <a:off x="633628" y="49392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Swan District</a:t>
            </a:r>
          </a:p>
        </p:txBody>
      </p:sp>
      <p:sp>
        <p:nvSpPr>
          <p:cNvPr id="32" name="object 11">
            <a:extLst>
              <a:ext uri="{FF2B5EF4-FFF2-40B4-BE49-F238E27FC236}">
                <a16:creationId xmlns:a16="http://schemas.microsoft.com/office/drawing/2014/main" id="{B4DC63AE-B07A-425D-B5FE-4351A35FB5A2}"/>
              </a:ext>
            </a:extLst>
          </p:cNvPr>
          <p:cNvSpPr txBox="1"/>
          <p:nvPr/>
        </p:nvSpPr>
        <p:spPr>
          <a:xfrm>
            <a:off x="405268" y="339260"/>
            <a:ext cx="1317291"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sz="907" dirty="0">
                <a:solidFill>
                  <a:prstClr val="white"/>
                </a:solidFill>
                <a:latin typeface="Arial" panose="020B0604020202020204"/>
              </a:rPr>
              <a:t>WESTERN AUSTRALIA</a:t>
            </a:r>
          </a:p>
        </p:txBody>
      </p:sp>
      <p:sp>
        <p:nvSpPr>
          <p:cNvPr id="33" name="object 11">
            <a:extLst>
              <a:ext uri="{FF2B5EF4-FFF2-40B4-BE49-F238E27FC236}">
                <a16:creationId xmlns:a16="http://schemas.microsoft.com/office/drawing/2014/main" id="{69DDD30F-FAFA-47B0-B928-ABFAE268A457}"/>
              </a:ext>
            </a:extLst>
          </p:cNvPr>
          <p:cNvSpPr txBox="1"/>
          <p:nvPr/>
        </p:nvSpPr>
        <p:spPr>
          <a:xfrm>
            <a:off x="2243728" y="330981"/>
            <a:ext cx="1317291"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lang="en-AU" sz="907" dirty="0">
                <a:solidFill>
                  <a:prstClr val="white"/>
                </a:solidFill>
                <a:latin typeface="Arial" panose="020B0604020202020204"/>
              </a:rPr>
              <a:t>NEW SOUTH WALES</a:t>
            </a:r>
          </a:p>
        </p:txBody>
      </p:sp>
      <p:sp>
        <p:nvSpPr>
          <p:cNvPr id="34" name="object 11">
            <a:extLst>
              <a:ext uri="{FF2B5EF4-FFF2-40B4-BE49-F238E27FC236}">
                <a16:creationId xmlns:a16="http://schemas.microsoft.com/office/drawing/2014/main" id="{2395F56C-D97C-46FC-BF70-9C2FE287FC11}"/>
              </a:ext>
            </a:extLst>
          </p:cNvPr>
          <p:cNvSpPr txBox="1"/>
          <p:nvPr/>
        </p:nvSpPr>
        <p:spPr>
          <a:xfrm>
            <a:off x="464072" y="2003893"/>
            <a:ext cx="1317291"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lang="en-AU" sz="907" dirty="0">
                <a:solidFill>
                  <a:prstClr val="white"/>
                </a:solidFill>
                <a:latin typeface="Arial" panose="020B0604020202020204"/>
              </a:rPr>
              <a:t>SOUTH AUSTRALIA</a:t>
            </a:r>
          </a:p>
        </p:txBody>
      </p:sp>
      <p:sp>
        <p:nvSpPr>
          <p:cNvPr id="35" name="object 11">
            <a:extLst>
              <a:ext uri="{FF2B5EF4-FFF2-40B4-BE49-F238E27FC236}">
                <a16:creationId xmlns:a16="http://schemas.microsoft.com/office/drawing/2014/main" id="{C2FBBA80-BF55-4967-8D80-A59B386E50AA}"/>
              </a:ext>
            </a:extLst>
          </p:cNvPr>
          <p:cNvSpPr txBox="1"/>
          <p:nvPr/>
        </p:nvSpPr>
        <p:spPr>
          <a:xfrm>
            <a:off x="464072" y="5191821"/>
            <a:ext cx="929837"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lang="en-AU" sz="907" dirty="0">
                <a:solidFill>
                  <a:prstClr val="white"/>
                </a:solidFill>
                <a:latin typeface="Arial" panose="020B0604020202020204"/>
              </a:rPr>
              <a:t>QUEENSLAND</a:t>
            </a:r>
          </a:p>
        </p:txBody>
      </p:sp>
      <p:sp>
        <p:nvSpPr>
          <p:cNvPr id="36" name="object 11">
            <a:extLst>
              <a:ext uri="{FF2B5EF4-FFF2-40B4-BE49-F238E27FC236}">
                <a16:creationId xmlns:a16="http://schemas.microsoft.com/office/drawing/2014/main" id="{AEF356DD-D062-498B-A88B-408B16C30CE9}"/>
              </a:ext>
            </a:extLst>
          </p:cNvPr>
          <p:cNvSpPr txBox="1"/>
          <p:nvPr/>
        </p:nvSpPr>
        <p:spPr>
          <a:xfrm>
            <a:off x="2243728" y="2758389"/>
            <a:ext cx="929837"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lang="en-AU" sz="907" dirty="0">
                <a:solidFill>
                  <a:prstClr val="white"/>
                </a:solidFill>
                <a:latin typeface="Arial" panose="020B0604020202020204"/>
              </a:rPr>
              <a:t>VICTORIA</a:t>
            </a:r>
          </a:p>
        </p:txBody>
      </p:sp>
      <p:sp>
        <p:nvSpPr>
          <p:cNvPr id="37" name="object 11">
            <a:extLst>
              <a:ext uri="{FF2B5EF4-FFF2-40B4-BE49-F238E27FC236}">
                <a16:creationId xmlns:a16="http://schemas.microsoft.com/office/drawing/2014/main" id="{06E5305C-C142-4050-94C0-A7F2228CB695}"/>
              </a:ext>
            </a:extLst>
          </p:cNvPr>
          <p:cNvSpPr txBox="1"/>
          <p:nvPr/>
        </p:nvSpPr>
        <p:spPr>
          <a:xfrm>
            <a:off x="2243727" y="6259127"/>
            <a:ext cx="929837" cy="155296"/>
          </a:xfrm>
          <a:prstGeom prst="rect">
            <a:avLst/>
          </a:prstGeom>
        </p:spPr>
        <p:txBody>
          <a:bodyPr vert="horz" wrap="square" lIns="0" tIns="15554" rIns="0" bIns="0" rtlCol="0">
            <a:spAutoFit/>
          </a:bodyPr>
          <a:lstStyle>
            <a:defPPr>
              <a:defRPr lang="en-US"/>
            </a:defPPr>
            <a:lvl1pPr algn="ctr">
              <a:defRPr sz="950" b="1">
                <a:solidFill>
                  <a:srgbClr val="FFFFFF"/>
                </a:solidFill>
                <a:cs typeface="Hellix"/>
              </a:defRPr>
            </a:lvl1pPr>
          </a:lstStyle>
          <a:p>
            <a:pPr algn="l" defTabSz="829544">
              <a:defRPr/>
            </a:pPr>
            <a:r>
              <a:rPr lang="en-AU" sz="907" dirty="0">
                <a:solidFill>
                  <a:prstClr val="white"/>
                </a:solidFill>
                <a:latin typeface="Arial" panose="020B0604020202020204"/>
              </a:rPr>
              <a:t>TASMANIA</a:t>
            </a:r>
          </a:p>
        </p:txBody>
      </p:sp>
      <p:sp>
        <p:nvSpPr>
          <p:cNvPr id="38" name="object 11">
            <a:extLst>
              <a:ext uri="{FF2B5EF4-FFF2-40B4-BE49-F238E27FC236}">
                <a16:creationId xmlns:a16="http://schemas.microsoft.com/office/drawing/2014/main" id="{3E91C051-2E8B-4C7B-A61F-2A92EF74FD93}"/>
              </a:ext>
            </a:extLst>
          </p:cNvPr>
          <p:cNvSpPr txBox="1"/>
          <p:nvPr/>
        </p:nvSpPr>
        <p:spPr>
          <a:xfrm flipH="1">
            <a:off x="633630" y="68627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Perth Hills</a:t>
            </a:r>
          </a:p>
        </p:txBody>
      </p:sp>
      <p:sp>
        <p:nvSpPr>
          <p:cNvPr id="39" name="object 11">
            <a:extLst>
              <a:ext uri="{FF2B5EF4-FFF2-40B4-BE49-F238E27FC236}">
                <a16:creationId xmlns:a16="http://schemas.microsoft.com/office/drawing/2014/main" id="{7687D88E-72BC-4CAA-913D-325AE39614D8}"/>
              </a:ext>
            </a:extLst>
          </p:cNvPr>
          <p:cNvSpPr txBox="1"/>
          <p:nvPr/>
        </p:nvSpPr>
        <p:spPr>
          <a:xfrm flipH="1">
            <a:off x="633630" y="84123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Peel</a:t>
            </a:r>
          </a:p>
        </p:txBody>
      </p:sp>
      <p:sp>
        <p:nvSpPr>
          <p:cNvPr id="40" name="object 11">
            <a:extLst>
              <a:ext uri="{FF2B5EF4-FFF2-40B4-BE49-F238E27FC236}">
                <a16:creationId xmlns:a16="http://schemas.microsoft.com/office/drawing/2014/main" id="{892A64A9-4CD9-4983-B394-1193F614ED58}"/>
              </a:ext>
            </a:extLst>
          </p:cNvPr>
          <p:cNvSpPr txBox="1"/>
          <p:nvPr/>
        </p:nvSpPr>
        <p:spPr>
          <a:xfrm flipH="1">
            <a:off x="633630" y="99618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err="1">
                <a:solidFill>
                  <a:prstClr val="black"/>
                </a:solidFill>
                <a:latin typeface="Arial" panose="020B0604020202020204"/>
              </a:rPr>
              <a:t>Geographe</a:t>
            </a:r>
            <a:endParaRPr lang="en-AU" sz="907" b="0" dirty="0">
              <a:solidFill>
                <a:prstClr val="black"/>
              </a:solidFill>
              <a:latin typeface="Arial" panose="020B0604020202020204"/>
            </a:endParaRPr>
          </a:p>
        </p:txBody>
      </p:sp>
      <p:sp>
        <p:nvSpPr>
          <p:cNvPr id="41" name="object 11">
            <a:extLst>
              <a:ext uri="{FF2B5EF4-FFF2-40B4-BE49-F238E27FC236}">
                <a16:creationId xmlns:a16="http://schemas.microsoft.com/office/drawing/2014/main" id="{F2DB9B41-086B-4E4B-9FD3-340F1BD888A8}"/>
              </a:ext>
            </a:extLst>
          </p:cNvPr>
          <p:cNvSpPr txBox="1"/>
          <p:nvPr/>
        </p:nvSpPr>
        <p:spPr>
          <a:xfrm flipH="1">
            <a:off x="633630" y="115114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Margaret River</a:t>
            </a:r>
          </a:p>
        </p:txBody>
      </p:sp>
      <p:sp>
        <p:nvSpPr>
          <p:cNvPr id="42" name="object 11">
            <a:extLst>
              <a:ext uri="{FF2B5EF4-FFF2-40B4-BE49-F238E27FC236}">
                <a16:creationId xmlns:a16="http://schemas.microsoft.com/office/drawing/2014/main" id="{F68E0550-98FC-49A6-93A7-8CCD8CB11F6E}"/>
              </a:ext>
            </a:extLst>
          </p:cNvPr>
          <p:cNvSpPr txBox="1"/>
          <p:nvPr/>
        </p:nvSpPr>
        <p:spPr>
          <a:xfrm flipH="1">
            <a:off x="633630" y="130610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Blackwood Valley</a:t>
            </a:r>
          </a:p>
        </p:txBody>
      </p:sp>
      <p:sp>
        <p:nvSpPr>
          <p:cNvPr id="43" name="object 11">
            <a:extLst>
              <a:ext uri="{FF2B5EF4-FFF2-40B4-BE49-F238E27FC236}">
                <a16:creationId xmlns:a16="http://schemas.microsoft.com/office/drawing/2014/main" id="{14F8CD0B-56B7-40A6-808F-94A593B242E3}"/>
              </a:ext>
            </a:extLst>
          </p:cNvPr>
          <p:cNvSpPr txBox="1"/>
          <p:nvPr/>
        </p:nvSpPr>
        <p:spPr>
          <a:xfrm flipH="1">
            <a:off x="633630" y="146105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Pemberton</a:t>
            </a:r>
          </a:p>
        </p:txBody>
      </p:sp>
      <p:sp>
        <p:nvSpPr>
          <p:cNvPr id="44" name="object 11">
            <a:extLst>
              <a:ext uri="{FF2B5EF4-FFF2-40B4-BE49-F238E27FC236}">
                <a16:creationId xmlns:a16="http://schemas.microsoft.com/office/drawing/2014/main" id="{9C038D87-FFD7-4305-BCBE-D702B83598F1}"/>
              </a:ext>
            </a:extLst>
          </p:cNvPr>
          <p:cNvSpPr txBox="1"/>
          <p:nvPr/>
        </p:nvSpPr>
        <p:spPr>
          <a:xfrm flipH="1">
            <a:off x="633630" y="161601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Manjimup</a:t>
            </a:r>
          </a:p>
        </p:txBody>
      </p:sp>
      <p:sp>
        <p:nvSpPr>
          <p:cNvPr id="45" name="object 11">
            <a:extLst>
              <a:ext uri="{FF2B5EF4-FFF2-40B4-BE49-F238E27FC236}">
                <a16:creationId xmlns:a16="http://schemas.microsoft.com/office/drawing/2014/main" id="{97B54B02-D579-4DAF-9555-DCEB45E4B4FB}"/>
              </a:ext>
            </a:extLst>
          </p:cNvPr>
          <p:cNvSpPr txBox="1"/>
          <p:nvPr/>
        </p:nvSpPr>
        <p:spPr>
          <a:xfrm flipH="1">
            <a:off x="633630" y="177097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Great Southern</a:t>
            </a:r>
          </a:p>
        </p:txBody>
      </p:sp>
      <p:sp>
        <p:nvSpPr>
          <p:cNvPr id="50" name="object 11">
            <a:extLst>
              <a:ext uri="{FF2B5EF4-FFF2-40B4-BE49-F238E27FC236}">
                <a16:creationId xmlns:a16="http://schemas.microsoft.com/office/drawing/2014/main" id="{A4362C51-01A3-405A-8495-863345106980}"/>
              </a:ext>
            </a:extLst>
          </p:cNvPr>
          <p:cNvSpPr txBox="1"/>
          <p:nvPr/>
        </p:nvSpPr>
        <p:spPr>
          <a:xfrm flipH="1">
            <a:off x="651378" y="2185817"/>
            <a:ext cx="1091453" cy="281467"/>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Southern Flinders</a:t>
            </a:r>
          </a:p>
          <a:p>
            <a:pPr algn="l" defTabSz="829544"/>
            <a:r>
              <a:rPr lang="en-AU" sz="907" b="0" dirty="0">
                <a:solidFill>
                  <a:prstClr val="black"/>
                </a:solidFill>
                <a:latin typeface="Arial" panose="020B0604020202020204"/>
              </a:rPr>
              <a:t>Ranges</a:t>
            </a:r>
          </a:p>
        </p:txBody>
      </p:sp>
      <p:sp>
        <p:nvSpPr>
          <p:cNvPr id="51" name="object 11">
            <a:extLst>
              <a:ext uri="{FF2B5EF4-FFF2-40B4-BE49-F238E27FC236}">
                <a16:creationId xmlns:a16="http://schemas.microsoft.com/office/drawing/2014/main" id="{9C3CA61A-C7AB-4203-AA42-6BC90DC6E4AF}"/>
              </a:ext>
            </a:extLst>
          </p:cNvPr>
          <p:cNvSpPr txBox="1"/>
          <p:nvPr/>
        </p:nvSpPr>
        <p:spPr>
          <a:xfrm flipH="1">
            <a:off x="651379" y="248544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Clare Valley</a:t>
            </a:r>
          </a:p>
        </p:txBody>
      </p:sp>
      <p:sp>
        <p:nvSpPr>
          <p:cNvPr id="52" name="object 11">
            <a:extLst>
              <a:ext uri="{FF2B5EF4-FFF2-40B4-BE49-F238E27FC236}">
                <a16:creationId xmlns:a16="http://schemas.microsoft.com/office/drawing/2014/main" id="{A58B031F-DAB4-4A92-BEC8-660899CCA11A}"/>
              </a:ext>
            </a:extLst>
          </p:cNvPr>
          <p:cNvSpPr txBox="1"/>
          <p:nvPr/>
        </p:nvSpPr>
        <p:spPr>
          <a:xfrm flipH="1">
            <a:off x="651379" y="264024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Barossa Valley</a:t>
            </a:r>
          </a:p>
        </p:txBody>
      </p:sp>
      <p:sp>
        <p:nvSpPr>
          <p:cNvPr id="53" name="object 11">
            <a:extLst>
              <a:ext uri="{FF2B5EF4-FFF2-40B4-BE49-F238E27FC236}">
                <a16:creationId xmlns:a16="http://schemas.microsoft.com/office/drawing/2014/main" id="{582E978E-7391-42CB-9CE5-16A71E2158AD}"/>
              </a:ext>
            </a:extLst>
          </p:cNvPr>
          <p:cNvSpPr txBox="1"/>
          <p:nvPr/>
        </p:nvSpPr>
        <p:spPr>
          <a:xfrm flipH="1">
            <a:off x="651379" y="2795042"/>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Eden Valley</a:t>
            </a:r>
          </a:p>
        </p:txBody>
      </p:sp>
      <p:sp>
        <p:nvSpPr>
          <p:cNvPr id="54" name="object 11">
            <a:extLst>
              <a:ext uri="{FF2B5EF4-FFF2-40B4-BE49-F238E27FC236}">
                <a16:creationId xmlns:a16="http://schemas.microsoft.com/office/drawing/2014/main" id="{2A9CBB67-B837-4B13-A23B-9FFF907044A7}"/>
              </a:ext>
            </a:extLst>
          </p:cNvPr>
          <p:cNvSpPr txBox="1"/>
          <p:nvPr/>
        </p:nvSpPr>
        <p:spPr>
          <a:xfrm flipH="1">
            <a:off x="651379" y="294984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Riverland</a:t>
            </a:r>
          </a:p>
        </p:txBody>
      </p:sp>
      <p:sp>
        <p:nvSpPr>
          <p:cNvPr id="55" name="object 11">
            <a:extLst>
              <a:ext uri="{FF2B5EF4-FFF2-40B4-BE49-F238E27FC236}">
                <a16:creationId xmlns:a16="http://schemas.microsoft.com/office/drawing/2014/main" id="{C8EA10BA-1738-434F-A20E-D17A46DD25FE}"/>
              </a:ext>
            </a:extLst>
          </p:cNvPr>
          <p:cNvSpPr txBox="1"/>
          <p:nvPr/>
        </p:nvSpPr>
        <p:spPr>
          <a:xfrm flipH="1">
            <a:off x="651379" y="310463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Adelaide Plains</a:t>
            </a:r>
          </a:p>
        </p:txBody>
      </p:sp>
      <p:sp>
        <p:nvSpPr>
          <p:cNvPr id="56" name="object 11">
            <a:extLst>
              <a:ext uri="{FF2B5EF4-FFF2-40B4-BE49-F238E27FC236}">
                <a16:creationId xmlns:a16="http://schemas.microsoft.com/office/drawing/2014/main" id="{F54314C2-0269-4DB1-A269-0D4170292231}"/>
              </a:ext>
            </a:extLst>
          </p:cNvPr>
          <p:cNvSpPr txBox="1"/>
          <p:nvPr/>
        </p:nvSpPr>
        <p:spPr>
          <a:xfrm flipH="1">
            <a:off x="651379" y="325943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Adelaide Hills</a:t>
            </a:r>
          </a:p>
        </p:txBody>
      </p:sp>
      <p:sp>
        <p:nvSpPr>
          <p:cNvPr id="57" name="object 11">
            <a:extLst>
              <a:ext uri="{FF2B5EF4-FFF2-40B4-BE49-F238E27FC236}">
                <a16:creationId xmlns:a16="http://schemas.microsoft.com/office/drawing/2014/main" id="{50B6A994-0B76-4DCD-B99A-37C63C923776}"/>
              </a:ext>
            </a:extLst>
          </p:cNvPr>
          <p:cNvSpPr txBox="1"/>
          <p:nvPr/>
        </p:nvSpPr>
        <p:spPr>
          <a:xfrm flipH="1">
            <a:off x="651379" y="341423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McLaren Vale</a:t>
            </a:r>
          </a:p>
        </p:txBody>
      </p:sp>
      <p:sp>
        <p:nvSpPr>
          <p:cNvPr id="58" name="object 11">
            <a:extLst>
              <a:ext uri="{FF2B5EF4-FFF2-40B4-BE49-F238E27FC236}">
                <a16:creationId xmlns:a16="http://schemas.microsoft.com/office/drawing/2014/main" id="{49FC994B-86D3-44CA-95A5-C671C89B1654}"/>
              </a:ext>
            </a:extLst>
          </p:cNvPr>
          <p:cNvSpPr txBox="1"/>
          <p:nvPr/>
        </p:nvSpPr>
        <p:spPr>
          <a:xfrm flipH="1">
            <a:off x="651379" y="3569032"/>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Kangaroo Island</a:t>
            </a:r>
          </a:p>
        </p:txBody>
      </p:sp>
      <p:sp>
        <p:nvSpPr>
          <p:cNvPr id="59" name="object 11">
            <a:extLst>
              <a:ext uri="{FF2B5EF4-FFF2-40B4-BE49-F238E27FC236}">
                <a16:creationId xmlns:a16="http://schemas.microsoft.com/office/drawing/2014/main" id="{3B6438C5-5CA5-4A40-8E4E-D1D14F4812A4}"/>
              </a:ext>
            </a:extLst>
          </p:cNvPr>
          <p:cNvSpPr txBox="1"/>
          <p:nvPr/>
        </p:nvSpPr>
        <p:spPr>
          <a:xfrm flipH="1">
            <a:off x="651379" y="372383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Southern </a:t>
            </a:r>
            <a:r>
              <a:rPr lang="en-AU" sz="907" b="0" dirty="0" err="1">
                <a:solidFill>
                  <a:prstClr val="black"/>
                </a:solidFill>
                <a:latin typeface="Arial" panose="020B0604020202020204"/>
              </a:rPr>
              <a:t>Fleurieu</a:t>
            </a:r>
            <a:endParaRPr lang="en-AU" sz="907" b="0" dirty="0">
              <a:solidFill>
                <a:prstClr val="black"/>
              </a:solidFill>
              <a:latin typeface="Arial" panose="020B0604020202020204"/>
            </a:endParaRPr>
          </a:p>
        </p:txBody>
      </p:sp>
      <p:sp>
        <p:nvSpPr>
          <p:cNvPr id="60" name="object 11">
            <a:extLst>
              <a:ext uri="{FF2B5EF4-FFF2-40B4-BE49-F238E27FC236}">
                <a16:creationId xmlns:a16="http://schemas.microsoft.com/office/drawing/2014/main" id="{1750611A-F409-47B3-8FF9-C067B91698B2}"/>
              </a:ext>
            </a:extLst>
          </p:cNvPr>
          <p:cNvSpPr txBox="1"/>
          <p:nvPr/>
        </p:nvSpPr>
        <p:spPr>
          <a:xfrm flipH="1">
            <a:off x="651379" y="387862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Currency Creek</a:t>
            </a:r>
          </a:p>
        </p:txBody>
      </p:sp>
      <p:sp>
        <p:nvSpPr>
          <p:cNvPr id="61" name="object 11">
            <a:extLst>
              <a:ext uri="{FF2B5EF4-FFF2-40B4-BE49-F238E27FC236}">
                <a16:creationId xmlns:a16="http://schemas.microsoft.com/office/drawing/2014/main" id="{245673E9-AC9E-4B9C-B6E2-74E94B17A675}"/>
              </a:ext>
            </a:extLst>
          </p:cNvPr>
          <p:cNvSpPr txBox="1"/>
          <p:nvPr/>
        </p:nvSpPr>
        <p:spPr>
          <a:xfrm flipH="1">
            <a:off x="651379" y="403342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Langhorne Creek</a:t>
            </a:r>
          </a:p>
        </p:txBody>
      </p:sp>
      <p:sp>
        <p:nvSpPr>
          <p:cNvPr id="62" name="object 11">
            <a:extLst>
              <a:ext uri="{FF2B5EF4-FFF2-40B4-BE49-F238E27FC236}">
                <a16:creationId xmlns:a16="http://schemas.microsoft.com/office/drawing/2014/main" id="{2085A646-9225-4582-916B-1D16717965AC}"/>
              </a:ext>
            </a:extLst>
          </p:cNvPr>
          <p:cNvSpPr txBox="1"/>
          <p:nvPr/>
        </p:nvSpPr>
        <p:spPr>
          <a:xfrm flipH="1">
            <a:off x="651379" y="4188223"/>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Padthaway</a:t>
            </a:r>
          </a:p>
        </p:txBody>
      </p:sp>
      <p:sp>
        <p:nvSpPr>
          <p:cNvPr id="63" name="object 11">
            <a:extLst>
              <a:ext uri="{FF2B5EF4-FFF2-40B4-BE49-F238E27FC236}">
                <a16:creationId xmlns:a16="http://schemas.microsoft.com/office/drawing/2014/main" id="{D8F92AFD-4AB2-45D1-8EC6-90B97DF2C1F9}"/>
              </a:ext>
            </a:extLst>
          </p:cNvPr>
          <p:cNvSpPr txBox="1"/>
          <p:nvPr/>
        </p:nvSpPr>
        <p:spPr>
          <a:xfrm flipH="1">
            <a:off x="651379" y="434302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Mount Benson</a:t>
            </a:r>
          </a:p>
        </p:txBody>
      </p:sp>
      <p:sp>
        <p:nvSpPr>
          <p:cNvPr id="64" name="object 11">
            <a:extLst>
              <a:ext uri="{FF2B5EF4-FFF2-40B4-BE49-F238E27FC236}">
                <a16:creationId xmlns:a16="http://schemas.microsoft.com/office/drawing/2014/main" id="{C4A01169-782C-4315-A356-6BA414C92099}"/>
              </a:ext>
            </a:extLst>
          </p:cNvPr>
          <p:cNvSpPr txBox="1"/>
          <p:nvPr/>
        </p:nvSpPr>
        <p:spPr>
          <a:xfrm flipH="1">
            <a:off x="651379" y="4497819"/>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err="1">
                <a:solidFill>
                  <a:prstClr val="black"/>
                </a:solidFill>
                <a:latin typeface="Arial" panose="020B0604020202020204"/>
              </a:rPr>
              <a:t>Wrattonbully</a:t>
            </a:r>
            <a:endParaRPr lang="en-AU" sz="907" b="0" dirty="0">
              <a:solidFill>
                <a:prstClr val="black"/>
              </a:solidFill>
              <a:latin typeface="Arial" panose="020B0604020202020204"/>
            </a:endParaRPr>
          </a:p>
        </p:txBody>
      </p:sp>
      <p:sp>
        <p:nvSpPr>
          <p:cNvPr id="65" name="object 11">
            <a:extLst>
              <a:ext uri="{FF2B5EF4-FFF2-40B4-BE49-F238E27FC236}">
                <a16:creationId xmlns:a16="http://schemas.microsoft.com/office/drawing/2014/main" id="{2EC185D8-B43E-4C91-9A54-98E58589DFE1}"/>
              </a:ext>
            </a:extLst>
          </p:cNvPr>
          <p:cNvSpPr txBox="1"/>
          <p:nvPr/>
        </p:nvSpPr>
        <p:spPr>
          <a:xfrm flipH="1">
            <a:off x="651379" y="465261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Robe</a:t>
            </a:r>
          </a:p>
        </p:txBody>
      </p:sp>
      <p:sp>
        <p:nvSpPr>
          <p:cNvPr id="66" name="object 11">
            <a:extLst>
              <a:ext uri="{FF2B5EF4-FFF2-40B4-BE49-F238E27FC236}">
                <a16:creationId xmlns:a16="http://schemas.microsoft.com/office/drawing/2014/main" id="{AE0E7F90-43A7-4F3B-880D-953CFF7CFE8C}"/>
              </a:ext>
            </a:extLst>
          </p:cNvPr>
          <p:cNvSpPr txBox="1"/>
          <p:nvPr/>
        </p:nvSpPr>
        <p:spPr>
          <a:xfrm flipH="1">
            <a:off x="651379" y="480741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Coonawarra</a:t>
            </a:r>
          </a:p>
        </p:txBody>
      </p:sp>
      <p:sp>
        <p:nvSpPr>
          <p:cNvPr id="67" name="object 11">
            <a:extLst>
              <a:ext uri="{FF2B5EF4-FFF2-40B4-BE49-F238E27FC236}">
                <a16:creationId xmlns:a16="http://schemas.microsoft.com/office/drawing/2014/main" id="{9FB37C1E-203D-4D16-9BA8-FF0C369FD16C}"/>
              </a:ext>
            </a:extLst>
          </p:cNvPr>
          <p:cNvSpPr txBox="1"/>
          <p:nvPr/>
        </p:nvSpPr>
        <p:spPr>
          <a:xfrm flipH="1">
            <a:off x="651379" y="496221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Mount Gambier</a:t>
            </a:r>
          </a:p>
        </p:txBody>
      </p:sp>
      <p:sp>
        <p:nvSpPr>
          <p:cNvPr id="68" name="object 11">
            <a:extLst>
              <a:ext uri="{FF2B5EF4-FFF2-40B4-BE49-F238E27FC236}">
                <a16:creationId xmlns:a16="http://schemas.microsoft.com/office/drawing/2014/main" id="{DB3A3EE0-18B6-4EF3-A9D3-A9264F5D1C21}"/>
              </a:ext>
            </a:extLst>
          </p:cNvPr>
          <p:cNvSpPr txBox="1"/>
          <p:nvPr/>
        </p:nvSpPr>
        <p:spPr>
          <a:xfrm flipH="1">
            <a:off x="598131" y="537931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South Burnett</a:t>
            </a:r>
          </a:p>
        </p:txBody>
      </p:sp>
      <p:sp>
        <p:nvSpPr>
          <p:cNvPr id="69" name="object 11">
            <a:extLst>
              <a:ext uri="{FF2B5EF4-FFF2-40B4-BE49-F238E27FC236}">
                <a16:creationId xmlns:a16="http://schemas.microsoft.com/office/drawing/2014/main" id="{68F12790-4F34-4BEB-BB19-A7D46D731717}"/>
              </a:ext>
            </a:extLst>
          </p:cNvPr>
          <p:cNvSpPr txBox="1"/>
          <p:nvPr/>
        </p:nvSpPr>
        <p:spPr>
          <a:xfrm flipH="1">
            <a:off x="598131" y="5537082"/>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Granite Belt</a:t>
            </a:r>
          </a:p>
        </p:txBody>
      </p:sp>
      <p:sp>
        <p:nvSpPr>
          <p:cNvPr id="71" name="object 11">
            <a:extLst>
              <a:ext uri="{FF2B5EF4-FFF2-40B4-BE49-F238E27FC236}">
                <a16:creationId xmlns:a16="http://schemas.microsoft.com/office/drawing/2014/main" id="{4BCA5474-4C9E-40DF-8AE4-AA08F4171914}"/>
              </a:ext>
            </a:extLst>
          </p:cNvPr>
          <p:cNvSpPr txBox="1"/>
          <p:nvPr/>
        </p:nvSpPr>
        <p:spPr>
          <a:xfrm flipH="1">
            <a:off x="2478445" y="53970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New England Australia</a:t>
            </a:r>
          </a:p>
        </p:txBody>
      </p:sp>
      <p:sp>
        <p:nvSpPr>
          <p:cNvPr id="72" name="object 11">
            <a:extLst>
              <a:ext uri="{FF2B5EF4-FFF2-40B4-BE49-F238E27FC236}">
                <a16:creationId xmlns:a16="http://schemas.microsoft.com/office/drawing/2014/main" id="{FE48B708-D9C8-41EE-B261-EF8F86DACA33}"/>
              </a:ext>
            </a:extLst>
          </p:cNvPr>
          <p:cNvSpPr txBox="1"/>
          <p:nvPr/>
        </p:nvSpPr>
        <p:spPr>
          <a:xfrm flipH="1">
            <a:off x="2478445" y="69465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Hastings River</a:t>
            </a:r>
          </a:p>
        </p:txBody>
      </p:sp>
      <p:sp>
        <p:nvSpPr>
          <p:cNvPr id="73" name="object 11">
            <a:extLst>
              <a:ext uri="{FF2B5EF4-FFF2-40B4-BE49-F238E27FC236}">
                <a16:creationId xmlns:a16="http://schemas.microsoft.com/office/drawing/2014/main" id="{135C41D5-7A8D-406F-8233-887C5BC2E4DE}"/>
              </a:ext>
            </a:extLst>
          </p:cNvPr>
          <p:cNvSpPr txBox="1"/>
          <p:nvPr/>
        </p:nvSpPr>
        <p:spPr>
          <a:xfrm flipH="1">
            <a:off x="2478445" y="822979"/>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Hunter</a:t>
            </a:r>
          </a:p>
        </p:txBody>
      </p:sp>
      <p:sp>
        <p:nvSpPr>
          <p:cNvPr id="74" name="object 11">
            <a:extLst>
              <a:ext uri="{FF2B5EF4-FFF2-40B4-BE49-F238E27FC236}">
                <a16:creationId xmlns:a16="http://schemas.microsoft.com/office/drawing/2014/main" id="{06C16F5A-95FF-42B7-B46A-66B605DBA923}"/>
              </a:ext>
            </a:extLst>
          </p:cNvPr>
          <p:cNvSpPr txBox="1"/>
          <p:nvPr/>
        </p:nvSpPr>
        <p:spPr>
          <a:xfrm flipH="1">
            <a:off x="2478445" y="99618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Mudgee</a:t>
            </a:r>
          </a:p>
        </p:txBody>
      </p:sp>
      <p:sp>
        <p:nvSpPr>
          <p:cNvPr id="75" name="object 11">
            <a:extLst>
              <a:ext uri="{FF2B5EF4-FFF2-40B4-BE49-F238E27FC236}">
                <a16:creationId xmlns:a16="http://schemas.microsoft.com/office/drawing/2014/main" id="{BEFE40CA-0065-44F9-A786-44E2133DAD27}"/>
              </a:ext>
            </a:extLst>
          </p:cNvPr>
          <p:cNvSpPr txBox="1"/>
          <p:nvPr/>
        </p:nvSpPr>
        <p:spPr>
          <a:xfrm flipH="1">
            <a:off x="2478445" y="115114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Orange</a:t>
            </a:r>
          </a:p>
        </p:txBody>
      </p:sp>
      <p:sp>
        <p:nvSpPr>
          <p:cNvPr id="76" name="object 11">
            <a:extLst>
              <a:ext uri="{FF2B5EF4-FFF2-40B4-BE49-F238E27FC236}">
                <a16:creationId xmlns:a16="http://schemas.microsoft.com/office/drawing/2014/main" id="{69BA8B81-7B8A-402E-B78D-B19A13EB9AC0}"/>
              </a:ext>
            </a:extLst>
          </p:cNvPr>
          <p:cNvSpPr txBox="1"/>
          <p:nvPr/>
        </p:nvSpPr>
        <p:spPr>
          <a:xfrm flipH="1">
            <a:off x="2478445" y="130610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Cowra</a:t>
            </a:r>
          </a:p>
        </p:txBody>
      </p:sp>
      <p:sp>
        <p:nvSpPr>
          <p:cNvPr id="77" name="object 11">
            <a:extLst>
              <a:ext uri="{FF2B5EF4-FFF2-40B4-BE49-F238E27FC236}">
                <a16:creationId xmlns:a16="http://schemas.microsoft.com/office/drawing/2014/main" id="{13A479F7-03EE-4287-BA17-5217D3944CAD}"/>
              </a:ext>
            </a:extLst>
          </p:cNvPr>
          <p:cNvSpPr txBox="1"/>
          <p:nvPr/>
        </p:nvSpPr>
        <p:spPr>
          <a:xfrm flipH="1">
            <a:off x="2478445" y="146105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Riverina</a:t>
            </a:r>
          </a:p>
        </p:txBody>
      </p:sp>
      <p:sp>
        <p:nvSpPr>
          <p:cNvPr id="78" name="object 11">
            <a:extLst>
              <a:ext uri="{FF2B5EF4-FFF2-40B4-BE49-F238E27FC236}">
                <a16:creationId xmlns:a16="http://schemas.microsoft.com/office/drawing/2014/main" id="{127CA625-D677-42C3-8CF3-095932A16910}"/>
              </a:ext>
            </a:extLst>
          </p:cNvPr>
          <p:cNvSpPr txBox="1"/>
          <p:nvPr/>
        </p:nvSpPr>
        <p:spPr>
          <a:xfrm flipH="1">
            <a:off x="2478445" y="161601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Hilltops</a:t>
            </a:r>
          </a:p>
        </p:txBody>
      </p:sp>
      <p:sp>
        <p:nvSpPr>
          <p:cNvPr id="79" name="object 11">
            <a:extLst>
              <a:ext uri="{FF2B5EF4-FFF2-40B4-BE49-F238E27FC236}">
                <a16:creationId xmlns:a16="http://schemas.microsoft.com/office/drawing/2014/main" id="{B373C03F-C9C7-494B-BFB1-5DE6F3B1C645}"/>
              </a:ext>
            </a:extLst>
          </p:cNvPr>
          <p:cNvSpPr txBox="1"/>
          <p:nvPr/>
        </p:nvSpPr>
        <p:spPr>
          <a:xfrm flipH="1">
            <a:off x="2478445" y="177097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Southern Highlands</a:t>
            </a:r>
          </a:p>
        </p:txBody>
      </p:sp>
      <p:sp>
        <p:nvSpPr>
          <p:cNvPr id="80" name="object 11">
            <a:extLst>
              <a:ext uri="{FF2B5EF4-FFF2-40B4-BE49-F238E27FC236}">
                <a16:creationId xmlns:a16="http://schemas.microsoft.com/office/drawing/2014/main" id="{991D7E83-E909-4EE5-B0C5-C0540A8350F3}"/>
              </a:ext>
            </a:extLst>
          </p:cNvPr>
          <p:cNvSpPr txBox="1"/>
          <p:nvPr/>
        </p:nvSpPr>
        <p:spPr>
          <a:xfrm flipH="1">
            <a:off x="2469567" y="310463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Swan Hill</a:t>
            </a:r>
          </a:p>
        </p:txBody>
      </p:sp>
      <p:sp>
        <p:nvSpPr>
          <p:cNvPr id="81" name="object 11">
            <a:extLst>
              <a:ext uri="{FF2B5EF4-FFF2-40B4-BE49-F238E27FC236}">
                <a16:creationId xmlns:a16="http://schemas.microsoft.com/office/drawing/2014/main" id="{9F0906DD-89DC-4640-962A-33FE352FCECB}"/>
              </a:ext>
            </a:extLst>
          </p:cNvPr>
          <p:cNvSpPr txBox="1"/>
          <p:nvPr/>
        </p:nvSpPr>
        <p:spPr>
          <a:xfrm flipH="1">
            <a:off x="2469567" y="325943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Goulburn Valley</a:t>
            </a:r>
          </a:p>
        </p:txBody>
      </p:sp>
      <p:sp>
        <p:nvSpPr>
          <p:cNvPr id="82" name="object 11">
            <a:extLst>
              <a:ext uri="{FF2B5EF4-FFF2-40B4-BE49-F238E27FC236}">
                <a16:creationId xmlns:a16="http://schemas.microsoft.com/office/drawing/2014/main" id="{DB724277-E86C-48C0-9475-B85C773130AA}"/>
              </a:ext>
            </a:extLst>
          </p:cNvPr>
          <p:cNvSpPr txBox="1"/>
          <p:nvPr/>
        </p:nvSpPr>
        <p:spPr>
          <a:xfrm flipH="1">
            <a:off x="2487323" y="341423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Rutherglen</a:t>
            </a:r>
          </a:p>
        </p:txBody>
      </p:sp>
      <p:sp>
        <p:nvSpPr>
          <p:cNvPr id="83" name="object 11">
            <a:extLst>
              <a:ext uri="{FF2B5EF4-FFF2-40B4-BE49-F238E27FC236}">
                <a16:creationId xmlns:a16="http://schemas.microsoft.com/office/drawing/2014/main" id="{41ED8331-4D80-4D1D-8414-E4F1FDCFF7FF}"/>
              </a:ext>
            </a:extLst>
          </p:cNvPr>
          <p:cNvSpPr txBox="1"/>
          <p:nvPr/>
        </p:nvSpPr>
        <p:spPr>
          <a:xfrm flipH="1">
            <a:off x="2469567" y="3569032"/>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Glenrowan</a:t>
            </a:r>
          </a:p>
        </p:txBody>
      </p:sp>
      <p:sp>
        <p:nvSpPr>
          <p:cNvPr id="84" name="object 11">
            <a:extLst>
              <a:ext uri="{FF2B5EF4-FFF2-40B4-BE49-F238E27FC236}">
                <a16:creationId xmlns:a16="http://schemas.microsoft.com/office/drawing/2014/main" id="{23B32D35-A79F-495F-AE7E-423087F1A484}"/>
              </a:ext>
            </a:extLst>
          </p:cNvPr>
          <p:cNvSpPr txBox="1"/>
          <p:nvPr/>
        </p:nvSpPr>
        <p:spPr>
          <a:xfrm flipH="1">
            <a:off x="2469567" y="372383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Beechworth</a:t>
            </a:r>
          </a:p>
        </p:txBody>
      </p:sp>
      <p:sp>
        <p:nvSpPr>
          <p:cNvPr id="85" name="object 11">
            <a:extLst>
              <a:ext uri="{FF2B5EF4-FFF2-40B4-BE49-F238E27FC236}">
                <a16:creationId xmlns:a16="http://schemas.microsoft.com/office/drawing/2014/main" id="{FB9B2EC6-FC73-42CD-B7D7-A87CD045938A}"/>
              </a:ext>
            </a:extLst>
          </p:cNvPr>
          <p:cNvSpPr txBox="1"/>
          <p:nvPr/>
        </p:nvSpPr>
        <p:spPr>
          <a:xfrm flipH="1">
            <a:off x="2469567" y="3878628"/>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King Valley</a:t>
            </a:r>
          </a:p>
        </p:txBody>
      </p:sp>
      <p:sp>
        <p:nvSpPr>
          <p:cNvPr id="86" name="object 11">
            <a:extLst>
              <a:ext uri="{FF2B5EF4-FFF2-40B4-BE49-F238E27FC236}">
                <a16:creationId xmlns:a16="http://schemas.microsoft.com/office/drawing/2014/main" id="{25DDD1A0-F6CA-45CF-A1E1-A0C8C24EBF2C}"/>
              </a:ext>
            </a:extLst>
          </p:cNvPr>
          <p:cNvSpPr txBox="1"/>
          <p:nvPr/>
        </p:nvSpPr>
        <p:spPr>
          <a:xfrm flipH="1">
            <a:off x="2469567" y="403342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Alpine Valleys</a:t>
            </a:r>
          </a:p>
        </p:txBody>
      </p:sp>
      <p:sp>
        <p:nvSpPr>
          <p:cNvPr id="87" name="object 11">
            <a:extLst>
              <a:ext uri="{FF2B5EF4-FFF2-40B4-BE49-F238E27FC236}">
                <a16:creationId xmlns:a16="http://schemas.microsoft.com/office/drawing/2014/main" id="{272C3732-112B-4373-B5A0-4A808C3B9C95}"/>
              </a:ext>
            </a:extLst>
          </p:cNvPr>
          <p:cNvSpPr txBox="1"/>
          <p:nvPr/>
        </p:nvSpPr>
        <p:spPr>
          <a:xfrm flipH="1">
            <a:off x="2469567" y="4188223"/>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Strathbogie Ranges</a:t>
            </a:r>
          </a:p>
        </p:txBody>
      </p:sp>
      <p:sp>
        <p:nvSpPr>
          <p:cNvPr id="88" name="object 11">
            <a:extLst>
              <a:ext uri="{FF2B5EF4-FFF2-40B4-BE49-F238E27FC236}">
                <a16:creationId xmlns:a16="http://schemas.microsoft.com/office/drawing/2014/main" id="{8E68E01C-5176-437F-9A15-80B4ADA65949}"/>
              </a:ext>
            </a:extLst>
          </p:cNvPr>
          <p:cNvSpPr txBox="1"/>
          <p:nvPr/>
        </p:nvSpPr>
        <p:spPr>
          <a:xfrm flipH="1">
            <a:off x="2469567" y="434302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Upper Goulburn</a:t>
            </a:r>
          </a:p>
        </p:txBody>
      </p:sp>
      <p:sp>
        <p:nvSpPr>
          <p:cNvPr id="89" name="object 11">
            <a:extLst>
              <a:ext uri="{FF2B5EF4-FFF2-40B4-BE49-F238E27FC236}">
                <a16:creationId xmlns:a16="http://schemas.microsoft.com/office/drawing/2014/main" id="{AF037FB6-A08F-4F95-A8E7-983AB361F870}"/>
              </a:ext>
            </a:extLst>
          </p:cNvPr>
          <p:cNvSpPr txBox="1"/>
          <p:nvPr/>
        </p:nvSpPr>
        <p:spPr>
          <a:xfrm flipH="1">
            <a:off x="2469567" y="4497819"/>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Heathcote</a:t>
            </a:r>
          </a:p>
        </p:txBody>
      </p:sp>
      <p:sp>
        <p:nvSpPr>
          <p:cNvPr id="90" name="object 11">
            <a:extLst>
              <a:ext uri="{FF2B5EF4-FFF2-40B4-BE49-F238E27FC236}">
                <a16:creationId xmlns:a16="http://schemas.microsoft.com/office/drawing/2014/main" id="{7C206C5D-C764-43E6-A89B-81029650C854}"/>
              </a:ext>
            </a:extLst>
          </p:cNvPr>
          <p:cNvSpPr txBox="1"/>
          <p:nvPr/>
        </p:nvSpPr>
        <p:spPr>
          <a:xfrm flipH="1">
            <a:off x="2469567" y="465261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Bendigo</a:t>
            </a:r>
          </a:p>
        </p:txBody>
      </p:sp>
      <p:sp>
        <p:nvSpPr>
          <p:cNvPr id="91" name="object 11">
            <a:extLst>
              <a:ext uri="{FF2B5EF4-FFF2-40B4-BE49-F238E27FC236}">
                <a16:creationId xmlns:a16="http://schemas.microsoft.com/office/drawing/2014/main" id="{B3391FA1-831D-46B6-8B65-17F290B515B0}"/>
              </a:ext>
            </a:extLst>
          </p:cNvPr>
          <p:cNvSpPr txBox="1"/>
          <p:nvPr/>
        </p:nvSpPr>
        <p:spPr>
          <a:xfrm flipH="1">
            <a:off x="2469567" y="480741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Pyrenees</a:t>
            </a:r>
          </a:p>
        </p:txBody>
      </p:sp>
      <p:sp>
        <p:nvSpPr>
          <p:cNvPr id="92" name="object 11">
            <a:extLst>
              <a:ext uri="{FF2B5EF4-FFF2-40B4-BE49-F238E27FC236}">
                <a16:creationId xmlns:a16="http://schemas.microsoft.com/office/drawing/2014/main" id="{3090DFCA-FCB5-4881-A42B-280B7593E9B0}"/>
              </a:ext>
            </a:extLst>
          </p:cNvPr>
          <p:cNvSpPr txBox="1"/>
          <p:nvPr/>
        </p:nvSpPr>
        <p:spPr>
          <a:xfrm flipH="1">
            <a:off x="2469567" y="496221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Macedon Ranges</a:t>
            </a:r>
          </a:p>
        </p:txBody>
      </p:sp>
      <p:sp>
        <p:nvSpPr>
          <p:cNvPr id="93" name="object 11">
            <a:extLst>
              <a:ext uri="{FF2B5EF4-FFF2-40B4-BE49-F238E27FC236}">
                <a16:creationId xmlns:a16="http://schemas.microsoft.com/office/drawing/2014/main" id="{ED1B337B-43FD-4B3B-88DE-9C4030E68C03}"/>
              </a:ext>
            </a:extLst>
          </p:cNvPr>
          <p:cNvSpPr txBox="1"/>
          <p:nvPr/>
        </p:nvSpPr>
        <p:spPr>
          <a:xfrm flipH="1">
            <a:off x="2469566" y="294984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Murray Darling</a:t>
            </a:r>
          </a:p>
        </p:txBody>
      </p:sp>
      <p:sp>
        <p:nvSpPr>
          <p:cNvPr id="94" name="object 11">
            <a:extLst>
              <a:ext uri="{FF2B5EF4-FFF2-40B4-BE49-F238E27FC236}">
                <a16:creationId xmlns:a16="http://schemas.microsoft.com/office/drawing/2014/main" id="{417D4E75-4EF0-4EF7-AD53-F859F22D8F82}"/>
              </a:ext>
            </a:extLst>
          </p:cNvPr>
          <p:cNvSpPr txBox="1"/>
          <p:nvPr/>
        </p:nvSpPr>
        <p:spPr>
          <a:xfrm flipH="1">
            <a:off x="2478445" y="192122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Gundagai</a:t>
            </a:r>
          </a:p>
        </p:txBody>
      </p:sp>
      <p:sp>
        <p:nvSpPr>
          <p:cNvPr id="95" name="object 11">
            <a:extLst>
              <a:ext uri="{FF2B5EF4-FFF2-40B4-BE49-F238E27FC236}">
                <a16:creationId xmlns:a16="http://schemas.microsoft.com/office/drawing/2014/main" id="{D1510AFF-14F2-4D9A-B419-E4FF34D0048D}"/>
              </a:ext>
            </a:extLst>
          </p:cNvPr>
          <p:cNvSpPr txBox="1"/>
          <p:nvPr/>
        </p:nvSpPr>
        <p:spPr>
          <a:xfrm flipH="1">
            <a:off x="2478445" y="207618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Canberra District</a:t>
            </a:r>
          </a:p>
        </p:txBody>
      </p:sp>
      <p:sp>
        <p:nvSpPr>
          <p:cNvPr id="96" name="object 11">
            <a:extLst>
              <a:ext uri="{FF2B5EF4-FFF2-40B4-BE49-F238E27FC236}">
                <a16:creationId xmlns:a16="http://schemas.microsoft.com/office/drawing/2014/main" id="{DBE1A88C-656B-482F-A203-F841410674D9}"/>
              </a:ext>
            </a:extLst>
          </p:cNvPr>
          <p:cNvSpPr txBox="1"/>
          <p:nvPr/>
        </p:nvSpPr>
        <p:spPr>
          <a:xfrm flipH="1">
            <a:off x="2478445" y="223113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Shoalhaven Coast</a:t>
            </a:r>
          </a:p>
        </p:txBody>
      </p:sp>
      <p:sp>
        <p:nvSpPr>
          <p:cNvPr id="97" name="object 11">
            <a:extLst>
              <a:ext uri="{FF2B5EF4-FFF2-40B4-BE49-F238E27FC236}">
                <a16:creationId xmlns:a16="http://schemas.microsoft.com/office/drawing/2014/main" id="{2CAD0F17-F924-41DB-BC81-A3A9CF0B7654}"/>
              </a:ext>
            </a:extLst>
          </p:cNvPr>
          <p:cNvSpPr txBox="1"/>
          <p:nvPr/>
        </p:nvSpPr>
        <p:spPr>
          <a:xfrm flipH="1">
            <a:off x="2478445" y="2386094"/>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Tumbarumba</a:t>
            </a:r>
          </a:p>
        </p:txBody>
      </p:sp>
      <p:sp>
        <p:nvSpPr>
          <p:cNvPr id="98" name="object 11">
            <a:extLst>
              <a:ext uri="{FF2B5EF4-FFF2-40B4-BE49-F238E27FC236}">
                <a16:creationId xmlns:a16="http://schemas.microsoft.com/office/drawing/2014/main" id="{EEB4F527-5756-4F62-A76C-648FCD38E69B}"/>
              </a:ext>
            </a:extLst>
          </p:cNvPr>
          <p:cNvSpPr txBox="1"/>
          <p:nvPr/>
        </p:nvSpPr>
        <p:spPr>
          <a:xfrm flipH="1">
            <a:off x="2478445" y="2541050"/>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err="1">
                <a:solidFill>
                  <a:prstClr val="black"/>
                </a:solidFill>
                <a:latin typeface="Arial" panose="020B0604020202020204"/>
              </a:rPr>
              <a:t>Perricoota</a:t>
            </a:r>
            <a:endParaRPr lang="en-AU" sz="907" b="0" dirty="0">
              <a:solidFill>
                <a:prstClr val="black"/>
              </a:solidFill>
              <a:latin typeface="Arial" panose="020B0604020202020204"/>
            </a:endParaRPr>
          </a:p>
        </p:txBody>
      </p:sp>
      <p:sp>
        <p:nvSpPr>
          <p:cNvPr id="99" name="object 11">
            <a:extLst>
              <a:ext uri="{FF2B5EF4-FFF2-40B4-BE49-F238E27FC236}">
                <a16:creationId xmlns:a16="http://schemas.microsoft.com/office/drawing/2014/main" id="{F9B4B2FB-3E87-44D3-AA1F-E2ECB7C390C7}"/>
              </a:ext>
            </a:extLst>
          </p:cNvPr>
          <p:cNvSpPr txBox="1"/>
          <p:nvPr/>
        </p:nvSpPr>
        <p:spPr>
          <a:xfrm flipH="1">
            <a:off x="2469567" y="511467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Sunbury</a:t>
            </a:r>
          </a:p>
        </p:txBody>
      </p:sp>
      <p:sp>
        <p:nvSpPr>
          <p:cNvPr id="100" name="object 11">
            <a:extLst>
              <a:ext uri="{FF2B5EF4-FFF2-40B4-BE49-F238E27FC236}">
                <a16:creationId xmlns:a16="http://schemas.microsoft.com/office/drawing/2014/main" id="{DB1268DE-15F1-461B-B592-56C7AEE379D1}"/>
              </a:ext>
            </a:extLst>
          </p:cNvPr>
          <p:cNvSpPr txBox="1"/>
          <p:nvPr/>
        </p:nvSpPr>
        <p:spPr>
          <a:xfrm flipH="1">
            <a:off x="2469567" y="5269469"/>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Grampians</a:t>
            </a:r>
          </a:p>
        </p:txBody>
      </p:sp>
      <p:sp>
        <p:nvSpPr>
          <p:cNvPr id="101" name="object 11">
            <a:extLst>
              <a:ext uri="{FF2B5EF4-FFF2-40B4-BE49-F238E27FC236}">
                <a16:creationId xmlns:a16="http://schemas.microsoft.com/office/drawing/2014/main" id="{C5F4F23D-337A-48A4-8BF4-A85230ED7010}"/>
              </a:ext>
            </a:extLst>
          </p:cNvPr>
          <p:cNvSpPr txBox="1"/>
          <p:nvPr/>
        </p:nvSpPr>
        <p:spPr>
          <a:xfrm flipH="1">
            <a:off x="2469567" y="5424267"/>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Henty</a:t>
            </a:r>
          </a:p>
        </p:txBody>
      </p:sp>
      <p:sp>
        <p:nvSpPr>
          <p:cNvPr id="102" name="object 11">
            <a:extLst>
              <a:ext uri="{FF2B5EF4-FFF2-40B4-BE49-F238E27FC236}">
                <a16:creationId xmlns:a16="http://schemas.microsoft.com/office/drawing/2014/main" id="{8850E42A-DFC8-44D0-99DD-B80CE2E59F85}"/>
              </a:ext>
            </a:extLst>
          </p:cNvPr>
          <p:cNvSpPr txBox="1"/>
          <p:nvPr/>
        </p:nvSpPr>
        <p:spPr>
          <a:xfrm flipH="1">
            <a:off x="2469567" y="5579065"/>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Geelong</a:t>
            </a:r>
          </a:p>
        </p:txBody>
      </p:sp>
      <p:sp>
        <p:nvSpPr>
          <p:cNvPr id="103" name="object 11">
            <a:extLst>
              <a:ext uri="{FF2B5EF4-FFF2-40B4-BE49-F238E27FC236}">
                <a16:creationId xmlns:a16="http://schemas.microsoft.com/office/drawing/2014/main" id="{6EA2D46C-F102-4ACE-8048-D9BDA22683C9}"/>
              </a:ext>
            </a:extLst>
          </p:cNvPr>
          <p:cNvSpPr txBox="1"/>
          <p:nvPr/>
        </p:nvSpPr>
        <p:spPr>
          <a:xfrm flipH="1">
            <a:off x="2469567" y="5733863"/>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Yarra Valley</a:t>
            </a:r>
          </a:p>
        </p:txBody>
      </p:sp>
      <p:sp>
        <p:nvSpPr>
          <p:cNvPr id="104" name="object 11">
            <a:extLst>
              <a:ext uri="{FF2B5EF4-FFF2-40B4-BE49-F238E27FC236}">
                <a16:creationId xmlns:a16="http://schemas.microsoft.com/office/drawing/2014/main" id="{1573B280-5DCC-4C4C-A3E9-6956CAA20772}"/>
              </a:ext>
            </a:extLst>
          </p:cNvPr>
          <p:cNvSpPr txBox="1"/>
          <p:nvPr/>
        </p:nvSpPr>
        <p:spPr>
          <a:xfrm flipH="1">
            <a:off x="2469567" y="5888661"/>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Mornington Peninsula</a:t>
            </a:r>
          </a:p>
        </p:txBody>
      </p:sp>
      <p:sp>
        <p:nvSpPr>
          <p:cNvPr id="105" name="object 11">
            <a:extLst>
              <a:ext uri="{FF2B5EF4-FFF2-40B4-BE49-F238E27FC236}">
                <a16:creationId xmlns:a16="http://schemas.microsoft.com/office/drawing/2014/main" id="{298FFC41-74A5-4101-A773-0C7F32762E20}"/>
              </a:ext>
            </a:extLst>
          </p:cNvPr>
          <p:cNvSpPr txBox="1"/>
          <p:nvPr/>
        </p:nvSpPr>
        <p:spPr>
          <a:xfrm flipH="1">
            <a:off x="2469567" y="6043456"/>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Gippsland</a:t>
            </a:r>
          </a:p>
        </p:txBody>
      </p:sp>
      <p:sp>
        <p:nvSpPr>
          <p:cNvPr id="106" name="object 11">
            <a:extLst>
              <a:ext uri="{FF2B5EF4-FFF2-40B4-BE49-F238E27FC236}">
                <a16:creationId xmlns:a16="http://schemas.microsoft.com/office/drawing/2014/main" id="{B42FCED5-D967-429D-B31E-8FFB61EC9984}"/>
              </a:ext>
            </a:extLst>
          </p:cNvPr>
          <p:cNvSpPr txBox="1"/>
          <p:nvPr/>
        </p:nvSpPr>
        <p:spPr>
          <a:xfrm flipH="1">
            <a:off x="2469567" y="6448452"/>
            <a:ext cx="1091453" cy="139604"/>
          </a:xfrm>
          <a:prstGeom prst="rect">
            <a:avLst/>
          </a:prstGeom>
        </p:spPr>
        <p:txBody>
          <a:bodyPr vert="horz" wrap="none" lIns="0" tIns="0" rIns="0" bIns="0" rtlCol="0">
            <a:noAutofit/>
          </a:bodyPr>
          <a:lstStyle>
            <a:defPPr>
              <a:defRPr lang="en-US"/>
            </a:defPPr>
            <a:lvl1pPr algn="ctr">
              <a:defRPr sz="950" b="1">
                <a:solidFill>
                  <a:srgbClr val="FFFFFF"/>
                </a:solidFill>
                <a:cs typeface="Hellix"/>
              </a:defRPr>
            </a:lvl1pPr>
          </a:lstStyle>
          <a:p>
            <a:pPr algn="l" defTabSz="829544"/>
            <a:r>
              <a:rPr lang="en-AU" sz="907" b="0" dirty="0">
                <a:solidFill>
                  <a:prstClr val="black"/>
                </a:solidFill>
                <a:latin typeface="Arial" panose="020B0604020202020204"/>
              </a:rPr>
              <a:t>Tasmania</a:t>
            </a:r>
          </a:p>
        </p:txBody>
      </p:sp>
    </p:spTree>
    <p:extLst>
      <p:ext uri="{BB962C8B-B14F-4D97-AF65-F5344CB8AC3E}">
        <p14:creationId xmlns:p14="http://schemas.microsoft.com/office/powerpoint/2010/main" val="4085648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object 11">
            <a:extLst>
              <a:ext uri="{FF2B5EF4-FFF2-40B4-BE49-F238E27FC236}">
                <a16:creationId xmlns:a16="http://schemas.microsoft.com/office/drawing/2014/main" id="{6518D2F8-F020-430B-BBCD-78BBC2542377}"/>
              </a:ext>
            </a:extLst>
          </p:cNvPr>
          <p:cNvSpPr txBox="1"/>
          <p:nvPr/>
        </p:nvSpPr>
        <p:spPr>
          <a:xfrm>
            <a:off x="5748082" y="3775941"/>
            <a:ext cx="27839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SPAIN</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3" name="object 11">
            <a:extLst>
              <a:ext uri="{FF2B5EF4-FFF2-40B4-BE49-F238E27FC236}">
                <a16:creationId xmlns:a16="http://schemas.microsoft.com/office/drawing/2014/main" id="{13D7D59F-7943-43E2-A5DF-D1E218AE706C}"/>
              </a:ext>
            </a:extLst>
          </p:cNvPr>
          <p:cNvSpPr txBox="1"/>
          <p:nvPr/>
        </p:nvSpPr>
        <p:spPr>
          <a:xfrm>
            <a:off x="4825105" y="3668934"/>
            <a:ext cx="492851"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PORTUGAL</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4" name="object 11">
            <a:extLst>
              <a:ext uri="{FF2B5EF4-FFF2-40B4-BE49-F238E27FC236}">
                <a16:creationId xmlns:a16="http://schemas.microsoft.com/office/drawing/2014/main" id="{C994EEBE-F173-46E0-A23B-524203FB7AB4}"/>
              </a:ext>
            </a:extLst>
          </p:cNvPr>
          <p:cNvSpPr txBox="1"/>
          <p:nvPr/>
        </p:nvSpPr>
        <p:spPr>
          <a:xfrm>
            <a:off x="6858813" y="2949790"/>
            <a:ext cx="335571"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FRANCE</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5" name="object 11">
            <a:extLst>
              <a:ext uri="{FF2B5EF4-FFF2-40B4-BE49-F238E27FC236}">
                <a16:creationId xmlns:a16="http://schemas.microsoft.com/office/drawing/2014/main" id="{BDECC061-AD56-4CBA-B92C-84EE544F2450}"/>
              </a:ext>
            </a:extLst>
          </p:cNvPr>
          <p:cNvSpPr txBox="1"/>
          <p:nvPr/>
        </p:nvSpPr>
        <p:spPr>
          <a:xfrm>
            <a:off x="5933914" y="1624501"/>
            <a:ext cx="432821"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IRELAND</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6" name="object 11">
            <a:extLst>
              <a:ext uri="{FF2B5EF4-FFF2-40B4-BE49-F238E27FC236}">
                <a16:creationId xmlns:a16="http://schemas.microsoft.com/office/drawing/2014/main" id="{8F45CF98-2060-4F57-A477-D51BD767CFE4}"/>
              </a:ext>
            </a:extLst>
          </p:cNvPr>
          <p:cNvSpPr txBox="1"/>
          <p:nvPr/>
        </p:nvSpPr>
        <p:spPr>
          <a:xfrm>
            <a:off x="6673501" y="1894589"/>
            <a:ext cx="196373"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UK</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7" name="object 11">
            <a:extLst>
              <a:ext uri="{FF2B5EF4-FFF2-40B4-BE49-F238E27FC236}">
                <a16:creationId xmlns:a16="http://schemas.microsoft.com/office/drawing/2014/main" id="{958FE4A6-42CC-4FC2-B38A-E7A7BDC433E0}"/>
              </a:ext>
            </a:extLst>
          </p:cNvPr>
          <p:cNvSpPr txBox="1"/>
          <p:nvPr/>
        </p:nvSpPr>
        <p:spPr>
          <a:xfrm>
            <a:off x="9309862" y="1532894"/>
            <a:ext cx="313257"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SWEDEN</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8" name="object 11">
            <a:extLst>
              <a:ext uri="{FF2B5EF4-FFF2-40B4-BE49-F238E27FC236}">
                <a16:creationId xmlns:a16="http://schemas.microsoft.com/office/drawing/2014/main" id="{9B18C5BF-89F9-4EBD-9AE7-E02157BD9974}"/>
              </a:ext>
            </a:extLst>
          </p:cNvPr>
          <p:cNvSpPr txBox="1"/>
          <p:nvPr/>
        </p:nvSpPr>
        <p:spPr>
          <a:xfrm>
            <a:off x="8272867" y="2493503"/>
            <a:ext cx="355571"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GERMANY</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9" name="object 11">
            <a:extLst>
              <a:ext uri="{FF2B5EF4-FFF2-40B4-BE49-F238E27FC236}">
                <a16:creationId xmlns:a16="http://schemas.microsoft.com/office/drawing/2014/main" id="{4AAE91F1-9E7A-4688-8339-4B298C82FEC6}"/>
              </a:ext>
            </a:extLst>
          </p:cNvPr>
          <p:cNvSpPr txBox="1"/>
          <p:nvPr/>
        </p:nvSpPr>
        <p:spPr>
          <a:xfrm>
            <a:off x="9648063" y="2624439"/>
            <a:ext cx="34879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POLAND</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0" name="object 11">
            <a:extLst>
              <a:ext uri="{FF2B5EF4-FFF2-40B4-BE49-F238E27FC236}">
                <a16:creationId xmlns:a16="http://schemas.microsoft.com/office/drawing/2014/main" id="{BB7BD567-C87A-4F3D-8A32-E60095131200}"/>
              </a:ext>
            </a:extLst>
          </p:cNvPr>
          <p:cNvSpPr txBox="1"/>
          <p:nvPr/>
        </p:nvSpPr>
        <p:spPr>
          <a:xfrm>
            <a:off x="8842799" y="2866025"/>
            <a:ext cx="360291" cy="183187"/>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CZECH REPUBLIC</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1" name="object 11">
            <a:extLst>
              <a:ext uri="{FF2B5EF4-FFF2-40B4-BE49-F238E27FC236}">
                <a16:creationId xmlns:a16="http://schemas.microsoft.com/office/drawing/2014/main" id="{7B788842-7C6D-4727-A6B0-EFAA21DCB571}"/>
              </a:ext>
            </a:extLst>
          </p:cNvPr>
          <p:cNvSpPr txBox="1"/>
          <p:nvPr/>
        </p:nvSpPr>
        <p:spPr>
          <a:xfrm>
            <a:off x="8665905" y="3257894"/>
            <a:ext cx="31577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AUSTRIA</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2" name="object 11">
            <a:extLst>
              <a:ext uri="{FF2B5EF4-FFF2-40B4-BE49-F238E27FC236}">
                <a16:creationId xmlns:a16="http://schemas.microsoft.com/office/drawing/2014/main" id="{950926E9-672E-406C-ABF8-F8DF11A884F6}"/>
              </a:ext>
            </a:extLst>
          </p:cNvPr>
          <p:cNvSpPr txBox="1"/>
          <p:nvPr/>
        </p:nvSpPr>
        <p:spPr>
          <a:xfrm>
            <a:off x="8173643" y="4001215"/>
            <a:ext cx="27839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ITALY</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3" name="object 11">
            <a:extLst>
              <a:ext uri="{FF2B5EF4-FFF2-40B4-BE49-F238E27FC236}">
                <a16:creationId xmlns:a16="http://schemas.microsoft.com/office/drawing/2014/main" id="{B049F3BB-4361-48D5-9A1C-3A0E26D3501B}"/>
              </a:ext>
            </a:extLst>
          </p:cNvPr>
          <p:cNvSpPr txBox="1"/>
          <p:nvPr/>
        </p:nvSpPr>
        <p:spPr>
          <a:xfrm>
            <a:off x="9261957" y="3506938"/>
            <a:ext cx="392039"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HUNGARY</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4" name="object 11">
            <a:extLst>
              <a:ext uri="{FF2B5EF4-FFF2-40B4-BE49-F238E27FC236}">
                <a16:creationId xmlns:a16="http://schemas.microsoft.com/office/drawing/2014/main" id="{091A8630-AA62-470B-91F4-0518A8613DE1}"/>
              </a:ext>
            </a:extLst>
          </p:cNvPr>
          <p:cNvSpPr txBox="1"/>
          <p:nvPr/>
        </p:nvSpPr>
        <p:spPr>
          <a:xfrm>
            <a:off x="10440071" y="3297567"/>
            <a:ext cx="37023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UKRAINE</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5" name="object 11">
            <a:extLst>
              <a:ext uri="{FF2B5EF4-FFF2-40B4-BE49-F238E27FC236}">
                <a16:creationId xmlns:a16="http://schemas.microsoft.com/office/drawing/2014/main" id="{F4E47325-833D-435E-8834-EC315677B594}"/>
              </a:ext>
            </a:extLst>
          </p:cNvPr>
          <p:cNvSpPr txBox="1"/>
          <p:nvPr/>
        </p:nvSpPr>
        <p:spPr>
          <a:xfrm>
            <a:off x="10071674" y="3802778"/>
            <a:ext cx="335155"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ROMANIA</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6" name="object 11">
            <a:extLst>
              <a:ext uri="{FF2B5EF4-FFF2-40B4-BE49-F238E27FC236}">
                <a16:creationId xmlns:a16="http://schemas.microsoft.com/office/drawing/2014/main" id="{88EAB003-7738-4B0D-ADEF-B5412FB3E280}"/>
              </a:ext>
            </a:extLst>
          </p:cNvPr>
          <p:cNvSpPr txBox="1"/>
          <p:nvPr/>
        </p:nvSpPr>
        <p:spPr>
          <a:xfrm>
            <a:off x="9363587" y="3989906"/>
            <a:ext cx="460616"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YUGOSLAVIA</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7" name="object 11">
            <a:extLst>
              <a:ext uri="{FF2B5EF4-FFF2-40B4-BE49-F238E27FC236}">
                <a16:creationId xmlns:a16="http://schemas.microsoft.com/office/drawing/2014/main" id="{3D30A48C-B4CA-48DD-BC81-33D27D270BE5}"/>
              </a:ext>
            </a:extLst>
          </p:cNvPr>
          <p:cNvSpPr txBox="1"/>
          <p:nvPr/>
        </p:nvSpPr>
        <p:spPr>
          <a:xfrm>
            <a:off x="9866847" y="4362097"/>
            <a:ext cx="384459"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BULGARIA</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18" name="object 11">
            <a:extLst>
              <a:ext uri="{FF2B5EF4-FFF2-40B4-BE49-F238E27FC236}">
                <a16:creationId xmlns:a16="http://schemas.microsoft.com/office/drawing/2014/main" id="{10185A64-91C7-4F18-BE34-41B5B34452F4}"/>
              </a:ext>
            </a:extLst>
          </p:cNvPr>
          <p:cNvSpPr txBox="1"/>
          <p:nvPr/>
        </p:nvSpPr>
        <p:spPr>
          <a:xfrm>
            <a:off x="9295875" y="4749261"/>
            <a:ext cx="319027" cy="99446"/>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544" b="1" i="0" u="none" strike="noStrike" kern="1200" cap="none" spc="0" normalizeH="0" baseline="0" noProof="0" dirty="0">
                <a:ln>
                  <a:noFill/>
                </a:ln>
                <a:solidFill>
                  <a:prstClr val="white"/>
                </a:solidFill>
                <a:effectLst/>
                <a:uLnTx/>
                <a:uFillTx/>
                <a:latin typeface="Arial" panose="020B0604020202020204"/>
                <a:ea typeface="+mn-ea"/>
              </a:rPr>
              <a:t>GREECE</a:t>
            </a:r>
            <a:endParaRPr kumimoji="0" sz="544" b="1" i="0" u="none" strike="noStrike" kern="1200" cap="none" spc="0" normalizeH="0" baseline="0" noProof="0" dirty="0">
              <a:ln>
                <a:noFill/>
              </a:ln>
              <a:solidFill>
                <a:prstClr val="white"/>
              </a:solidFill>
              <a:effectLst/>
              <a:uLnTx/>
              <a:uFillTx/>
              <a:latin typeface="Arial" panose="020B0604020202020204"/>
              <a:ea typeface="+mn-ea"/>
            </a:endParaRPr>
          </a:p>
        </p:txBody>
      </p:sp>
      <p:sp>
        <p:nvSpPr>
          <p:cNvPr id="20" name="object 10">
            <a:extLst>
              <a:ext uri="{FF2B5EF4-FFF2-40B4-BE49-F238E27FC236}">
                <a16:creationId xmlns:a16="http://schemas.microsoft.com/office/drawing/2014/main" id="{0D9B999A-8BC8-4FF3-9862-CF30F32EDFEC}"/>
              </a:ext>
            </a:extLst>
          </p:cNvPr>
          <p:cNvSpPr txBox="1"/>
          <p:nvPr/>
        </p:nvSpPr>
        <p:spPr>
          <a:xfrm rot="21393679">
            <a:off x="1722227" y="1539889"/>
            <a:ext cx="3100927" cy="1140144"/>
          </a:xfrm>
          <a:prstGeom prst="rect">
            <a:avLst/>
          </a:prstGeom>
        </p:spPr>
        <p:txBody>
          <a:bodyPr vert="horz" wrap="square" lIns="0" tIns="10945" rIns="0" bIns="0" rtlCol="0">
            <a:spAutoFit/>
          </a:bodyPr>
          <a:lstStyle/>
          <a:p>
            <a:pPr marL="0" marR="0" lvl="0" indent="0" algn="l" defTabSz="829310" rtl="0" eaLnBrk="1" fontAlgn="auto" latinLnBrk="0" hangingPunct="1">
              <a:lnSpc>
                <a:spcPct val="80000"/>
              </a:lnSpc>
              <a:spcBef>
                <a:spcPts val="0"/>
              </a:spcBef>
              <a:spcAft>
                <a:spcPts val="0"/>
              </a:spcAft>
              <a:buClrTx/>
              <a:buSzTx/>
              <a:buFontTx/>
              <a:buNone/>
              <a:tabLst/>
              <a:defRPr/>
            </a:pPr>
            <a:r>
              <a:rPr kumimoji="0" lang="en-US" sz="2995" b="1" i="0" u="none" strike="noStrike" kern="1200" cap="none" spc="0" normalizeH="0" baseline="0" noProof="0" dirty="0">
                <a:ln>
                  <a:noFill/>
                </a:ln>
                <a:solidFill>
                  <a:prstClr val="white"/>
                </a:solidFill>
                <a:effectLst/>
                <a:uLnTx/>
                <a:uFillTx/>
                <a:latin typeface="Mistral" panose="03090702030407020403" pitchFamily="66" charset="0"/>
                <a:ea typeface="+mn-ea"/>
                <a:cs typeface="Colors Of Autumn"/>
              </a:rPr>
              <a:t> WORLD’S SIXTH-LARGEST COUNTRY,  </a:t>
            </a:r>
          </a:p>
          <a:p>
            <a:pPr marL="0" marR="0" lvl="0" indent="0" algn="l" defTabSz="829310" rtl="0" eaLnBrk="1" fontAlgn="auto" latinLnBrk="0" hangingPunct="1">
              <a:lnSpc>
                <a:spcPct val="80000"/>
              </a:lnSpc>
              <a:spcBef>
                <a:spcPts val="0"/>
              </a:spcBef>
              <a:spcAft>
                <a:spcPts val="0"/>
              </a:spcAft>
              <a:buClrTx/>
              <a:buSzTx/>
              <a:buFontTx/>
              <a:buNone/>
              <a:tabLst/>
              <a:defRPr/>
            </a:pPr>
            <a:r>
              <a:rPr kumimoji="0" lang="en-US" sz="2995" b="1" i="0" u="none" strike="noStrike" kern="1200" cap="none" spc="0" normalizeH="0" baseline="0" noProof="0" dirty="0">
                <a:ln>
                  <a:noFill/>
                </a:ln>
                <a:solidFill>
                  <a:prstClr val="white"/>
                </a:solidFill>
                <a:effectLst/>
                <a:uLnTx/>
                <a:uFillTx/>
                <a:latin typeface="Mistral" panose="03090702030407020403" pitchFamily="66" charset="0"/>
                <a:ea typeface="+mn-ea"/>
                <a:cs typeface="Colors Of Autumn"/>
              </a:rPr>
              <a:t> BIGGER THAN EUROPE</a:t>
            </a:r>
            <a:endParaRPr kumimoji="0" lang="en-AU" sz="2995" b="1" i="0" u="none" strike="noStrike" kern="1200" cap="none" spc="0" normalizeH="0" baseline="0" noProof="0" dirty="0">
              <a:ln>
                <a:noFill/>
              </a:ln>
              <a:solidFill>
                <a:prstClr val="white"/>
              </a:solidFill>
              <a:effectLst/>
              <a:uLnTx/>
              <a:uFillTx/>
              <a:latin typeface="Mistral" panose="03090702030407020403" pitchFamily="66" charset="0"/>
              <a:ea typeface="+mn-ea"/>
              <a:cs typeface="Colors Of Autumn"/>
            </a:endParaRPr>
          </a:p>
        </p:txBody>
      </p:sp>
      <p:sp>
        <p:nvSpPr>
          <p:cNvPr id="21" name="object 11">
            <a:extLst>
              <a:ext uri="{FF2B5EF4-FFF2-40B4-BE49-F238E27FC236}">
                <a16:creationId xmlns:a16="http://schemas.microsoft.com/office/drawing/2014/main" id="{03DC1E46-488A-4E2D-AE43-509365DDF747}"/>
              </a:ext>
            </a:extLst>
          </p:cNvPr>
          <p:cNvSpPr txBox="1"/>
          <p:nvPr/>
        </p:nvSpPr>
        <p:spPr>
          <a:xfrm>
            <a:off x="4334761" y="4299958"/>
            <a:ext cx="391135" cy="155295"/>
          </a:xfrm>
          <a:prstGeom prst="rect">
            <a:avLst/>
          </a:prstGeom>
        </p:spPr>
        <p:txBody>
          <a:bodyPr vert="horz" wrap="square" lIns="0" tIns="15553" rIns="0" bIns="0" rtlCol="0">
            <a:spAutoFit/>
          </a:bodyPr>
          <a:lstStyle>
            <a:defPPr>
              <a:defRPr lang="en-US"/>
            </a:defPPr>
            <a:lvl1pPr algn="ctr">
              <a:defRPr sz="950" b="1">
                <a:solidFill>
                  <a:srgbClr val="FFFFFF"/>
                </a:solidFill>
                <a:cs typeface="Hellix"/>
              </a:defRPr>
            </a:lvl1pPr>
          </a:lstStyle>
          <a:p>
            <a:pPr marL="0" marR="0" lvl="0" indent="0" algn="r"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PERTH</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22" name="object 11">
            <a:extLst>
              <a:ext uri="{FF2B5EF4-FFF2-40B4-BE49-F238E27FC236}">
                <a16:creationId xmlns:a16="http://schemas.microsoft.com/office/drawing/2014/main" id="{403F1870-6FC9-47BA-B376-13183DB105DE}"/>
              </a:ext>
            </a:extLst>
          </p:cNvPr>
          <p:cNvSpPr txBox="1"/>
          <p:nvPr/>
        </p:nvSpPr>
        <p:spPr>
          <a:xfrm>
            <a:off x="6199012" y="1062199"/>
            <a:ext cx="474489"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r"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DARWIN</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23" name="object 11">
            <a:extLst>
              <a:ext uri="{FF2B5EF4-FFF2-40B4-BE49-F238E27FC236}">
                <a16:creationId xmlns:a16="http://schemas.microsoft.com/office/drawing/2014/main" id="{FE2D65C9-8007-4751-81A8-EAF08A1D414E}"/>
              </a:ext>
            </a:extLst>
          </p:cNvPr>
          <p:cNvSpPr txBox="1"/>
          <p:nvPr/>
        </p:nvSpPr>
        <p:spPr>
          <a:xfrm>
            <a:off x="11123694" y="3563362"/>
            <a:ext cx="602729"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BRISBANE</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25" name="object 11">
            <a:extLst>
              <a:ext uri="{FF2B5EF4-FFF2-40B4-BE49-F238E27FC236}">
                <a16:creationId xmlns:a16="http://schemas.microsoft.com/office/drawing/2014/main" id="{C870F99B-C103-4F6F-B1DC-7DA0011BD910}"/>
              </a:ext>
            </a:extLst>
          </p:cNvPr>
          <p:cNvSpPr txBox="1"/>
          <p:nvPr/>
        </p:nvSpPr>
        <p:spPr>
          <a:xfrm>
            <a:off x="10389331" y="4880179"/>
            <a:ext cx="660437"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CANBERRA</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26" name="object 11">
            <a:extLst>
              <a:ext uri="{FF2B5EF4-FFF2-40B4-BE49-F238E27FC236}">
                <a16:creationId xmlns:a16="http://schemas.microsoft.com/office/drawing/2014/main" id="{37AFA9DB-FB82-4DD9-A20F-D458222026FF}"/>
              </a:ext>
            </a:extLst>
          </p:cNvPr>
          <p:cNvSpPr txBox="1"/>
          <p:nvPr/>
        </p:nvSpPr>
        <p:spPr>
          <a:xfrm>
            <a:off x="8665906" y="5389667"/>
            <a:ext cx="743793"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r"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MELBOURNE</a:t>
            </a:r>
          </a:p>
        </p:txBody>
      </p:sp>
      <p:sp>
        <p:nvSpPr>
          <p:cNvPr id="27" name="object 11">
            <a:extLst>
              <a:ext uri="{FF2B5EF4-FFF2-40B4-BE49-F238E27FC236}">
                <a16:creationId xmlns:a16="http://schemas.microsoft.com/office/drawing/2014/main" id="{9F7F4652-E32D-4985-B86A-596912E2C720}"/>
              </a:ext>
            </a:extLst>
          </p:cNvPr>
          <p:cNvSpPr txBox="1"/>
          <p:nvPr/>
        </p:nvSpPr>
        <p:spPr>
          <a:xfrm>
            <a:off x="7335515" y="4749263"/>
            <a:ext cx="589905"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r"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ADELAIDE</a:t>
            </a:r>
          </a:p>
        </p:txBody>
      </p:sp>
      <p:sp>
        <p:nvSpPr>
          <p:cNvPr id="28" name="object 11">
            <a:extLst>
              <a:ext uri="{FF2B5EF4-FFF2-40B4-BE49-F238E27FC236}">
                <a16:creationId xmlns:a16="http://schemas.microsoft.com/office/drawing/2014/main" id="{8590124F-95FC-42EE-A411-23E490335537}"/>
              </a:ext>
            </a:extLst>
          </p:cNvPr>
          <p:cNvSpPr txBox="1"/>
          <p:nvPr/>
        </p:nvSpPr>
        <p:spPr>
          <a:xfrm>
            <a:off x="9454793" y="6210155"/>
            <a:ext cx="493725"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HOBART</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29" name="object 11">
            <a:extLst>
              <a:ext uri="{FF2B5EF4-FFF2-40B4-BE49-F238E27FC236}">
                <a16:creationId xmlns:a16="http://schemas.microsoft.com/office/drawing/2014/main" id="{93CC8099-6C30-4617-BBEE-05F02714428A}"/>
              </a:ext>
            </a:extLst>
          </p:cNvPr>
          <p:cNvSpPr txBox="1"/>
          <p:nvPr/>
        </p:nvSpPr>
        <p:spPr>
          <a:xfrm>
            <a:off x="10510549" y="4450014"/>
            <a:ext cx="474489" cy="155295"/>
          </a:xfrm>
          <a:prstGeom prst="rect">
            <a:avLst/>
          </a:prstGeom>
        </p:spPr>
        <p:txBody>
          <a:bodyPr vert="horz" wrap="none" lIns="0" tIns="15553" rIns="0" bIns="0" rtlCol="0">
            <a:sp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907" b="1" i="0" u="none" strike="noStrike" kern="1200" cap="none" spc="0" normalizeH="0" baseline="0" noProof="0" dirty="0">
                <a:ln>
                  <a:noFill/>
                </a:ln>
                <a:solidFill>
                  <a:prstClr val="black"/>
                </a:solidFill>
                <a:effectLst/>
                <a:uLnTx/>
                <a:uFillTx/>
                <a:latin typeface="Arial" panose="020B0604020202020204"/>
                <a:ea typeface="+mn-ea"/>
              </a:rPr>
              <a:t>SYDNEY</a:t>
            </a:r>
            <a:endParaRPr kumimoji="0" sz="907" b="1"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30" name="object 11">
            <a:extLst>
              <a:ext uri="{FF2B5EF4-FFF2-40B4-BE49-F238E27FC236}">
                <a16:creationId xmlns:a16="http://schemas.microsoft.com/office/drawing/2014/main" id="{523E324E-291C-420B-B1F8-EE708496404A}"/>
              </a:ext>
            </a:extLst>
          </p:cNvPr>
          <p:cNvSpPr txBox="1"/>
          <p:nvPr/>
        </p:nvSpPr>
        <p:spPr>
          <a:xfrm>
            <a:off x="10054902" y="6512302"/>
            <a:ext cx="664649" cy="127387"/>
          </a:xfrm>
          <a:prstGeom prst="rect">
            <a:avLst/>
          </a:prstGeom>
        </p:spPr>
        <p:txBody>
          <a:bodyPr vert="horz" wrap="none" lIns="0" tIns="15553" rIns="0" bIns="0" rtlCol="0">
            <a:noAutofit/>
          </a:bodyPr>
          <a:lstStyle>
            <a:defPPr>
              <a:defRPr lang="en-US"/>
            </a:defPPr>
            <a:lvl1pPr algn="ctr">
              <a:defRPr sz="950" b="1">
                <a:solidFill>
                  <a:srgbClr val="FFFFFF"/>
                </a:solidFill>
                <a:cs typeface="Hellix"/>
              </a:defRPr>
            </a:lvl1pPr>
          </a:lstStyle>
          <a:p>
            <a:pPr marL="0" marR="0" lvl="0" indent="0" algn="l" defTabSz="829523" rtl="0" eaLnBrk="1" fontAlgn="auto" latinLnBrk="0" hangingPunct="1">
              <a:lnSpc>
                <a:spcPct val="100000"/>
              </a:lnSpc>
              <a:spcBef>
                <a:spcPts val="0"/>
              </a:spcBef>
              <a:spcAft>
                <a:spcPts val="0"/>
              </a:spcAft>
              <a:buClrTx/>
              <a:buSzTx/>
              <a:buFontTx/>
              <a:buNone/>
              <a:tabLst/>
              <a:defRPr/>
            </a:pPr>
            <a:r>
              <a:rPr kumimoji="0" lang="en-AU" sz="727" b="0" i="0" u="none" strike="noStrike" kern="1200" cap="none" spc="0" normalizeH="0" baseline="0" noProof="0" dirty="0">
                <a:ln>
                  <a:noFill/>
                </a:ln>
                <a:solidFill>
                  <a:prstClr val="black"/>
                </a:solidFill>
                <a:effectLst/>
                <a:uLnTx/>
                <a:uFillTx/>
                <a:latin typeface="Arial" panose="020B0604020202020204"/>
                <a:ea typeface="+mn-ea"/>
              </a:rPr>
              <a:t>*Indicative only</a:t>
            </a:r>
            <a:endParaRPr kumimoji="0" sz="727" b="0" i="0" u="none" strike="noStrike" kern="1200" cap="none" spc="0" normalizeH="0" baseline="0" noProof="0" dirty="0">
              <a:ln>
                <a:noFill/>
              </a:ln>
              <a:solidFill>
                <a:prstClr val="black"/>
              </a:solidFill>
              <a:effectLst/>
              <a:uLnTx/>
              <a:uFillTx/>
              <a:latin typeface="Arial" panose="020B0604020202020204"/>
              <a:ea typeface="+mn-ea"/>
            </a:endParaRPr>
          </a:p>
        </p:txBody>
      </p:sp>
      <p:sp>
        <p:nvSpPr>
          <p:cNvPr id="31" name="object 4">
            <a:extLst>
              <a:ext uri="{FF2B5EF4-FFF2-40B4-BE49-F238E27FC236}">
                <a16:creationId xmlns:a16="http://schemas.microsoft.com/office/drawing/2014/main" id="{2DF6B71B-2571-48B2-807E-E7AC89530D2C}"/>
              </a:ext>
            </a:extLst>
          </p:cNvPr>
          <p:cNvSpPr txBox="1"/>
          <p:nvPr/>
        </p:nvSpPr>
        <p:spPr>
          <a:xfrm>
            <a:off x="174957" y="3609133"/>
            <a:ext cx="2824655"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GEOLOGICALLY ANCIENT</a:t>
            </a:r>
          </a:p>
        </p:txBody>
      </p:sp>
      <p:sp>
        <p:nvSpPr>
          <p:cNvPr id="32" name="object 4">
            <a:extLst>
              <a:ext uri="{FF2B5EF4-FFF2-40B4-BE49-F238E27FC236}">
                <a16:creationId xmlns:a16="http://schemas.microsoft.com/office/drawing/2014/main" id="{84AC29BE-0ED4-4568-8611-A5303F769028}"/>
              </a:ext>
            </a:extLst>
          </p:cNvPr>
          <p:cNvSpPr txBox="1"/>
          <p:nvPr/>
        </p:nvSpPr>
        <p:spPr>
          <a:xfrm>
            <a:off x="201584" y="3843865"/>
            <a:ext cx="3355464"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AND BIOLOGICALLY DIVERSE</a:t>
            </a:r>
          </a:p>
        </p:txBody>
      </p:sp>
      <p:sp>
        <p:nvSpPr>
          <p:cNvPr id="33" name="object 4">
            <a:extLst>
              <a:ext uri="{FF2B5EF4-FFF2-40B4-BE49-F238E27FC236}">
                <a16:creationId xmlns:a16="http://schemas.microsoft.com/office/drawing/2014/main" id="{9A4A1D1D-4907-40C3-A933-85405BBDAD87}"/>
              </a:ext>
            </a:extLst>
          </p:cNvPr>
          <p:cNvSpPr txBox="1"/>
          <p:nvPr/>
        </p:nvSpPr>
        <p:spPr>
          <a:xfrm>
            <a:off x="254855" y="4308194"/>
            <a:ext cx="2824655"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VINEYARDS ACROSS </a:t>
            </a:r>
          </a:p>
        </p:txBody>
      </p:sp>
      <p:sp>
        <p:nvSpPr>
          <p:cNvPr id="34" name="object 4">
            <a:extLst>
              <a:ext uri="{FF2B5EF4-FFF2-40B4-BE49-F238E27FC236}">
                <a16:creationId xmlns:a16="http://schemas.microsoft.com/office/drawing/2014/main" id="{A9AAC453-7E34-43E5-85A5-AEA05E7D109A}"/>
              </a:ext>
            </a:extLst>
          </p:cNvPr>
          <p:cNvSpPr txBox="1"/>
          <p:nvPr/>
        </p:nvSpPr>
        <p:spPr>
          <a:xfrm>
            <a:off x="237104" y="4553454"/>
            <a:ext cx="2350267"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THE COUNTRY, BUT</a:t>
            </a:r>
          </a:p>
        </p:txBody>
      </p:sp>
      <p:sp>
        <p:nvSpPr>
          <p:cNvPr id="35" name="object 4">
            <a:extLst>
              <a:ext uri="{FF2B5EF4-FFF2-40B4-BE49-F238E27FC236}">
                <a16:creationId xmlns:a16="http://schemas.microsoft.com/office/drawing/2014/main" id="{AEBFFF37-73FE-47E4-A829-4AA1042F8661}"/>
              </a:ext>
            </a:extLst>
          </p:cNvPr>
          <p:cNvSpPr txBox="1"/>
          <p:nvPr/>
        </p:nvSpPr>
        <p:spPr>
          <a:xfrm>
            <a:off x="254849" y="4796657"/>
            <a:ext cx="2824655"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CONCENTRATED IN THE</a:t>
            </a:r>
          </a:p>
        </p:txBody>
      </p:sp>
      <p:sp>
        <p:nvSpPr>
          <p:cNvPr id="36" name="object 4">
            <a:extLst>
              <a:ext uri="{FF2B5EF4-FFF2-40B4-BE49-F238E27FC236}">
                <a16:creationId xmlns:a16="http://schemas.microsoft.com/office/drawing/2014/main" id="{F7591C9F-6C41-46B8-B2B2-37AB98222909}"/>
              </a:ext>
            </a:extLst>
          </p:cNvPr>
          <p:cNvSpPr txBox="1"/>
          <p:nvPr/>
        </p:nvSpPr>
        <p:spPr>
          <a:xfrm>
            <a:off x="245977" y="5031434"/>
            <a:ext cx="3551321"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SOUTHEAST AND SOUTHWEST</a:t>
            </a:r>
          </a:p>
        </p:txBody>
      </p:sp>
      <p:sp>
        <p:nvSpPr>
          <p:cNvPr id="37" name="object 4">
            <a:extLst>
              <a:ext uri="{FF2B5EF4-FFF2-40B4-BE49-F238E27FC236}">
                <a16:creationId xmlns:a16="http://schemas.microsoft.com/office/drawing/2014/main" id="{2808D18F-001A-4BE9-A9D0-5D3B77AC8AEC}"/>
              </a:ext>
            </a:extLst>
          </p:cNvPr>
          <p:cNvSpPr txBox="1"/>
          <p:nvPr/>
        </p:nvSpPr>
        <p:spPr>
          <a:xfrm>
            <a:off x="139446" y="5481430"/>
            <a:ext cx="3355463"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THE COLD SOUTHERN OCEAN</a:t>
            </a:r>
          </a:p>
        </p:txBody>
      </p:sp>
      <p:sp>
        <p:nvSpPr>
          <p:cNvPr id="38" name="object 4">
            <a:extLst>
              <a:ext uri="{FF2B5EF4-FFF2-40B4-BE49-F238E27FC236}">
                <a16:creationId xmlns:a16="http://schemas.microsoft.com/office/drawing/2014/main" id="{9278AD97-B0C4-4200-818C-67C4196B07FF}"/>
              </a:ext>
            </a:extLst>
          </p:cNvPr>
          <p:cNvSpPr txBox="1"/>
          <p:nvPr/>
        </p:nvSpPr>
        <p:spPr>
          <a:xfrm>
            <a:off x="139442" y="5737103"/>
            <a:ext cx="3551321"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KEEPS TEMPERATURES COOL</a:t>
            </a:r>
          </a:p>
        </p:txBody>
      </p:sp>
      <p:sp>
        <p:nvSpPr>
          <p:cNvPr id="39" name="object 4">
            <a:extLst>
              <a:ext uri="{FF2B5EF4-FFF2-40B4-BE49-F238E27FC236}">
                <a16:creationId xmlns:a16="http://schemas.microsoft.com/office/drawing/2014/main" id="{AA3F7AF1-7B05-4AE8-8035-398C09153998}"/>
              </a:ext>
            </a:extLst>
          </p:cNvPr>
          <p:cNvSpPr txBox="1"/>
          <p:nvPr/>
        </p:nvSpPr>
        <p:spPr>
          <a:xfrm>
            <a:off x="121692" y="5984138"/>
            <a:ext cx="2931417"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IN THE SOUTH, IDEAL FOR</a:t>
            </a:r>
          </a:p>
        </p:txBody>
      </p:sp>
      <p:sp>
        <p:nvSpPr>
          <p:cNvPr id="40" name="object 4">
            <a:extLst>
              <a:ext uri="{FF2B5EF4-FFF2-40B4-BE49-F238E27FC236}">
                <a16:creationId xmlns:a16="http://schemas.microsoft.com/office/drawing/2014/main" id="{7D372D9C-4B2D-4B96-92D0-D7BB6A3FC045}"/>
              </a:ext>
            </a:extLst>
          </p:cNvPr>
          <p:cNvSpPr txBox="1"/>
          <p:nvPr/>
        </p:nvSpPr>
        <p:spPr>
          <a:xfrm>
            <a:off x="130567" y="6225565"/>
            <a:ext cx="1635556" cy="303663"/>
          </a:xfrm>
          <a:prstGeom prst="rect">
            <a:avLst/>
          </a:prstGeom>
        </p:spPr>
        <p:txBody>
          <a:bodyPr vert="horz" wrap="none" lIns="0" tIns="11521" rIns="0" bIns="0" rtlCol="0">
            <a:noAutofit/>
          </a:bodyPr>
          <a:lstStyle/>
          <a:p>
            <a:pPr marL="0" marR="0" lvl="0" indent="0" algn="l" defTabSz="829523" rtl="0" eaLnBrk="1" fontAlgn="auto" latinLnBrk="0" hangingPunct="1">
              <a:lnSpc>
                <a:spcPct val="100000"/>
              </a:lnSpc>
              <a:spcBef>
                <a:spcPts val="0"/>
              </a:spcBef>
              <a:spcAft>
                <a:spcPts val="0"/>
              </a:spcAft>
              <a:buClrTx/>
              <a:buSzTx/>
              <a:buFontTx/>
              <a:buNone/>
              <a:tabLst>
                <a:tab pos="1156082" algn="l"/>
              </a:tabLst>
              <a:defRPr/>
            </a:pPr>
            <a:r>
              <a:rPr kumimoji="0" lang="en-US" sz="1724" b="1" i="0" u="none" strike="noStrike" kern="1200" cap="none" spc="0" normalizeH="0" baseline="0" noProof="0" dirty="0">
                <a:ln>
                  <a:noFill/>
                </a:ln>
                <a:solidFill>
                  <a:prstClr val="white"/>
                </a:solidFill>
                <a:effectLst/>
                <a:uLnTx/>
                <a:uFillTx/>
                <a:latin typeface="Arial" panose="020B0604020202020204"/>
                <a:ea typeface="+mn-ea"/>
                <a:cs typeface="Hellix"/>
              </a:rPr>
              <a:t>MAKING WINE</a:t>
            </a:r>
          </a:p>
        </p:txBody>
      </p:sp>
    </p:spTree>
    <p:extLst>
      <p:ext uri="{BB962C8B-B14F-4D97-AF65-F5344CB8AC3E}">
        <p14:creationId xmlns:p14="http://schemas.microsoft.com/office/powerpoint/2010/main" val="3861292757"/>
      </p:ext>
    </p:extLst>
  </p:cSld>
  <p:clrMapOvr>
    <a:masterClrMapping/>
  </p:clrMapOvr>
</p:sld>
</file>

<file path=ppt/theme/theme1.xml><?xml version="1.0" encoding="utf-8"?>
<a:theme xmlns:a="http://schemas.openxmlformats.org/drawingml/2006/main" name="Wine Australia">
  <a:themeElements>
    <a:clrScheme name="Custom 3">
      <a:dk1>
        <a:srgbClr val="000000"/>
      </a:dk1>
      <a:lt1>
        <a:srgbClr val="FFFFFF"/>
      </a:lt1>
      <a:dk2>
        <a:srgbClr val="191B0E"/>
      </a:dk2>
      <a:lt2>
        <a:srgbClr val="ABAA95"/>
      </a:lt2>
      <a:accent1>
        <a:srgbClr val="C5DE92"/>
      </a:accent1>
      <a:accent2>
        <a:srgbClr val="D56327"/>
      </a:accent2>
      <a:accent3>
        <a:srgbClr val="317A5F"/>
      </a:accent3>
      <a:accent4>
        <a:srgbClr val="B4D7DD"/>
      </a:accent4>
      <a:accent5>
        <a:srgbClr val="F30000"/>
      </a:accent5>
      <a:accent6>
        <a:srgbClr val="FFFFFF"/>
      </a:accent6>
      <a:hlink>
        <a:srgbClr val="000000"/>
      </a:hlink>
      <a:folHlink>
        <a:srgbClr val="FFFFF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_VinExpoHK2018_MC_PowerPoint_LangtonsClassification_v1.pptx" id="{FAEA2AEF-DE69-4082-B5B8-1B7EDD405C8E}" vid="{724D4FDF-44D4-4FD3-B3FC-030B79A62FD5}"/>
    </a:ext>
  </a:extLst>
</a:theme>
</file>

<file path=ppt/theme/theme2.xml><?xml version="1.0" encoding="utf-8"?>
<a:theme xmlns:a="http://schemas.openxmlformats.org/drawingml/2006/main" name="1_Wine Australia">
  <a:themeElements>
    <a:clrScheme name="Made Our Way">
      <a:dk1>
        <a:srgbClr val="000000"/>
      </a:dk1>
      <a:lt1>
        <a:srgbClr val="FFFFFF"/>
      </a:lt1>
      <a:dk2>
        <a:srgbClr val="191B0E"/>
      </a:dk2>
      <a:lt2>
        <a:srgbClr val="FFFFFF"/>
      </a:lt2>
      <a:accent1>
        <a:srgbClr val="F40000"/>
      </a:accent1>
      <a:accent2>
        <a:srgbClr val="A5321E"/>
      </a:accent2>
      <a:accent3>
        <a:srgbClr val="692D23"/>
      </a:accent3>
      <a:accent4>
        <a:srgbClr val="646464"/>
      </a:accent4>
      <a:accent5>
        <a:srgbClr val="969696"/>
      </a:accent5>
      <a:accent6>
        <a:srgbClr val="FFFFFF"/>
      </a:accent6>
      <a:hlink>
        <a:srgbClr val="F40000"/>
      </a:hlink>
      <a:folHlink>
        <a:srgbClr val="A5321E"/>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_VinExpoHK2018_MC_PowerPoint_LangtonsClassification_v1.pptx" id="{FAEA2AEF-DE69-4082-B5B8-1B7EDD405C8E}" vid="{724D4FDF-44D4-4FD3-B3FC-030B79A62FD5}"/>
    </a:ext>
  </a:extLst>
</a:theme>
</file>

<file path=ppt/theme/theme3.xml><?xml version="1.0" encoding="utf-8"?>
<a:theme xmlns:a="http://schemas.openxmlformats.org/drawingml/2006/main" name="Slide layouts">
  <a:themeElements>
    <a:clrScheme name="Wine Australia">
      <a:dk1>
        <a:sysClr val="windowText" lastClr="000000"/>
      </a:dk1>
      <a:lt1>
        <a:sysClr val="window" lastClr="FFFFFF"/>
      </a:lt1>
      <a:dk2>
        <a:srgbClr val="000000"/>
      </a:dk2>
      <a:lt2>
        <a:srgbClr val="F8F8F8"/>
      </a:lt2>
      <a:accent1>
        <a:srgbClr val="F40000"/>
      </a:accent1>
      <a:accent2>
        <a:srgbClr val="B2B2B2"/>
      </a:accent2>
      <a:accent3>
        <a:srgbClr val="969696"/>
      </a:accent3>
      <a:accent4>
        <a:srgbClr val="808080"/>
      </a:accent4>
      <a:accent5>
        <a:srgbClr val="5F5F5F"/>
      </a:accent5>
      <a:accent6>
        <a:srgbClr val="4D4D4D"/>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 PPT 2016 Template_16x9.potx" id="{90B4C5AB-49DD-4CE7-B257-1CE91E709E62}" vid="{EB9991EE-BA41-474A-A519-EAA7DE5E9A7C}"/>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B849EF4BE59C4F8832533CAD343892" ma:contentTypeVersion="10" ma:contentTypeDescription="Create a new document." ma:contentTypeScope="" ma:versionID="60065a069d6e1de51615c1a2ba20271d">
  <xsd:schema xmlns:xsd="http://www.w3.org/2001/XMLSchema" xmlns:xs="http://www.w3.org/2001/XMLSchema" xmlns:p="http://schemas.microsoft.com/office/2006/metadata/properties" xmlns:ns3="05645c31-9303-46e7-bb31-3bd72dae652f" targetNamespace="http://schemas.microsoft.com/office/2006/metadata/properties" ma:root="true" ma:fieldsID="94fab20dfc1862176ac4cd12b8751dcd" ns3:_="">
    <xsd:import namespace="05645c31-9303-46e7-bb31-3bd72dae652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Location" minOccurs="0"/>
                <xsd:element ref="ns3:MediaServiceOCR"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5645c31-9303-46e7-bb31-3bd72dae652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BE144DE-C397-494A-8CB0-5907ABFDDFD0}">
  <ds:schemaRefs>
    <ds:schemaRef ds:uri="http://schemas.microsoft.com/sharepoint/v3/contenttype/forms"/>
  </ds:schemaRefs>
</ds:datastoreItem>
</file>

<file path=customXml/itemProps2.xml><?xml version="1.0" encoding="utf-8"?>
<ds:datastoreItem xmlns:ds="http://schemas.openxmlformats.org/officeDocument/2006/customXml" ds:itemID="{15499BCF-7B40-4987-85A1-936D935CFF8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5645c31-9303-46e7-bb31-3bd72dae652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88CEDC8-4E00-4CCC-B1BE-C8F2EEE027D6}">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05645c31-9303-46e7-bb31-3bd72dae652f"/>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1789</TotalTime>
  <Words>4522</Words>
  <Application>Microsoft Office PowerPoint</Application>
  <PresentationFormat>Widescreen</PresentationFormat>
  <Paragraphs>764</Paragraphs>
  <Slides>48</Slides>
  <Notes>24</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48</vt:i4>
      </vt:variant>
    </vt:vector>
  </HeadingPairs>
  <TitlesOfParts>
    <vt:vector size="54" baseType="lpstr">
      <vt:lpstr>Arial</vt:lpstr>
      <vt:lpstr>Mistral</vt:lpstr>
      <vt:lpstr>Verdana</vt:lpstr>
      <vt:lpstr>Wine Australia</vt:lpstr>
      <vt:lpstr>1_Wine Australia</vt:lpstr>
      <vt:lpstr>Slide layouts</vt:lpstr>
      <vt:lpstr>       History and Evolution: An Introduction to Australian Wine  </vt:lpstr>
      <vt:lpstr>PowerPoint Presentation</vt:lpstr>
      <vt:lpstr>PowerPoint Presentation</vt:lpstr>
      <vt:lpstr>PowerPoint Presentation</vt:lpstr>
      <vt:lpstr>PowerPoint Presentation</vt:lpstr>
      <vt:lpstr>PowerPoint Presentation</vt:lpstr>
      <vt:lpstr>Key Points About Vines Getting to Australia: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Labelling Laws &amp; Geographic Indications</vt:lpstr>
      <vt:lpstr>Geographic Indications – Zonal, Regional and Sub-Regional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Additional Resources   www.australianwinediscovered.com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and Evolution: An Introduction to Australian Wine  Cornell University School of Hotel Administration</dc:title>
  <dc:creator>Mark Davidson</dc:creator>
  <cp:lastModifiedBy>Karen Goodlad</cp:lastModifiedBy>
  <cp:revision>29</cp:revision>
  <dcterms:created xsi:type="dcterms:W3CDTF">2020-04-24T17:31:52Z</dcterms:created>
  <dcterms:modified xsi:type="dcterms:W3CDTF">2020-04-28T23:22:11Z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0x010100AAB849EF4BE59C4F8832533CAD343892</vt:lpwstr>
  </property>
</Properties>
</file>