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33"/>
  </p:notesMasterIdLst>
  <p:sldIdLst>
    <p:sldId id="256" r:id="rId2"/>
    <p:sldId id="280" r:id="rId3"/>
    <p:sldId id="289" r:id="rId4"/>
    <p:sldId id="290" r:id="rId5"/>
    <p:sldId id="261" r:id="rId6"/>
    <p:sldId id="282" r:id="rId7"/>
    <p:sldId id="283" r:id="rId8"/>
    <p:sldId id="284" r:id="rId9"/>
    <p:sldId id="279" r:id="rId10"/>
    <p:sldId id="278" r:id="rId11"/>
    <p:sldId id="285" r:id="rId12"/>
    <p:sldId id="269" r:id="rId13"/>
    <p:sldId id="268" r:id="rId14"/>
    <p:sldId id="270" r:id="rId15"/>
    <p:sldId id="260" r:id="rId16"/>
    <p:sldId id="272" r:id="rId17"/>
    <p:sldId id="273" r:id="rId18"/>
    <p:sldId id="275" r:id="rId19"/>
    <p:sldId id="271" r:id="rId20"/>
    <p:sldId id="263" r:id="rId21"/>
    <p:sldId id="291" r:id="rId22"/>
    <p:sldId id="292" r:id="rId23"/>
    <p:sldId id="274" r:id="rId24"/>
    <p:sldId id="262" r:id="rId25"/>
    <p:sldId id="264" r:id="rId26"/>
    <p:sldId id="276" r:id="rId27"/>
    <p:sldId id="281" r:id="rId28"/>
    <p:sldId id="286" r:id="rId29"/>
    <p:sldId id="288" r:id="rId30"/>
    <p:sldId id="287" r:id="rId31"/>
    <p:sldId id="258"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9" autoAdjust="0"/>
    <p:restoredTop sz="86471" autoAdjust="0"/>
  </p:normalViewPr>
  <p:slideViewPr>
    <p:cSldViewPr>
      <p:cViewPr>
        <p:scale>
          <a:sx n="66" d="100"/>
          <a:sy n="66" d="100"/>
        </p:scale>
        <p:origin x="792" y="264"/>
      </p:cViewPr>
      <p:guideLst>
        <p:guide orient="horz" pos="2160"/>
        <p:guide pos="2880"/>
      </p:guideLst>
    </p:cSldViewPr>
  </p:slideViewPr>
  <p:outlineViewPr>
    <p:cViewPr>
      <p:scale>
        <a:sx n="33" d="100"/>
        <a:sy n="33" d="100"/>
      </p:scale>
      <p:origin x="0" y="-1577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AC96820-4371-4F65-8D40-F1506DF874BB}" type="slidenum">
              <a:rPr lang="en-US"/>
              <a:pPr>
                <a:defRPr/>
              </a:pPr>
              <a:t>‹#›</a:t>
            </a:fld>
            <a:endParaRPr lang="en-US"/>
          </a:p>
        </p:txBody>
      </p:sp>
    </p:spTree>
    <p:extLst>
      <p:ext uri="{BB962C8B-B14F-4D97-AF65-F5344CB8AC3E}">
        <p14:creationId xmlns:p14="http://schemas.microsoft.com/office/powerpoint/2010/main" val="37702012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49D9FE-71A7-43B6-8F67-871A1562E94D}" type="slidenum">
              <a:rPr lang="en-US" altLang="en-US" smtClean="0"/>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lvl="1" eaLnBrk="1" hangingPunct="1">
              <a:defRPr/>
            </a:pPr>
            <a:r>
              <a:rPr lang="en-US" sz="2800" dirty="0">
                <a:cs typeface="Arial" charset="0"/>
              </a:rPr>
              <a:t>Extra Brut: 0-6 grams per liter</a:t>
            </a:r>
          </a:p>
          <a:p>
            <a:pPr lvl="1" eaLnBrk="1" hangingPunct="1">
              <a:defRPr/>
            </a:pPr>
            <a:r>
              <a:rPr lang="en-US" sz="2800" dirty="0">
                <a:cs typeface="Arial" charset="0"/>
              </a:rPr>
              <a:t>Brut:  0-15 grams per liter</a:t>
            </a:r>
          </a:p>
          <a:p>
            <a:pPr lvl="1" eaLnBrk="1" hangingPunct="1">
              <a:defRPr/>
            </a:pPr>
            <a:r>
              <a:rPr lang="en-US" sz="2800" dirty="0">
                <a:cs typeface="Arial" charset="0"/>
              </a:rPr>
              <a:t>Extra Dry: 12-20 grams per liter</a:t>
            </a:r>
          </a:p>
          <a:p>
            <a:pPr lvl="1" eaLnBrk="1" hangingPunct="1">
              <a:defRPr/>
            </a:pPr>
            <a:r>
              <a:rPr lang="en-US" sz="2800" dirty="0">
                <a:cs typeface="Arial" charset="0"/>
              </a:rPr>
              <a:t>Sec: 17-35 grams per liter</a:t>
            </a:r>
          </a:p>
          <a:p>
            <a:pPr lvl="1" eaLnBrk="1" hangingPunct="1">
              <a:defRPr/>
            </a:pPr>
            <a:r>
              <a:rPr lang="en-US" sz="2800" dirty="0" err="1">
                <a:cs typeface="Arial" charset="0"/>
              </a:rPr>
              <a:t>Demi</a:t>
            </a:r>
            <a:r>
              <a:rPr lang="en-US" sz="2800" dirty="0">
                <a:cs typeface="Arial" charset="0"/>
              </a:rPr>
              <a:t>-Sec: 33-50 grams per liter</a:t>
            </a:r>
          </a:p>
          <a:p>
            <a:pPr lvl="1" eaLnBrk="1" hangingPunct="1">
              <a:defRPr/>
            </a:pPr>
            <a:r>
              <a:rPr lang="en-US" sz="2800" dirty="0" err="1">
                <a:cs typeface="Arial" charset="0"/>
              </a:rPr>
              <a:t>Doux</a:t>
            </a:r>
            <a:r>
              <a:rPr lang="en-US" sz="2800" dirty="0">
                <a:cs typeface="Arial" charset="0"/>
              </a:rPr>
              <a:t>: 50+ </a:t>
            </a:r>
            <a:r>
              <a:rPr lang="en-US" dirty="0">
                <a:cs typeface="Arial" charset="0"/>
              </a:rPr>
              <a:t>grams per liter, no longer commercially produced</a:t>
            </a:r>
            <a:endParaRPr lang="en-US"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4AC6440-FBE1-41AF-A690-8905D26A5D4C}" type="slidenum">
              <a:rPr lang="en-US" altLang="en-US" smtClean="0"/>
              <a:pPr/>
              <a:t>17</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NM: Négociant Manipulant, “House” purchase grapes, do not have vineyards</a:t>
            </a:r>
          </a:p>
          <a:p>
            <a:pPr eaLnBrk="1" hangingPunct="1"/>
            <a:r>
              <a:rPr lang="en-US" altLang="en-US"/>
              <a:t>RM: grower producer</a:t>
            </a:r>
          </a:p>
          <a:p>
            <a:pPr eaLnBrk="1" hangingPunct="1"/>
            <a:r>
              <a:rPr lang="en-US" altLang="en-US"/>
              <a:t>CM: a cooperative of growers that make champagne</a:t>
            </a:r>
          </a:p>
          <a:p>
            <a:pPr eaLnBrk="1" hangingPunct="1"/>
            <a:r>
              <a:rPr lang="en-US" altLang="en-US"/>
              <a:t>SR: 2 or more related growers that come together to produce and market their champagne</a:t>
            </a:r>
          </a:p>
          <a:p>
            <a:pPr eaLnBrk="1" hangingPunct="1"/>
            <a:r>
              <a:rPr lang="en-US" altLang="en-US"/>
              <a:t>ND: distributer of wine</a:t>
            </a:r>
          </a:p>
          <a:p>
            <a:pPr eaLnBrk="1" hangingPunct="1"/>
            <a:r>
              <a:rPr lang="en-US" altLang="en-US"/>
              <a:t>MA: proprietary wine</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1A87CB-6A98-428A-B6F4-47CE8D759FAD}" type="slidenum">
              <a:rPr lang="en-US" altLang="en-US" smtClean="0"/>
              <a:pPr/>
              <a:t>18</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Montagne de Reims: Primarily Pinot noir lone elevation allows cool are to “slip away”</a:t>
            </a:r>
          </a:p>
          <a:p>
            <a:pPr eaLnBrk="1" hangingPunct="1"/>
            <a:r>
              <a:rPr lang="en-US" altLang="en-US"/>
              <a:t>Vall</a:t>
            </a:r>
            <a:r>
              <a:rPr lang="en-US" altLang="en-US">
                <a:cs typeface="Arial" charset="0"/>
              </a:rPr>
              <a:t>ée de la Marne: Primarily Pinot Meunier, easy drinking and fruity style</a:t>
            </a:r>
          </a:p>
          <a:p>
            <a:pPr eaLnBrk="1" hangingPunct="1"/>
            <a:r>
              <a:rPr lang="en-US" altLang="en-US">
                <a:cs typeface="Arial" charset="0"/>
              </a:rPr>
              <a:t>Côte des Blancs: Primarily Chardonnay, most popular finesse and delicate, mature well</a:t>
            </a:r>
          </a:p>
          <a:p>
            <a:pPr eaLnBrk="1" hangingPunct="1"/>
            <a:r>
              <a:rPr lang="en-US" altLang="en-US">
                <a:cs typeface="Arial" charset="0"/>
              </a:rPr>
              <a:t>Côte de Sézanne: Chardonnay more fruity than classic style</a:t>
            </a:r>
          </a:p>
          <a:p>
            <a:pPr eaLnBrk="1" hangingPunct="1"/>
            <a:r>
              <a:rPr lang="en-US" altLang="en-US">
                <a:cs typeface="Arial" charset="0"/>
              </a:rPr>
              <a:t>Côte de Bar: Pinot Noir, most southerly area</a:t>
            </a:r>
          </a:p>
          <a:p>
            <a:pPr eaLnBrk="1" hangingPunct="1"/>
            <a:endParaRPr lang="en-US" altLang="en-US"/>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137C091-20FA-41B1-BA4E-6A6ED6B7C372}" type="slidenum">
              <a:rPr lang="en-US" altLang="en-US" smtClean="0"/>
              <a:pPr/>
              <a:t>19</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https://www.guildsomm.com/public_content/features/articles/b/chris-tanghe/posts/prosecco</a:t>
            </a:r>
          </a:p>
          <a:p>
            <a:pPr eaLnBrk="1" hangingPunct="1"/>
            <a:endParaRPr lang="en-US" altLang="en-US" dirty="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C785FBC-83BA-4AF3-9474-D58EC8F602A0}" type="slidenum">
              <a:rPr lang="en-US" altLang="en-US" smtClean="0"/>
              <a:pPr/>
              <a:t>20</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7756E71-6F8E-47DE-8813-867D13D67327}" type="slidenum">
              <a:rPr lang="en-US" altLang="en-US" smtClean="0"/>
              <a:pPr/>
              <a:t>23</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A2811B1-5E02-4EE6-B793-9997A56962BA}" type="slidenum">
              <a:rPr lang="en-US" altLang="en-US" smtClean="0"/>
              <a:pPr/>
              <a:t>24</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265DC76-0640-496F-B48D-24EACC36CFD2}" type="slidenum">
              <a:rPr lang="en-US" altLang="en-US" smtClean="0"/>
              <a:pPr/>
              <a:t>25</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27</a:t>
            </a:fld>
            <a:endParaRPr lang="en-US"/>
          </a:p>
        </p:txBody>
      </p:sp>
    </p:spTree>
    <p:extLst>
      <p:ext uri="{BB962C8B-B14F-4D97-AF65-F5344CB8AC3E}">
        <p14:creationId xmlns:p14="http://schemas.microsoft.com/office/powerpoint/2010/main" val="2072153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D8BFD0B-CDEA-4DB1-B125-265C0A02D5DA}" type="slidenum">
              <a:rPr lang="en-US" altLang="en-US" smtClean="0"/>
              <a:pPr/>
              <a:t>31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3</a:t>
            </a:fld>
            <a:endParaRPr lang="en-US"/>
          </a:p>
        </p:txBody>
      </p:sp>
    </p:spTree>
    <p:extLst>
      <p:ext uri="{BB962C8B-B14F-4D97-AF65-F5344CB8AC3E}">
        <p14:creationId xmlns:p14="http://schemas.microsoft.com/office/powerpoint/2010/main" val="981082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altLang="en-US"/>
              <a:t>Blending creates consistent style of the “house”, can be up to 70 different areas, looking forward to aging, can blend reserve stock form previous years</a:t>
            </a:r>
          </a:p>
          <a:p>
            <a:pPr eaLnBrk="1" hangingPunct="1">
              <a:buFontTx/>
              <a:buChar char="•"/>
            </a:pPr>
            <a:r>
              <a:rPr lang="en-US" altLang="en-US"/>
              <a:t>“Bottling liquid”, still wine, sugar, yeasts</a:t>
            </a:r>
          </a:p>
          <a:p>
            <a:pPr eaLnBrk="1" hangingPunct="1">
              <a:buFontTx/>
              <a:buChar char="•"/>
            </a:pPr>
            <a:r>
              <a:rPr lang="en-US" altLang="en-US"/>
              <a:t>Sediment moves down neck, </a:t>
            </a:r>
            <a:r>
              <a:rPr lang="en-US" altLang="en-US" i="1"/>
              <a:t> sur point</a:t>
            </a:r>
          </a:p>
          <a:p>
            <a:pPr eaLnBrk="1" hangingPunct="1">
              <a:buFontTx/>
              <a:buChar char="•"/>
            </a:pPr>
            <a:r>
              <a:rPr lang="en-US" altLang="en-US" i="1"/>
              <a:t>To disgorge neck is frozen</a:t>
            </a:r>
          </a:p>
          <a:p>
            <a:pPr eaLnBrk="1" hangingPunct="1">
              <a:buFontTx/>
              <a:buChar char="•"/>
            </a:pPr>
            <a:r>
              <a:rPr lang="en-US" altLang="en-US" i="1"/>
              <a:t>Dosage = sugar and wine</a:t>
            </a:r>
            <a:endParaRPr lang="en-US" altLang="en-US"/>
          </a:p>
          <a:p>
            <a:pPr eaLnBrk="1" hangingPunct="1">
              <a:buFontTx/>
              <a:buChar char="•"/>
            </a:pPr>
            <a:endParaRPr lang="en-US" altLang="en-US"/>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F9E81C-52E8-4C7C-B8C3-2ED381ADD42F}" type="slidenum">
              <a:rPr lang="en-US" altLang="en-US" smtClean="0"/>
              <a:pPr/>
              <a:t>5</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of concern here?</a:t>
            </a:r>
          </a:p>
          <a:p>
            <a:r>
              <a:rPr lang="en-US" dirty="0"/>
              <a:t>Why press</a:t>
            </a:r>
            <a:r>
              <a:rPr lang="en-US" baseline="0" dirty="0"/>
              <a:t> 4 times?</a:t>
            </a:r>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6</a:t>
            </a:fld>
            <a:endParaRPr lang="en-US"/>
          </a:p>
        </p:txBody>
      </p:sp>
    </p:spTree>
    <p:extLst>
      <p:ext uri="{BB962C8B-B14F-4D97-AF65-F5344CB8AC3E}">
        <p14:creationId xmlns:p14="http://schemas.microsoft.com/office/powerpoint/2010/main" val="217234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Sparkling wine made by the </a:t>
            </a:r>
            <a:r>
              <a:rPr lang="en-US" altLang="en-US" i="1"/>
              <a:t>transfer process,</a:t>
            </a:r>
            <a:r>
              <a:rPr lang="en-US" altLang="en-US"/>
              <a:t> follows the same procedure as Méthode Champenoise, up to the point of bottling. The secondary fermentation does not take place in the actual bottle sold to the customer. The wine is bottled en tirage. However, immediately following secondary fermentation, the fermentation bottles are emptied under pressure and the wine filtered. This replaces the rémuage, riddling, and dégorgement steps. The transferred wine is then bottled under pressure into a new set of bottles that are shipped to market.</a:t>
            </a:r>
          </a:p>
          <a:p>
            <a:pPr eaLnBrk="1" hangingPunct="1"/>
            <a:endParaRPr lang="en-US" altLang="en-US"/>
          </a:p>
          <a:p>
            <a:pPr eaLnBrk="1" hangingPunct="1"/>
            <a:r>
              <a:rPr lang="en-US" altLang="en-US"/>
              <a:t>In america it can me identified by The label statement "Fermented in </a:t>
            </a:r>
            <a:r>
              <a:rPr lang="en-US" altLang="en-US" b="1"/>
              <a:t>this</a:t>
            </a:r>
            <a:r>
              <a:rPr lang="en-US" altLang="en-US"/>
              <a:t> bottle" means Méthode Champenoise, whereas "Fermented in </a:t>
            </a:r>
            <a:r>
              <a:rPr lang="en-US" altLang="en-US" b="1"/>
              <a:t>the</a:t>
            </a:r>
            <a:r>
              <a:rPr lang="en-US" altLang="en-US"/>
              <a:t> bottle" </a:t>
            </a:r>
          </a:p>
          <a:p>
            <a:pPr eaLnBrk="1" hangingPunct="1"/>
            <a:endParaRPr lang="en-US" altLang="en-US"/>
          </a:p>
          <a:p>
            <a:pPr eaLnBrk="1" hangingPunct="1"/>
            <a:r>
              <a:rPr lang="en-US" altLang="en-US"/>
              <a:t>http://www.winepros.org/wine101/sparkling.htm</a:t>
            </a:r>
          </a:p>
          <a:p>
            <a:pPr eaLnBrk="1" hangingPunct="1"/>
            <a:endParaRPr lang="en-US" altLang="en-US"/>
          </a:p>
          <a:p>
            <a:pPr eaLnBrk="1" hangingPunct="1"/>
            <a:endParaRPr lang="en-US" altLang="en-US"/>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9B8782F-0EAC-43AE-95F7-5F36EB9B0830}" type="slidenum">
              <a:rPr lang="en-US" altLang="en-US" smtClean="0"/>
              <a:pPr/>
              <a:t>12</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Eugene </a:t>
            </a:r>
            <a:r>
              <a:rPr lang="en-US" altLang="en-US" i="1" dirty="0" err="1"/>
              <a:t>Charmat</a:t>
            </a:r>
            <a:r>
              <a:rPr lang="en-US" altLang="en-US" dirty="0"/>
              <a:t>, a Frenchman, invented his process in 1907. Instead of individual bottles to produce the secondary fermentation, he invented the glass-lined tank. The wine stays under constant pressure in bulk, through the filtering and bottling process, which takes as little as ninety days from picking to bottling. </a:t>
            </a:r>
            <a:r>
              <a:rPr lang="en-US" altLang="en-US" dirty="0" err="1"/>
              <a:t>Charmat</a:t>
            </a:r>
            <a:r>
              <a:rPr lang="en-US" altLang="en-US" dirty="0"/>
              <a:t> is also known as the Bulk Process.</a:t>
            </a:r>
          </a:p>
          <a:p>
            <a:r>
              <a:rPr lang="en-US" altLang="en-US" dirty="0"/>
              <a:t>Both the transfer and </a:t>
            </a:r>
            <a:r>
              <a:rPr lang="en-US" altLang="en-US" dirty="0" err="1"/>
              <a:t>Charmat</a:t>
            </a:r>
            <a:r>
              <a:rPr lang="en-US" altLang="en-US" dirty="0"/>
              <a:t> process are time and money savers. There are knowledgeable wine critics who contend that the different methods of producing sparking wine can each produce equal quality product given the same fruit to begin with. These critics are in the minority and commercial attempts at high quality </a:t>
            </a:r>
            <a:r>
              <a:rPr lang="en-US" altLang="en-US" dirty="0" err="1"/>
              <a:t>Charmat</a:t>
            </a:r>
            <a:r>
              <a:rPr lang="en-US" altLang="en-US" dirty="0"/>
              <a:t> or bulk process sparklers are few and far between.</a:t>
            </a:r>
          </a:p>
          <a:p>
            <a:pPr eaLnBrk="1" hangingPunct="1"/>
            <a:endParaRPr lang="en-US" altLang="en-US" dirty="0"/>
          </a:p>
          <a:p>
            <a:pPr eaLnBrk="1" hangingPunct="1"/>
            <a:r>
              <a:rPr lang="en-US" altLang="en-US" dirty="0"/>
              <a:t>http://www.winepros.org/wine101/sparkling.htm</a:t>
            </a: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EE0B9C6-7C81-451D-8CC1-F7DEB1356034}" type="slidenum">
              <a:rPr lang="en-US" altLang="en-US" smtClean="0"/>
              <a:pPr/>
              <a:t>13</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51E9E08-587A-49E7-B78E-56D8A8A194C7}" type="slidenum">
              <a:rPr lang="en-US" altLang="en-US" smtClean="0"/>
              <a:pPr/>
              <a:t>14</a:t>
            </a:fld>
            <a:endParaRPr lang="en-U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9012845-5C53-4992-8C5A-1E9048E64540}" type="slidenum">
              <a:rPr lang="en-US" altLang="en-US" smtClean="0"/>
              <a:pPr/>
              <a:t>15</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All in vineyards in village have same rating</a:t>
            </a:r>
          </a:p>
          <a:p>
            <a:pPr eaLnBrk="1" hangingPunct="1"/>
            <a:r>
              <a:rPr lang="en-US" altLang="en-US"/>
              <a:t>Hectare 10,000 square meters, </a:t>
            </a:r>
          </a:p>
          <a:p>
            <a:pPr eaLnBrk="1" hangingPunct="1"/>
            <a:endParaRPr lang="en-US" altLang="en-US"/>
          </a:p>
          <a:p>
            <a:pPr eaLnBrk="1" hangingPunct="1"/>
            <a:r>
              <a:rPr lang="en-US" altLang="en-US"/>
              <a:t>More Chardonnay = Lighter style</a:t>
            </a:r>
          </a:p>
          <a:p>
            <a:pPr eaLnBrk="1" hangingPunct="1"/>
            <a:r>
              <a:rPr lang="en-US" altLang="en-US"/>
              <a:t>More Pinots = fuller richer</a:t>
            </a:r>
          </a:p>
          <a:p>
            <a:pPr eaLnBrk="1" hangingPunct="1"/>
            <a:endParaRPr lang="en-US" altLang="en-US"/>
          </a:p>
          <a:p>
            <a:pPr eaLnBrk="1" hangingPunct="1"/>
            <a:r>
              <a:rPr lang="en-US" altLang="en-US">
                <a:cs typeface="Arial" charset="0"/>
              </a:rPr>
              <a:t>Aging requirements: NV=15 months, vintage 3 years</a:t>
            </a:r>
            <a:endParaRPr lang="en-US" altLang="en-US"/>
          </a:p>
          <a:p>
            <a:pPr eaLnBrk="1" hangingPunct="1"/>
            <a:r>
              <a:rPr lang="en-US" altLang="en-US"/>
              <a:t>Recent vintages (1995, 1996, 1999, 2000, 2002)</a:t>
            </a:r>
          </a:p>
          <a:p>
            <a:pPr eaLnBrk="1" hangingPunct="1"/>
            <a:endParaRPr lang="en-US" altLang="en-US"/>
          </a:p>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Chardonnay 27%, Pinot Noir38%, Pinot Meunier 35%</a:t>
            </a:r>
          </a:p>
          <a:p>
            <a:pPr eaLnBrk="1" hangingPunct="1"/>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B244E09-DD62-4CD6-B433-DBB3D3DEE09D}" type="slidenum">
              <a:rPr lang="en-US" altLang="en-US" smtClean="0"/>
              <a:pPr/>
              <a:t>16</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pPr>
              <a:defRPr/>
            </a:pPr>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pPr>
              <a:defRPr/>
            </a:pPr>
            <a:fld id="{50402184-281F-4F14-8AD7-C53482AB5F66}" type="slidenum">
              <a:rPr lang="en-US" smtClean="0"/>
              <a:pPr>
                <a:defRPr/>
              </a:pPr>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ADD4F47-B64C-48CB-8CE3-9EE29F1DF7E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6096000" y="6356350"/>
            <a:ext cx="762000" cy="365125"/>
          </a:xfrm>
        </p:spPr>
        <p:txBody>
          <a:bodyPr/>
          <a:lstStyle/>
          <a:p>
            <a:pPr>
              <a:defRPr/>
            </a:pPr>
            <a:fld id="{B8743EDC-5AC3-45E5-8851-3DCF2DA995E7}" type="slidenum">
              <a:rPr lang="en-US" smtClean="0"/>
              <a:pPr>
                <a:defRPr/>
              </a:pPr>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B5B1E2-86A9-40C4-BAD5-909544C9175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5791200" y="6356350"/>
            <a:ext cx="2895600" cy="365125"/>
          </a:xfrm>
        </p:spPr>
        <p:txBody>
          <a:bodyPr/>
          <a:lstStyle/>
          <a:p>
            <a:pPr>
              <a:defRPr/>
            </a:pPr>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pPr>
              <a:defRPr/>
            </a:pPr>
            <a:fld id="{39523EBC-4EE4-4A79-8A4D-877C75C5F4A4}" type="slidenum">
              <a:rPr lang="en-US" smtClean="0"/>
              <a:pPr>
                <a:defRPr/>
              </a:pPr>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6B9A157-6C98-4C02-B098-DB06E2944E73}"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CC7C564-935F-4D0F-B432-B3B89EDCFF6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1C4D929-BCD6-4F1F-B46A-994BC8ABFE3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3AC0A30-EE14-4D4D-BB09-672985ECA6FC}"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979FD18-767E-4C81-AAE6-DD3046F00B20}" type="slidenum">
              <a:rPr lang="en-US" smtClean="0"/>
              <a:pPr>
                <a:defRPr/>
              </a:pPr>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54952D6-82B7-47BA-8E16-70581C7ED305}" type="slidenum">
              <a:rPr lang="en-US" smtClean="0"/>
              <a:pPr>
                <a:defRPr/>
              </a:pPr>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3BA12BD2-DE2D-4D1F-AFD0-75D54C0309A3}" type="slidenum">
              <a:rPr lang="en-US" smtClean="0"/>
              <a:pPr>
                <a:defRPr/>
              </a:pPr>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lmsprod.cuny.edu/webapps/portal/frameset.jsp?tab_id=_2_1&amp;url=/webapps/blackboard/execute/launcher?type%3dCourse%26id%3d_52708_1%26url%3d"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youtu.be/qcc_Jnel4s0"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daily.sevenfifty.com/why-you-should-start-paying-attention-to-english-sparkling-wine/" TargetMode="External"/><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hyperlink" Target="http://londoncosmopolitan.blogspot.com/2011/07/west-sussex-wine-trail.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hyperlink" Target="http://www.ukva.org.uk/wp-content/uploads/2017/03/DEFRA-GUIDANCE-PDO-ENGLISH.pdf" TargetMode="Externa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hampagne.us/en/champagne/the-keys-facts-about-champagne-wine/the-blendin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champagne.fr/en/from-vine-to-wine/wine-making/maturation-on-lees"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dirty="0"/>
              <a:t>Champagne &amp; Sparkling Wine</a:t>
            </a:r>
          </a:p>
        </p:txBody>
      </p:sp>
      <p:sp>
        <p:nvSpPr>
          <p:cNvPr id="2051" name="Rectangle 3"/>
          <p:cNvSpPr>
            <a:spLocks noGrp="1" noChangeArrowheads="1"/>
          </p:cNvSpPr>
          <p:nvPr>
            <p:ph type="subTitle" idx="1"/>
          </p:nvPr>
        </p:nvSpPr>
        <p:spPr>
          <a:xfrm>
            <a:off x="76200" y="4800600"/>
            <a:ext cx="9067800" cy="533400"/>
          </a:xfrm>
        </p:spPr>
        <p:txBody>
          <a:bodyPr>
            <a:noAutofit/>
          </a:bodyPr>
          <a:lstStyle/>
          <a:p>
            <a:pPr>
              <a:defRPr/>
            </a:pPr>
            <a:r>
              <a:rPr lang="en-US" sz="3200" dirty="0">
                <a:latin typeface="+mj-lt"/>
              </a:rPr>
              <a:t>Prof. Karen </a:t>
            </a:r>
            <a:r>
              <a:rPr lang="en-US" sz="3200" dirty="0" err="1">
                <a:latin typeface="+mj-lt"/>
              </a:rPr>
              <a:t>Goodlad</a:t>
            </a:r>
            <a:r>
              <a:rPr lang="en-US" sz="3200" dirty="0">
                <a:latin typeface="+mj-lt"/>
              </a:rPr>
              <a:t>, HMGT 2402, Wine &amp; Beverage Management</a:t>
            </a:r>
          </a:p>
        </p:txBody>
      </p:sp>
      <p:pic>
        <p:nvPicPr>
          <p:cNvPr id="4" name="Picture 3" descr="C:\Users\kGoodlad\AppData\Local\Temp\Temp1_citytech_fullpackage.zip\Non Designer\citytechLogo\B&amp;W\citytechlogotype_3linesblack.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5943600"/>
            <a:ext cx="2624328" cy="7863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Gyropalettes</a:t>
            </a:r>
            <a:endParaRPr lang="en-US" dirty="0"/>
          </a:p>
        </p:txBody>
      </p:sp>
      <p:sp>
        <p:nvSpPr>
          <p:cNvPr id="3" name="Content Placeholder 2"/>
          <p:cNvSpPr>
            <a:spLocks noGrp="1"/>
          </p:cNvSpPr>
          <p:nvPr>
            <p:ph idx="1"/>
          </p:nvPr>
        </p:nvSpPr>
        <p:spPr/>
        <p:txBody>
          <a:bodyPr/>
          <a:lstStyle/>
          <a:p>
            <a:pPr>
              <a:defRPr/>
            </a:pPr>
            <a:endParaRPr lang="en-US" dirty="0"/>
          </a:p>
        </p:txBody>
      </p:sp>
      <p:pic>
        <p:nvPicPr>
          <p:cNvPr id="6148" name="Picture 6" descr="http://www.rotari.it/image/metodo_5_g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025" y="1524000"/>
            <a:ext cx="7978775" cy="534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6" name="Picture 12" descr="http://www.perrier.fr/docs/pages_editables/13/champagne-degorgemen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9454" y="2078038"/>
            <a:ext cx="5255822" cy="406717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Dégorgement</a:t>
            </a:r>
            <a:endParaRPr lang="en-US" dirty="0"/>
          </a:p>
        </p:txBody>
      </p:sp>
      <p:sp>
        <p:nvSpPr>
          <p:cNvPr id="7" name="AutoShape 2"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155575" y="-19510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307975" y="-17986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460375" y="-16462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612775" y="-14938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2234" name="Picture 10" descr="http://fotservis.typepad.com/.a/6a00d8341c018253ef0147e0ad5b53970b-600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525" y="2078038"/>
            <a:ext cx="5715000"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21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cs typeface="Arial" charset="0"/>
              </a:rPr>
              <a:t>Transfer Method</a:t>
            </a:r>
          </a:p>
        </p:txBody>
      </p:sp>
      <p:sp>
        <p:nvSpPr>
          <p:cNvPr id="34819" name="Rectangle 3"/>
          <p:cNvSpPr>
            <a:spLocks noGrp="1" noChangeArrowheads="1"/>
          </p:cNvSpPr>
          <p:nvPr>
            <p:ph idx="1"/>
          </p:nvPr>
        </p:nvSpPr>
        <p:spPr/>
        <p:txBody>
          <a:bodyPr/>
          <a:lstStyle/>
          <a:p>
            <a:pPr eaLnBrk="1" hangingPunct="1">
              <a:defRPr/>
            </a:pPr>
            <a:r>
              <a:rPr lang="en-US" dirty="0"/>
              <a:t>Modified </a:t>
            </a:r>
            <a:r>
              <a:rPr lang="en-US" i="1" dirty="0" err="1"/>
              <a:t>M</a:t>
            </a:r>
            <a:r>
              <a:rPr lang="en-US" i="1" dirty="0" err="1">
                <a:cs typeface="Arial" charset="0"/>
              </a:rPr>
              <a:t>é</a:t>
            </a:r>
            <a:r>
              <a:rPr lang="en-US" i="1" dirty="0" err="1"/>
              <a:t>thode</a:t>
            </a:r>
            <a:r>
              <a:rPr lang="en-US" i="1" dirty="0"/>
              <a:t> </a:t>
            </a:r>
            <a:r>
              <a:rPr lang="en-US" i="1" dirty="0" err="1"/>
              <a:t>Champenoise</a:t>
            </a:r>
            <a:endParaRPr lang="en-US" i="1" dirty="0"/>
          </a:p>
          <a:p>
            <a:pPr lvl="1" eaLnBrk="1" hangingPunct="1">
              <a:defRPr/>
            </a:pPr>
            <a:r>
              <a:rPr lang="en-US" i="1" dirty="0" err="1"/>
              <a:t>M</a:t>
            </a:r>
            <a:r>
              <a:rPr lang="en-US" i="1" dirty="0" err="1">
                <a:cs typeface="Arial" charset="0"/>
              </a:rPr>
              <a:t>é</a:t>
            </a:r>
            <a:r>
              <a:rPr lang="en-US" i="1" dirty="0" err="1"/>
              <a:t>thode</a:t>
            </a:r>
            <a:r>
              <a:rPr lang="en-US" i="1" dirty="0"/>
              <a:t> </a:t>
            </a:r>
            <a:r>
              <a:rPr lang="en-US" i="1" dirty="0" err="1"/>
              <a:t>Champegnoise</a:t>
            </a:r>
            <a:r>
              <a:rPr lang="en-US" i="1" dirty="0"/>
              <a:t> </a:t>
            </a:r>
            <a:r>
              <a:rPr lang="en-US" dirty="0"/>
              <a:t>techniques but wine is transferred into a large vat then filtered into individual bottles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i="1" dirty="0" err="1">
                <a:cs typeface="Arial" charset="0"/>
              </a:rPr>
              <a:t>Charmat</a:t>
            </a:r>
            <a:r>
              <a:rPr lang="en-US" dirty="0">
                <a:cs typeface="Arial" charset="0"/>
              </a:rPr>
              <a:t> (Tank) Method</a:t>
            </a:r>
          </a:p>
        </p:txBody>
      </p:sp>
      <p:sp>
        <p:nvSpPr>
          <p:cNvPr id="33795" name="Rectangle 3"/>
          <p:cNvSpPr>
            <a:spLocks noGrp="1" noChangeArrowheads="1"/>
          </p:cNvSpPr>
          <p:nvPr>
            <p:ph idx="1"/>
          </p:nvPr>
        </p:nvSpPr>
        <p:spPr>
          <a:xfrm>
            <a:off x="457200" y="1600200"/>
            <a:ext cx="8686800" cy="4533900"/>
          </a:xfrm>
        </p:spPr>
        <p:txBody>
          <a:bodyPr/>
          <a:lstStyle/>
          <a:p>
            <a:pPr eaLnBrk="1" hangingPunct="1">
              <a:defRPr/>
            </a:pPr>
            <a:r>
              <a:rPr lang="en-US" dirty="0"/>
              <a:t>Still wine placed in sealed pressurized tank</a:t>
            </a:r>
          </a:p>
          <a:p>
            <a:pPr eaLnBrk="1" hangingPunct="1">
              <a:defRPr/>
            </a:pPr>
            <a:r>
              <a:rPr lang="en-US" dirty="0"/>
              <a:t>Sugar and yeast are added</a:t>
            </a:r>
          </a:p>
          <a:p>
            <a:pPr eaLnBrk="1" hangingPunct="1">
              <a:defRPr/>
            </a:pPr>
            <a:r>
              <a:rPr lang="en-US" dirty="0"/>
              <a:t>Sparkling wine is filtered and bottled</a:t>
            </a:r>
          </a:p>
          <a:p>
            <a:pPr lvl="1" eaLnBrk="1" hangingPunct="1">
              <a:defRPr/>
            </a:pPr>
            <a:r>
              <a:rPr lang="en-US" dirty="0"/>
              <a:t>Result is light and fruity</a:t>
            </a:r>
          </a:p>
          <a:p>
            <a:pPr lvl="1" eaLnBrk="1" hangingPunct="1">
              <a:defRPr/>
            </a:pPr>
            <a:r>
              <a:rPr lang="en-US" dirty="0"/>
              <a:t>Retains grape characteristics </a:t>
            </a:r>
          </a:p>
          <a:p>
            <a:pPr lvl="1" eaLnBrk="1" hangingPunct="1">
              <a:defRPr/>
            </a:pPr>
            <a:r>
              <a:rPr lang="en-US" dirty="0"/>
              <a:t>Used for inexpensive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t>Champagne, France</a:t>
            </a:r>
          </a:p>
        </p:txBody>
      </p:sp>
      <p:sp>
        <p:nvSpPr>
          <p:cNvPr id="35843" name="Rectangle 3"/>
          <p:cNvSpPr>
            <a:spLocks noGrp="1" noChangeArrowheads="1"/>
          </p:cNvSpPr>
          <p:nvPr>
            <p:ph idx="1"/>
          </p:nvPr>
        </p:nvSpPr>
        <p:spPr>
          <a:xfrm>
            <a:off x="457200" y="1524000"/>
            <a:ext cx="8686800" cy="5105400"/>
          </a:xfrm>
        </p:spPr>
        <p:txBody>
          <a:bodyPr/>
          <a:lstStyle/>
          <a:p>
            <a:pPr eaLnBrk="1" hangingPunct="1">
              <a:defRPr/>
            </a:pPr>
            <a:r>
              <a:rPr lang="en-US" sz="2800" dirty="0"/>
              <a:t>Champagne House (</a:t>
            </a:r>
            <a:r>
              <a:rPr lang="en-US" sz="2000" dirty="0"/>
              <a:t>44 houses</a:t>
            </a:r>
            <a:r>
              <a:rPr lang="en-US" sz="2800" dirty="0"/>
              <a:t>)</a:t>
            </a:r>
          </a:p>
          <a:p>
            <a:pPr lvl="1" eaLnBrk="1" hangingPunct="1">
              <a:defRPr/>
            </a:pPr>
            <a:r>
              <a:rPr lang="en-US" sz="2400" dirty="0"/>
              <a:t>Long distinguished brands of particular style</a:t>
            </a:r>
          </a:p>
          <a:p>
            <a:pPr lvl="1" eaLnBrk="1" hangingPunct="1">
              <a:defRPr/>
            </a:pPr>
            <a:r>
              <a:rPr lang="en-US" sz="2400" dirty="0"/>
              <a:t>Specialty: blending and producing wine</a:t>
            </a:r>
          </a:p>
          <a:p>
            <a:pPr lvl="1" eaLnBrk="1" hangingPunct="1">
              <a:defRPr/>
            </a:pPr>
            <a:r>
              <a:rPr lang="en-US" sz="2400" dirty="0"/>
              <a:t>Purchase almost all grapes</a:t>
            </a:r>
          </a:p>
          <a:p>
            <a:pPr eaLnBrk="1" hangingPunct="1">
              <a:defRPr/>
            </a:pPr>
            <a:r>
              <a:rPr lang="en-US" sz="2800" dirty="0"/>
              <a:t>Growers</a:t>
            </a:r>
          </a:p>
          <a:p>
            <a:pPr lvl="1" eaLnBrk="1" hangingPunct="1">
              <a:defRPr/>
            </a:pPr>
            <a:r>
              <a:rPr lang="en-US" sz="2400" dirty="0"/>
              <a:t>Own an average of 1.5 Hectares (1 hectare: 2.471acres)</a:t>
            </a:r>
          </a:p>
          <a:p>
            <a:pPr lvl="1" eaLnBrk="1" hangingPunct="1">
              <a:defRPr/>
            </a:pPr>
            <a:r>
              <a:rPr lang="en-US" sz="2400" dirty="0"/>
              <a:t>Grow/harvest grapes</a:t>
            </a:r>
          </a:p>
          <a:p>
            <a:pPr eaLnBrk="1" hangingPunct="1">
              <a:defRPr/>
            </a:pPr>
            <a:r>
              <a:rPr lang="en-US" sz="2800" dirty="0"/>
              <a:t>Trend: “Grower’s Champagne”</a:t>
            </a:r>
          </a:p>
          <a:p>
            <a:pPr lvl="1" eaLnBrk="1" hangingPunct="1">
              <a:defRPr/>
            </a:pPr>
            <a:r>
              <a:rPr lang="en-US" sz="2400" dirty="0"/>
              <a:t>Single estate grown and bottled, shows </a:t>
            </a:r>
            <a:r>
              <a:rPr lang="en-US" sz="2400" dirty="0" err="1"/>
              <a:t>terroir</a:t>
            </a:r>
            <a:endParaRPr lang="en-US" sz="2400" dirty="0"/>
          </a:p>
          <a:p>
            <a:pPr eaLnBrk="1" hangingPunct="1">
              <a:defRPr/>
            </a:pPr>
            <a:r>
              <a:rPr lang="en-US" dirty="0"/>
              <a:t>2009 Extension of Region</a:t>
            </a:r>
          </a:p>
          <a:p>
            <a:pPr lvl="1" eaLnBrk="1" hangingPunct="1">
              <a:defRPr/>
            </a:pPr>
            <a:r>
              <a:rPr lang="en-US" dirty="0"/>
              <a:t>40 more villages on perimeter of Champagne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152400"/>
            <a:ext cx="8229600" cy="1143000"/>
          </a:xfrm>
        </p:spPr>
        <p:txBody>
          <a:bodyPr/>
          <a:lstStyle/>
          <a:p>
            <a:pPr eaLnBrk="1" hangingPunct="1">
              <a:defRPr/>
            </a:pPr>
            <a:r>
              <a:rPr lang="en-US" dirty="0"/>
              <a:t>Champagne: Rating System</a:t>
            </a:r>
          </a:p>
        </p:txBody>
      </p:sp>
      <p:sp>
        <p:nvSpPr>
          <p:cNvPr id="18435" name="Rectangle 3"/>
          <p:cNvSpPr>
            <a:spLocks noGrp="1" noChangeArrowheads="1"/>
          </p:cNvSpPr>
          <p:nvPr>
            <p:ph idx="1"/>
          </p:nvPr>
        </p:nvSpPr>
        <p:spPr>
          <a:xfrm>
            <a:off x="228600" y="1600200"/>
            <a:ext cx="8915400" cy="4267200"/>
          </a:xfrm>
        </p:spPr>
        <p:txBody>
          <a:bodyPr/>
          <a:lstStyle/>
          <a:p>
            <a:pPr eaLnBrk="1" hangingPunct="1">
              <a:defRPr/>
            </a:pPr>
            <a:r>
              <a:rPr lang="en-US" i="1" dirty="0" err="1"/>
              <a:t>Comit</a:t>
            </a:r>
            <a:r>
              <a:rPr lang="en-US" i="1" dirty="0" err="1">
                <a:cs typeface="Arial" charset="0"/>
              </a:rPr>
              <a:t>é</a:t>
            </a:r>
            <a:r>
              <a:rPr lang="en-US" i="1" dirty="0">
                <a:cs typeface="Arial" charset="0"/>
              </a:rPr>
              <a:t> </a:t>
            </a:r>
            <a:r>
              <a:rPr lang="en-US" i="1" dirty="0" err="1">
                <a:cs typeface="Arial" charset="0"/>
              </a:rPr>
              <a:t>Interprofessionnel</a:t>
            </a:r>
            <a:r>
              <a:rPr lang="en-US" i="1" dirty="0">
                <a:cs typeface="Arial" charset="0"/>
              </a:rPr>
              <a:t> des </a:t>
            </a:r>
            <a:r>
              <a:rPr lang="en-US" i="1" dirty="0" err="1">
                <a:cs typeface="Arial" charset="0"/>
              </a:rPr>
              <a:t>Vins</a:t>
            </a:r>
            <a:r>
              <a:rPr lang="en-US" i="1" dirty="0">
                <a:cs typeface="Arial" charset="0"/>
              </a:rPr>
              <a:t> de Champagne</a:t>
            </a:r>
            <a:r>
              <a:rPr lang="en-US" dirty="0">
                <a:cs typeface="Arial" charset="0"/>
              </a:rPr>
              <a:t> (CIVC)</a:t>
            </a:r>
          </a:p>
          <a:p>
            <a:pPr lvl="1" eaLnBrk="1" hangingPunct="1">
              <a:defRPr/>
            </a:pPr>
            <a:r>
              <a:rPr lang="en-US" dirty="0">
                <a:cs typeface="Arial" charset="0"/>
              </a:rPr>
              <a:t>Producers, Growers &amp; INAO </a:t>
            </a:r>
            <a:r>
              <a:rPr lang="en-US" sz="2400" dirty="0">
                <a:cs typeface="Arial" charset="0"/>
              </a:rPr>
              <a:t>govern wine production</a:t>
            </a:r>
          </a:p>
          <a:p>
            <a:pPr lvl="1" eaLnBrk="1" hangingPunct="1">
              <a:defRPr/>
            </a:pPr>
            <a:r>
              <a:rPr lang="en-US" i="1" dirty="0" err="1">
                <a:cs typeface="Arial" charset="0"/>
              </a:rPr>
              <a:t>Échelle</a:t>
            </a:r>
            <a:r>
              <a:rPr lang="en-US" i="1" dirty="0">
                <a:cs typeface="Arial" charset="0"/>
              </a:rPr>
              <a:t> de </a:t>
            </a:r>
            <a:r>
              <a:rPr lang="en-US" i="1" dirty="0" err="1">
                <a:cs typeface="Arial" charset="0"/>
              </a:rPr>
              <a:t>crus</a:t>
            </a:r>
            <a:r>
              <a:rPr lang="en-US" dirty="0">
                <a:cs typeface="Arial" charset="0"/>
              </a:rPr>
              <a:t>: village rating system</a:t>
            </a:r>
            <a:r>
              <a:rPr lang="en-US" sz="2400" dirty="0">
                <a:cs typeface="Arial" charset="0"/>
              </a:rPr>
              <a:t>, updated 1985</a:t>
            </a:r>
          </a:p>
          <a:p>
            <a:pPr lvl="2" eaLnBrk="1" hangingPunct="1">
              <a:defRPr/>
            </a:pPr>
            <a:r>
              <a:rPr lang="en-US" i="1" dirty="0">
                <a:cs typeface="Arial" charset="0"/>
              </a:rPr>
              <a:t>Soil –climate relationship</a:t>
            </a:r>
          </a:p>
          <a:p>
            <a:pPr lvl="2" eaLnBrk="1" hangingPunct="1">
              <a:defRPr/>
            </a:pPr>
            <a:r>
              <a:rPr lang="en-US" dirty="0">
                <a:cs typeface="Arial" charset="0"/>
              </a:rPr>
              <a:t>Until 1990 village rating determine price of grapes</a:t>
            </a:r>
          </a:p>
        </p:txBody>
      </p:sp>
      <p:sp>
        <p:nvSpPr>
          <p:cNvPr id="10244" name="AutoShape 5"/>
          <p:cNvSpPr>
            <a:spLocks noChangeArrowheads="1"/>
          </p:cNvSpPr>
          <p:nvPr/>
        </p:nvSpPr>
        <p:spPr bwMode="auto">
          <a:xfrm>
            <a:off x="1295400" y="3886200"/>
            <a:ext cx="2667000" cy="2819400"/>
          </a:xfrm>
          <a:prstGeom prst="triangle">
            <a:avLst>
              <a:gd name="adj" fmla="val 50000"/>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10245" name="Line 6"/>
          <p:cNvSpPr>
            <a:spLocks noChangeShapeType="1"/>
          </p:cNvSpPr>
          <p:nvPr/>
        </p:nvSpPr>
        <p:spPr bwMode="auto">
          <a:xfrm>
            <a:off x="2398713" y="4348163"/>
            <a:ext cx="4429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7"/>
          <p:cNvSpPr>
            <a:spLocks noChangeShapeType="1"/>
          </p:cNvSpPr>
          <p:nvPr/>
        </p:nvSpPr>
        <p:spPr bwMode="auto">
          <a:xfrm>
            <a:off x="1905000" y="5410200"/>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Text Box 8"/>
          <p:cNvSpPr txBox="1">
            <a:spLocks noChangeArrowheads="1"/>
          </p:cNvSpPr>
          <p:nvPr/>
        </p:nvSpPr>
        <p:spPr bwMode="auto">
          <a:xfrm>
            <a:off x="2895600" y="3962400"/>
            <a:ext cx="3352800" cy="22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i="1"/>
              <a:t>Grands Cru (17)</a:t>
            </a:r>
          </a:p>
          <a:p>
            <a:pPr>
              <a:spcBef>
                <a:spcPct val="50000"/>
              </a:spcBef>
            </a:pPr>
            <a:endParaRPr lang="en-US" altLang="en-US" sz="1200" i="1"/>
          </a:p>
          <a:p>
            <a:pPr>
              <a:spcBef>
                <a:spcPct val="50000"/>
              </a:spcBef>
            </a:pPr>
            <a:r>
              <a:rPr lang="en-US" altLang="en-US" i="1"/>
              <a:t>     </a:t>
            </a:r>
            <a:r>
              <a:rPr lang="en-US" altLang="en-US" sz="2400" i="1"/>
              <a:t>Premier Cru (~32)</a:t>
            </a:r>
          </a:p>
          <a:p>
            <a:pPr>
              <a:spcBef>
                <a:spcPct val="50000"/>
              </a:spcBef>
            </a:pPr>
            <a:endParaRPr lang="en-US" altLang="en-US" i="1"/>
          </a:p>
          <a:p>
            <a:pPr>
              <a:spcBef>
                <a:spcPct val="50000"/>
              </a:spcBef>
            </a:pPr>
            <a:r>
              <a:rPr lang="en-US" altLang="en-US" i="1"/>
              <a:t>            </a:t>
            </a:r>
            <a:r>
              <a:rPr lang="en-US" altLang="en-US" sz="2400" i="1"/>
              <a:t>Cru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152400"/>
            <a:ext cx="8229600" cy="1143000"/>
          </a:xfrm>
        </p:spPr>
        <p:txBody>
          <a:bodyPr/>
          <a:lstStyle/>
          <a:p>
            <a:pPr eaLnBrk="1" hangingPunct="1">
              <a:defRPr/>
            </a:pPr>
            <a:r>
              <a:rPr lang="en-US" dirty="0">
                <a:cs typeface="Arial" charset="0"/>
              </a:rPr>
              <a:t>Champagne: AOC Laws (CIVC)</a:t>
            </a:r>
          </a:p>
        </p:txBody>
      </p:sp>
      <p:sp>
        <p:nvSpPr>
          <p:cNvPr id="39939" name="Rectangle 3"/>
          <p:cNvSpPr>
            <a:spLocks noGrp="1" noChangeArrowheads="1"/>
          </p:cNvSpPr>
          <p:nvPr>
            <p:ph idx="1"/>
          </p:nvPr>
        </p:nvSpPr>
        <p:spPr>
          <a:xfrm>
            <a:off x="381000" y="1790700"/>
            <a:ext cx="8763000" cy="4533900"/>
          </a:xfrm>
        </p:spPr>
        <p:txBody>
          <a:bodyPr/>
          <a:lstStyle/>
          <a:p>
            <a:pPr eaLnBrk="1" hangingPunct="1">
              <a:lnSpc>
                <a:spcPct val="90000"/>
              </a:lnSpc>
              <a:defRPr/>
            </a:pPr>
            <a:r>
              <a:rPr lang="en-US" sz="3600" dirty="0"/>
              <a:t>Chardonnay, Pinot Noir, Pinot </a:t>
            </a:r>
            <a:r>
              <a:rPr lang="en-US" sz="3600" dirty="0" err="1"/>
              <a:t>Meunier</a:t>
            </a:r>
            <a:endParaRPr lang="en-US" sz="3600" dirty="0"/>
          </a:p>
          <a:p>
            <a:pPr eaLnBrk="1" hangingPunct="1">
              <a:lnSpc>
                <a:spcPct val="90000"/>
              </a:lnSpc>
              <a:defRPr/>
            </a:pPr>
            <a:r>
              <a:rPr lang="en-US" sz="3600" dirty="0"/>
              <a:t>Yields in both the vineyard &amp; pressing are limited</a:t>
            </a:r>
          </a:p>
          <a:p>
            <a:pPr eaLnBrk="1" hangingPunct="1">
              <a:lnSpc>
                <a:spcPct val="90000"/>
              </a:lnSpc>
              <a:defRPr/>
            </a:pPr>
            <a:r>
              <a:rPr lang="en-US" sz="3600" dirty="0"/>
              <a:t>Defined pruning, height, spacing &amp; density</a:t>
            </a:r>
          </a:p>
          <a:p>
            <a:pPr eaLnBrk="1" hangingPunct="1">
              <a:lnSpc>
                <a:spcPct val="90000"/>
              </a:lnSpc>
              <a:defRPr/>
            </a:pPr>
            <a:r>
              <a:rPr lang="en-US" sz="3600" dirty="0"/>
              <a:t>Harvest by hand in small baskets</a:t>
            </a:r>
          </a:p>
          <a:p>
            <a:pPr eaLnBrk="1" hangingPunct="1">
              <a:lnSpc>
                <a:spcPct val="90000"/>
              </a:lnSpc>
              <a:defRPr/>
            </a:pPr>
            <a:r>
              <a:rPr lang="en-US" sz="3600" dirty="0"/>
              <a:t>Aging: 15 months for </a:t>
            </a:r>
            <a:r>
              <a:rPr lang="en-US" sz="3600" dirty="0" err="1"/>
              <a:t>cuv</a:t>
            </a:r>
            <a:r>
              <a:rPr lang="en-US" sz="3600" dirty="0" err="1">
                <a:cs typeface="Arial" charset="0"/>
              </a:rPr>
              <a:t>ée</a:t>
            </a:r>
            <a:r>
              <a:rPr lang="en-US" sz="3600" dirty="0">
                <a:cs typeface="Arial" charset="0"/>
              </a:rPr>
              <a:t>, 3 years for vintage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z="4800" dirty="0">
                <a:cs typeface="Arial" charset="0"/>
              </a:rPr>
              <a:t>Styles of Champagne</a:t>
            </a:r>
          </a:p>
        </p:txBody>
      </p:sp>
      <p:sp>
        <p:nvSpPr>
          <p:cNvPr id="41987" name="Rectangle 3"/>
          <p:cNvSpPr>
            <a:spLocks noGrp="1" noChangeArrowheads="1"/>
          </p:cNvSpPr>
          <p:nvPr>
            <p:ph sz="half" idx="1"/>
          </p:nvPr>
        </p:nvSpPr>
        <p:spPr>
          <a:xfrm>
            <a:off x="457200" y="1904465"/>
            <a:ext cx="4038600" cy="4221697"/>
          </a:xfrm>
        </p:spPr>
        <p:txBody>
          <a:bodyPr/>
          <a:lstStyle/>
          <a:p>
            <a:pPr eaLnBrk="1" hangingPunct="1">
              <a:defRPr/>
            </a:pPr>
            <a:r>
              <a:rPr lang="en-US" sz="3200" dirty="0">
                <a:cs typeface="Arial" charset="0"/>
              </a:rPr>
              <a:t>Non Vintage</a:t>
            </a:r>
          </a:p>
          <a:p>
            <a:pPr eaLnBrk="1" hangingPunct="1">
              <a:defRPr/>
            </a:pPr>
            <a:r>
              <a:rPr lang="en-US" sz="3200" dirty="0">
                <a:cs typeface="Arial" charset="0"/>
              </a:rPr>
              <a:t>Blanc de </a:t>
            </a:r>
            <a:r>
              <a:rPr lang="en-US" sz="3200" dirty="0" err="1">
                <a:cs typeface="Arial" charset="0"/>
              </a:rPr>
              <a:t>Blancs</a:t>
            </a:r>
            <a:endParaRPr lang="en-US" sz="3200" dirty="0">
              <a:cs typeface="Arial" charset="0"/>
            </a:endParaRPr>
          </a:p>
          <a:p>
            <a:pPr eaLnBrk="1" hangingPunct="1">
              <a:defRPr/>
            </a:pPr>
            <a:r>
              <a:rPr lang="en-US" sz="3200" dirty="0">
                <a:cs typeface="Arial" charset="0"/>
              </a:rPr>
              <a:t>Blanc de Noirs</a:t>
            </a:r>
          </a:p>
          <a:p>
            <a:pPr eaLnBrk="1" hangingPunct="1">
              <a:defRPr/>
            </a:pPr>
            <a:r>
              <a:rPr lang="en-US" sz="3200" dirty="0">
                <a:cs typeface="Arial" charset="0"/>
              </a:rPr>
              <a:t>Vintage</a:t>
            </a:r>
          </a:p>
          <a:p>
            <a:pPr eaLnBrk="1" hangingPunct="1">
              <a:defRPr/>
            </a:pPr>
            <a:r>
              <a:rPr lang="en-US" sz="3200" dirty="0">
                <a:cs typeface="Arial" charset="0"/>
              </a:rPr>
              <a:t>Rosé</a:t>
            </a:r>
          </a:p>
          <a:p>
            <a:pPr eaLnBrk="1" hangingPunct="1">
              <a:defRPr/>
            </a:pPr>
            <a:r>
              <a:rPr lang="en-US" sz="3200" dirty="0" err="1">
                <a:cs typeface="Arial" charset="0"/>
              </a:rPr>
              <a:t>Cuvée</a:t>
            </a:r>
            <a:r>
              <a:rPr lang="en-US" sz="3200" dirty="0">
                <a:cs typeface="Arial" charset="0"/>
              </a:rPr>
              <a:t> de Prestige</a:t>
            </a:r>
          </a:p>
        </p:txBody>
      </p:sp>
      <p:sp>
        <p:nvSpPr>
          <p:cNvPr id="41988" name="Rectangle 4"/>
          <p:cNvSpPr>
            <a:spLocks noGrp="1" noChangeArrowheads="1"/>
          </p:cNvSpPr>
          <p:nvPr>
            <p:ph sz="half" idx="2"/>
          </p:nvPr>
        </p:nvSpPr>
        <p:spPr>
          <a:xfrm>
            <a:off x="5029200" y="1905000"/>
            <a:ext cx="4038600" cy="4229100"/>
          </a:xfrm>
        </p:spPr>
        <p:txBody>
          <a:bodyPr/>
          <a:lstStyle/>
          <a:p>
            <a:pPr eaLnBrk="1" hangingPunct="1">
              <a:defRPr/>
            </a:pPr>
            <a:r>
              <a:rPr lang="en-US" sz="3200" dirty="0">
                <a:cs typeface="Arial" charset="0"/>
              </a:rPr>
              <a:t>Sugar Content</a:t>
            </a:r>
          </a:p>
          <a:p>
            <a:pPr lvl="1" eaLnBrk="1" hangingPunct="1">
              <a:defRPr/>
            </a:pPr>
            <a:r>
              <a:rPr lang="en-US" sz="2800" dirty="0">
                <a:cs typeface="Arial" charset="0"/>
              </a:rPr>
              <a:t>Extra Brut</a:t>
            </a:r>
          </a:p>
          <a:p>
            <a:pPr lvl="1" eaLnBrk="1" hangingPunct="1">
              <a:defRPr/>
            </a:pPr>
            <a:r>
              <a:rPr lang="en-US" sz="2800" dirty="0">
                <a:cs typeface="Arial" charset="0"/>
              </a:rPr>
              <a:t>Brut</a:t>
            </a:r>
          </a:p>
          <a:p>
            <a:pPr lvl="1" eaLnBrk="1" hangingPunct="1">
              <a:defRPr/>
            </a:pPr>
            <a:r>
              <a:rPr lang="en-US" sz="2800" dirty="0">
                <a:cs typeface="Arial" charset="0"/>
              </a:rPr>
              <a:t>Extra Dry</a:t>
            </a:r>
          </a:p>
          <a:p>
            <a:pPr lvl="1" eaLnBrk="1" hangingPunct="1">
              <a:defRPr/>
            </a:pPr>
            <a:r>
              <a:rPr lang="en-US" sz="2800" dirty="0">
                <a:cs typeface="Arial" charset="0"/>
              </a:rPr>
              <a:t>Sec</a:t>
            </a:r>
          </a:p>
          <a:p>
            <a:pPr lvl="1" eaLnBrk="1" hangingPunct="1">
              <a:defRPr/>
            </a:pPr>
            <a:r>
              <a:rPr lang="en-US" sz="2800" dirty="0" err="1">
                <a:cs typeface="Arial" charset="0"/>
              </a:rPr>
              <a:t>Demi</a:t>
            </a:r>
            <a:r>
              <a:rPr lang="en-US" sz="2800" dirty="0">
                <a:cs typeface="Arial" charset="0"/>
              </a:rPr>
              <a:t>-Sec</a:t>
            </a:r>
          </a:p>
          <a:p>
            <a:pPr lvl="1" eaLnBrk="1" hangingPunct="1">
              <a:defRPr/>
            </a:pPr>
            <a:r>
              <a:rPr lang="en-US" sz="2800" dirty="0" err="1">
                <a:cs typeface="Arial" charset="0"/>
              </a:rPr>
              <a:t>Doux</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ssolve">
                                      <p:cBhvr>
                                        <p:cTn id="7" dur="500"/>
                                        <p:tgtEl>
                                          <p:spTgt spid="41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dissolve">
                                      <p:cBhvr>
                                        <p:cTn id="12" dur="500"/>
                                        <p:tgtEl>
                                          <p:spTgt spid="419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Effect transition="in" filter="dissolve">
                                      <p:cBhvr>
                                        <p:cTn id="17" dur="500"/>
                                        <p:tgtEl>
                                          <p:spTgt spid="4198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Effect transition="in" filter="dissolve">
                                      <p:cBhvr>
                                        <p:cTn id="22" dur="500"/>
                                        <p:tgtEl>
                                          <p:spTgt spid="4198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1987">
                                            <p:txEl>
                                              <p:pRg st="3" end="3"/>
                                            </p:txEl>
                                          </p:spTgt>
                                        </p:tgtEl>
                                        <p:attrNameLst>
                                          <p:attrName>style.visibility</p:attrName>
                                        </p:attrNameLst>
                                      </p:cBhvr>
                                      <p:to>
                                        <p:strVal val="visible"/>
                                      </p:to>
                                    </p:set>
                                    <p:animEffect transition="in" filter="dissolve">
                                      <p:cBhvr>
                                        <p:cTn id="27" dur="500"/>
                                        <p:tgtEl>
                                          <p:spTgt spid="4198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1987">
                                            <p:txEl>
                                              <p:pRg st="4" end="4"/>
                                            </p:txEl>
                                          </p:spTgt>
                                        </p:tgtEl>
                                        <p:attrNameLst>
                                          <p:attrName>style.visibility</p:attrName>
                                        </p:attrNameLst>
                                      </p:cBhvr>
                                      <p:to>
                                        <p:strVal val="visible"/>
                                      </p:to>
                                    </p:set>
                                    <p:animEffect transition="in" filter="dissolve">
                                      <p:cBhvr>
                                        <p:cTn id="32" dur="500"/>
                                        <p:tgtEl>
                                          <p:spTgt spid="4198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Effect transition="in" filter="dissolve">
                                      <p:cBhvr>
                                        <p:cTn id="37" dur="500"/>
                                        <p:tgtEl>
                                          <p:spTgt spid="41987">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1988">
                                            <p:txEl>
                                              <p:pRg st="0" end="0"/>
                                            </p:txEl>
                                          </p:spTgt>
                                        </p:tgtEl>
                                        <p:attrNameLst>
                                          <p:attrName>style.visibility</p:attrName>
                                        </p:attrNameLst>
                                      </p:cBhvr>
                                      <p:to>
                                        <p:strVal val="visible"/>
                                      </p:to>
                                    </p:set>
                                    <p:animEffect transition="in" filter="dissolve">
                                      <p:cBhvr>
                                        <p:cTn id="42" dur="500"/>
                                        <p:tgtEl>
                                          <p:spTgt spid="41988">
                                            <p:txEl>
                                              <p:pRg st="0" end="0"/>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41988">
                                            <p:txEl>
                                              <p:pRg st="1" end="1"/>
                                            </p:txEl>
                                          </p:spTgt>
                                        </p:tgtEl>
                                        <p:attrNameLst>
                                          <p:attrName>style.visibility</p:attrName>
                                        </p:attrNameLst>
                                      </p:cBhvr>
                                      <p:to>
                                        <p:strVal val="visible"/>
                                      </p:to>
                                    </p:set>
                                    <p:animEffect transition="in" filter="dissolve">
                                      <p:cBhvr>
                                        <p:cTn id="45" dur="500"/>
                                        <p:tgtEl>
                                          <p:spTgt spid="41988">
                                            <p:txEl>
                                              <p:pRg st="1" end="1"/>
                                            </p:txEl>
                                          </p:spTgt>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41988">
                                            <p:txEl>
                                              <p:pRg st="2" end="2"/>
                                            </p:txEl>
                                          </p:spTgt>
                                        </p:tgtEl>
                                        <p:attrNameLst>
                                          <p:attrName>style.visibility</p:attrName>
                                        </p:attrNameLst>
                                      </p:cBhvr>
                                      <p:to>
                                        <p:strVal val="visible"/>
                                      </p:to>
                                    </p:set>
                                    <p:animEffect transition="in" filter="dissolve">
                                      <p:cBhvr>
                                        <p:cTn id="48" dur="500"/>
                                        <p:tgtEl>
                                          <p:spTgt spid="41988">
                                            <p:txEl>
                                              <p:pRg st="2" end="2"/>
                                            </p:txEl>
                                          </p:spTgt>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1988">
                                            <p:txEl>
                                              <p:pRg st="3" end="3"/>
                                            </p:txEl>
                                          </p:spTgt>
                                        </p:tgtEl>
                                        <p:attrNameLst>
                                          <p:attrName>style.visibility</p:attrName>
                                        </p:attrNameLst>
                                      </p:cBhvr>
                                      <p:to>
                                        <p:strVal val="visible"/>
                                      </p:to>
                                    </p:set>
                                    <p:animEffect transition="in" filter="dissolve">
                                      <p:cBhvr>
                                        <p:cTn id="51" dur="500"/>
                                        <p:tgtEl>
                                          <p:spTgt spid="41988">
                                            <p:txEl>
                                              <p:pRg st="3" end="3"/>
                                            </p:txEl>
                                          </p:spTgt>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41988">
                                            <p:txEl>
                                              <p:pRg st="4" end="4"/>
                                            </p:txEl>
                                          </p:spTgt>
                                        </p:tgtEl>
                                        <p:attrNameLst>
                                          <p:attrName>style.visibility</p:attrName>
                                        </p:attrNameLst>
                                      </p:cBhvr>
                                      <p:to>
                                        <p:strVal val="visible"/>
                                      </p:to>
                                    </p:set>
                                    <p:animEffect transition="in" filter="dissolve">
                                      <p:cBhvr>
                                        <p:cTn id="54" dur="500"/>
                                        <p:tgtEl>
                                          <p:spTgt spid="41988">
                                            <p:txEl>
                                              <p:pRg st="4" end="4"/>
                                            </p:txEl>
                                          </p:spTgt>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41988">
                                            <p:txEl>
                                              <p:pRg st="5" end="5"/>
                                            </p:txEl>
                                          </p:spTgt>
                                        </p:tgtEl>
                                        <p:attrNameLst>
                                          <p:attrName>style.visibility</p:attrName>
                                        </p:attrNameLst>
                                      </p:cBhvr>
                                      <p:to>
                                        <p:strVal val="visible"/>
                                      </p:to>
                                    </p:set>
                                    <p:animEffect transition="in" filter="dissolve">
                                      <p:cBhvr>
                                        <p:cTn id="57" dur="500"/>
                                        <p:tgtEl>
                                          <p:spTgt spid="41988">
                                            <p:txEl>
                                              <p:pRg st="5" end="5"/>
                                            </p:txEl>
                                          </p:spTgt>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41988">
                                            <p:txEl>
                                              <p:pRg st="6" end="6"/>
                                            </p:txEl>
                                          </p:spTgt>
                                        </p:tgtEl>
                                        <p:attrNameLst>
                                          <p:attrName>style.visibility</p:attrName>
                                        </p:attrNameLst>
                                      </p:cBhvr>
                                      <p:to>
                                        <p:strVal val="visible"/>
                                      </p:to>
                                    </p:set>
                                    <p:animEffect transition="in" filter="dissolve">
                                      <p:cBhvr>
                                        <p:cTn id="60" dur="500"/>
                                        <p:tgtEl>
                                          <p:spTgt spid="4198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P spid="4198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Types of Producers</a:t>
            </a:r>
          </a:p>
        </p:txBody>
      </p:sp>
      <p:sp>
        <p:nvSpPr>
          <p:cNvPr id="5" name="Content Placeholder 4"/>
          <p:cNvSpPr>
            <a:spLocks noGrp="1"/>
          </p:cNvSpPr>
          <p:nvPr>
            <p:ph idx="1"/>
          </p:nvPr>
        </p:nvSpPr>
        <p:spPr/>
        <p:txBody>
          <a:bodyPr>
            <a:normAutofit/>
          </a:bodyPr>
          <a:lstStyle/>
          <a:p>
            <a:pPr eaLnBrk="1" hangingPunct="1">
              <a:defRPr/>
            </a:pPr>
            <a:r>
              <a:rPr lang="en-US" sz="3600" dirty="0"/>
              <a:t>NM: </a:t>
            </a:r>
            <a:r>
              <a:rPr lang="en-US" sz="3600" dirty="0" err="1"/>
              <a:t>Négociant</a:t>
            </a:r>
            <a:r>
              <a:rPr lang="en-US" sz="3600" dirty="0"/>
              <a:t> </a:t>
            </a:r>
            <a:r>
              <a:rPr lang="en-US" sz="3600" dirty="0" err="1"/>
              <a:t>Manipulant</a:t>
            </a:r>
            <a:endParaRPr lang="en-US" sz="3600" dirty="0"/>
          </a:p>
          <a:p>
            <a:pPr eaLnBrk="1" hangingPunct="1">
              <a:defRPr/>
            </a:pPr>
            <a:r>
              <a:rPr lang="en-US" sz="3600" dirty="0"/>
              <a:t>RM: </a:t>
            </a:r>
            <a:r>
              <a:rPr lang="en-US" sz="3600" dirty="0" err="1"/>
              <a:t>Récoltant</a:t>
            </a:r>
            <a:r>
              <a:rPr lang="en-US" sz="3600" dirty="0"/>
              <a:t> </a:t>
            </a:r>
            <a:r>
              <a:rPr lang="en-US" sz="3600" dirty="0" err="1"/>
              <a:t>Manipulant</a:t>
            </a:r>
            <a:endParaRPr lang="en-US" sz="3600" dirty="0"/>
          </a:p>
          <a:p>
            <a:pPr eaLnBrk="1" hangingPunct="1">
              <a:defRPr/>
            </a:pPr>
            <a:r>
              <a:rPr lang="en-US" sz="3600" dirty="0"/>
              <a:t>CM: </a:t>
            </a:r>
            <a:r>
              <a:rPr lang="en-US" sz="3600" dirty="0" err="1"/>
              <a:t>Coopérative</a:t>
            </a:r>
            <a:r>
              <a:rPr lang="en-US" sz="3600" dirty="0"/>
              <a:t> </a:t>
            </a:r>
            <a:r>
              <a:rPr lang="en-US" sz="3600" dirty="0" err="1"/>
              <a:t>Manipulant</a:t>
            </a:r>
            <a:endParaRPr lang="en-US" sz="3600" dirty="0"/>
          </a:p>
          <a:p>
            <a:pPr eaLnBrk="1" hangingPunct="1">
              <a:defRPr/>
            </a:pPr>
            <a:r>
              <a:rPr lang="en-US" sz="3600" dirty="0"/>
              <a:t>SR: </a:t>
            </a:r>
            <a:r>
              <a:rPr lang="en-US" sz="3600" dirty="0" err="1"/>
              <a:t>Société</a:t>
            </a:r>
            <a:r>
              <a:rPr lang="en-US" sz="3600" dirty="0"/>
              <a:t> de </a:t>
            </a:r>
            <a:r>
              <a:rPr lang="en-US" sz="3600" dirty="0" err="1"/>
              <a:t>Récoltants</a:t>
            </a:r>
            <a:endParaRPr lang="en-US" sz="3600" dirty="0"/>
          </a:p>
          <a:p>
            <a:pPr eaLnBrk="1" hangingPunct="1">
              <a:defRPr/>
            </a:pPr>
            <a:r>
              <a:rPr lang="en-US" sz="3600" dirty="0"/>
              <a:t>ND: </a:t>
            </a:r>
            <a:r>
              <a:rPr lang="en-US" sz="3600" dirty="0" err="1"/>
              <a:t>Négociant</a:t>
            </a:r>
            <a:r>
              <a:rPr lang="en-US" sz="3600" dirty="0"/>
              <a:t> </a:t>
            </a:r>
            <a:r>
              <a:rPr lang="en-US" sz="3600" dirty="0" err="1"/>
              <a:t>Distributeur</a:t>
            </a:r>
            <a:endParaRPr lang="en-US" sz="3600" dirty="0"/>
          </a:p>
          <a:p>
            <a:pPr eaLnBrk="1" hangingPunct="1">
              <a:defRPr/>
            </a:pPr>
            <a:r>
              <a:rPr lang="en-US" sz="3600" dirty="0"/>
              <a:t>MA: Marque </a:t>
            </a:r>
            <a:r>
              <a:rPr lang="en-US" sz="3600" dirty="0" err="1"/>
              <a:t>d’Acheteur</a:t>
            </a: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dirty="0"/>
              <a:t>Champagne: Appellations</a:t>
            </a:r>
          </a:p>
        </p:txBody>
      </p:sp>
      <p:sp>
        <p:nvSpPr>
          <p:cNvPr id="38915" name="Rectangle 3"/>
          <p:cNvSpPr>
            <a:spLocks noGrp="1" noChangeArrowheads="1"/>
          </p:cNvSpPr>
          <p:nvPr>
            <p:ph idx="1"/>
          </p:nvPr>
        </p:nvSpPr>
        <p:spPr/>
        <p:txBody>
          <a:bodyPr>
            <a:noAutofit/>
          </a:bodyPr>
          <a:lstStyle/>
          <a:p>
            <a:pPr eaLnBrk="1" hangingPunct="1">
              <a:defRPr/>
            </a:pPr>
            <a:r>
              <a:rPr lang="en-US" sz="3200" dirty="0" err="1"/>
              <a:t>Montagne</a:t>
            </a:r>
            <a:r>
              <a:rPr lang="en-US" sz="3200" dirty="0"/>
              <a:t> de Reims</a:t>
            </a:r>
          </a:p>
          <a:p>
            <a:pPr eaLnBrk="1" hangingPunct="1">
              <a:defRPr/>
            </a:pPr>
            <a:r>
              <a:rPr lang="en-US" sz="3200" dirty="0" err="1"/>
              <a:t>Vall</a:t>
            </a:r>
            <a:r>
              <a:rPr lang="en-US" sz="3200" dirty="0" err="1">
                <a:cs typeface="Arial" charset="0"/>
              </a:rPr>
              <a:t>ée</a:t>
            </a:r>
            <a:r>
              <a:rPr lang="en-US" sz="3200" dirty="0">
                <a:cs typeface="Arial" charset="0"/>
              </a:rPr>
              <a:t> de la Marne</a:t>
            </a:r>
          </a:p>
          <a:p>
            <a:pPr eaLnBrk="1" hangingPunct="1">
              <a:defRPr/>
            </a:pPr>
            <a:r>
              <a:rPr lang="en-US" sz="3200" dirty="0">
                <a:cs typeface="Arial" charset="0"/>
              </a:rPr>
              <a:t>Côte des </a:t>
            </a:r>
            <a:r>
              <a:rPr lang="en-US" sz="3200" dirty="0" err="1">
                <a:cs typeface="Arial" charset="0"/>
              </a:rPr>
              <a:t>Blancs</a:t>
            </a:r>
            <a:endParaRPr lang="en-US" sz="3200" dirty="0">
              <a:cs typeface="Arial" charset="0"/>
            </a:endParaRPr>
          </a:p>
          <a:p>
            <a:pPr eaLnBrk="1" hangingPunct="1">
              <a:defRPr/>
            </a:pPr>
            <a:r>
              <a:rPr lang="en-US" sz="3200" dirty="0">
                <a:cs typeface="Arial" charset="0"/>
              </a:rPr>
              <a:t>Côte de </a:t>
            </a:r>
            <a:r>
              <a:rPr lang="en-US" sz="3200" dirty="0" err="1">
                <a:cs typeface="Arial" charset="0"/>
              </a:rPr>
              <a:t>Sézanne</a:t>
            </a:r>
            <a:endParaRPr lang="en-US" sz="3200" dirty="0">
              <a:cs typeface="Arial" charset="0"/>
            </a:endParaRPr>
          </a:p>
          <a:p>
            <a:pPr eaLnBrk="1" hangingPunct="1">
              <a:defRPr/>
            </a:pPr>
            <a:r>
              <a:rPr lang="en-US" sz="3200" dirty="0">
                <a:cs typeface="Arial" charset="0"/>
              </a:rPr>
              <a:t>Côte de Bar</a:t>
            </a:r>
          </a:p>
          <a:p>
            <a:pPr eaLnBrk="1" hangingPunct="1">
              <a:defRPr/>
            </a:pPr>
            <a:r>
              <a:rPr lang="en-US" sz="3200" dirty="0"/>
              <a:t>Geography &amp; Climate</a:t>
            </a:r>
          </a:p>
          <a:p>
            <a:pPr lvl="1" eaLnBrk="1" hangingPunct="1">
              <a:defRPr/>
            </a:pPr>
            <a:r>
              <a:rPr lang="en-US" sz="2800" dirty="0"/>
              <a:t>Chalky Soil</a:t>
            </a:r>
          </a:p>
          <a:p>
            <a:pPr lvl="1" eaLnBrk="1" hangingPunct="1">
              <a:defRPr/>
            </a:pPr>
            <a:r>
              <a:rPr lang="en-US" sz="2800" dirty="0"/>
              <a:t>Cold, snow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Objectives</a:t>
            </a:r>
          </a:p>
        </p:txBody>
      </p:sp>
      <p:sp>
        <p:nvSpPr>
          <p:cNvPr id="5" name="Text Placeholder 4"/>
          <p:cNvSpPr>
            <a:spLocks noGrp="1"/>
          </p:cNvSpPr>
          <p:nvPr>
            <p:ph type="body" idx="1"/>
          </p:nvPr>
        </p:nvSpPr>
        <p:spPr>
          <a:xfrm>
            <a:off x="0" y="0"/>
            <a:ext cx="9144000" cy="2514600"/>
          </a:xfrm>
        </p:spPr>
        <p:txBody>
          <a:bodyPr anchor="ctr">
            <a:noAutofit/>
          </a:bodyPr>
          <a:lstStyle/>
          <a:p>
            <a:pPr>
              <a:spcBef>
                <a:spcPts val="0"/>
              </a:spcBef>
            </a:pPr>
            <a:r>
              <a:rPr lang="en-US" sz="3600" dirty="0">
                <a:solidFill>
                  <a:schemeClr val="tx1"/>
                </a:solidFill>
                <a:latin typeface="+mj-lt"/>
              </a:rPr>
              <a:t>--Discuss wine making methods employed to make sparking wine using wine industry terminology</a:t>
            </a:r>
          </a:p>
          <a:p>
            <a:pPr>
              <a:spcBef>
                <a:spcPts val="0"/>
              </a:spcBef>
            </a:pPr>
            <a:r>
              <a:rPr lang="en-US" sz="3600" dirty="0">
                <a:solidFill>
                  <a:schemeClr val="tx1"/>
                </a:solidFill>
                <a:latin typeface="+mj-lt"/>
              </a:rPr>
              <a:t>--Explain the factors that affect the taste of sparkling wine</a:t>
            </a:r>
          </a:p>
          <a:p>
            <a:pPr>
              <a:spcBef>
                <a:spcPts val="0"/>
              </a:spcBef>
            </a:pPr>
            <a:r>
              <a:rPr lang="en-US" sz="3600" dirty="0">
                <a:solidFill>
                  <a:schemeClr val="tx1"/>
                </a:solidFill>
                <a:latin typeface="+mj-lt"/>
              </a:rPr>
              <a:t>--Identify geographical regions where sparkling wine is produced</a:t>
            </a:r>
          </a:p>
        </p:txBody>
      </p:sp>
    </p:spTree>
    <p:extLst>
      <p:ext uri="{BB962C8B-B14F-4D97-AF65-F5344CB8AC3E}">
        <p14:creationId xmlns:p14="http://schemas.microsoft.com/office/powerpoint/2010/main" val="365328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smtClean="0"/>
              <a:t>Italy, Piedmont</a:t>
            </a:r>
            <a:endParaRPr lang="en-US" dirty="0"/>
          </a:p>
        </p:txBody>
      </p:sp>
      <p:sp>
        <p:nvSpPr>
          <p:cNvPr id="21507" name="Rectangle 3"/>
          <p:cNvSpPr>
            <a:spLocks noGrp="1" noChangeArrowheads="1"/>
          </p:cNvSpPr>
          <p:nvPr>
            <p:ph idx="1"/>
          </p:nvPr>
        </p:nvSpPr>
        <p:spPr>
          <a:xfrm>
            <a:off x="457200" y="1600200"/>
            <a:ext cx="8229600" cy="5105400"/>
          </a:xfrm>
        </p:spPr>
        <p:txBody>
          <a:bodyPr>
            <a:noAutofit/>
          </a:bodyPr>
          <a:lstStyle/>
          <a:p>
            <a:pPr eaLnBrk="1" hangingPunct="1">
              <a:lnSpc>
                <a:spcPct val="90000"/>
              </a:lnSpc>
              <a:defRPr/>
            </a:pPr>
            <a:r>
              <a:rPr lang="en-US" sz="3200" dirty="0"/>
              <a:t>Asti, DOCG, &amp; </a:t>
            </a:r>
            <a:r>
              <a:rPr lang="en-US" sz="3200" dirty="0" err="1"/>
              <a:t>Moscato</a:t>
            </a:r>
            <a:r>
              <a:rPr lang="en-US" sz="3200" dirty="0"/>
              <a:t> d’ Asti, DOCG </a:t>
            </a:r>
          </a:p>
          <a:p>
            <a:pPr lvl="1" eaLnBrk="1" hangingPunct="1">
              <a:lnSpc>
                <a:spcPct val="90000"/>
              </a:lnSpc>
              <a:defRPr/>
            </a:pPr>
            <a:r>
              <a:rPr lang="en-US" sz="2800" dirty="0"/>
              <a:t>Region: </a:t>
            </a:r>
            <a:r>
              <a:rPr lang="en-US" sz="2800" dirty="0" err="1"/>
              <a:t>Peimonte</a:t>
            </a:r>
            <a:r>
              <a:rPr lang="en-US" sz="2800" dirty="0"/>
              <a:t>, Italy</a:t>
            </a:r>
          </a:p>
          <a:p>
            <a:pPr lvl="1" eaLnBrk="1" hangingPunct="1">
              <a:lnSpc>
                <a:spcPct val="90000"/>
              </a:lnSpc>
              <a:defRPr/>
            </a:pPr>
            <a:r>
              <a:rPr lang="en-US" sz="2800" dirty="0"/>
              <a:t>Grape: </a:t>
            </a:r>
            <a:r>
              <a:rPr lang="en-US" sz="2800" dirty="0" err="1"/>
              <a:t>Moscato</a:t>
            </a:r>
            <a:r>
              <a:rPr lang="en-US" sz="2800" dirty="0"/>
              <a:t> Bianco</a:t>
            </a:r>
          </a:p>
          <a:p>
            <a:pPr lvl="1" eaLnBrk="1" hangingPunct="1">
              <a:lnSpc>
                <a:spcPct val="90000"/>
              </a:lnSpc>
              <a:defRPr/>
            </a:pPr>
            <a:r>
              <a:rPr lang="en-US" sz="2800" dirty="0"/>
              <a:t>Predominately made in the </a:t>
            </a:r>
            <a:r>
              <a:rPr lang="en-US" sz="2800" dirty="0" err="1"/>
              <a:t>Charmat</a:t>
            </a:r>
            <a:r>
              <a:rPr lang="en-US" sz="2800" dirty="0"/>
              <a:t> Method </a:t>
            </a:r>
          </a:p>
          <a:p>
            <a:pPr lvl="1" eaLnBrk="1" hangingPunct="1">
              <a:lnSpc>
                <a:spcPct val="90000"/>
              </a:lnSpc>
              <a:defRPr/>
            </a:pPr>
            <a:r>
              <a:rPr lang="en-US" sz="2800" dirty="0" err="1"/>
              <a:t>Spumanti</a:t>
            </a:r>
            <a:r>
              <a:rPr lang="en-US" sz="2800" dirty="0"/>
              <a:t> &amp; </a:t>
            </a:r>
            <a:r>
              <a:rPr lang="en-US" sz="2800" dirty="0" err="1"/>
              <a:t>Frizzante</a:t>
            </a:r>
            <a:r>
              <a:rPr lang="en-US" sz="2800" dirty="0"/>
              <a:t> (respectively</a:t>
            </a:r>
            <a:r>
              <a:rPr lang="en-US" sz="2800" dirty="0" smtClean="0"/>
              <a:t>)</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 Vento</a:t>
            </a:r>
            <a:endParaRPr lang="en-US" dirty="0"/>
          </a:p>
        </p:txBody>
      </p:sp>
      <p:sp>
        <p:nvSpPr>
          <p:cNvPr id="3" name="Content Placeholder 2"/>
          <p:cNvSpPr>
            <a:spLocks noGrp="1"/>
          </p:cNvSpPr>
          <p:nvPr>
            <p:ph idx="1"/>
          </p:nvPr>
        </p:nvSpPr>
        <p:spPr/>
        <p:txBody>
          <a:bodyPr>
            <a:normAutofit/>
          </a:bodyPr>
          <a:lstStyle/>
          <a:p>
            <a:pPr>
              <a:lnSpc>
                <a:spcPct val="90000"/>
              </a:lnSpc>
              <a:defRPr/>
            </a:pPr>
            <a:r>
              <a:rPr lang="en-US" sz="3200" dirty="0"/>
              <a:t>Prosecco, DOC</a:t>
            </a:r>
          </a:p>
          <a:p>
            <a:pPr lvl="1">
              <a:lnSpc>
                <a:spcPct val="90000"/>
              </a:lnSpc>
              <a:defRPr/>
            </a:pPr>
            <a:r>
              <a:rPr lang="en-US" sz="2800" dirty="0"/>
              <a:t>Region: Veneto, Italy</a:t>
            </a:r>
          </a:p>
          <a:p>
            <a:pPr lvl="1">
              <a:lnSpc>
                <a:spcPct val="90000"/>
              </a:lnSpc>
              <a:defRPr/>
            </a:pPr>
            <a:r>
              <a:rPr lang="en-US" sz="2800" dirty="0"/>
              <a:t>Grape: </a:t>
            </a:r>
            <a:r>
              <a:rPr lang="en-US" sz="2800" dirty="0" err="1"/>
              <a:t>Glera</a:t>
            </a:r>
            <a:endParaRPr lang="en-US" sz="2800" dirty="0"/>
          </a:p>
          <a:p>
            <a:pPr lvl="1">
              <a:lnSpc>
                <a:spcPct val="90000"/>
              </a:lnSpc>
              <a:defRPr/>
            </a:pPr>
            <a:r>
              <a:rPr lang="en-US" sz="2800" dirty="0" err="1"/>
              <a:t>Charmat</a:t>
            </a:r>
            <a:r>
              <a:rPr lang="en-US" sz="2800" dirty="0"/>
              <a:t> Method and </a:t>
            </a:r>
            <a:r>
              <a:rPr lang="en-US" sz="2800" dirty="0" err="1"/>
              <a:t>Tradtional</a:t>
            </a:r>
            <a:r>
              <a:rPr lang="en-US" sz="2800" dirty="0"/>
              <a:t> Method</a:t>
            </a:r>
          </a:p>
          <a:p>
            <a:pPr>
              <a:lnSpc>
                <a:spcPct val="90000"/>
              </a:lnSpc>
              <a:defRPr/>
            </a:pPr>
            <a:r>
              <a:rPr lang="en-US" sz="3200" dirty="0" smtClean="0"/>
              <a:t>Prosecco </a:t>
            </a:r>
            <a:r>
              <a:rPr lang="en-US" sz="3200" i="1" dirty="0" err="1"/>
              <a:t>Superiore</a:t>
            </a:r>
            <a:r>
              <a:rPr lang="en-US" sz="3200" dirty="0" smtClean="0"/>
              <a:t>, </a:t>
            </a:r>
            <a:r>
              <a:rPr lang="en-US" sz="3200" dirty="0"/>
              <a:t>DOCG </a:t>
            </a:r>
          </a:p>
          <a:p>
            <a:pPr lvl="1">
              <a:lnSpc>
                <a:spcPct val="90000"/>
              </a:lnSpc>
              <a:defRPr/>
            </a:pPr>
            <a:r>
              <a:rPr lang="en-US" sz="2800" dirty="0"/>
              <a:t>established in 2009 </a:t>
            </a:r>
          </a:p>
          <a:p>
            <a:pPr lvl="1">
              <a:lnSpc>
                <a:spcPct val="90000"/>
              </a:lnSpc>
              <a:defRPr/>
            </a:pPr>
            <a:r>
              <a:rPr lang="en-US" sz="2800" dirty="0"/>
              <a:t>delineates the area between the towns of </a:t>
            </a:r>
            <a:r>
              <a:rPr lang="en-US" sz="2800" dirty="0" err="1"/>
              <a:t>Valdobbiadene</a:t>
            </a:r>
            <a:r>
              <a:rPr lang="en-US" sz="2800" dirty="0"/>
              <a:t> in the west and </a:t>
            </a:r>
            <a:r>
              <a:rPr lang="en-US" sz="2800" dirty="0" err="1"/>
              <a:t>Conegliano</a:t>
            </a:r>
            <a:r>
              <a:rPr lang="en-US" sz="2800" dirty="0"/>
              <a:t> in the east</a:t>
            </a:r>
            <a:r>
              <a:rPr lang="en-US" sz="2800" dirty="0" smtClean="0"/>
              <a:t>.</a:t>
            </a:r>
            <a:endParaRPr lang="en-US" sz="2800" i="1" dirty="0"/>
          </a:p>
        </p:txBody>
      </p:sp>
    </p:spTree>
    <p:extLst>
      <p:ext uri="{BB962C8B-B14F-4D97-AF65-F5344CB8AC3E}">
        <p14:creationId xmlns:p14="http://schemas.microsoft.com/office/powerpoint/2010/main" val="1122790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 Lombardy</a:t>
            </a:r>
            <a:endParaRPr lang="en-US" dirty="0"/>
          </a:p>
        </p:txBody>
      </p:sp>
      <p:sp>
        <p:nvSpPr>
          <p:cNvPr id="3" name="Content Placeholder 2"/>
          <p:cNvSpPr>
            <a:spLocks noGrp="1"/>
          </p:cNvSpPr>
          <p:nvPr>
            <p:ph idx="1"/>
          </p:nvPr>
        </p:nvSpPr>
        <p:spPr/>
        <p:txBody>
          <a:bodyPr/>
          <a:lstStyle/>
          <a:p>
            <a:r>
              <a:rPr lang="en-US" dirty="0" smtClean="0"/>
              <a:t>Franciacorta, DOCG</a:t>
            </a:r>
          </a:p>
          <a:p>
            <a:pPr lvl="1"/>
            <a:r>
              <a:rPr lang="en-US" dirty="0" smtClean="0"/>
              <a:t>Chardonnay, Pinot Noir, Pinot Bianco</a:t>
            </a:r>
          </a:p>
          <a:p>
            <a:pPr lvl="1"/>
            <a:r>
              <a:rPr lang="en-US" dirty="0" smtClean="0"/>
              <a:t>Traditional Method</a:t>
            </a:r>
            <a:endParaRPr lang="en-US" dirty="0"/>
          </a:p>
        </p:txBody>
      </p:sp>
    </p:spTree>
    <p:extLst>
      <p:ext uri="{BB962C8B-B14F-4D97-AF65-F5344CB8AC3E}">
        <p14:creationId xmlns:p14="http://schemas.microsoft.com/office/powerpoint/2010/main" val="4101023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a:t>Germany</a:t>
            </a:r>
          </a:p>
        </p:txBody>
      </p:sp>
      <p:sp>
        <p:nvSpPr>
          <p:cNvPr id="46083" name="Rectangle 3"/>
          <p:cNvSpPr>
            <a:spLocks noGrp="1" noChangeArrowheads="1"/>
          </p:cNvSpPr>
          <p:nvPr>
            <p:ph idx="1"/>
          </p:nvPr>
        </p:nvSpPr>
        <p:spPr/>
        <p:txBody>
          <a:bodyPr>
            <a:normAutofit/>
          </a:bodyPr>
          <a:lstStyle/>
          <a:p>
            <a:pPr eaLnBrk="1" hangingPunct="1">
              <a:defRPr/>
            </a:pPr>
            <a:r>
              <a:rPr lang="en-US" sz="3600" dirty="0" err="1"/>
              <a:t>Sekt</a:t>
            </a:r>
            <a:r>
              <a:rPr lang="en-US" sz="3600" dirty="0"/>
              <a:t>: Produced using </a:t>
            </a:r>
            <a:r>
              <a:rPr lang="en-US" sz="3600" dirty="0" err="1"/>
              <a:t>Charmat</a:t>
            </a:r>
            <a:r>
              <a:rPr lang="en-US" sz="3600" dirty="0"/>
              <a:t> method</a:t>
            </a:r>
          </a:p>
          <a:p>
            <a:pPr eaLnBrk="1" hangingPunct="1">
              <a:defRPr/>
            </a:pPr>
            <a:r>
              <a:rPr lang="en-US" sz="3600" dirty="0"/>
              <a:t>Riesling, some Pinot Blanc or Pinot Gris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Spain: Cava</a:t>
            </a:r>
          </a:p>
        </p:txBody>
      </p:sp>
      <p:sp>
        <p:nvSpPr>
          <p:cNvPr id="20483" name="Rectangle 3"/>
          <p:cNvSpPr>
            <a:spLocks noGrp="1" noChangeArrowheads="1"/>
          </p:cNvSpPr>
          <p:nvPr>
            <p:ph idx="1"/>
          </p:nvPr>
        </p:nvSpPr>
        <p:spPr>
          <a:xfrm>
            <a:off x="457200" y="1905000"/>
            <a:ext cx="8229600" cy="4229100"/>
          </a:xfrm>
        </p:spPr>
        <p:txBody>
          <a:bodyPr>
            <a:noAutofit/>
          </a:bodyPr>
          <a:lstStyle/>
          <a:p>
            <a:pPr eaLnBrk="1" hangingPunct="1">
              <a:lnSpc>
                <a:spcPct val="90000"/>
              </a:lnSpc>
              <a:defRPr/>
            </a:pPr>
            <a:r>
              <a:rPr lang="en-US" sz="2800" dirty="0" err="1"/>
              <a:t>Pened</a:t>
            </a:r>
            <a:r>
              <a:rPr lang="en-US" sz="2800" dirty="0" err="1">
                <a:cs typeface="Arial" charset="0"/>
              </a:rPr>
              <a:t>ès</a:t>
            </a:r>
            <a:endParaRPr lang="en-US" sz="2800" dirty="0">
              <a:cs typeface="Arial" charset="0"/>
            </a:endParaRPr>
          </a:p>
          <a:p>
            <a:pPr eaLnBrk="1" hangingPunct="1">
              <a:lnSpc>
                <a:spcPct val="90000"/>
              </a:lnSpc>
              <a:defRPr/>
            </a:pPr>
            <a:r>
              <a:rPr lang="en-US" sz="2800" i="1" dirty="0" err="1">
                <a:cs typeface="Arial" charset="0"/>
              </a:rPr>
              <a:t>Méthode</a:t>
            </a:r>
            <a:r>
              <a:rPr lang="en-US" sz="2800" i="1" dirty="0">
                <a:cs typeface="Arial" charset="0"/>
              </a:rPr>
              <a:t> </a:t>
            </a:r>
            <a:r>
              <a:rPr lang="en-US" sz="2800" i="1" dirty="0" err="1">
                <a:cs typeface="Arial" charset="0"/>
              </a:rPr>
              <a:t>Champenoise</a:t>
            </a:r>
            <a:endParaRPr lang="en-US" sz="2800" i="1" dirty="0">
              <a:cs typeface="Arial" charset="0"/>
            </a:endParaRPr>
          </a:p>
          <a:p>
            <a:pPr eaLnBrk="1" hangingPunct="1">
              <a:lnSpc>
                <a:spcPct val="90000"/>
              </a:lnSpc>
              <a:defRPr/>
            </a:pPr>
            <a:r>
              <a:rPr lang="en-US" sz="2800" dirty="0">
                <a:cs typeface="Arial" charset="0"/>
              </a:rPr>
              <a:t>Traditional Grape Varietals</a:t>
            </a:r>
          </a:p>
          <a:p>
            <a:pPr lvl="1" eaLnBrk="1" hangingPunct="1">
              <a:lnSpc>
                <a:spcPct val="90000"/>
              </a:lnSpc>
              <a:defRPr/>
            </a:pPr>
            <a:r>
              <a:rPr lang="en-US" sz="2400" dirty="0" err="1"/>
              <a:t>Parellada</a:t>
            </a:r>
            <a:endParaRPr lang="en-US" sz="2400" dirty="0"/>
          </a:p>
          <a:p>
            <a:pPr lvl="1" eaLnBrk="1" hangingPunct="1">
              <a:lnSpc>
                <a:spcPct val="90000"/>
              </a:lnSpc>
              <a:defRPr/>
            </a:pPr>
            <a:r>
              <a:rPr lang="en-US" sz="2400" dirty="0" err="1"/>
              <a:t>Macabeo</a:t>
            </a:r>
            <a:endParaRPr lang="en-US" sz="2400" dirty="0"/>
          </a:p>
          <a:p>
            <a:pPr lvl="1" eaLnBrk="1" hangingPunct="1">
              <a:lnSpc>
                <a:spcPct val="90000"/>
              </a:lnSpc>
              <a:defRPr/>
            </a:pPr>
            <a:r>
              <a:rPr lang="en-US" sz="2400" dirty="0" err="1"/>
              <a:t>Xarel</a:t>
            </a:r>
            <a:r>
              <a:rPr lang="en-US" sz="2400" dirty="0"/>
              <a:t>-lo</a:t>
            </a:r>
          </a:p>
          <a:p>
            <a:pPr eaLnBrk="1" hangingPunct="1">
              <a:lnSpc>
                <a:spcPct val="90000"/>
              </a:lnSpc>
              <a:defRPr/>
            </a:pPr>
            <a:r>
              <a:rPr lang="en-US" sz="2800" dirty="0" err="1"/>
              <a:t>Freixenet</a:t>
            </a:r>
            <a:r>
              <a:rPr lang="en-US" sz="2800" dirty="0"/>
              <a:t>, Cordon Negro Brut</a:t>
            </a:r>
          </a:p>
          <a:p>
            <a:pPr lvl="1" eaLnBrk="1" hangingPunct="1">
              <a:lnSpc>
                <a:spcPct val="90000"/>
              </a:lnSpc>
              <a:defRPr/>
            </a:pPr>
            <a:r>
              <a:rPr lang="en-US" sz="2400" dirty="0"/>
              <a:t>Popular Producer</a:t>
            </a:r>
          </a:p>
          <a:p>
            <a:pPr eaLnBrk="1" hangingPunct="1">
              <a:lnSpc>
                <a:spcPct val="90000"/>
              </a:lnSpc>
              <a:defRPr/>
            </a:pPr>
            <a:r>
              <a:rPr lang="en-US" sz="2800" dirty="0" err="1"/>
              <a:t>Cordoniu</a:t>
            </a:r>
            <a:endParaRPr lang="en-US" sz="2800" dirty="0"/>
          </a:p>
          <a:p>
            <a:pPr lvl="1" eaLnBrk="1" hangingPunct="1">
              <a:lnSpc>
                <a:spcPct val="90000"/>
              </a:lnSpc>
              <a:defRPr/>
            </a:pPr>
            <a:r>
              <a:rPr lang="en-US" sz="2400" dirty="0"/>
              <a:t>Most Popular Sparkling Wine in the </a:t>
            </a:r>
            <a:r>
              <a:rPr lang="en-US" sz="2400" dirty="0" smtClean="0"/>
              <a:t>world</a:t>
            </a: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a:t>North America</a:t>
            </a:r>
          </a:p>
        </p:txBody>
      </p:sp>
      <p:sp>
        <p:nvSpPr>
          <p:cNvPr id="22531" name="Rectangle 3"/>
          <p:cNvSpPr>
            <a:spLocks noGrp="1" noChangeArrowheads="1"/>
          </p:cNvSpPr>
          <p:nvPr>
            <p:ph idx="1"/>
          </p:nvPr>
        </p:nvSpPr>
        <p:spPr/>
        <p:txBody>
          <a:bodyPr>
            <a:normAutofit/>
          </a:bodyPr>
          <a:lstStyle/>
          <a:p>
            <a:pPr eaLnBrk="1" hangingPunct="1">
              <a:lnSpc>
                <a:spcPct val="90000"/>
              </a:lnSpc>
              <a:defRPr/>
            </a:pPr>
            <a:r>
              <a:rPr lang="en-US" sz="3200" dirty="0"/>
              <a:t>Washington State</a:t>
            </a:r>
          </a:p>
          <a:p>
            <a:pPr lvl="1" eaLnBrk="1" hangingPunct="1">
              <a:lnSpc>
                <a:spcPct val="90000"/>
              </a:lnSpc>
              <a:defRPr/>
            </a:pPr>
            <a:r>
              <a:rPr lang="en-US" sz="2800" dirty="0"/>
              <a:t>Predominately Chardonnay</a:t>
            </a:r>
          </a:p>
          <a:p>
            <a:pPr lvl="1" eaLnBrk="1" hangingPunct="1">
              <a:lnSpc>
                <a:spcPct val="90000"/>
              </a:lnSpc>
              <a:defRPr/>
            </a:pPr>
            <a:r>
              <a:rPr lang="en-US" sz="2800" dirty="0"/>
              <a:t>Leading Producer: </a:t>
            </a:r>
            <a:r>
              <a:rPr lang="en-US" sz="2800" dirty="0" err="1"/>
              <a:t>Domaine</a:t>
            </a:r>
            <a:r>
              <a:rPr lang="en-US" sz="2800" dirty="0"/>
              <a:t> St. Michele</a:t>
            </a:r>
          </a:p>
          <a:p>
            <a:pPr lvl="2" eaLnBrk="1" hangingPunct="1">
              <a:lnSpc>
                <a:spcPct val="90000"/>
              </a:lnSpc>
              <a:defRPr/>
            </a:pPr>
            <a:r>
              <a:rPr lang="en-US" sz="2400" i="1" dirty="0" err="1"/>
              <a:t>Method</a:t>
            </a:r>
            <a:r>
              <a:rPr lang="en-US" sz="2400" i="1" dirty="0" err="1">
                <a:cs typeface="Arial" charset="0"/>
              </a:rPr>
              <a:t>é</a:t>
            </a:r>
            <a:r>
              <a:rPr lang="en-US" sz="2400" i="1" dirty="0"/>
              <a:t> </a:t>
            </a:r>
            <a:r>
              <a:rPr lang="en-US" sz="2400" i="1" dirty="0" err="1"/>
              <a:t>Champagnoise</a:t>
            </a:r>
            <a:endParaRPr lang="en-US" sz="2400" i="1" dirty="0"/>
          </a:p>
          <a:p>
            <a:pPr lvl="2" eaLnBrk="1" hangingPunct="1">
              <a:lnSpc>
                <a:spcPct val="90000"/>
              </a:lnSpc>
              <a:defRPr/>
            </a:pPr>
            <a:r>
              <a:rPr lang="en-US" sz="2400" dirty="0"/>
              <a:t>323,000 Cases in 2006</a:t>
            </a:r>
          </a:p>
          <a:p>
            <a:pPr eaLnBrk="1" hangingPunct="1">
              <a:lnSpc>
                <a:spcPct val="90000"/>
              </a:lnSpc>
              <a:defRPr/>
            </a:pPr>
            <a:r>
              <a:rPr lang="en-US" sz="3200" dirty="0"/>
              <a:t>California</a:t>
            </a:r>
          </a:p>
          <a:p>
            <a:pPr lvl="1" eaLnBrk="1" hangingPunct="1">
              <a:lnSpc>
                <a:spcPct val="90000"/>
              </a:lnSpc>
              <a:defRPr/>
            </a:pPr>
            <a:r>
              <a:rPr lang="en-US" sz="2800" dirty="0"/>
              <a:t>Kluge Estate, </a:t>
            </a:r>
            <a:r>
              <a:rPr lang="en-US" sz="2800" dirty="0" err="1"/>
              <a:t>Mumm</a:t>
            </a:r>
            <a:r>
              <a:rPr lang="en-US" sz="2800" dirty="0"/>
              <a:t>, </a:t>
            </a:r>
            <a:r>
              <a:rPr lang="en-US" sz="2800" dirty="0" err="1"/>
              <a:t>Domaine</a:t>
            </a:r>
            <a:r>
              <a:rPr lang="en-US" sz="2800" dirty="0"/>
              <a:t> </a:t>
            </a:r>
            <a:r>
              <a:rPr lang="en-US" sz="2800" dirty="0" err="1"/>
              <a:t>Chandon</a:t>
            </a:r>
            <a:r>
              <a:rPr lang="en-US" sz="2800" dirty="0"/>
              <a:t>, Gloria </a:t>
            </a:r>
            <a:r>
              <a:rPr lang="en-US" sz="2800" dirty="0" err="1"/>
              <a:t>Ferrer</a:t>
            </a:r>
            <a:r>
              <a:rPr lang="en-US" sz="2800" dirty="0"/>
              <a:t>, </a:t>
            </a:r>
            <a:r>
              <a:rPr lang="en-US" sz="2800" dirty="0" err="1"/>
              <a:t>Soter</a:t>
            </a:r>
            <a:r>
              <a:rPr lang="en-US" sz="2800" dirty="0"/>
              <a:t> Vineyards, </a:t>
            </a:r>
            <a:r>
              <a:rPr lang="en-US" sz="2800" dirty="0" err="1"/>
              <a:t>Laetitia</a:t>
            </a:r>
            <a:r>
              <a:rPr lang="en-US" sz="2800" dirty="0"/>
              <a:t>, </a:t>
            </a:r>
            <a:r>
              <a:rPr lang="en-US" sz="2800" dirty="0" err="1"/>
              <a:t>Roederer</a:t>
            </a:r>
            <a:r>
              <a:rPr lang="en-US" sz="2800" dirty="0"/>
              <a:t> Estate, </a:t>
            </a:r>
            <a:r>
              <a:rPr lang="en-US" sz="2800" dirty="0" err="1"/>
              <a:t>Schramsberg</a:t>
            </a:r>
            <a:r>
              <a:rPr lang="en-US" sz="2800" dirty="0"/>
              <a:t>, </a:t>
            </a:r>
            <a:r>
              <a:rPr lang="en-US" sz="2800" dirty="0" err="1"/>
              <a:t>Domaine</a:t>
            </a:r>
            <a:r>
              <a:rPr lang="en-US" sz="2800" dirty="0"/>
              <a:t> </a:t>
            </a:r>
            <a:r>
              <a:rPr lang="en-US" sz="2800" dirty="0" err="1"/>
              <a:t>Carneros</a:t>
            </a:r>
            <a:r>
              <a:rPr lang="en-US" sz="2800" dirty="0"/>
              <a:t>, </a:t>
            </a:r>
            <a:r>
              <a:rPr lang="en-US" sz="2800" i="1" dirty="0"/>
              <a:t>“J”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Opening a bottle of Sparkling Wine</a:t>
            </a:r>
          </a:p>
        </p:txBody>
      </p:sp>
      <p:sp>
        <p:nvSpPr>
          <p:cNvPr id="3" name="Content Placeholder 2"/>
          <p:cNvSpPr>
            <a:spLocks noGrp="1"/>
          </p:cNvSpPr>
          <p:nvPr>
            <p:ph idx="1"/>
          </p:nvPr>
        </p:nvSpPr>
        <p:spPr/>
        <p:txBody>
          <a:bodyPr>
            <a:normAutofit/>
          </a:bodyPr>
          <a:lstStyle/>
          <a:p>
            <a:pPr>
              <a:defRPr/>
            </a:pPr>
            <a:r>
              <a:rPr lang="en-US" sz="3200" i="1" dirty="0">
                <a:hlinkClick r:id="rId2"/>
              </a:rPr>
              <a:t>Le </a:t>
            </a:r>
            <a:r>
              <a:rPr lang="en-US" sz="3200" i="1" dirty="0" err="1">
                <a:hlinkClick r:id="rId2"/>
              </a:rPr>
              <a:t>Saberage</a:t>
            </a:r>
            <a:endParaRPr lang="en-US" sz="3200" i="1" dirty="0"/>
          </a:p>
          <a:p>
            <a:pPr lvl="1">
              <a:defRPr/>
            </a:pPr>
            <a:r>
              <a:rPr lang="en-US" sz="2800" dirty="0"/>
              <a:t>Releasing the cork using a sword</a:t>
            </a:r>
          </a:p>
          <a:p>
            <a:pPr lvl="2">
              <a:defRPr/>
            </a:pPr>
            <a:r>
              <a:rPr lang="en-US" sz="2400" dirty="0"/>
              <a:t>DO NOT TRY THIS ON YOUR OWN, THIS IS A DIFFICULT TECHNIQUE THAT REQUIRES TRAINING</a:t>
            </a:r>
          </a:p>
          <a:p>
            <a:pPr>
              <a:defRPr/>
            </a:pPr>
            <a:r>
              <a:rPr lang="en-US" sz="3200" dirty="0"/>
              <a:t>Traditional Method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000" dirty="0"/>
              <a:t>Oz Clarke &amp; James May in Champagne</a:t>
            </a:r>
          </a:p>
        </p:txBody>
      </p:sp>
      <p:sp>
        <p:nvSpPr>
          <p:cNvPr id="5" name="Text Placeholder 4"/>
          <p:cNvSpPr>
            <a:spLocks noGrp="1"/>
          </p:cNvSpPr>
          <p:nvPr>
            <p:ph type="body" idx="1"/>
          </p:nvPr>
        </p:nvSpPr>
        <p:spPr/>
        <p:txBody>
          <a:bodyPr>
            <a:normAutofit/>
          </a:bodyPr>
          <a:lstStyle/>
          <a:p>
            <a:r>
              <a:rPr lang="en-US" sz="2800" dirty="0">
                <a:hlinkClick r:id="rId3"/>
              </a:rPr>
              <a:t>https://youtu.be/qcc_Jnel4s0</a:t>
            </a:r>
            <a:endParaRPr lang="en-US" sz="2800" dirty="0"/>
          </a:p>
        </p:txBody>
      </p:sp>
    </p:spTree>
    <p:extLst>
      <p:ext uri="{BB962C8B-B14F-4D97-AF65-F5344CB8AC3E}">
        <p14:creationId xmlns:p14="http://schemas.microsoft.com/office/powerpoint/2010/main" val="2538956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90783B2-9F8E-49BA-938B-4AF67B338D7E}"/>
              </a:ext>
            </a:extLst>
          </p:cNvPr>
          <p:cNvPicPr>
            <a:picLocks noChangeAspect="1"/>
          </p:cNvPicPr>
          <p:nvPr/>
        </p:nvPicPr>
        <p:blipFill>
          <a:blip r:embed="rId2"/>
          <a:stretch>
            <a:fillRect/>
          </a:stretch>
        </p:blipFill>
        <p:spPr>
          <a:xfrm>
            <a:off x="228600" y="152184"/>
            <a:ext cx="8686800" cy="6515100"/>
          </a:xfrm>
          <a:prstGeom prst="rect">
            <a:avLst/>
          </a:prstGeom>
        </p:spPr>
      </p:pic>
    </p:spTree>
    <p:extLst>
      <p:ext uri="{BB962C8B-B14F-4D97-AF65-F5344CB8AC3E}">
        <p14:creationId xmlns:p14="http://schemas.microsoft.com/office/powerpoint/2010/main" val="744006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5FDD0C9-306C-44D4-9449-E8CDD4752927}"/>
              </a:ext>
            </a:extLst>
          </p:cNvPr>
          <p:cNvPicPr>
            <a:picLocks noChangeAspect="1"/>
          </p:cNvPicPr>
          <p:nvPr/>
        </p:nvPicPr>
        <p:blipFill>
          <a:blip r:embed="rId2"/>
          <a:stretch>
            <a:fillRect/>
          </a:stretch>
        </p:blipFill>
        <p:spPr>
          <a:xfrm>
            <a:off x="0" y="401955"/>
            <a:ext cx="9144000" cy="6075045"/>
          </a:xfrm>
          <a:prstGeom prst="rect">
            <a:avLst/>
          </a:prstGeom>
        </p:spPr>
      </p:pic>
      <p:sp>
        <p:nvSpPr>
          <p:cNvPr id="3" name="Content Placeholder 2">
            <a:extLst>
              <a:ext uri="{FF2B5EF4-FFF2-40B4-BE49-F238E27FC236}">
                <a16:creationId xmlns:a16="http://schemas.microsoft.com/office/drawing/2014/main" id="{23918C8F-E690-42F1-86D1-EA00C7E7953C}"/>
              </a:ext>
            </a:extLst>
          </p:cNvPr>
          <p:cNvSpPr>
            <a:spLocks noGrp="1"/>
          </p:cNvSpPr>
          <p:nvPr>
            <p:ph idx="1"/>
          </p:nvPr>
        </p:nvSpPr>
        <p:spPr>
          <a:xfrm>
            <a:off x="0" y="3962400"/>
            <a:ext cx="9143999" cy="1600200"/>
          </a:xfrm>
        </p:spPr>
        <p:txBody>
          <a:bodyPr>
            <a:noAutofit/>
          </a:bodyPr>
          <a:lstStyle/>
          <a:p>
            <a:pPr>
              <a:spcBef>
                <a:spcPts val="0"/>
              </a:spcBef>
            </a:pPr>
            <a:r>
              <a:rPr lang="en-US" dirty="0">
                <a:solidFill>
                  <a:schemeClr val="bg1"/>
                </a:solidFill>
              </a:rPr>
              <a:t>Chalk, Greensand, Clay</a:t>
            </a:r>
          </a:p>
          <a:p>
            <a:pPr>
              <a:spcBef>
                <a:spcPts val="0"/>
              </a:spcBef>
            </a:pPr>
            <a:r>
              <a:rPr lang="en-US" dirty="0">
                <a:solidFill>
                  <a:schemeClr val="bg1"/>
                </a:solidFill>
              </a:rPr>
              <a:t>Cool coastal influences north of the 51 parallel</a:t>
            </a:r>
          </a:p>
          <a:p>
            <a:pPr>
              <a:spcBef>
                <a:spcPts val="0"/>
              </a:spcBef>
            </a:pPr>
            <a:r>
              <a:rPr lang="en-US" dirty="0">
                <a:solidFill>
                  <a:schemeClr val="bg1"/>
                </a:solidFill>
              </a:rPr>
              <a:t>Warm September</a:t>
            </a:r>
          </a:p>
          <a:p>
            <a:pPr>
              <a:spcBef>
                <a:spcPts val="0"/>
              </a:spcBef>
            </a:pPr>
            <a:r>
              <a:rPr lang="en-US" dirty="0">
                <a:solidFill>
                  <a:schemeClr val="bg1"/>
                </a:solidFill>
              </a:rPr>
              <a:t>Grape Varieties: Chardonnay, Pinot Noir, Pinot Meunier, Pinot Blanc, Pinot Gris</a:t>
            </a:r>
          </a:p>
        </p:txBody>
      </p:sp>
      <p:sp>
        <p:nvSpPr>
          <p:cNvPr id="5" name="TextBox 4">
            <a:extLst>
              <a:ext uri="{FF2B5EF4-FFF2-40B4-BE49-F238E27FC236}">
                <a16:creationId xmlns:a16="http://schemas.microsoft.com/office/drawing/2014/main" id="{6F1C5BFC-0DAE-4834-9FA0-1129EB2E9006}"/>
              </a:ext>
            </a:extLst>
          </p:cNvPr>
          <p:cNvSpPr txBox="1"/>
          <p:nvPr/>
        </p:nvSpPr>
        <p:spPr>
          <a:xfrm>
            <a:off x="661554" y="6435524"/>
            <a:ext cx="7820891" cy="461665"/>
          </a:xfrm>
          <a:prstGeom prst="rect">
            <a:avLst/>
          </a:prstGeom>
          <a:noFill/>
        </p:spPr>
        <p:txBody>
          <a:bodyPr wrap="square" rtlCol="0">
            <a:spAutoFit/>
          </a:bodyPr>
          <a:lstStyle/>
          <a:p>
            <a:r>
              <a:rPr lang="en-US" sz="1200" dirty="0">
                <a:hlinkClick r:id="rId3"/>
              </a:rPr>
              <a:t>https://daily.sevenfifty.com/why-you-should-start-paying-attention-to-english-sparkling-wine/</a:t>
            </a:r>
            <a:r>
              <a:rPr lang="en-US" sz="1200" dirty="0"/>
              <a:t> </a:t>
            </a:r>
          </a:p>
          <a:p>
            <a:r>
              <a:rPr lang="en-US" sz="1200" dirty="0"/>
              <a:t>Photo Credit: </a:t>
            </a:r>
            <a:r>
              <a:rPr lang="en-US" sz="1200" dirty="0">
                <a:hlinkClick r:id="rId4"/>
              </a:rPr>
              <a:t>http://londoncosmopolitan.blogspot.com/2011/07/west-sussex-wine-trail.html</a:t>
            </a:r>
            <a:r>
              <a:rPr lang="en-US" sz="1200" dirty="0"/>
              <a:t> </a:t>
            </a:r>
          </a:p>
        </p:txBody>
      </p:sp>
    </p:spTree>
    <p:extLst>
      <p:ext uri="{BB962C8B-B14F-4D97-AF65-F5344CB8AC3E}">
        <p14:creationId xmlns:p14="http://schemas.microsoft.com/office/powerpoint/2010/main" val="2532550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wine folly sparkling wine production">
            <a:extLst>
              <a:ext uri="{FF2B5EF4-FFF2-40B4-BE49-F238E27FC236}">
                <a16:creationId xmlns:a16="http://schemas.microsoft.com/office/drawing/2014/main" id="{AD81D712-5B8A-477E-8574-1EB75C030A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879" y="274638"/>
            <a:ext cx="8469121" cy="6354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850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8347B-C3FE-4C79-9F63-66BD76BCAFE4}"/>
              </a:ext>
            </a:extLst>
          </p:cNvPr>
          <p:cNvSpPr>
            <a:spLocks noGrp="1"/>
          </p:cNvSpPr>
          <p:nvPr>
            <p:ph type="title"/>
          </p:nvPr>
        </p:nvSpPr>
        <p:spPr>
          <a:xfrm>
            <a:off x="152400" y="109547"/>
            <a:ext cx="5943600" cy="1262054"/>
          </a:xfrm>
        </p:spPr>
        <p:txBody>
          <a:bodyPr/>
          <a:lstStyle/>
          <a:p>
            <a:r>
              <a:rPr lang="en-US" sz="4400" dirty="0"/>
              <a:t>PDO Quality English Sparkling Wine</a:t>
            </a:r>
            <a:endParaRPr lang="en-US" sz="4800" dirty="0"/>
          </a:p>
        </p:txBody>
      </p:sp>
      <p:sp>
        <p:nvSpPr>
          <p:cNvPr id="3" name="Content Placeholder 2">
            <a:extLst>
              <a:ext uri="{FF2B5EF4-FFF2-40B4-BE49-F238E27FC236}">
                <a16:creationId xmlns:a16="http://schemas.microsoft.com/office/drawing/2014/main" id="{5F5E8B91-22AC-41AE-B0A3-8713393A505D}"/>
              </a:ext>
            </a:extLst>
          </p:cNvPr>
          <p:cNvSpPr>
            <a:spLocks noGrp="1"/>
          </p:cNvSpPr>
          <p:nvPr>
            <p:ph idx="1"/>
          </p:nvPr>
        </p:nvSpPr>
        <p:spPr>
          <a:xfrm>
            <a:off x="152400" y="1645272"/>
            <a:ext cx="8839199" cy="4938408"/>
          </a:xfrm>
        </p:spPr>
        <p:txBody>
          <a:bodyPr>
            <a:normAutofit/>
          </a:bodyPr>
          <a:lstStyle/>
          <a:p>
            <a:r>
              <a:rPr lang="en-US" sz="2600" dirty="0"/>
              <a:t>Sugar allowed in the production of the cuvee  (still wine), not to exceed additional 3% alcohol from naturally occurring sugar</a:t>
            </a:r>
          </a:p>
          <a:p>
            <a:r>
              <a:rPr lang="en-US" sz="2600" dirty="0"/>
              <a:t>Cuvee can not be less than 9% alcohol, final </a:t>
            </a:r>
          </a:p>
          <a:p>
            <a:r>
              <a:rPr lang="en-US" sz="2600" dirty="0"/>
              <a:t>Sparkling wine can not be less than 10% and the </a:t>
            </a:r>
            <a:r>
              <a:rPr lang="en-US" sz="2600" i="1" dirty="0" err="1"/>
              <a:t>tirage</a:t>
            </a:r>
            <a:r>
              <a:rPr lang="en-US" sz="2600" dirty="0"/>
              <a:t> liqueur may not increase total alcohol by more than 1.5%</a:t>
            </a:r>
          </a:p>
          <a:p>
            <a:r>
              <a:rPr lang="en-US" sz="2600" dirty="0"/>
              <a:t>De-acidification of cuvee is allowed</a:t>
            </a:r>
          </a:p>
          <a:p>
            <a:r>
              <a:rPr lang="en-US" sz="2600" dirty="0"/>
              <a:t>Sweetening of cuvee is not permitted</a:t>
            </a:r>
          </a:p>
          <a:p>
            <a:pPr marL="72533" indent="-165497"/>
            <a:r>
              <a:rPr lang="en-US" sz="2600" dirty="0"/>
              <a:t>Traditional Method</a:t>
            </a:r>
          </a:p>
          <a:p>
            <a:pPr marL="72533" indent="-165497"/>
            <a:r>
              <a:rPr lang="en-US" sz="2600" dirty="0"/>
              <a:t>9 months aging in lees (12-24 is common)</a:t>
            </a:r>
          </a:p>
        </p:txBody>
      </p:sp>
      <p:sp>
        <p:nvSpPr>
          <p:cNvPr id="4" name="Text Placeholder 3">
            <a:extLst>
              <a:ext uri="{FF2B5EF4-FFF2-40B4-BE49-F238E27FC236}">
                <a16:creationId xmlns:a16="http://schemas.microsoft.com/office/drawing/2014/main" id="{86D3BC5E-CE04-4662-B734-AB3180CD70AA}"/>
              </a:ext>
            </a:extLst>
          </p:cNvPr>
          <p:cNvSpPr>
            <a:spLocks noGrp="1"/>
          </p:cNvSpPr>
          <p:nvPr>
            <p:ph type="body" sz="half" idx="2"/>
          </p:nvPr>
        </p:nvSpPr>
        <p:spPr/>
        <p:txBody>
          <a:bodyPr/>
          <a:lstStyle/>
          <a:p>
            <a:endParaRPr lang="en-US" dirty="0"/>
          </a:p>
        </p:txBody>
      </p:sp>
      <p:sp>
        <p:nvSpPr>
          <p:cNvPr id="5" name="TextBox 4">
            <a:extLst>
              <a:ext uri="{FF2B5EF4-FFF2-40B4-BE49-F238E27FC236}">
                <a16:creationId xmlns:a16="http://schemas.microsoft.com/office/drawing/2014/main" id="{1FF6E955-D9B7-4E9C-B845-3B59854C37E4}"/>
              </a:ext>
            </a:extLst>
          </p:cNvPr>
          <p:cNvSpPr txBox="1"/>
          <p:nvPr/>
        </p:nvSpPr>
        <p:spPr>
          <a:xfrm>
            <a:off x="381000" y="6400800"/>
            <a:ext cx="4695536" cy="369332"/>
          </a:xfrm>
          <a:prstGeom prst="rect">
            <a:avLst/>
          </a:prstGeom>
          <a:noFill/>
        </p:spPr>
        <p:txBody>
          <a:bodyPr wrap="square" rtlCol="0">
            <a:spAutoFit/>
          </a:bodyPr>
          <a:lstStyle/>
          <a:p>
            <a:r>
              <a:rPr lang="en-US" sz="900" dirty="0"/>
              <a:t>Source: Retrieved from </a:t>
            </a:r>
            <a:r>
              <a:rPr lang="en-US" sz="900" dirty="0">
                <a:hlinkClick r:id="rId2"/>
              </a:rPr>
              <a:t>http://www.ukva.org.uk/wp-content/uploads/2017/03/DEFRA-GUIDANCE-PDO-ENGLISH.pdf</a:t>
            </a:r>
            <a:r>
              <a:rPr lang="en-US" sz="900" dirty="0"/>
              <a:t> </a:t>
            </a:r>
          </a:p>
        </p:txBody>
      </p:sp>
    </p:spTree>
    <p:extLst>
      <p:ext uri="{BB962C8B-B14F-4D97-AF65-F5344CB8AC3E}">
        <p14:creationId xmlns:p14="http://schemas.microsoft.com/office/powerpoint/2010/main" val="3992730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28600"/>
            <a:ext cx="8229600" cy="1143000"/>
          </a:xfrm>
        </p:spPr>
        <p:txBody>
          <a:bodyPr/>
          <a:lstStyle/>
          <a:p>
            <a:pPr eaLnBrk="1" hangingPunct="1">
              <a:defRPr/>
            </a:pPr>
            <a:r>
              <a:rPr lang="en-US" dirty="0"/>
              <a:t>Terms to  Know</a:t>
            </a:r>
          </a:p>
        </p:txBody>
      </p:sp>
      <p:sp>
        <p:nvSpPr>
          <p:cNvPr id="4099" name="Rectangle 3"/>
          <p:cNvSpPr>
            <a:spLocks noGrp="1" noChangeArrowheads="1"/>
          </p:cNvSpPr>
          <p:nvPr>
            <p:ph idx="1"/>
          </p:nvPr>
        </p:nvSpPr>
        <p:spPr>
          <a:xfrm>
            <a:off x="457200" y="1600200"/>
            <a:ext cx="8229600" cy="4953000"/>
          </a:xfrm>
        </p:spPr>
        <p:txBody>
          <a:bodyPr/>
          <a:lstStyle/>
          <a:p>
            <a:pPr eaLnBrk="1" hangingPunct="1">
              <a:lnSpc>
                <a:spcPct val="80000"/>
              </a:lnSpc>
              <a:defRPr/>
            </a:pPr>
            <a:r>
              <a:rPr lang="en-US" sz="2800" i="1" dirty="0" err="1"/>
              <a:t>M</a:t>
            </a:r>
            <a:r>
              <a:rPr lang="en-US" sz="2800" i="1" dirty="0" err="1">
                <a:cs typeface="Arial" charset="0"/>
              </a:rPr>
              <a:t>éthode</a:t>
            </a:r>
            <a:r>
              <a:rPr lang="en-US" sz="2800" i="1" dirty="0">
                <a:cs typeface="Arial" charset="0"/>
              </a:rPr>
              <a:t> </a:t>
            </a:r>
            <a:r>
              <a:rPr lang="en-US" sz="2800" i="1" dirty="0" err="1">
                <a:cs typeface="Arial" charset="0"/>
              </a:rPr>
              <a:t>Champenoise</a:t>
            </a:r>
            <a:r>
              <a:rPr lang="en-US" sz="2800" dirty="0">
                <a:cs typeface="Arial" charset="0"/>
              </a:rPr>
              <a:t> (all related terms)</a:t>
            </a:r>
          </a:p>
          <a:p>
            <a:pPr eaLnBrk="1" hangingPunct="1">
              <a:lnSpc>
                <a:spcPct val="80000"/>
              </a:lnSpc>
              <a:defRPr/>
            </a:pPr>
            <a:r>
              <a:rPr lang="en-US" sz="2800" dirty="0">
                <a:cs typeface="Arial" charset="0"/>
              </a:rPr>
              <a:t>Champagne Grape Varieties</a:t>
            </a:r>
          </a:p>
          <a:p>
            <a:pPr eaLnBrk="1" hangingPunct="1">
              <a:lnSpc>
                <a:spcPct val="80000"/>
              </a:lnSpc>
              <a:defRPr/>
            </a:pPr>
            <a:r>
              <a:rPr lang="en-US" sz="2800" dirty="0" err="1">
                <a:cs typeface="Arial" charset="0"/>
              </a:rPr>
              <a:t>Charmat</a:t>
            </a:r>
            <a:r>
              <a:rPr lang="en-US" sz="2800" dirty="0">
                <a:cs typeface="Arial" charset="0"/>
              </a:rPr>
              <a:t> Method</a:t>
            </a:r>
          </a:p>
          <a:p>
            <a:pPr eaLnBrk="1" hangingPunct="1">
              <a:lnSpc>
                <a:spcPct val="80000"/>
              </a:lnSpc>
              <a:defRPr/>
            </a:pPr>
            <a:r>
              <a:rPr lang="en-US" sz="2800" dirty="0">
                <a:cs typeface="Arial" charset="0"/>
              </a:rPr>
              <a:t>Champagne</a:t>
            </a:r>
          </a:p>
          <a:p>
            <a:pPr eaLnBrk="1" hangingPunct="1">
              <a:lnSpc>
                <a:spcPct val="80000"/>
              </a:lnSpc>
              <a:defRPr/>
            </a:pPr>
            <a:r>
              <a:rPr lang="en-US" sz="2800" dirty="0">
                <a:cs typeface="Arial" charset="0"/>
              </a:rPr>
              <a:t>Prosecco</a:t>
            </a:r>
          </a:p>
          <a:p>
            <a:pPr eaLnBrk="1" hangingPunct="1">
              <a:lnSpc>
                <a:spcPct val="80000"/>
              </a:lnSpc>
              <a:defRPr/>
            </a:pPr>
            <a:r>
              <a:rPr lang="en-US" sz="2800" dirty="0">
                <a:cs typeface="Arial" charset="0"/>
              </a:rPr>
              <a:t>Cava</a:t>
            </a:r>
          </a:p>
          <a:p>
            <a:pPr eaLnBrk="1" hangingPunct="1">
              <a:lnSpc>
                <a:spcPct val="80000"/>
              </a:lnSpc>
              <a:defRPr/>
            </a:pPr>
            <a:r>
              <a:rPr lang="en-US" sz="2800" dirty="0">
                <a:cs typeface="Arial" charset="0"/>
              </a:rPr>
              <a:t>Champagne Sugar Content:</a:t>
            </a:r>
          </a:p>
          <a:p>
            <a:pPr lvl="1" eaLnBrk="1" hangingPunct="1">
              <a:lnSpc>
                <a:spcPct val="80000"/>
              </a:lnSpc>
              <a:defRPr/>
            </a:pPr>
            <a:r>
              <a:rPr lang="en-US" dirty="0">
                <a:cs typeface="Arial" charset="0"/>
              </a:rPr>
              <a:t>Extra Brut, Brut, Extra Dry, Sec, Demi-Sec, </a:t>
            </a:r>
            <a:r>
              <a:rPr lang="en-US" dirty="0" err="1">
                <a:cs typeface="Arial" charset="0"/>
              </a:rPr>
              <a:t>Doux</a:t>
            </a:r>
            <a:endParaRPr lang="en-US" sz="2400" dirty="0"/>
          </a:p>
          <a:p>
            <a:pPr eaLnBrk="1" hangingPunct="1">
              <a:lnSpc>
                <a:spcPct val="80000"/>
              </a:lnSpc>
              <a:defRPr/>
            </a:pPr>
            <a:r>
              <a:rPr lang="en-US" sz="2800" dirty="0">
                <a:cs typeface="Arial" charset="0"/>
              </a:rPr>
              <a:t>Vintage</a:t>
            </a:r>
          </a:p>
          <a:p>
            <a:pPr eaLnBrk="1" hangingPunct="1">
              <a:lnSpc>
                <a:spcPct val="80000"/>
              </a:lnSpc>
              <a:defRPr/>
            </a:pPr>
            <a:r>
              <a:rPr lang="en-US" sz="2800" dirty="0">
                <a:cs typeface="Arial" charset="0"/>
              </a:rPr>
              <a:t>Rosé</a:t>
            </a:r>
          </a:p>
          <a:p>
            <a:pPr eaLnBrk="1" hangingPunct="1">
              <a:lnSpc>
                <a:spcPct val="80000"/>
              </a:lnSpc>
              <a:defRPr/>
            </a:pPr>
            <a:endParaRPr lang="en-US" sz="2800" dirty="0">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B71B709-C8B2-4E0B-8065-C52A6C2A611A}"/>
              </a:ext>
            </a:extLst>
          </p:cNvPr>
          <p:cNvGrpSpPr/>
          <p:nvPr/>
        </p:nvGrpSpPr>
        <p:grpSpPr>
          <a:xfrm>
            <a:off x="2092004" y="1"/>
            <a:ext cx="4461196" cy="6934200"/>
            <a:chOff x="2092004" y="1"/>
            <a:chExt cx="4461196" cy="6934200"/>
          </a:xfrm>
        </p:grpSpPr>
        <p:pic>
          <p:nvPicPr>
            <p:cNvPr id="2056" name="Picture 4" descr="Image result for champagne wine folly">
              <a:extLst>
                <a:ext uri="{FF2B5EF4-FFF2-40B4-BE49-F238E27FC236}">
                  <a16:creationId xmlns:a16="http://schemas.microsoft.com/office/drawing/2014/main" id="{02A364E3-232A-4AC5-8125-B08FCFE6D6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2004" y="1"/>
              <a:ext cx="4461196" cy="693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1">
              <a:extLst>
                <a:ext uri="{FF2B5EF4-FFF2-40B4-BE49-F238E27FC236}">
                  <a16:creationId xmlns:a16="http://schemas.microsoft.com/office/drawing/2014/main" id="{AFBD7118-50D7-4903-AFF9-B3E85B1DE341}"/>
                </a:ext>
              </a:extLst>
            </p:cNvPr>
            <p:cNvSpPr txBox="1"/>
            <p:nvPr/>
          </p:nvSpPr>
          <p:spPr>
            <a:xfrm>
              <a:off x="2817105" y="1364922"/>
              <a:ext cx="2721666" cy="2759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5" name="Text Box 2">
              <a:extLst>
                <a:ext uri="{FF2B5EF4-FFF2-40B4-BE49-F238E27FC236}">
                  <a16:creationId xmlns:a16="http://schemas.microsoft.com/office/drawing/2014/main" id="{B0F5973F-4F1A-4FA3-809D-4B4FA78DFE71}"/>
                </a:ext>
              </a:extLst>
            </p:cNvPr>
            <p:cNvSpPr txBox="1"/>
            <p:nvPr/>
          </p:nvSpPr>
          <p:spPr>
            <a:xfrm>
              <a:off x="3464570" y="1824324"/>
              <a:ext cx="2721666" cy="27597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6" name="Text Box 3">
              <a:extLst>
                <a:ext uri="{FF2B5EF4-FFF2-40B4-BE49-F238E27FC236}">
                  <a16:creationId xmlns:a16="http://schemas.microsoft.com/office/drawing/2014/main" id="{34B15AC8-1388-4383-8789-A14DE148CD20}"/>
                </a:ext>
              </a:extLst>
            </p:cNvPr>
            <p:cNvSpPr txBox="1"/>
            <p:nvPr/>
          </p:nvSpPr>
          <p:spPr>
            <a:xfrm>
              <a:off x="4443142" y="2448413"/>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7" name="Text Box 4">
              <a:extLst>
                <a:ext uri="{FF2B5EF4-FFF2-40B4-BE49-F238E27FC236}">
                  <a16:creationId xmlns:a16="http://schemas.microsoft.com/office/drawing/2014/main" id="{01F1E46B-07D4-4A9A-841F-3B108F3B69C7}"/>
                </a:ext>
              </a:extLst>
            </p:cNvPr>
            <p:cNvSpPr txBox="1"/>
            <p:nvPr/>
          </p:nvSpPr>
          <p:spPr>
            <a:xfrm>
              <a:off x="4425514" y="4365840"/>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9" name="Text Box 6">
              <a:extLst>
                <a:ext uri="{FF2B5EF4-FFF2-40B4-BE49-F238E27FC236}">
                  <a16:creationId xmlns:a16="http://schemas.microsoft.com/office/drawing/2014/main" id="{22F1BA97-BA5C-489B-AD06-1E9EB74E27DA}"/>
                </a:ext>
              </a:extLst>
            </p:cNvPr>
            <p:cNvSpPr txBox="1"/>
            <p:nvPr/>
          </p:nvSpPr>
          <p:spPr>
            <a:xfrm>
              <a:off x="3394488" y="5604411"/>
              <a:ext cx="799778" cy="36640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0" name="Text Box 7">
              <a:extLst>
                <a:ext uri="{FF2B5EF4-FFF2-40B4-BE49-F238E27FC236}">
                  <a16:creationId xmlns:a16="http://schemas.microsoft.com/office/drawing/2014/main" id="{26811744-5449-4013-99EF-D11A8933A422}"/>
                </a:ext>
              </a:extLst>
            </p:cNvPr>
            <p:cNvSpPr txBox="1"/>
            <p:nvPr/>
          </p:nvSpPr>
          <p:spPr>
            <a:xfrm>
              <a:off x="5498171" y="2448413"/>
              <a:ext cx="799778" cy="30281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grpSp>
    </p:spTree>
    <p:extLst>
      <p:ext uri="{BB962C8B-B14F-4D97-AF65-F5344CB8AC3E}">
        <p14:creationId xmlns:p14="http://schemas.microsoft.com/office/powerpoint/2010/main" val="2856157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i="1" dirty="0" err="1"/>
              <a:t>M</a:t>
            </a:r>
            <a:r>
              <a:rPr lang="en-US" i="1" dirty="0" err="1">
                <a:cs typeface="Arial" charset="0"/>
              </a:rPr>
              <a:t>éthode</a:t>
            </a:r>
            <a:r>
              <a:rPr lang="en-US" i="1" dirty="0">
                <a:cs typeface="Arial" charset="0"/>
              </a:rPr>
              <a:t> </a:t>
            </a:r>
            <a:r>
              <a:rPr lang="en-US" i="1" dirty="0" err="1">
                <a:cs typeface="Arial" charset="0"/>
              </a:rPr>
              <a:t>Champenoise</a:t>
            </a:r>
            <a:endParaRPr lang="en-US" i="1" dirty="0">
              <a:cs typeface="Arial" charset="0"/>
            </a:endParaRPr>
          </a:p>
        </p:txBody>
      </p:sp>
      <p:sp>
        <p:nvSpPr>
          <p:cNvPr id="19459" name="Rectangle 3"/>
          <p:cNvSpPr>
            <a:spLocks noGrp="1" noChangeArrowheads="1"/>
          </p:cNvSpPr>
          <p:nvPr>
            <p:ph idx="1"/>
          </p:nvPr>
        </p:nvSpPr>
        <p:spPr>
          <a:xfrm>
            <a:off x="457200" y="1676400"/>
            <a:ext cx="8229600" cy="5181600"/>
          </a:xfrm>
        </p:spPr>
        <p:txBody>
          <a:bodyPr>
            <a:normAutofit lnSpcReduction="10000"/>
          </a:bodyPr>
          <a:lstStyle/>
          <a:p>
            <a:pPr eaLnBrk="1" hangingPunct="1">
              <a:lnSpc>
                <a:spcPct val="80000"/>
              </a:lnSpc>
              <a:defRPr/>
            </a:pPr>
            <a:r>
              <a:rPr lang="en-US" sz="2800" dirty="0">
                <a:cs typeface="Arial" charset="0"/>
              </a:rPr>
              <a:t>Harvest</a:t>
            </a:r>
          </a:p>
          <a:p>
            <a:pPr eaLnBrk="1" hangingPunct="1">
              <a:lnSpc>
                <a:spcPct val="80000"/>
              </a:lnSpc>
              <a:defRPr/>
            </a:pPr>
            <a:r>
              <a:rPr lang="en-US" sz="2800" dirty="0">
                <a:cs typeface="Arial" charset="0"/>
              </a:rPr>
              <a:t>Press</a:t>
            </a:r>
          </a:p>
          <a:p>
            <a:pPr eaLnBrk="1" hangingPunct="1">
              <a:lnSpc>
                <a:spcPct val="80000"/>
              </a:lnSpc>
              <a:defRPr/>
            </a:pPr>
            <a:r>
              <a:rPr lang="en-US" sz="2800" dirty="0">
                <a:cs typeface="Arial" charset="0"/>
              </a:rPr>
              <a:t>Fermentation</a:t>
            </a:r>
          </a:p>
          <a:p>
            <a:pPr eaLnBrk="1" hangingPunct="1">
              <a:lnSpc>
                <a:spcPct val="80000"/>
              </a:lnSpc>
              <a:defRPr/>
            </a:pPr>
            <a:r>
              <a:rPr lang="en-US" sz="2800" i="1" dirty="0" err="1">
                <a:cs typeface="Arial" charset="0"/>
              </a:rPr>
              <a:t>Assamblage</a:t>
            </a:r>
            <a:r>
              <a:rPr lang="en-US" sz="2800" i="1" dirty="0">
                <a:cs typeface="Arial" charset="0"/>
              </a:rPr>
              <a:t>/</a:t>
            </a:r>
            <a:r>
              <a:rPr lang="en-US" sz="2800" dirty="0">
                <a:cs typeface="Arial" charset="0"/>
              </a:rPr>
              <a:t>Blending</a:t>
            </a:r>
            <a:endParaRPr lang="en-US" sz="2800" i="1" dirty="0">
              <a:cs typeface="Arial" charset="0"/>
            </a:endParaRPr>
          </a:p>
          <a:p>
            <a:pPr eaLnBrk="1" hangingPunct="1">
              <a:lnSpc>
                <a:spcPct val="80000"/>
              </a:lnSpc>
              <a:defRPr/>
            </a:pPr>
            <a:r>
              <a:rPr lang="en-US" sz="2800" i="1" dirty="0">
                <a:cs typeface="Arial" charset="0"/>
              </a:rPr>
              <a:t>Liqueur de </a:t>
            </a:r>
            <a:r>
              <a:rPr lang="en-US" sz="2800" i="1" dirty="0" err="1">
                <a:cs typeface="Arial" charset="0"/>
              </a:rPr>
              <a:t>tirage</a:t>
            </a:r>
            <a:r>
              <a:rPr lang="en-US" sz="2800" i="1" dirty="0">
                <a:cs typeface="Arial" charset="0"/>
              </a:rPr>
              <a:t> </a:t>
            </a:r>
          </a:p>
          <a:p>
            <a:pPr lvl="1" eaLnBrk="1" hangingPunct="1">
              <a:lnSpc>
                <a:spcPct val="80000"/>
              </a:lnSpc>
              <a:defRPr/>
            </a:pPr>
            <a:r>
              <a:rPr lang="en-US" sz="2400" dirty="0">
                <a:cs typeface="Arial" charset="0"/>
              </a:rPr>
              <a:t>Capped</a:t>
            </a:r>
          </a:p>
          <a:p>
            <a:pPr lvl="1" eaLnBrk="1" hangingPunct="1">
              <a:lnSpc>
                <a:spcPct val="80000"/>
              </a:lnSpc>
              <a:defRPr/>
            </a:pPr>
            <a:r>
              <a:rPr lang="en-US" sz="2400" dirty="0">
                <a:cs typeface="Arial" charset="0"/>
              </a:rPr>
              <a:t>Transferred to </a:t>
            </a:r>
            <a:r>
              <a:rPr lang="en-US" sz="2400" i="1" dirty="0" err="1">
                <a:cs typeface="Arial" charset="0"/>
              </a:rPr>
              <a:t>pupitres</a:t>
            </a:r>
            <a:r>
              <a:rPr lang="en-US" sz="2400" i="1" dirty="0">
                <a:cs typeface="Arial" charset="0"/>
              </a:rPr>
              <a:t>/</a:t>
            </a:r>
            <a:r>
              <a:rPr lang="en-US" sz="2400" dirty="0">
                <a:cs typeface="Arial" charset="0"/>
              </a:rPr>
              <a:t>racks</a:t>
            </a:r>
            <a:endParaRPr lang="en-US" sz="2400" i="1" dirty="0">
              <a:cs typeface="Arial" charset="0"/>
            </a:endParaRPr>
          </a:p>
          <a:p>
            <a:pPr lvl="1" eaLnBrk="1" hangingPunct="1">
              <a:lnSpc>
                <a:spcPct val="80000"/>
              </a:lnSpc>
              <a:defRPr/>
            </a:pPr>
            <a:r>
              <a:rPr lang="en-US" sz="2400" dirty="0">
                <a:cs typeface="Arial" charset="0"/>
              </a:rPr>
              <a:t>Sit on Lees (age)</a:t>
            </a:r>
          </a:p>
          <a:p>
            <a:pPr eaLnBrk="1" hangingPunct="1">
              <a:lnSpc>
                <a:spcPct val="80000"/>
              </a:lnSpc>
              <a:defRPr/>
            </a:pPr>
            <a:r>
              <a:rPr lang="en-US" sz="2800" i="1" dirty="0" err="1">
                <a:cs typeface="Arial" charset="0"/>
              </a:rPr>
              <a:t>Rémuage</a:t>
            </a:r>
            <a:r>
              <a:rPr lang="en-US" sz="2800" dirty="0">
                <a:cs typeface="Arial" charset="0"/>
              </a:rPr>
              <a:t>/Riddling</a:t>
            </a:r>
          </a:p>
          <a:p>
            <a:pPr eaLnBrk="1" hangingPunct="1">
              <a:lnSpc>
                <a:spcPct val="80000"/>
              </a:lnSpc>
              <a:defRPr/>
            </a:pPr>
            <a:r>
              <a:rPr lang="en-US" sz="2800" i="1" dirty="0" err="1">
                <a:cs typeface="Arial" charset="0"/>
              </a:rPr>
              <a:t>Dégorgement</a:t>
            </a:r>
            <a:r>
              <a:rPr lang="en-US" sz="2800" dirty="0">
                <a:cs typeface="Arial" charset="0"/>
              </a:rPr>
              <a:t>/Disgorging</a:t>
            </a:r>
          </a:p>
          <a:p>
            <a:pPr eaLnBrk="1" hangingPunct="1">
              <a:lnSpc>
                <a:spcPct val="80000"/>
              </a:lnSpc>
              <a:defRPr/>
            </a:pPr>
            <a:r>
              <a:rPr lang="en-US" sz="2800" i="1" dirty="0" err="1">
                <a:cs typeface="Arial" charset="0"/>
              </a:rPr>
              <a:t>Liqueru</a:t>
            </a:r>
            <a:r>
              <a:rPr lang="en-US" sz="2800" i="1" dirty="0">
                <a:cs typeface="Arial" charset="0"/>
              </a:rPr>
              <a:t> </a:t>
            </a:r>
            <a:r>
              <a:rPr lang="en-US" sz="2800" i="1" dirty="0" err="1">
                <a:cs typeface="Arial" charset="0"/>
              </a:rPr>
              <a:t>d’Expédition</a:t>
            </a:r>
            <a:r>
              <a:rPr lang="en-US" sz="2800" i="1" dirty="0">
                <a:cs typeface="Arial" charset="0"/>
              </a:rPr>
              <a:t>/Dosage</a:t>
            </a:r>
          </a:p>
          <a:p>
            <a:pPr eaLnBrk="1" hangingPunct="1">
              <a:lnSpc>
                <a:spcPct val="80000"/>
              </a:lnSpc>
              <a:defRPr/>
            </a:pPr>
            <a:r>
              <a:rPr lang="en-US" sz="2800" dirty="0">
                <a:cs typeface="Arial" charset="0"/>
              </a:rPr>
              <a:t>Cork/Cage/Seal</a:t>
            </a:r>
          </a:p>
          <a:p>
            <a:pPr eaLnBrk="1" hangingPunct="1">
              <a:lnSpc>
                <a:spcPct val="80000"/>
              </a:lnSpc>
              <a:defRPr/>
            </a:pPr>
            <a:r>
              <a:rPr lang="en-US" sz="2800" dirty="0">
                <a:cs typeface="Arial" charset="0"/>
              </a:rPr>
              <a:t>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Press</a:t>
            </a:r>
            <a:endParaRPr lang="en-US" dirty="0"/>
          </a:p>
        </p:txBody>
      </p:sp>
      <p:sp>
        <p:nvSpPr>
          <p:cNvPr id="3" name="Content Placeholder 2"/>
          <p:cNvSpPr>
            <a:spLocks noGrp="1"/>
          </p:cNvSpPr>
          <p:nvPr>
            <p:ph idx="1"/>
          </p:nvPr>
        </p:nvSpPr>
        <p:spPr/>
        <p:txBody>
          <a:bodyPr/>
          <a:lstStyle/>
          <a:p>
            <a:endParaRPr lang="en-US" dirty="0"/>
          </a:p>
        </p:txBody>
      </p:sp>
      <p:pic>
        <p:nvPicPr>
          <p:cNvPr id="49154" name="Picture 2" descr="http://www.champagne.fr/assets/images/3-vigne-au-vin/Elaboration/pressoir-traditionn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03399"/>
            <a:ext cx="9144000" cy="4778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865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Assemblage</a:t>
            </a:r>
            <a:br>
              <a:rPr lang="en-US" i="1" dirty="0">
                <a:cs typeface="Arial" charset="0"/>
              </a:rPr>
            </a:br>
            <a:r>
              <a:rPr lang="en-US" sz="1600" i="1" dirty="0">
                <a:cs typeface="Arial" charset="0"/>
                <a:hlinkClick r:id="rId2"/>
              </a:rPr>
              <a:t>http://www.champagne.us/en/champagne/the-keys-facts-about-champagne-wine/the-blending</a:t>
            </a:r>
            <a:endParaRPr lang="en-US" sz="1600" dirty="0"/>
          </a:p>
        </p:txBody>
      </p:sp>
      <p:sp>
        <p:nvSpPr>
          <p:cNvPr id="6" name="Content Placeholder 5"/>
          <p:cNvSpPr>
            <a:spLocks noGrp="1"/>
          </p:cNvSpPr>
          <p:nvPr>
            <p:ph sz="half" idx="2"/>
          </p:nvPr>
        </p:nvSpPr>
        <p:spPr/>
        <p:txBody>
          <a:bodyPr/>
          <a:lstStyle/>
          <a:p>
            <a:endParaRPr lang="en-US"/>
          </a:p>
        </p:txBody>
      </p:sp>
      <p:sp>
        <p:nvSpPr>
          <p:cNvPr id="7" name="AutoShape 2"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155575" y="-13033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307975" y="-11509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0182" name="Picture 6" descr="http://poppmood.com/wp-content/uploads/2014/11/assemblages-ab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 y="1598612"/>
            <a:ext cx="9118600" cy="5215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563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Liqueur de </a:t>
            </a:r>
            <a:r>
              <a:rPr lang="en-US" i="1" dirty="0" err="1">
                <a:cs typeface="Arial" charset="0"/>
              </a:rPr>
              <a:t>Tirage</a:t>
            </a:r>
            <a:endParaRPr lang="en-US" dirty="0"/>
          </a:p>
        </p:txBody>
      </p:sp>
      <p:sp>
        <p:nvSpPr>
          <p:cNvPr id="3" name="Content Placeholder 2"/>
          <p:cNvSpPr>
            <a:spLocks noGrp="1"/>
          </p:cNvSpPr>
          <p:nvPr>
            <p:ph sz="half" idx="1"/>
          </p:nvPr>
        </p:nvSpPr>
        <p:spPr/>
        <p:txBody>
          <a:bodyPr/>
          <a:lstStyle/>
          <a:p>
            <a:r>
              <a:rPr lang="en-US" dirty="0"/>
              <a:t>Addition of _______________ and _______________ with the result of _______________</a:t>
            </a:r>
          </a:p>
        </p:txBody>
      </p:sp>
      <p:pic>
        <p:nvPicPr>
          <p:cNvPr id="51202" name="Picture 2" descr="http://www.vigneron-champagne.com/images/aa%20octobre%202008/Tirage%202008-10%20densi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9444" y="1549400"/>
            <a:ext cx="3753556"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507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2.bp.blogspot.com/_bB78MtZlJs0/S_a1qNDF4MI/AAAAAAAAAiE/UkT8O4ClsfQ/s1600/Remu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858" y="1562016"/>
            <a:ext cx="7269942" cy="529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228600"/>
            <a:ext cx="9144000" cy="1066800"/>
          </a:xfrm>
        </p:spPr>
        <p:txBody>
          <a:bodyPr>
            <a:normAutofit fontScale="90000"/>
          </a:bodyPr>
          <a:lstStyle/>
          <a:p>
            <a:pPr>
              <a:defRPr/>
            </a:pPr>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Remuage</a:t>
            </a:r>
            <a:r>
              <a:rPr lang="en-US" i="1" dirty="0">
                <a:cs typeface="Arial" charset="0"/>
              </a:rPr>
              <a:t>/Riddling </a:t>
            </a:r>
            <a:r>
              <a:rPr lang="en-US" sz="1200" i="1" dirty="0">
                <a:cs typeface="Arial" charset="0"/>
                <a:hlinkClick r:id="rId3"/>
              </a:rPr>
              <a:t>http://www.champagne.fr/en/from-vine-to-wine/wine-making/maturation-on-lees </a:t>
            </a:r>
            <a:endParaRPr lang="en-US" sz="1200" i="1" dirty="0">
              <a:solidFill>
                <a:schemeClr val="bg1">
                  <a:lumMod val="25000"/>
                </a:schemeClr>
              </a:solidFill>
            </a:endParaRPr>
          </a:p>
        </p:txBody>
      </p:sp>
      <p:sp>
        <p:nvSpPr>
          <p:cNvPr id="3" name="Content Placeholder 2"/>
          <p:cNvSpPr>
            <a:spLocks noGrp="1"/>
          </p:cNvSpPr>
          <p:nvPr>
            <p:ph idx="1"/>
          </p:nvPr>
        </p:nvSpPr>
        <p:spPr/>
        <p:txBody>
          <a:bodyPr/>
          <a:lstStyle/>
          <a:p>
            <a:pP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TM01790490[[fn=Decatur]]</Template>
  <TotalTime>2617</TotalTime>
  <Words>1376</Words>
  <Application>Microsoft Office PowerPoint</Application>
  <PresentationFormat>On-screen Show (4:3)</PresentationFormat>
  <Paragraphs>236</Paragraphs>
  <Slides>31</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Bodoni MT Condensed</vt:lpstr>
      <vt:lpstr>Calibri</vt:lpstr>
      <vt:lpstr>Courier New</vt:lpstr>
      <vt:lpstr>Franklin Gothic Book</vt:lpstr>
      <vt:lpstr>Times New Roman</vt:lpstr>
      <vt:lpstr>Wingdings</vt:lpstr>
      <vt:lpstr>Decatur</vt:lpstr>
      <vt:lpstr>Champagne &amp; Sparkling Wine</vt:lpstr>
      <vt:lpstr>Objectives</vt:lpstr>
      <vt:lpstr>PowerPoint Presentation</vt:lpstr>
      <vt:lpstr>PowerPoint Presentation</vt:lpstr>
      <vt:lpstr>Méthode Champenoise</vt:lpstr>
      <vt:lpstr>Méthode Champenoise: Press</vt:lpstr>
      <vt:lpstr>Méthode Champenoise: Assemblage http://www.champagne.us/en/champagne/the-keys-facts-about-champagne-wine/the-blending</vt:lpstr>
      <vt:lpstr>Méthode Champenoise: Liqueur de Tirage</vt:lpstr>
      <vt:lpstr>Méthode Champenoise: Remuage/Riddling http://www.champagne.fr/en/from-vine-to-wine/wine-making/maturation-on-lees </vt:lpstr>
      <vt:lpstr>Gyropalettes</vt:lpstr>
      <vt:lpstr>Méthode Champenoise: Dégorgement</vt:lpstr>
      <vt:lpstr>Transfer Method</vt:lpstr>
      <vt:lpstr>Charmat (Tank) Method</vt:lpstr>
      <vt:lpstr>Champagne, France</vt:lpstr>
      <vt:lpstr>Champagne: Rating System</vt:lpstr>
      <vt:lpstr>Champagne: AOC Laws (CIVC)</vt:lpstr>
      <vt:lpstr>Styles of Champagne</vt:lpstr>
      <vt:lpstr>Types of Producers</vt:lpstr>
      <vt:lpstr>Champagne: Appellations</vt:lpstr>
      <vt:lpstr>Italy, Piedmont</vt:lpstr>
      <vt:lpstr>Italy, Vento</vt:lpstr>
      <vt:lpstr>Italy, Lombardy</vt:lpstr>
      <vt:lpstr>Germany</vt:lpstr>
      <vt:lpstr>Spain: Cava</vt:lpstr>
      <vt:lpstr>North America</vt:lpstr>
      <vt:lpstr>Opening a bottle of Sparkling Wine</vt:lpstr>
      <vt:lpstr>Oz Clarke &amp; James May in Champagne</vt:lpstr>
      <vt:lpstr>PowerPoint Presentation</vt:lpstr>
      <vt:lpstr>PowerPoint Presentation</vt:lpstr>
      <vt:lpstr>PDO Quality English Sparkling Wine</vt:lpstr>
      <vt:lpstr>Terms to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Champagne &amp; Sparkling Wine</dc:title>
  <dc:creator>goodvino</dc:creator>
  <cp:lastModifiedBy>Karen Goodlad</cp:lastModifiedBy>
  <cp:revision>85</cp:revision>
  <dcterms:created xsi:type="dcterms:W3CDTF">2007-09-20T14:18:26Z</dcterms:created>
  <dcterms:modified xsi:type="dcterms:W3CDTF">2018-11-15T19:49:58Z</dcterms:modified>
</cp:coreProperties>
</file>