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9" r:id="rId2"/>
    <p:sldId id="292" r:id="rId3"/>
    <p:sldId id="285" r:id="rId4"/>
    <p:sldId id="291" r:id="rId5"/>
    <p:sldId id="290" r:id="rId6"/>
    <p:sldId id="286" r:id="rId7"/>
    <p:sldId id="272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F87E6FB-148F-401D-A93F-767662DE30B3}" v="578" dt="2022-11-17T21:41:54.67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91583" autoAdjust="0"/>
  </p:normalViewPr>
  <p:slideViewPr>
    <p:cSldViewPr snapToGrid="0">
      <p:cViewPr varScale="1">
        <p:scale>
          <a:sx n="78" d="100"/>
          <a:sy n="78" d="100"/>
        </p:scale>
        <p:origin x="878" y="77"/>
      </p:cViewPr>
      <p:guideLst/>
    </p:cSldViewPr>
  </p:slideViewPr>
  <p:notesTextViewPr>
    <p:cViewPr>
      <p:scale>
        <a:sx n="150" d="100"/>
        <a:sy n="15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microsoft.com/office/2015/10/relationships/revisionInfo" Target="revisionInfo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om Smith" userId="eac52e5223bf4258" providerId="LiveId" clId="{4F87E6FB-148F-401D-A93F-767662DE30B3}"/>
    <pc:docChg chg="undo redo custSel addSld delSld modSld sldOrd">
      <pc:chgData name="Tom Smith" userId="eac52e5223bf4258" providerId="LiveId" clId="{4F87E6FB-148F-401D-A93F-767662DE30B3}" dt="2022-11-17T21:41:54.679" v="738"/>
      <pc:docMkLst>
        <pc:docMk/>
      </pc:docMkLst>
      <pc:sldChg chg="modSp mod">
        <pc:chgData name="Tom Smith" userId="eac52e5223bf4258" providerId="LiveId" clId="{4F87E6FB-148F-401D-A93F-767662DE30B3}" dt="2022-11-17T21:39:44.079" v="732" actId="20577"/>
        <pc:sldMkLst>
          <pc:docMk/>
          <pc:sldMk cId="3355501316" sldId="259"/>
        </pc:sldMkLst>
        <pc:spChg chg="mod">
          <ac:chgData name="Tom Smith" userId="eac52e5223bf4258" providerId="LiveId" clId="{4F87E6FB-148F-401D-A93F-767662DE30B3}" dt="2022-11-17T21:39:44.079" v="732" actId="20577"/>
          <ac:spMkLst>
            <pc:docMk/>
            <pc:sldMk cId="3355501316" sldId="259"/>
            <ac:spMk id="3" creationId="{00000000-0000-0000-0000-000000000000}"/>
          </ac:spMkLst>
        </pc:spChg>
      </pc:sldChg>
      <pc:sldChg chg="modSp mod">
        <pc:chgData name="Tom Smith" userId="eac52e5223bf4258" providerId="LiveId" clId="{4F87E6FB-148F-401D-A93F-767662DE30B3}" dt="2022-11-17T21:40:48.587" v="737" actId="14100"/>
        <pc:sldMkLst>
          <pc:docMk/>
          <pc:sldMk cId="1552480648" sldId="272"/>
        </pc:sldMkLst>
        <pc:spChg chg="mod">
          <ac:chgData name="Tom Smith" userId="eac52e5223bf4258" providerId="LiveId" clId="{4F87E6FB-148F-401D-A93F-767662DE30B3}" dt="2022-11-17T21:40:34.371" v="734" actId="2711"/>
          <ac:spMkLst>
            <pc:docMk/>
            <pc:sldMk cId="1552480648" sldId="272"/>
            <ac:spMk id="3" creationId="{00000000-0000-0000-0000-000000000000}"/>
          </ac:spMkLst>
        </pc:spChg>
        <pc:picChg chg="mod">
          <ac:chgData name="Tom Smith" userId="eac52e5223bf4258" providerId="LiveId" clId="{4F87E6FB-148F-401D-A93F-767662DE30B3}" dt="2022-11-17T21:40:48.587" v="737" actId="14100"/>
          <ac:picMkLst>
            <pc:docMk/>
            <pc:sldMk cId="1552480648" sldId="272"/>
            <ac:picMk id="5122" creationId="{00000000-0000-0000-0000-000000000000}"/>
          </ac:picMkLst>
        </pc:picChg>
      </pc:sldChg>
      <pc:sldChg chg="del">
        <pc:chgData name="Tom Smith" userId="eac52e5223bf4258" providerId="LiveId" clId="{4F87E6FB-148F-401D-A93F-767662DE30B3}" dt="2022-11-17T21:35:15.528" v="621" actId="47"/>
        <pc:sldMkLst>
          <pc:docMk/>
          <pc:sldMk cId="608407197" sldId="284"/>
        </pc:sldMkLst>
      </pc:sldChg>
      <pc:sldChg chg="modSp mod ord modAnim">
        <pc:chgData name="Tom Smith" userId="eac52e5223bf4258" providerId="LiveId" clId="{4F87E6FB-148F-401D-A93F-767662DE30B3}" dt="2022-11-17T21:32:12.841" v="493" actId="207"/>
        <pc:sldMkLst>
          <pc:docMk/>
          <pc:sldMk cId="3079680870" sldId="285"/>
        </pc:sldMkLst>
        <pc:spChg chg="mod">
          <ac:chgData name="Tom Smith" userId="eac52e5223bf4258" providerId="LiveId" clId="{4F87E6FB-148F-401D-A93F-767662DE30B3}" dt="2022-11-17T21:24:41.670" v="75"/>
          <ac:spMkLst>
            <pc:docMk/>
            <pc:sldMk cId="3079680870" sldId="285"/>
            <ac:spMk id="2" creationId="{F58FCAEB-FC40-2CCC-7F5C-A823AC6D04FB}"/>
          </ac:spMkLst>
        </pc:spChg>
        <pc:spChg chg="mod">
          <ac:chgData name="Tom Smith" userId="eac52e5223bf4258" providerId="LiveId" clId="{4F87E6FB-148F-401D-A93F-767662DE30B3}" dt="2022-11-17T21:32:12.841" v="493" actId="207"/>
          <ac:spMkLst>
            <pc:docMk/>
            <pc:sldMk cId="3079680870" sldId="285"/>
            <ac:spMk id="3" creationId="{EB78EA07-30CF-A0BC-887D-04AF790E78F1}"/>
          </ac:spMkLst>
        </pc:spChg>
      </pc:sldChg>
      <pc:sldChg chg="modSp modAnim">
        <pc:chgData name="Tom Smith" userId="eac52e5223bf4258" providerId="LiveId" clId="{4F87E6FB-148F-401D-A93F-767662DE30B3}" dt="2022-11-17T21:33:31.483" v="620" actId="20577"/>
        <pc:sldMkLst>
          <pc:docMk/>
          <pc:sldMk cId="929778015" sldId="286"/>
        </pc:sldMkLst>
        <pc:spChg chg="mod">
          <ac:chgData name="Tom Smith" userId="eac52e5223bf4258" providerId="LiveId" clId="{4F87E6FB-148F-401D-A93F-767662DE30B3}" dt="2022-11-17T21:33:31.483" v="620" actId="20577"/>
          <ac:spMkLst>
            <pc:docMk/>
            <pc:sldMk cId="929778015" sldId="286"/>
            <ac:spMk id="2" creationId="{08346490-4CFB-86EA-FBFE-D2E574D00538}"/>
          </ac:spMkLst>
        </pc:spChg>
        <pc:spChg chg="mod">
          <ac:chgData name="Tom Smith" userId="eac52e5223bf4258" providerId="LiveId" clId="{4F87E6FB-148F-401D-A93F-767662DE30B3}" dt="2022-11-17T21:33:13.683" v="616" actId="20577"/>
          <ac:spMkLst>
            <pc:docMk/>
            <pc:sldMk cId="929778015" sldId="286"/>
            <ac:spMk id="3" creationId="{C517ED70-7BB4-78F0-4E80-D698E14480E0}"/>
          </ac:spMkLst>
        </pc:spChg>
      </pc:sldChg>
      <pc:sldChg chg="del">
        <pc:chgData name="Tom Smith" userId="eac52e5223bf4258" providerId="LiveId" clId="{4F87E6FB-148F-401D-A93F-767662DE30B3}" dt="2022-11-17T21:33:19.994" v="617" actId="47"/>
        <pc:sldMkLst>
          <pc:docMk/>
          <pc:sldMk cId="349085984" sldId="287"/>
        </pc:sldMkLst>
      </pc:sldChg>
      <pc:sldChg chg="del">
        <pc:chgData name="Tom Smith" userId="eac52e5223bf4258" providerId="LiveId" clId="{4F87E6FB-148F-401D-A93F-767662DE30B3}" dt="2022-11-17T21:33:20.729" v="618" actId="47"/>
        <pc:sldMkLst>
          <pc:docMk/>
          <pc:sldMk cId="1614535421" sldId="288"/>
        </pc:sldMkLst>
      </pc:sldChg>
      <pc:sldChg chg="del">
        <pc:chgData name="Tom Smith" userId="eac52e5223bf4258" providerId="LiveId" clId="{4F87E6FB-148F-401D-A93F-767662DE30B3}" dt="2022-11-17T21:33:22.442" v="619" actId="47"/>
        <pc:sldMkLst>
          <pc:docMk/>
          <pc:sldMk cId="2588717402" sldId="289"/>
        </pc:sldMkLst>
      </pc:sldChg>
      <pc:sldChg chg="modSp add modAnim">
        <pc:chgData name="Tom Smith" userId="eac52e5223bf4258" providerId="LiveId" clId="{4F87E6FB-148F-401D-A93F-767662DE30B3}" dt="2022-11-17T21:28:16.069" v="236" actId="113"/>
        <pc:sldMkLst>
          <pc:docMk/>
          <pc:sldMk cId="874806090" sldId="290"/>
        </pc:sldMkLst>
        <pc:spChg chg="mod">
          <ac:chgData name="Tom Smith" userId="eac52e5223bf4258" providerId="LiveId" clId="{4F87E6FB-148F-401D-A93F-767662DE30B3}" dt="2022-11-17T21:28:16.069" v="236" actId="113"/>
          <ac:spMkLst>
            <pc:docMk/>
            <pc:sldMk cId="874806090" sldId="290"/>
            <ac:spMk id="3" creationId="{EB78EA07-30CF-A0BC-887D-04AF790E78F1}"/>
          </ac:spMkLst>
        </pc:spChg>
      </pc:sldChg>
      <pc:sldChg chg="modSp add mod modAnim">
        <pc:chgData name="Tom Smith" userId="eac52e5223bf4258" providerId="LiveId" clId="{4F87E6FB-148F-401D-A93F-767662DE30B3}" dt="2022-11-17T21:25:49.964" v="82"/>
        <pc:sldMkLst>
          <pc:docMk/>
          <pc:sldMk cId="566315356" sldId="291"/>
        </pc:sldMkLst>
        <pc:spChg chg="mod">
          <ac:chgData name="Tom Smith" userId="eac52e5223bf4258" providerId="LiveId" clId="{4F87E6FB-148F-401D-A93F-767662DE30B3}" dt="2022-11-17T21:25:26.488" v="81"/>
          <ac:spMkLst>
            <pc:docMk/>
            <pc:sldMk cId="566315356" sldId="291"/>
            <ac:spMk id="2" creationId="{F58FCAEB-FC40-2CCC-7F5C-A823AC6D04FB}"/>
          </ac:spMkLst>
        </pc:spChg>
        <pc:spChg chg="mod">
          <ac:chgData name="Tom Smith" userId="eac52e5223bf4258" providerId="LiveId" clId="{4F87E6FB-148F-401D-A93F-767662DE30B3}" dt="2022-11-17T21:25:49.964" v="82"/>
          <ac:spMkLst>
            <pc:docMk/>
            <pc:sldMk cId="566315356" sldId="291"/>
            <ac:spMk id="3" creationId="{EB78EA07-30CF-A0BC-887D-04AF790E78F1}"/>
          </ac:spMkLst>
        </pc:spChg>
      </pc:sldChg>
      <pc:sldChg chg="addSp delSp modSp new mod setBg modAnim">
        <pc:chgData name="Tom Smith" userId="eac52e5223bf4258" providerId="LiveId" clId="{4F87E6FB-148F-401D-A93F-767662DE30B3}" dt="2022-11-17T21:41:54.679" v="738"/>
        <pc:sldMkLst>
          <pc:docMk/>
          <pc:sldMk cId="3211782736" sldId="292"/>
        </pc:sldMkLst>
        <pc:spChg chg="mod">
          <ac:chgData name="Tom Smith" userId="eac52e5223bf4258" providerId="LiveId" clId="{4F87E6FB-148F-401D-A93F-767662DE30B3}" dt="2022-11-17T21:38:19.363" v="645" actId="26606"/>
          <ac:spMkLst>
            <pc:docMk/>
            <pc:sldMk cId="3211782736" sldId="292"/>
            <ac:spMk id="2" creationId="{910D7C73-A5C6-5E27-75D9-AF52CC348B00}"/>
          </ac:spMkLst>
        </pc:spChg>
        <pc:spChg chg="mod">
          <ac:chgData name="Tom Smith" userId="eac52e5223bf4258" providerId="LiveId" clId="{4F87E6FB-148F-401D-A93F-767662DE30B3}" dt="2022-11-17T21:39:13.162" v="710" actId="20577"/>
          <ac:spMkLst>
            <pc:docMk/>
            <pc:sldMk cId="3211782736" sldId="292"/>
            <ac:spMk id="3" creationId="{7CAEF545-921F-A8F2-CCF2-2722BADD4285}"/>
          </ac:spMkLst>
        </pc:spChg>
        <pc:spChg chg="add del">
          <ac:chgData name="Tom Smith" userId="eac52e5223bf4258" providerId="LiveId" clId="{4F87E6FB-148F-401D-A93F-767662DE30B3}" dt="2022-11-17T21:38:19.363" v="645" actId="26606"/>
          <ac:spMkLst>
            <pc:docMk/>
            <pc:sldMk cId="3211782736" sldId="292"/>
            <ac:spMk id="2055" creationId="{8FC9BE17-9A7B-462D-AE50-3D8777387304}"/>
          </ac:spMkLst>
        </pc:spChg>
        <pc:spChg chg="add del">
          <ac:chgData name="Tom Smith" userId="eac52e5223bf4258" providerId="LiveId" clId="{4F87E6FB-148F-401D-A93F-767662DE30B3}" dt="2022-11-17T21:38:19.363" v="645" actId="26606"/>
          <ac:spMkLst>
            <pc:docMk/>
            <pc:sldMk cId="3211782736" sldId="292"/>
            <ac:spMk id="2057" creationId="{3EBE8569-6AEC-4B8C-8D53-2DE337CDBA65}"/>
          </ac:spMkLst>
        </pc:spChg>
        <pc:spChg chg="add del">
          <ac:chgData name="Tom Smith" userId="eac52e5223bf4258" providerId="LiveId" clId="{4F87E6FB-148F-401D-A93F-767662DE30B3}" dt="2022-11-17T21:38:19.363" v="645" actId="26606"/>
          <ac:spMkLst>
            <pc:docMk/>
            <pc:sldMk cId="3211782736" sldId="292"/>
            <ac:spMk id="2059" creationId="{55D4142C-5077-457F-A6AD-3FECFDB39685}"/>
          </ac:spMkLst>
        </pc:spChg>
        <pc:spChg chg="add del">
          <ac:chgData name="Tom Smith" userId="eac52e5223bf4258" providerId="LiveId" clId="{4F87E6FB-148F-401D-A93F-767662DE30B3}" dt="2022-11-17T21:38:19.363" v="645" actId="26606"/>
          <ac:spMkLst>
            <pc:docMk/>
            <pc:sldMk cId="3211782736" sldId="292"/>
            <ac:spMk id="2061" creationId="{7A5F0580-5EE9-419F-96EE-B6529EF6E7D0}"/>
          </ac:spMkLst>
        </pc:spChg>
        <pc:spChg chg="add">
          <ac:chgData name="Tom Smith" userId="eac52e5223bf4258" providerId="LiveId" clId="{4F87E6FB-148F-401D-A93F-767662DE30B3}" dt="2022-11-17T21:38:19.363" v="645" actId="26606"/>
          <ac:spMkLst>
            <pc:docMk/>
            <pc:sldMk cId="3211782736" sldId="292"/>
            <ac:spMk id="2066" creationId="{F13C74B1-5B17-4795-BED0-7140497B445A}"/>
          </ac:spMkLst>
        </pc:spChg>
        <pc:spChg chg="add">
          <ac:chgData name="Tom Smith" userId="eac52e5223bf4258" providerId="LiveId" clId="{4F87E6FB-148F-401D-A93F-767662DE30B3}" dt="2022-11-17T21:38:19.363" v="645" actId="26606"/>
          <ac:spMkLst>
            <pc:docMk/>
            <pc:sldMk cId="3211782736" sldId="292"/>
            <ac:spMk id="2068" creationId="{D4974D33-8DC5-464E-8C6D-BE58F0669C17}"/>
          </ac:spMkLst>
        </pc:spChg>
        <pc:picChg chg="add mod ord">
          <ac:chgData name="Tom Smith" userId="eac52e5223bf4258" providerId="LiveId" clId="{4F87E6FB-148F-401D-A93F-767662DE30B3}" dt="2022-11-17T21:38:19.363" v="645" actId="26606"/>
          <ac:picMkLst>
            <pc:docMk/>
            <pc:sldMk cId="3211782736" sldId="292"/>
            <ac:picMk id="2050" creationId="{D0F5D6DD-08B6-64FB-36D2-86D3ABCE8D3D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6AF0AA-EBA3-4D24-B9C0-94AFDFDD4DB4}" type="datetimeFigureOut">
              <a:rPr lang="en-US" smtClean="0"/>
              <a:t>11/17/2022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074981-25C1-457C-8386-0D62D67253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26040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13FD7C-839C-439F-8A14-D839B9C831B0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670627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13FD7C-839C-439F-8A14-D839B9C831B0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94979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36961-1928-4676-AA88-CC76EF190EBB}" type="datetimeFigureOut">
              <a:rPr lang="en-US" smtClean="0"/>
              <a:t>11/17/2022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8B336-2B18-4950-B14C-642076AB23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66532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36961-1928-4676-AA88-CC76EF190EBB}" type="datetimeFigureOut">
              <a:rPr lang="en-US" smtClean="0"/>
              <a:t>11/17/2022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8B336-2B18-4950-B14C-642076AB23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40702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36961-1928-4676-AA88-CC76EF190EBB}" type="datetimeFigureOut">
              <a:rPr lang="en-US" smtClean="0"/>
              <a:t>11/17/2022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8B336-2B18-4950-B14C-642076AB23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35962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36961-1928-4676-AA88-CC76EF190EBB}" type="datetimeFigureOut">
              <a:rPr lang="en-US" smtClean="0"/>
              <a:t>11/17/2022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8B336-2B18-4950-B14C-642076AB23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18067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36961-1928-4676-AA88-CC76EF190EBB}" type="datetimeFigureOut">
              <a:rPr lang="en-US" smtClean="0"/>
              <a:t>11/17/2022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8B336-2B18-4950-B14C-642076AB23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84386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36961-1928-4676-AA88-CC76EF190EBB}" type="datetimeFigureOut">
              <a:rPr lang="en-US" smtClean="0"/>
              <a:t>11/17/2022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8B336-2B18-4950-B14C-642076AB23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01721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36961-1928-4676-AA88-CC76EF190EBB}" type="datetimeFigureOut">
              <a:rPr lang="en-US" smtClean="0"/>
              <a:t>11/17/2022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8B336-2B18-4950-B14C-642076AB23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44154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36961-1928-4676-AA88-CC76EF190EBB}" type="datetimeFigureOut">
              <a:rPr lang="en-US" smtClean="0"/>
              <a:t>11/17/2022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8B336-2B18-4950-B14C-642076AB23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34458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36961-1928-4676-AA88-CC76EF190EBB}" type="datetimeFigureOut">
              <a:rPr lang="en-US" smtClean="0"/>
              <a:t>11/17/2022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8B336-2B18-4950-B14C-642076AB23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30482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36961-1928-4676-AA88-CC76EF190EBB}" type="datetimeFigureOut">
              <a:rPr lang="en-US" smtClean="0"/>
              <a:t>11/17/2022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8B336-2B18-4950-B14C-642076AB23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7791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36961-1928-4676-AA88-CC76EF190EBB}" type="datetimeFigureOut">
              <a:rPr lang="en-US" smtClean="0"/>
              <a:t>11/17/2022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8B336-2B18-4950-B14C-642076AB23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41337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736961-1928-4676-AA88-CC76EF190EBB}" type="datetimeFigureOut">
              <a:rPr lang="en-US" smtClean="0"/>
              <a:t>11/17/2022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C8B336-2B18-4950-B14C-642076AB23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59880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429552"/>
            <a:ext cx="9144000" cy="1912983"/>
          </a:xfrm>
        </p:spPr>
        <p:txBody>
          <a:bodyPr>
            <a:norm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b="1" dirty="0">
                <a:effectLst/>
                <a:ea typeface="Times New Roman" panose="02020603050405020304" pitchFamily="18" charset="0"/>
              </a:rPr>
              <a:t>ENG 1101 </a:t>
            </a:r>
            <a:br>
              <a:rPr lang="en-US" b="1" dirty="0">
                <a:effectLst/>
                <a:ea typeface="Times New Roman" panose="02020603050405020304" pitchFamily="18" charset="0"/>
              </a:rPr>
            </a:br>
            <a:r>
              <a:rPr lang="en-US" b="1" dirty="0">
                <a:effectLst/>
                <a:ea typeface="Times New Roman" panose="02020603050405020304" pitchFamily="18" charset="0"/>
              </a:rPr>
              <a:t>English Composition 1 </a:t>
            </a:r>
            <a:endParaRPr lang="en-US" dirty="0">
              <a:cs typeface="Times New Roman" panose="02020603050405020304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4125127"/>
            <a:ext cx="12192000" cy="1975421"/>
          </a:xfrm>
        </p:spPr>
        <p:txBody>
          <a:bodyPr>
            <a:normAutofit fontScale="92500" lnSpcReduction="10000"/>
          </a:bodyPr>
          <a:lstStyle/>
          <a:p>
            <a:r>
              <a:rPr lang="en-US" sz="5400" i="1" dirty="0">
                <a:cs typeface="Times New Roman" panose="02020603050405020304" pitchFamily="18" charset="0"/>
              </a:rPr>
              <a:t>Objectives</a:t>
            </a:r>
          </a:p>
          <a:p>
            <a:r>
              <a:rPr lang="en-US" sz="4100" dirty="0">
                <a:cs typeface="Times New Roman" panose="02020603050405020304" pitchFamily="18" charset="0"/>
              </a:rPr>
              <a:t>Discuss grading criteria for U3</a:t>
            </a:r>
          </a:p>
          <a:p>
            <a:r>
              <a:rPr lang="en-US" sz="4100" dirty="0">
                <a:cs typeface="Times New Roman" panose="02020603050405020304" pitchFamily="18" charset="0"/>
              </a:rPr>
              <a:t>Work on U3 project</a:t>
            </a:r>
          </a:p>
          <a:p>
            <a:endParaRPr lang="en-US" sz="4100" dirty="0">
              <a:cs typeface="Times New Roman" panose="02020603050405020304" pitchFamily="18" charset="0"/>
            </a:endParaRPr>
          </a:p>
          <a:p>
            <a:endParaRPr lang="en-US" sz="4100" dirty="0">
              <a:cs typeface="Times New Roman" panose="02020603050405020304" pitchFamily="18" charset="0"/>
            </a:endParaRPr>
          </a:p>
          <a:p>
            <a:endParaRPr lang="en-US" sz="4100" dirty="0">
              <a:cs typeface="Times New Roman" panose="02020603050405020304" pitchFamily="18" charset="0"/>
            </a:endParaRPr>
          </a:p>
          <a:p>
            <a:endParaRPr lang="en-US" sz="4100" dirty="0">
              <a:cs typeface="Times New Roman" panose="02020603050405020304" pitchFamily="18" charset="0"/>
            </a:endParaRPr>
          </a:p>
        </p:txBody>
      </p:sp>
      <p:pic>
        <p:nvPicPr>
          <p:cNvPr id="1026" name="Picture 2" descr="https://upload.wikimedia.org/wikipedia/en/3/30/City_Tech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24532" y="206486"/>
            <a:ext cx="2114550" cy="2695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555013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066" name="Rectangle 2065">
            <a:extLst>
              <a:ext uri="{FF2B5EF4-FFF2-40B4-BE49-F238E27FC236}">
                <a16:creationId xmlns:a16="http://schemas.microsoft.com/office/drawing/2014/main" id="{F13C74B1-5B17-4795-BED0-7140497B445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10D7C73-A5C6-5E27-75D9-AF52CC348B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0080" y="325369"/>
            <a:ext cx="4368602" cy="1956841"/>
          </a:xfrm>
        </p:spPr>
        <p:txBody>
          <a:bodyPr anchor="b">
            <a:normAutofit/>
          </a:bodyPr>
          <a:lstStyle/>
          <a:p>
            <a:r>
              <a:rPr lang="en-US" sz="5400"/>
              <a:t>Gratitude</a:t>
            </a:r>
          </a:p>
        </p:txBody>
      </p:sp>
      <p:sp>
        <p:nvSpPr>
          <p:cNvPr id="2068" name="sketchy line">
            <a:extLst>
              <a:ext uri="{FF2B5EF4-FFF2-40B4-BE49-F238E27FC236}">
                <a16:creationId xmlns:a16="http://schemas.microsoft.com/office/drawing/2014/main" id="{D4974D33-8DC5-464E-8C6D-BE58F0669C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0080" y="2586994"/>
            <a:ext cx="3474720" cy="18288"/>
          </a:xfrm>
          <a:custGeom>
            <a:avLst/>
            <a:gdLst>
              <a:gd name="connsiteX0" fmla="*/ 0 w 3474720"/>
              <a:gd name="connsiteY0" fmla="*/ 0 h 18288"/>
              <a:gd name="connsiteX1" fmla="*/ 694944 w 3474720"/>
              <a:gd name="connsiteY1" fmla="*/ 0 h 18288"/>
              <a:gd name="connsiteX2" fmla="*/ 1355141 w 3474720"/>
              <a:gd name="connsiteY2" fmla="*/ 0 h 18288"/>
              <a:gd name="connsiteX3" fmla="*/ 2015338 w 3474720"/>
              <a:gd name="connsiteY3" fmla="*/ 0 h 18288"/>
              <a:gd name="connsiteX4" fmla="*/ 2779776 w 3474720"/>
              <a:gd name="connsiteY4" fmla="*/ 0 h 18288"/>
              <a:gd name="connsiteX5" fmla="*/ 3474720 w 3474720"/>
              <a:gd name="connsiteY5" fmla="*/ 0 h 18288"/>
              <a:gd name="connsiteX6" fmla="*/ 3474720 w 3474720"/>
              <a:gd name="connsiteY6" fmla="*/ 18288 h 18288"/>
              <a:gd name="connsiteX7" fmla="*/ 2779776 w 3474720"/>
              <a:gd name="connsiteY7" fmla="*/ 18288 h 18288"/>
              <a:gd name="connsiteX8" fmla="*/ 2189074 w 3474720"/>
              <a:gd name="connsiteY8" fmla="*/ 18288 h 18288"/>
              <a:gd name="connsiteX9" fmla="*/ 1528877 w 3474720"/>
              <a:gd name="connsiteY9" fmla="*/ 18288 h 18288"/>
              <a:gd name="connsiteX10" fmla="*/ 868680 w 3474720"/>
              <a:gd name="connsiteY10" fmla="*/ 18288 h 18288"/>
              <a:gd name="connsiteX11" fmla="*/ 0 w 3474720"/>
              <a:gd name="connsiteY11" fmla="*/ 18288 h 18288"/>
              <a:gd name="connsiteX12" fmla="*/ 0 w 3474720"/>
              <a:gd name="connsiteY12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474720" h="18288" fill="none" extrusionOk="0">
                <a:moveTo>
                  <a:pt x="0" y="0"/>
                </a:moveTo>
                <a:cubicBezTo>
                  <a:pt x="224454" y="-14544"/>
                  <a:pt x="495407" y="26540"/>
                  <a:pt x="694944" y="0"/>
                </a:cubicBezTo>
                <a:cubicBezTo>
                  <a:pt x="894481" y="-26540"/>
                  <a:pt x="1130063" y="24713"/>
                  <a:pt x="1355141" y="0"/>
                </a:cubicBezTo>
                <a:cubicBezTo>
                  <a:pt x="1580219" y="-24713"/>
                  <a:pt x="1820099" y="26695"/>
                  <a:pt x="2015338" y="0"/>
                </a:cubicBezTo>
                <a:cubicBezTo>
                  <a:pt x="2210577" y="-26695"/>
                  <a:pt x="2402045" y="165"/>
                  <a:pt x="2779776" y="0"/>
                </a:cubicBezTo>
                <a:cubicBezTo>
                  <a:pt x="3157507" y="-165"/>
                  <a:pt x="3286859" y="-15571"/>
                  <a:pt x="3474720" y="0"/>
                </a:cubicBezTo>
                <a:cubicBezTo>
                  <a:pt x="3474286" y="7551"/>
                  <a:pt x="3474253" y="9822"/>
                  <a:pt x="3474720" y="18288"/>
                </a:cubicBezTo>
                <a:cubicBezTo>
                  <a:pt x="3233904" y="29845"/>
                  <a:pt x="2945134" y="-5256"/>
                  <a:pt x="2779776" y="18288"/>
                </a:cubicBezTo>
                <a:cubicBezTo>
                  <a:pt x="2614418" y="41832"/>
                  <a:pt x="2339768" y="22709"/>
                  <a:pt x="2189074" y="18288"/>
                </a:cubicBezTo>
                <a:cubicBezTo>
                  <a:pt x="2038380" y="13867"/>
                  <a:pt x="1817434" y="-4947"/>
                  <a:pt x="1528877" y="18288"/>
                </a:cubicBezTo>
                <a:cubicBezTo>
                  <a:pt x="1240320" y="41523"/>
                  <a:pt x="1042447" y="37198"/>
                  <a:pt x="868680" y="18288"/>
                </a:cubicBezTo>
                <a:cubicBezTo>
                  <a:pt x="694913" y="-622"/>
                  <a:pt x="233232" y="44909"/>
                  <a:pt x="0" y="18288"/>
                </a:cubicBezTo>
                <a:cubicBezTo>
                  <a:pt x="60" y="11696"/>
                  <a:pt x="66" y="3758"/>
                  <a:pt x="0" y="0"/>
                </a:cubicBezTo>
                <a:close/>
              </a:path>
              <a:path w="3474720" h="18288" stroke="0" extrusionOk="0">
                <a:moveTo>
                  <a:pt x="0" y="0"/>
                </a:moveTo>
                <a:cubicBezTo>
                  <a:pt x="202328" y="-14716"/>
                  <a:pt x="332722" y="-11499"/>
                  <a:pt x="625450" y="0"/>
                </a:cubicBezTo>
                <a:cubicBezTo>
                  <a:pt x="918178" y="11499"/>
                  <a:pt x="1096688" y="5123"/>
                  <a:pt x="1389888" y="0"/>
                </a:cubicBezTo>
                <a:cubicBezTo>
                  <a:pt x="1683088" y="-5123"/>
                  <a:pt x="1835981" y="-14038"/>
                  <a:pt x="1980590" y="0"/>
                </a:cubicBezTo>
                <a:cubicBezTo>
                  <a:pt x="2125199" y="14038"/>
                  <a:pt x="2396099" y="-7203"/>
                  <a:pt x="2571293" y="0"/>
                </a:cubicBezTo>
                <a:cubicBezTo>
                  <a:pt x="2746487" y="7203"/>
                  <a:pt x="3041609" y="-12036"/>
                  <a:pt x="3474720" y="0"/>
                </a:cubicBezTo>
                <a:cubicBezTo>
                  <a:pt x="3474638" y="4406"/>
                  <a:pt x="3474631" y="9982"/>
                  <a:pt x="3474720" y="18288"/>
                </a:cubicBezTo>
                <a:cubicBezTo>
                  <a:pt x="3324873" y="21876"/>
                  <a:pt x="3136771" y="12587"/>
                  <a:pt x="2814523" y="18288"/>
                </a:cubicBezTo>
                <a:cubicBezTo>
                  <a:pt x="2492275" y="23989"/>
                  <a:pt x="2294402" y="47111"/>
                  <a:pt x="2154326" y="18288"/>
                </a:cubicBezTo>
                <a:cubicBezTo>
                  <a:pt x="2014250" y="-10535"/>
                  <a:pt x="1820317" y="33903"/>
                  <a:pt x="1494130" y="18288"/>
                </a:cubicBezTo>
                <a:cubicBezTo>
                  <a:pt x="1167943" y="2673"/>
                  <a:pt x="948432" y="14868"/>
                  <a:pt x="729691" y="18288"/>
                </a:cubicBezTo>
                <a:cubicBezTo>
                  <a:pt x="510950" y="21708"/>
                  <a:pt x="264032" y="24354"/>
                  <a:pt x="0" y="18288"/>
                </a:cubicBezTo>
                <a:cubicBezTo>
                  <a:pt x="189" y="14288"/>
                  <a:pt x="-703" y="3747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445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2863741219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AEF545-921F-A8F2-CCF2-2722BADD428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0080" y="2872899"/>
            <a:ext cx="4243589" cy="332066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200" dirty="0"/>
              <a:t>“As we express our gratitude, we must never forget that the highest appreciation is not to utter words but to live by them.”</a:t>
            </a:r>
          </a:p>
          <a:p>
            <a:pPr marL="0" indent="0">
              <a:buNone/>
            </a:pPr>
            <a:r>
              <a:rPr lang="en-US" sz="2200" dirty="0"/>
              <a:t>—John F. Kennedy</a:t>
            </a:r>
          </a:p>
          <a:p>
            <a:pPr marL="0" indent="0">
              <a:buNone/>
            </a:pPr>
            <a:endParaRPr lang="en-US" sz="2200" dirty="0"/>
          </a:p>
          <a:p>
            <a:pPr marL="0" indent="0">
              <a:buNone/>
            </a:pPr>
            <a:r>
              <a:rPr lang="en-US" sz="2200" dirty="0"/>
              <a:t>How can a person “live by” words of gratitude?</a:t>
            </a:r>
          </a:p>
          <a:p>
            <a:pPr marL="0" indent="0">
              <a:buNone/>
            </a:pPr>
            <a:endParaRPr lang="en-US" sz="2200" dirty="0"/>
          </a:p>
        </p:txBody>
      </p:sp>
      <p:pic>
        <p:nvPicPr>
          <p:cNvPr id="2050" name="Picture 2" descr="Gratitude meditation: the top 5 benefits and how to practise it |  happiness.com">
            <a:extLst>
              <a:ext uri="{FF2B5EF4-FFF2-40B4-BE49-F238E27FC236}">
                <a16:creationId xmlns:a16="http://schemas.microsoft.com/office/drawing/2014/main" id="{D0F5D6DD-08B6-64FB-36D2-86D3ABCE8D3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75" r="28172" b="-1"/>
          <a:stretch/>
        </p:blipFill>
        <p:spPr bwMode="auto">
          <a:xfrm>
            <a:off x="5311702" y="10"/>
            <a:ext cx="6878775" cy="6857990"/>
          </a:xfrm>
          <a:custGeom>
            <a:avLst/>
            <a:gdLst/>
            <a:ahLst/>
            <a:cxnLst/>
            <a:rect l="l" t="t" r="r" b="b"/>
            <a:pathLst>
              <a:path w="6878775" h="6858000">
                <a:moveTo>
                  <a:pt x="1102973" y="0"/>
                </a:moveTo>
                <a:lnTo>
                  <a:pt x="1160688" y="0"/>
                </a:lnTo>
                <a:lnTo>
                  <a:pt x="983189" y="331786"/>
                </a:lnTo>
                <a:cubicBezTo>
                  <a:pt x="914866" y="469145"/>
                  <a:pt x="850355" y="608712"/>
                  <a:pt x="789261" y="750263"/>
                </a:cubicBezTo>
                <a:cubicBezTo>
                  <a:pt x="774307" y="784928"/>
                  <a:pt x="759992" y="819849"/>
                  <a:pt x="745295" y="854514"/>
                </a:cubicBezTo>
                <a:cubicBezTo>
                  <a:pt x="756682" y="845393"/>
                  <a:pt x="765489" y="833492"/>
                  <a:pt x="770857" y="819975"/>
                </a:cubicBezTo>
                <a:cubicBezTo>
                  <a:pt x="879943" y="589569"/>
                  <a:pt x="999605" y="365513"/>
                  <a:pt x="1131329" y="148742"/>
                </a:cubicBezTo>
                <a:lnTo>
                  <a:pt x="1227589" y="0"/>
                </a:lnTo>
                <a:lnTo>
                  <a:pt x="6878775" y="0"/>
                </a:lnTo>
                <a:lnTo>
                  <a:pt x="6878775" y="6858000"/>
                </a:lnTo>
                <a:lnTo>
                  <a:pt x="713521" y="6858000"/>
                </a:lnTo>
                <a:lnTo>
                  <a:pt x="625642" y="6670527"/>
                </a:lnTo>
                <a:cubicBezTo>
                  <a:pt x="507232" y="6398531"/>
                  <a:pt x="403083" y="6118381"/>
                  <a:pt x="312785" y="5830359"/>
                </a:cubicBezTo>
                <a:cubicBezTo>
                  <a:pt x="278149" y="5719759"/>
                  <a:pt x="248879" y="5607635"/>
                  <a:pt x="212198" y="5480401"/>
                </a:cubicBezTo>
                <a:cubicBezTo>
                  <a:pt x="212208" y="5491601"/>
                  <a:pt x="212803" y="5502788"/>
                  <a:pt x="213988" y="5513923"/>
                </a:cubicBezTo>
                <a:cubicBezTo>
                  <a:pt x="264089" y="5723695"/>
                  <a:pt x="307290" y="5935370"/>
                  <a:pt x="365826" y="6142729"/>
                </a:cubicBezTo>
                <a:cubicBezTo>
                  <a:pt x="433152" y="6380817"/>
                  <a:pt x="510068" y="6614016"/>
                  <a:pt x="597975" y="6841549"/>
                </a:cubicBezTo>
                <a:lnTo>
                  <a:pt x="604824" y="6858000"/>
                </a:lnTo>
                <a:lnTo>
                  <a:pt x="552056" y="6858000"/>
                </a:lnTo>
                <a:lnTo>
                  <a:pt x="539576" y="6828295"/>
                </a:lnTo>
                <a:cubicBezTo>
                  <a:pt x="380597" y="6414594"/>
                  <a:pt x="260223" y="5988893"/>
                  <a:pt x="171555" y="5552906"/>
                </a:cubicBezTo>
                <a:cubicBezTo>
                  <a:pt x="91163" y="5157998"/>
                  <a:pt x="43746" y="4758899"/>
                  <a:pt x="12305" y="4357388"/>
                </a:cubicBezTo>
                <a:cubicBezTo>
                  <a:pt x="-14281" y="4013908"/>
                  <a:pt x="4507" y="3672965"/>
                  <a:pt x="46684" y="3331516"/>
                </a:cubicBezTo>
                <a:cubicBezTo>
                  <a:pt x="127203" y="2664286"/>
                  <a:pt x="277819" y="2007265"/>
                  <a:pt x="496065" y="1371196"/>
                </a:cubicBezTo>
                <a:cubicBezTo>
                  <a:pt x="636273" y="966066"/>
                  <a:pt x="800445" y="573253"/>
                  <a:pt x="995723" y="196614"/>
                </a:cubicBez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117827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777A147A-9ED8-46B4-8660-1B3C2AA880B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58FCAEB-FC40-2CCC-7F5C-A823AC6D04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1248" y="548640"/>
            <a:ext cx="3600860" cy="5431536"/>
          </a:xfrm>
        </p:spPr>
        <p:txBody>
          <a:bodyPr>
            <a:normAutofit/>
          </a:bodyPr>
          <a:lstStyle/>
          <a:p>
            <a:r>
              <a:rPr lang="en-US" sz="5400" dirty="0"/>
              <a:t>Part I: Your original piece…</a:t>
            </a:r>
          </a:p>
        </p:txBody>
      </p:sp>
      <p:sp>
        <p:nvSpPr>
          <p:cNvPr id="10" name="sketch line">
            <a:extLst>
              <a:ext uri="{FF2B5EF4-FFF2-40B4-BE49-F238E27FC236}">
                <a16:creationId xmlns:a16="http://schemas.microsoft.com/office/drawing/2014/main" id="{5D6C15A0-C087-4593-8414-2B4EC1CDC3D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2543983" y="3258715"/>
            <a:ext cx="4480560" cy="18288"/>
          </a:xfrm>
          <a:custGeom>
            <a:avLst/>
            <a:gdLst>
              <a:gd name="connsiteX0" fmla="*/ 0 w 4480560"/>
              <a:gd name="connsiteY0" fmla="*/ 0 h 18288"/>
              <a:gd name="connsiteX1" fmla="*/ 595274 w 4480560"/>
              <a:gd name="connsiteY1" fmla="*/ 0 h 18288"/>
              <a:gd name="connsiteX2" fmla="*/ 1100938 w 4480560"/>
              <a:gd name="connsiteY2" fmla="*/ 0 h 18288"/>
              <a:gd name="connsiteX3" fmla="*/ 1651406 w 4480560"/>
              <a:gd name="connsiteY3" fmla="*/ 0 h 18288"/>
              <a:gd name="connsiteX4" fmla="*/ 2336292 w 4480560"/>
              <a:gd name="connsiteY4" fmla="*/ 0 h 18288"/>
              <a:gd name="connsiteX5" fmla="*/ 2931566 w 4480560"/>
              <a:gd name="connsiteY5" fmla="*/ 0 h 18288"/>
              <a:gd name="connsiteX6" fmla="*/ 3482035 w 4480560"/>
              <a:gd name="connsiteY6" fmla="*/ 0 h 18288"/>
              <a:gd name="connsiteX7" fmla="*/ 4480560 w 4480560"/>
              <a:gd name="connsiteY7" fmla="*/ 0 h 18288"/>
              <a:gd name="connsiteX8" fmla="*/ 4480560 w 4480560"/>
              <a:gd name="connsiteY8" fmla="*/ 18288 h 18288"/>
              <a:gd name="connsiteX9" fmla="*/ 3840480 w 4480560"/>
              <a:gd name="connsiteY9" fmla="*/ 18288 h 18288"/>
              <a:gd name="connsiteX10" fmla="*/ 3290011 w 4480560"/>
              <a:gd name="connsiteY10" fmla="*/ 18288 h 18288"/>
              <a:gd name="connsiteX11" fmla="*/ 2560320 w 4480560"/>
              <a:gd name="connsiteY11" fmla="*/ 18288 h 18288"/>
              <a:gd name="connsiteX12" fmla="*/ 1965046 w 4480560"/>
              <a:gd name="connsiteY12" fmla="*/ 18288 h 18288"/>
              <a:gd name="connsiteX13" fmla="*/ 1459382 w 4480560"/>
              <a:gd name="connsiteY13" fmla="*/ 18288 h 18288"/>
              <a:gd name="connsiteX14" fmla="*/ 774497 w 4480560"/>
              <a:gd name="connsiteY14" fmla="*/ 18288 h 18288"/>
              <a:gd name="connsiteX15" fmla="*/ 0 w 4480560"/>
              <a:gd name="connsiteY15" fmla="*/ 18288 h 18288"/>
              <a:gd name="connsiteX16" fmla="*/ 0 w 4480560"/>
              <a:gd name="connsiteY16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480560" h="18288" fill="none" extrusionOk="0">
                <a:moveTo>
                  <a:pt x="0" y="0"/>
                </a:moveTo>
                <a:cubicBezTo>
                  <a:pt x="267821" y="8731"/>
                  <a:pt x="334105" y="2629"/>
                  <a:pt x="595274" y="0"/>
                </a:cubicBezTo>
                <a:cubicBezTo>
                  <a:pt x="856443" y="-2629"/>
                  <a:pt x="863808" y="-13353"/>
                  <a:pt x="1100938" y="0"/>
                </a:cubicBezTo>
                <a:cubicBezTo>
                  <a:pt x="1338068" y="13353"/>
                  <a:pt x="1431663" y="-25862"/>
                  <a:pt x="1651406" y="0"/>
                </a:cubicBezTo>
                <a:cubicBezTo>
                  <a:pt x="1871149" y="25862"/>
                  <a:pt x="2173163" y="23827"/>
                  <a:pt x="2336292" y="0"/>
                </a:cubicBezTo>
                <a:cubicBezTo>
                  <a:pt x="2499421" y="-23827"/>
                  <a:pt x="2720589" y="28148"/>
                  <a:pt x="2931566" y="0"/>
                </a:cubicBezTo>
                <a:cubicBezTo>
                  <a:pt x="3142543" y="-28148"/>
                  <a:pt x="3323630" y="27022"/>
                  <a:pt x="3482035" y="0"/>
                </a:cubicBezTo>
                <a:cubicBezTo>
                  <a:pt x="3640440" y="-27022"/>
                  <a:pt x="4012110" y="-20118"/>
                  <a:pt x="4480560" y="0"/>
                </a:cubicBezTo>
                <a:cubicBezTo>
                  <a:pt x="4480958" y="7429"/>
                  <a:pt x="4480540" y="10822"/>
                  <a:pt x="4480560" y="18288"/>
                </a:cubicBezTo>
                <a:cubicBezTo>
                  <a:pt x="4314132" y="14924"/>
                  <a:pt x="4028383" y="36632"/>
                  <a:pt x="3840480" y="18288"/>
                </a:cubicBezTo>
                <a:cubicBezTo>
                  <a:pt x="3652577" y="-56"/>
                  <a:pt x="3547615" y="2848"/>
                  <a:pt x="3290011" y="18288"/>
                </a:cubicBezTo>
                <a:cubicBezTo>
                  <a:pt x="3032407" y="33728"/>
                  <a:pt x="2830268" y="8719"/>
                  <a:pt x="2560320" y="18288"/>
                </a:cubicBezTo>
                <a:cubicBezTo>
                  <a:pt x="2290372" y="27857"/>
                  <a:pt x="2147422" y="6728"/>
                  <a:pt x="1965046" y="18288"/>
                </a:cubicBezTo>
                <a:cubicBezTo>
                  <a:pt x="1782670" y="29848"/>
                  <a:pt x="1689791" y="40680"/>
                  <a:pt x="1459382" y="18288"/>
                </a:cubicBezTo>
                <a:cubicBezTo>
                  <a:pt x="1228973" y="-4104"/>
                  <a:pt x="915486" y="36501"/>
                  <a:pt x="774497" y="18288"/>
                </a:cubicBezTo>
                <a:cubicBezTo>
                  <a:pt x="633508" y="75"/>
                  <a:pt x="361442" y="-11107"/>
                  <a:pt x="0" y="18288"/>
                </a:cubicBezTo>
                <a:cubicBezTo>
                  <a:pt x="-591" y="13205"/>
                  <a:pt x="-663" y="6329"/>
                  <a:pt x="0" y="0"/>
                </a:cubicBezTo>
                <a:close/>
              </a:path>
              <a:path w="4480560" h="18288" stroke="0" extrusionOk="0">
                <a:moveTo>
                  <a:pt x="0" y="0"/>
                </a:moveTo>
                <a:cubicBezTo>
                  <a:pt x="285465" y="225"/>
                  <a:pt x="322691" y="16223"/>
                  <a:pt x="595274" y="0"/>
                </a:cubicBezTo>
                <a:cubicBezTo>
                  <a:pt x="867857" y="-16223"/>
                  <a:pt x="989129" y="-11242"/>
                  <a:pt x="1100938" y="0"/>
                </a:cubicBezTo>
                <a:cubicBezTo>
                  <a:pt x="1212747" y="11242"/>
                  <a:pt x="1574350" y="-36410"/>
                  <a:pt x="1830629" y="0"/>
                </a:cubicBezTo>
                <a:cubicBezTo>
                  <a:pt x="2086908" y="36410"/>
                  <a:pt x="2180922" y="4645"/>
                  <a:pt x="2425903" y="0"/>
                </a:cubicBezTo>
                <a:cubicBezTo>
                  <a:pt x="2670884" y="-4645"/>
                  <a:pt x="2782024" y="22929"/>
                  <a:pt x="3021178" y="0"/>
                </a:cubicBezTo>
                <a:cubicBezTo>
                  <a:pt x="3260332" y="-22929"/>
                  <a:pt x="3456982" y="-1586"/>
                  <a:pt x="3750869" y="0"/>
                </a:cubicBezTo>
                <a:cubicBezTo>
                  <a:pt x="4044756" y="1586"/>
                  <a:pt x="4302726" y="17043"/>
                  <a:pt x="4480560" y="0"/>
                </a:cubicBezTo>
                <a:cubicBezTo>
                  <a:pt x="4479674" y="5429"/>
                  <a:pt x="4481381" y="14046"/>
                  <a:pt x="4480560" y="18288"/>
                </a:cubicBezTo>
                <a:cubicBezTo>
                  <a:pt x="4279652" y="-6850"/>
                  <a:pt x="4200762" y="41566"/>
                  <a:pt x="3930091" y="18288"/>
                </a:cubicBezTo>
                <a:cubicBezTo>
                  <a:pt x="3659420" y="-4990"/>
                  <a:pt x="3456052" y="22294"/>
                  <a:pt x="3290011" y="18288"/>
                </a:cubicBezTo>
                <a:cubicBezTo>
                  <a:pt x="3123970" y="14282"/>
                  <a:pt x="2882392" y="32818"/>
                  <a:pt x="2649931" y="18288"/>
                </a:cubicBezTo>
                <a:cubicBezTo>
                  <a:pt x="2417470" y="3758"/>
                  <a:pt x="2238426" y="7337"/>
                  <a:pt x="2054657" y="18288"/>
                </a:cubicBezTo>
                <a:cubicBezTo>
                  <a:pt x="1870888" y="29239"/>
                  <a:pt x="1566368" y="45040"/>
                  <a:pt x="1324966" y="18288"/>
                </a:cubicBezTo>
                <a:cubicBezTo>
                  <a:pt x="1083564" y="-8464"/>
                  <a:pt x="787410" y="10946"/>
                  <a:pt x="595274" y="18288"/>
                </a:cubicBezTo>
                <a:cubicBezTo>
                  <a:pt x="403138" y="25630"/>
                  <a:pt x="169622" y="10499"/>
                  <a:pt x="0" y="18288"/>
                </a:cubicBezTo>
                <a:cubicBezTo>
                  <a:pt x="668" y="13665"/>
                  <a:pt x="578" y="5675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1275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B78EA07-30CF-A0BC-887D-04AF790E78F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26418" y="552091"/>
            <a:ext cx="6224335" cy="5431536"/>
          </a:xfrm>
        </p:spPr>
        <p:txBody>
          <a:bodyPr anchor="ctr">
            <a:normAutofit/>
          </a:bodyPr>
          <a:lstStyle/>
          <a:p>
            <a:r>
              <a:rPr lang="en-US" dirty="0"/>
              <a:t>uses one of the genres from the list provided or one we agreed on.</a:t>
            </a:r>
          </a:p>
          <a:p>
            <a:r>
              <a:rPr lang="en-US" dirty="0"/>
              <a:t>follows the conventions and formatting of your chosen genre that you explored and listed in your reflection (Part II).</a:t>
            </a:r>
          </a:p>
          <a:p>
            <a:r>
              <a:rPr lang="en-US" dirty="0"/>
              <a:t>Incorporates information from the research done for your reflective annotated bibliography and gives appropriate credit in order to avoid plagiarism.</a:t>
            </a:r>
          </a:p>
          <a:p>
            <a:pPr marL="457200" lvl="1" indent="0">
              <a:buNone/>
            </a:pPr>
            <a:r>
              <a:rPr lang="en-US" b="1" dirty="0">
                <a:solidFill>
                  <a:schemeClr val="accent2">
                    <a:lumMod val="75000"/>
                  </a:schemeClr>
                </a:solidFill>
              </a:rPr>
              <a:t>Make sure you refer to each source at least once in your U3 assignment.</a:t>
            </a:r>
          </a:p>
        </p:txBody>
      </p:sp>
    </p:spTree>
    <p:extLst>
      <p:ext uri="{BB962C8B-B14F-4D97-AF65-F5344CB8AC3E}">
        <p14:creationId xmlns:p14="http://schemas.microsoft.com/office/powerpoint/2010/main" val="30796808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777A147A-9ED8-46B4-8660-1B3C2AA880B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58FCAEB-FC40-2CCC-7F5C-A823AC6D04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1248" y="548640"/>
            <a:ext cx="3600860" cy="5431536"/>
          </a:xfrm>
        </p:spPr>
        <p:txBody>
          <a:bodyPr>
            <a:normAutofit/>
          </a:bodyPr>
          <a:lstStyle/>
          <a:p>
            <a:r>
              <a:rPr lang="en-US" sz="5400" dirty="0"/>
              <a:t>Part II: Your one-page reflection…</a:t>
            </a:r>
          </a:p>
        </p:txBody>
      </p:sp>
      <p:sp>
        <p:nvSpPr>
          <p:cNvPr id="10" name="sketch line">
            <a:extLst>
              <a:ext uri="{FF2B5EF4-FFF2-40B4-BE49-F238E27FC236}">
                <a16:creationId xmlns:a16="http://schemas.microsoft.com/office/drawing/2014/main" id="{5D6C15A0-C087-4593-8414-2B4EC1CDC3D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2543983" y="3258715"/>
            <a:ext cx="4480560" cy="18288"/>
          </a:xfrm>
          <a:custGeom>
            <a:avLst/>
            <a:gdLst>
              <a:gd name="connsiteX0" fmla="*/ 0 w 4480560"/>
              <a:gd name="connsiteY0" fmla="*/ 0 h 18288"/>
              <a:gd name="connsiteX1" fmla="*/ 595274 w 4480560"/>
              <a:gd name="connsiteY1" fmla="*/ 0 h 18288"/>
              <a:gd name="connsiteX2" fmla="*/ 1100938 w 4480560"/>
              <a:gd name="connsiteY2" fmla="*/ 0 h 18288"/>
              <a:gd name="connsiteX3" fmla="*/ 1651406 w 4480560"/>
              <a:gd name="connsiteY3" fmla="*/ 0 h 18288"/>
              <a:gd name="connsiteX4" fmla="*/ 2336292 w 4480560"/>
              <a:gd name="connsiteY4" fmla="*/ 0 h 18288"/>
              <a:gd name="connsiteX5" fmla="*/ 2931566 w 4480560"/>
              <a:gd name="connsiteY5" fmla="*/ 0 h 18288"/>
              <a:gd name="connsiteX6" fmla="*/ 3482035 w 4480560"/>
              <a:gd name="connsiteY6" fmla="*/ 0 h 18288"/>
              <a:gd name="connsiteX7" fmla="*/ 4480560 w 4480560"/>
              <a:gd name="connsiteY7" fmla="*/ 0 h 18288"/>
              <a:gd name="connsiteX8" fmla="*/ 4480560 w 4480560"/>
              <a:gd name="connsiteY8" fmla="*/ 18288 h 18288"/>
              <a:gd name="connsiteX9" fmla="*/ 3840480 w 4480560"/>
              <a:gd name="connsiteY9" fmla="*/ 18288 h 18288"/>
              <a:gd name="connsiteX10" fmla="*/ 3290011 w 4480560"/>
              <a:gd name="connsiteY10" fmla="*/ 18288 h 18288"/>
              <a:gd name="connsiteX11" fmla="*/ 2560320 w 4480560"/>
              <a:gd name="connsiteY11" fmla="*/ 18288 h 18288"/>
              <a:gd name="connsiteX12" fmla="*/ 1965046 w 4480560"/>
              <a:gd name="connsiteY12" fmla="*/ 18288 h 18288"/>
              <a:gd name="connsiteX13" fmla="*/ 1459382 w 4480560"/>
              <a:gd name="connsiteY13" fmla="*/ 18288 h 18288"/>
              <a:gd name="connsiteX14" fmla="*/ 774497 w 4480560"/>
              <a:gd name="connsiteY14" fmla="*/ 18288 h 18288"/>
              <a:gd name="connsiteX15" fmla="*/ 0 w 4480560"/>
              <a:gd name="connsiteY15" fmla="*/ 18288 h 18288"/>
              <a:gd name="connsiteX16" fmla="*/ 0 w 4480560"/>
              <a:gd name="connsiteY16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480560" h="18288" fill="none" extrusionOk="0">
                <a:moveTo>
                  <a:pt x="0" y="0"/>
                </a:moveTo>
                <a:cubicBezTo>
                  <a:pt x="267821" y="8731"/>
                  <a:pt x="334105" y="2629"/>
                  <a:pt x="595274" y="0"/>
                </a:cubicBezTo>
                <a:cubicBezTo>
                  <a:pt x="856443" y="-2629"/>
                  <a:pt x="863808" y="-13353"/>
                  <a:pt x="1100938" y="0"/>
                </a:cubicBezTo>
                <a:cubicBezTo>
                  <a:pt x="1338068" y="13353"/>
                  <a:pt x="1431663" y="-25862"/>
                  <a:pt x="1651406" y="0"/>
                </a:cubicBezTo>
                <a:cubicBezTo>
                  <a:pt x="1871149" y="25862"/>
                  <a:pt x="2173163" y="23827"/>
                  <a:pt x="2336292" y="0"/>
                </a:cubicBezTo>
                <a:cubicBezTo>
                  <a:pt x="2499421" y="-23827"/>
                  <a:pt x="2720589" y="28148"/>
                  <a:pt x="2931566" y="0"/>
                </a:cubicBezTo>
                <a:cubicBezTo>
                  <a:pt x="3142543" y="-28148"/>
                  <a:pt x="3323630" y="27022"/>
                  <a:pt x="3482035" y="0"/>
                </a:cubicBezTo>
                <a:cubicBezTo>
                  <a:pt x="3640440" y="-27022"/>
                  <a:pt x="4012110" y="-20118"/>
                  <a:pt x="4480560" y="0"/>
                </a:cubicBezTo>
                <a:cubicBezTo>
                  <a:pt x="4480958" y="7429"/>
                  <a:pt x="4480540" y="10822"/>
                  <a:pt x="4480560" y="18288"/>
                </a:cubicBezTo>
                <a:cubicBezTo>
                  <a:pt x="4314132" y="14924"/>
                  <a:pt x="4028383" y="36632"/>
                  <a:pt x="3840480" y="18288"/>
                </a:cubicBezTo>
                <a:cubicBezTo>
                  <a:pt x="3652577" y="-56"/>
                  <a:pt x="3547615" y="2848"/>
                  <a:pt x="3290011" y="18288"/>
                </a:cubicBezTo>
                <a:cubicBezTo>
                  <a:pt x="3032407" y="33728"/>
                  <a:pt x="2830268" y="8719"/>
                  <a:pt x="2560320" y="18288"/>
                </a:cubicBezTo>
                <a:cubicBezTo>
                  <a:pt x="2290372" y="27857"/>
                  <a:pt x="2147422" y="6728"/>
                  <a:pt x="1965046" y="18288"/>
                </a:cubicBezTo>
                <a:cubicBezTo>
                  <a:pt x="1782670" y="29848"/>
                  <a:pt x="1689791" y="40680"/>
                  <a:pt x="1459382" y="18288"/>
                </a:cubicBezTo>
                <a:cubicBezTo>
                  <a:pt x="1228973" y="-4104"/>
                  <a:pt x="915486" y="36501"/>
                  <a:pt x="774497" y="18288"/>
                </a:cubicBezTo>
                <a:cubicBezTo>
                  <a:pt x="633508" y="75"/>
                  <a:pt x="361442" y="-11107"/>
                  <a:pt x="0" y="18288"/>
                </a:cubicBezTo>
                <a:cubicBezTo>
                  <a:pt x="-591" y="13205"/>
                  <a:pt x="-663" y="6329"/>
                  <a:pt x="0" y="0"/>
                </a:cubicBezTo>
                <a:close/>
              </a:path>
              <a:path w="4480560" h="18288" stroke="0" extrusionOk="0">
                <a:moveTo>
                  <a:pt x="0" y="0"/>
                </a:moveTo>
                <a:cubicBezTo>
                  <a:pt x="285465" y="225"/>
                  <a:pt x="322691" y="16223"/>
                  <a:pt x="595274" y="0"/>
                </a:cubicBezTo>
                <a:cubicBezTo>
                  <a:pt x="867857" y="-16223"/>
                  <a:pt x="989129" y="-11242"/>
                  <a:pt x="1100938" y="0"/>
                </a:cubicBezTo>
                <a:cubicBezTo>
                  <a:pt x="1212747" y="11242"/>
                  <a:pt x="1574350" y="-36410"/>
                  <a:pt x="1830629" y="0"/>
                </a:cubicBezTo>
                <a:cubicBezTo>
                  <a:pt x="2086908" y="36410"/>
                  <a:pt x="2180922" y="4645"/>
                  <a:pt x="2425903" y="0"/>
                </a:cubicBezTo>
                <a:cubicBezTo>
                  <a:pt x="2670884" y="-4645"/>
                  <a:pt x="2782024" y="22929"/>
                  <a:pt x="3021178" y="0"/>
                </a:cubicBezTo>
                <a:cubicBezTo>
                  <a:pt x="3260332" y="-22929"/>
                  <a:pt x="3456982" y="-1586"/>
                  <a:pt x="3750869" y="0"/>
                </a:cubicBezTo>
                <a:cubicBezTo>
                  <a:pt x="4044756" y="1586"/>
                  <a:pt x="4302726" y="17043"/>
                  <a:pt x="4480560" y="0"/>
                </a:cubicBezTo>
                <a:cubicBezTo>
                  <a:pt x="4479674" y="5429"/>
                  <a:pt x="4481381" y="14046"/>
                  <a:pt x="4480560" y="18288"/>
                </a:cubicBezTo>
                <a:cubicBezTo>
                  <a:pt x="4279652" y="-6850"/>
                  <a:pt x="4200762" y="41566"/>
                  <a:pt x="3930091" y="18288"/>
                </a:cubicBezTo>
                <a:cubicBezTo>
                  <a:pt x="3659420" y="-4990"/>
                  <a:pt x="3456052" y="22294"/>
                  <a:pt x="3290011" y="18288"/>
                </a:cubicBezTo>
                <a:cubicBezTo>
                  <a:pt x="3123970" y="14282"/>
                  <a:pt x="2882392" y="32818"/>
                  <a:pt x="2649931" y="18288"/>
                </a:cubicBezTo>
                <a:cubicBezTo>
                  <a:pt x="2417470" y="3758"/>
                  <a:pt x="2238426" y="7337"/>
                  <a:pt x="2054657" y="18288"/>
                </a:cubicBezTo>
                <a:cubicBezTo>
                  <a:pt x="1870888" y="29239"/>
                  <a:pt x="1566368" y="45040"/>
                  <a:pt x="1324966" y="18288"/>
                </a:cubicBezTo>
                <a:cubicBezTo>
                  <a:pt x="1083564" y="-8464"/>
                  <a:pt x="787410" y="10946"/>
                  <a:pt x="595274" y="18288"/>
                </a:cubicBezTo>
                <a:cubicBezTo>
                  <a:pt x="403138" y="25630"/>
                  <a:pt x="169622" y="10499"/>
                  <a:pt x="0" y="18288"/>
                </a:cubicBezTo>
                <a:cubicBezTo>
                  <a:pt x="668" y="13665"/>
                  <a:pt x="578" y="5675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1275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B78EA07-30CF-A0BC-887D-04AF790E78F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26418" y="552091"/>
            <a:ext cx="6224335" cy="5431536"/>
          </a:xfrm>
        </p:spPr>
        <p:txBody>
          <a:bodyPr anchor="ctr">
            <a:normAutofit/>
          </a:bodyPr>
          <a:lstStyle/>
          <a:p>
            <a:r>
              <a:rPr lang="en-US" dirty="0"/>
              <a:t>is thoughtfully written and follows the assignment guidelines.</a:t>
            </a:r>
          </a:p>
          <a:p>
            <a:r>
              <a:rPr lang="en-US" dirty="0"/>
              <a:t>clearly and convincingly explains why the genre you plan to compose in makes sense for the audience you have chosen to address.</a:t>
            </a:r>
          </a:p>
          <a:p>
            <a:r>
              <a:rPr lang="en-US" dirty="0"/>
              <a:t>clearly lists and explains the traits that are unique to the genre.</a:t>
            </a:r>
          </a:p>
        </p:txBody>
      </p:sp>
    </p:spTree>
    <p:extLst>
      <p:ext uri="{BB962C8B-B14F-4D97-AF65-F5344CB8AC3E}">
        <p14:creationId xmlns:p14="http://schemas.microsoft.com/office/powerpoint/2010/main" val="5663153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777A147A-9ED8-46B4-8660-1B3C2AA880B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58FCAEB-FC40-2CCC-7F5C-A823AC6D04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1248" y="548640"/>
            <a:ext cx="3600860" cy="5431536"/>
          </a:xfrm>
        </p:spPr>
        <p:txBody>
          <a:bodyPr>
            <a:normAutofit/>
          </a:bodyPr>
          <a:lstStyle/>
          <a:p>
            <a:r>
              <a:rPr lang="en-US" sz="5400"/>
              <a:t>Discuss</a:t>
            </a:r>
          </a:p>
        </p:txBody>
      </p:sp>
      <p:sp>
        <p:nvSpPr>
          <p:cNvPr id="10" name="sketch line">
            <a:extLst>
              <a:ext uri="{FF2B5EF4-FFF2-40B4-BE49-F238E27FC236}">
                <a16:creationId xmlns:a16="http://schemas.microsoft.com/office/drawing/2014/main" id="{5D6C15A0-C087-4593-8414-2B4EC1CDC3D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2543983" y="3258715"/>
            <a:ext cx="4480560" cy="18288"/>
          </a:xfrm>
          <a:custGeom>
            <a:avLst/>
            <a:gdLst>
              <a:gd name="connsiteX0" fmla="*/ 0 w 4480560"/>
              <a:gd name="connsiteY0" fmla="*/ 0 h 18288"/>
              <a:gd name="connsiteX1" fmla="*/ 595274 w 4480560"/>
              <a:gd name="connsiteY1" fmla="*/ 0 h 18288"/>
              <a:gd name="connsiteX2" fmla="*/ 1100938 w 4480560"/>
              <a:gd name="connsiteY2" fmla="*/ 0 h 18288"/>
              <a:gd name="connsiteX3" fmla="*/ 1651406 w 4480560"/>
              <a:gd name="connsiteY3" fmla="*/ 0 h 18288"/>
              <a:gd name="connsiteX4" fmla="*/ 2336292 w 4480560"/>
              <a:gd name="connsiteY4" fmla="*/ 0 h 18288"/>
              <a:gd name="connsiteX5" fmla="*/ 2931566 w 4480560"/>
              <a:gd name="connsiteY5" fmla="*/ 0 h 18288"/>
              <a:gd name="connsiteX6" fmla="*/ 3482035 w 4480560"/>
              <a:gd name="connsiteY6" fmla="*/ 0 h 18288"/>
              <a:gd name="connsiteX7" fmla="*/ 4480560 w 4480560"/>
              <a:gd name="connsiteY7" fmla="*/ 0 h 18288"/>
              <a:gd name="connsiteX8" fmla="*/ 4480560 w 4480560"/>
              <a:gd name="connsiteY8" fmla="*/ 18288 h 18288"/>
              <a:gd name="connsiteX9" fmla="*/ 3840480 w 4480560"/>
              <a:gd name="connsiteY9" fmla="*/ 18288 h 18288"/>
              <a:gd name="connsiteX10" fmla="*/ 3290011 w 4480560"/>
              <a:gd name="connsiteY10" fmla="*/ 18288 h 18288"/>
              <a:gd name="connsiteX11" fmla="*/ 2560320 w 4480560"/>
              <a:gd name="connsiteY11" fmla="*/ 18288 h 18288"/>
              <a:gd name="connsiteX12" fmla="*/ 1965046 w 4480560"/>
              <a:gd name="connsiteY12" fmla="*/ 18288 h 18288"/>
              <a:gd name="connsiteX13" fmla="*/ 1459382 w 4480560"/>
              <a:gd name="connsiteY13" fmla="*/ 18288 h 18288"/>
              <a:gd name="connsiteX14" fmla="*/ 774497 w 4480560"/>
              <a:gd name="connsiteY14" fmla="*/ 18288 h 18288"/>
              <a:gd name="connsiteX15" fmla="*/ 0 w 4480560"/>
              <a:gd name="connsiteY15" fmla="*/ 18288 h 18288"/>
              <a:gd name="connsiteX16" fmla="*/ 0 w 4480560"/>
              <a:gd name="connsiteY16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480560" h="18288" fill="none" extrusionOk="0">
                <a:moveTo>
                  <a:pt x="0" y="0"/>
                </a:moveTo>
                <a:cubicBezTo>
                  <a:pt x="267821" y="8731"/>
                  <a:pt x="334105" y="2629"/>
                  <a:pt x="595274" y="0"/>
                </a:cubicBezTo>
                <a:cubicBezTo>
                  <a:pt x="856443" y="-2629"/>
                  <a:pt x="863808" y="-13353"/>
                  <a:pt x="1100938" y="0"/>
                </a:cubicBezTo>
                <a:cubicBezTo>
                  <a:pt x="1338068" y="13353"/>
                  <a:pt x="1431663" y="-25862"/>
                  <a:pt x="1651406" y="0"/>
                </a:cubicBezTo>
                <a:cubicBezTo>
                  <a:pt x="1871149" y="25862"/>
                  <a:pt x="2173163" y="23827"/>
                  <a:pt x="2336292" y="0"/>
                </a:cubicBezTo>
                <a:cubicBezTo>
                  <a:pt x="2499421" y="-23827"/>
                  <a:pt x="2720589" y="28148"/>
                  <a:pt x="2931566" y="0"/>
                </a:cubicBezTo>
                <a:cubicBezTo>
                  <a:pt x="3142543" y="-28148"/>
                  <a:pt x="3323630" y="27022"/>
                  <a:pt x="3482035" y="0"/>
                </a:cubicBezTo>
                <a:cubicBezTo>
                  <a:pt x="3640440" y="-27022"/>
                  <a:pt x="4012110" y="-20118"/>
                  <a:pt x="4480560" y="0"/>
                </a:cubicBezTo>
                <a:cubicBezTo>
                  <a:pt x="4480958" y="7429"/>
                  <a:pt x="4480540" y="10822"/>
                  <a:pt x="4480560" y="18288"/>
                </a:cubicBezTo>
                <a:cubicBezTo>
                  <a:pt x="4314132" y="14924"/>
                  <a:pt x="4028383" y="36632"/>
                  <a:pt x="3840480" y="18288"/>
                </a:cubicBezTo>
                <a:cubicBezTo>
                  <a:pt x="3652577" y="-56"/>
                  <a:pt x="3547615" y="2848"/>
                  <a:pt x="3290011" y="18288"/>
                </a:cubicBezTo>
                <a:cubicBezTo>
                  <a:pt x="3032407" y="33728"/>
                  <a:pt x="2830268" y="8719"/>
                  <a:pt x="2560320" y="18288"/>
                </a:cubicBezTo>
                <a:cubicBezTo>
                  <a:pt x="2290372" y="27857"/>
                  <a:pt x="2147422" y="6728"/>
                  <a:pt x="1965046" y="18288"/>
                </a:cubicBezTo>
                <a:cubicBezTo>
                  <a:pt x="1782670" y="29848"/>
                  <a:pt x="1689791" y="40680"/>
                  <a:pt x="1459382" y="18288"/>
                </a:cubicBezTo>
                <a:cubicBezTo>
                  <a:pt x="1228973" y="-4104"/>
                  <a:pt x="915486" y="36501"/>
                  <a:pt x="774497" y="18288"/>
                </a:cubicBezTo>
                <a:cubicBezTo>
                  <a:pt x="633508" y="75"/>
                  <a:pt x="361442" y="-11107"/>
                  <a:pt x="0" y="18288"/>
                </a:cubicBezTo>
                <a:cubicBezTo>
                  <a:pt x="-591" y="13205"/>
                  <a:pt x="-663" y="6329"/>
                  <a:pt x="0" y="0"/>
                </a:cubicBezTo>
                <a:close/>
              </a:path>
              <a:path w="4480560" h="18288" stroke="0" extrusionOk="0">
                <a:moveTo>
                  <a:pt x="0" y="0"/>
                </a:moveTo>
                <a:cubicBezTo>
                  <a:pt x="285465" y="225"/>
                  <a:pt x="322691" y="16223"/>
                  <a:pt x="595274" y="0"/>
                </a:cubicBezTo>
                <a:cubicBezTo>
                  <a:pt x="867857" y="-16223"/>
                  <a:pt x="989129" y="-11242"/>
                  <a:pt x="1100938" y="0"/>
                </a:cubicBezTo>
                <a:cubicBezTo>
                  <a:pt x="1212747" y="11242"/>
                  <a:pt x="1574350" y="-36410"/>
                  <a:pt x="1830629" y="0"/>
                </a:cubicBezTo>
                <a:cubicBezTo>
                  <a:pt x="2086908" y="36410"/>
                  <a:pt x="2180922" y="4645"/>
                  <a:pt x="2425903" y="0"/>
                </a:cubicBezTo>
                <a:cubicBezTo>
                  <a:pt x="2670884" y="-4645"/>
                  <a:pt x="2782024" y="22929"/>
                  <a:pt x="3021178" y="0"/>
                </a:cubicBezTo>
                <a:cubicBezTo>
                  <a:pt x="3260332" y="-22929"/>
                  <a:pt x="3456982" y="-1586"/>
                  <a:pt x="3750869" y="0"/>
                </a:cubicBezTo>
                <a:cubicBezTo>
                  <a:pt x="4044756" y="1586"/>
                  <a:pt x="4302726" y="17043"/>
                  <a:pt x="4480560" y="0"/>
                </a:cubicBezTo>
                <a:cubicBezTo>
                  <a:pt x="4479674" y="5429"/>
                  <a:pt x="4481381" y="14046"/>
                  <a:pt x="4480560" y="18288"/>
                </a:cubicBezTo>
                <a:cubicBezTo>
                  <a:pt x="4279652" y="-6850"/>
                  <a:pt x="4200762" y="41566"/>
                  <a:pt x="3930091" y="18288"/>
                </a:cubicBezTo>
                <a:cubicBezTo>
                  <a:pt x="3659420" y="-4990"/>
                  <a:pt x="3456052" y="22294"/>
                  <a:pt x="3290011" y="18288"/>
                </a:cubicBezTo>
                <a:cubicBezTo>
                  <a:pt x="3123970" y="14282"/>
                  <a:pt x="2882392" y="32818"/>
                  <a:pt x="2649931" y="18288"/>
                </a:cubicBezTo>
                <a:cubicBezTo>
                  <a:pt x="2417470" y="3758"/>
                  <a:pt x="2238426" y="7337"/>
                  <a:pt x="2054657" y="18288"/>
                </a:cubicBezTo>
                <a:cubicBezTo>
                  <a:pt x="1870888" y="29239"/>
                  <a:pt x="1566368" y="45040"/>
                  <a:pt x="1324966" y="18288"/>
                </a:cubicBezTo>
                <a:cubicBezTo>
                  <a:pt x="1083564" y="-8464"/>
                  <a:pt x="787410" y="10946"/>
                  <a:pt x="595274" y="18288"/>
                </a:cubicBezTo>
                <a:cubicBezTo>
                  <a:pt x="403138" y="25630"/>
                  <a:pt x="169622" y="10499"/>
                  <a:pt x="0" y="18288"/>
                </a:cubicBezTo>
                <a:cubicBezTo>
                  <a:pt x="668" y="13665"/>
                  <a:pt x="578" y="5675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1275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B78EA07-30CF-A0BC-887D-04AF790E78F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26418" y="552091"/>
            <a:ext cx="6224335" cy="5431536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en-US" dirty="0"/>
              <a:t>In small groups and then the class, you’ll briefly share your genre and its conventions and ask each other for feedback on the following questions:</a:t>
            </a:r>
          </a:p>
          <a:p>
            <a:pPr lvl="1"/>
            <a:r>
              <a:rPr lang="en-US" dirty="0"/>
              <a:t>How will you </a:t>
            </a:r>
            <a:r>
              <a:rPr lang="en-US" b="1" dirty="0"/>
              <a:t>show</a:t>
            </a:r>
            <a:r>
              <a:rPr lang="en-US" dirty="0"/>
              <a:t> the information from your research? For example, if you’re doing a podcast, you will…</a:t>
            </a:r>
          </a:p>
          <a:p>
            <a:pPr lvl="1"/>
            <a:r>
              <a:rPr lang="en-US" dirty="0"/>
              <a:t>How will you give </a:t>
            </a:r>
            <a:r>
              <a:rPr lang="en-US" b="1" dirty="0"/>
              <a:t>credit</a:t>
            </a:r>
            <a:r>
              <a:rPr lang="en-US" dirty="0"/>
              <a:t> to your sources to avoid plagiarism? For example, if you’re doing a brochure, you will…</a:t>
            </a:r>
          </a:p>
          <a:p>
            <a:pPr lvl="1"/>
            <a:r>
              <a:rPr lang="en-US" dirty="0"/>
              <a:t>What </a:t>
            </a:r>
            <a:r>
              <a:rPr lang="en-US" b="1" dirty="0"/>
              <a:t>excites</a:t>
            </a:r>
            <a:r>
              <a:rPr lang="en-US" dirty="0"/>
              <a:t> you about creating your genre?</a:t>
            </a:r>
          </a:p>
          <a:p>
            <a:pPr lvl="1"/>
            <a:r>
              <a:rPr lang="en-US" dirty="0"/>
              <a:t>What </a:t>
            </a:r>
            <a:r>
              <a:rPr lang="en-US" b="1" dirty="0"/>
              <a:t>worries</a:t>
            </a:r>
            <a:r>
              <a:rPr lang="en-US" dirty="0"/>
              <a:t> you about this project as a whole?</a:t>
            </a:r>
          </a:p>
        </p:txBody>
      </p:sp>
    </p:spTree>
    <p:extLst>
      <p:ext uri="{BB962C8B-B14F-4D97-AF65-F5344CB8AC3E}">
        <p14:creationId xmlns:p14="http://schemas.microsoft.com/office/powerpoint/2010/main" val="8748060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777A147A-9ED8-46B4-8660-1B3C2AA880B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8346490-4CFB-86EA-FBFE-D2E574D005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1248" y="548640"/>
            <a:ext cx="3600860" cy="5431536"/>
          </a:xfrm>
        </p:spPr>
        <p:txBody>
          <a:bodyPr>
            <a:normAutofit/>
          </a:bodyPr>
          <a:lstStyle/>
          <a:p>
            <a:r>
              <a:rPr lang="en-US" sz="5400" dirty="0"/>
              <a:t>Write!</a:t>
            </a:r>
          </a:p>
        </p:txBody>
      </p:sp>
      <p:sp>
        <p:nvSpPr>
          <p:cNvPr id="10" name="sketch line">
            <a:extLst>
              <a:ext uri="{FF2B5EF4-FFF2-40B4-BE49-F238E27FC236}">
                <a16:creationId xmlns:a16="http://schemas.microsoft.com/office/drawing/2014/main" id="{5D6C15A0-C087-4593-8414-2B4EC1CDC3D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2543983" y="3258715"/>
            <a:ext cx="4480560" cy="18288"/>
          </a:xfrm>
          <a:custGeom>
            <a:avLst/>
            <a:gdLst>
              <a:gd name="connsiteX0" fmla="*/ 0 w 4480560"/>
              <a:gd name="connsiteY0" fmla="*/ 0 h 18288"/>
              <a:gd name="connsiteX1" fmla="*/ 595274 w 4480560"/>
              <a:gd name="connsiteY1" fmla="*/ 0 h 18288"/>
              <a:gd name="connsiteX2" fmla="*/ 1100938 w 4480560"/>
              <a:gd name="connsiteY2" fmla="*/ 0 h 18288"/>
              <a:gd name="connsiteX3" fmla="*/ 1651406 w 4480560"/>
              <a:gd name="connsiteY3" fmla="*/ 0 h 18288"/>
              <a:gd name="connsiteX4" fmla="*/ 2336292 w 4480560"/>
              <a:gd name="connsiteY4" fmla="*/ 0 h 18288"/>
              <a:gd name="connsiteX5" fmla="*/ 2931566 w 4480560"/>
              <a:gd name="connsiteY5" fmla="*/ 0 h 18288"/>
              <a:gd name="connsiteX6" fmla="*/ 3482035 w 4480560"/>
              <a:gd name="connsiteY6" fmla="*/ 0 h 18288"/>
              <a:gd name="connsiteX7" fmla="*/ 4480560 w 4480560"/>
              <a:gd name="connsiteY7" fmla="*/ 0 h 18288"/>
              <a:gd name="connsiteX8" fmla="*/ 4480560 w 4480560"/>
              <a:gd name="connsiteY8" fmla="*/ 18288 h 18288"/>
              <a:gd name="connsiteX9" fmla="*/ 3840480 w 4480560"/>
              <a:gd name="connsiteY9" fmla="*/ 18288 h 18288"/>
              <a:gd name="connsiteX10" fmla="*/ 3290011 w 4480560"/>
              <a:gd name="connsiteY10" fmla="*/ 18288 h 18288"/>
              <a:gd name="connsiteX11" fmla="*/ 2560320 w 4480560"/>
              <a:gd name="connsiteY11" fmla="*/ 18288 h 18288"/>
              <a:gd name="connsiteX12" fmla="*/ 1965046 w 4480560"/>
              <a:gd name="connsiteY12" fmla="*/ 18288 h 18288"/>
              <a:gd name="connsiteX13" fmla="*/ 1459382 w 4480560"/>
              <a:gd name="connsiteY13" fmla="*/ 18288 h 18288"/>
              <a:gd name="connsiteX14" fmla="*/ 774497 w 4480560"/>
              <a:gd name="connsiteY14" fmla="*/ 18288 h 18288"/>
              <a:gd name="connsiteX15" fmla="*/ 0 w 4480560"/>
              <a:gd name="connsiteY15" fmla="*/ 18288 h 18288"/>
              <a:gd name="connsiteX16" fmla="*/ 0 w 4480560"/>
              <a:gd name="connsiteY16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480560" h="18288" fill="none" extrusionOk="0">
                <a:moveTo>
                  <a:pt x="0" y="0"/>
                </a:moveTo>
                <a:cubicBezTo>
                  <a:pt x="267821" y="8731"/>
                  <a:pt x="334105" y="2629"/>
                  <a:pt x="595274" y="0"/>
                </a:cubicBezTo>
                <a:cubicBezTo>
                  <a:pt x="856443" y="-2629"/>
                  <a:pt x="863808" y="-13353"/>
                  <a:pt x="1100938" y="0"/>
                </a:cubicBezTo>
                <a:cubicBezTo>
                  <a:pt x="1338068" y="13353"/>
                  <a:pt x="1431663" y="-25862"/>
                  <a:pt x="1651406" y="0"/>
                </a:cubicBezTo>
                <a:cubicBezTo>
                  <a:pt x="1871149" y="25862"/>
                  <a:pt x="2173163" y="23827"/>
                  <a:pt x="2336292" y="0"/>
                </a:cubicBezTo>
                <a:cubicBezTo>
                  <a:pt x="2499421" y="-23827"/>
                  <a:pt x="2720589" y="28148"/>
                  <a:pt x="2931566" y="0"/>
                </a:cubicBezTo>
                <a:cubicBezTo>
                  <a:pt x="3142543" y="-28148"/>
                  <a:pt x="3323630" y="27022"/>
                  <a:pt x="3482035" y="0"/>
                </a:cubicBezTo>
                <a:cubicBezTo>
                  <a:pt x="3640440" y="-27022"/>
                  <a:pt x="4012110" y="-20118"/>
                  <a:pt x="4480560" y="0"/>
                </a:cubicBezTo>
                <a:cubicBezTo>
                  <a:pt x="4480958" y="7429"/>
                  <a:pt x="4480540" y="10822"/>
                  <a:pt x="4480560" y="18288"/>
                </a:cubicBezTo>
                <a:cubicBezTo>
                  <a:pt x="4314132" y="14924"/>
                  <a:pt x="4028383" y="36632"/>
                  <a:pt x="3840480" y="18288"/>
                </a:cubicBezTo>
                <a:cubicBezTo>
                  <a:pt x="3652577" y="-56"/>
                  <a:pt x="3547615" y="2848"/>
                  <a:pt x="3290011" y="18288"/>
                </a:cubicBezTo>
                <a:cubicBezTo>
                  <a:pt x="3032407" y="33728"/>
                  <a:pt x="2830268" y="8719"/>
                  <a:pt x="2560320" y="18288"/>
                </a:cubicBezTo>
                <a:cubicBezTo>
                  <a:pt x="2290372" y="27857"/>
                  <a:pt x="2147422" y="6728"/>
                  <a:pt x="1965046" y="18288"/>
                </a:cubicBezTo>
                <a:cubicBezTo>
                  <a:pt x="1782670" y="29848"/>
                  <a:pt x="1689791" y="40680"/>
                  <a:pt x="1459382" y="18288"/>
                </a:cubicBezTo>
                <a:cubicBezTo>
                  <a:pt x="1228973" y="-4104"/>
                  <a:pt x="915486" y="36501"/>
                  <a:pt x="774497" y="18288"/>
                </a:cubicBezTo>
                <a:cubicBezTo>
                  <a:pt x="633508" y="75"/>
                  <a:pt x="361442" y="-11107"/>
                  <a:pt x="0" y="18288"/>
                </a:cubicBezTo>
                <a:cubicBezTo>
                  <a:pt x="-591" y="13205"/>
                  <a:pt x="-663" y="6329"/>
                  <a:pt x="0" y="0"/>
                </a:cubicBezTo>
                <a:close/>
              </a:path>
              <a:path w="4480560" h="18288" stroke="0" extrusionOk="0">
                <a:moveTo>
                  <a:pt x="0" y="0"/>
                </a:moveTo>
                <a:cubicBezTo>
                  <a:pt x="285465" y="225"/>
                  <a:pt x="322691" y="16223"/>
                  <a:pt x="595274" y="0"/>
                </a:cubicBezTo>
                <a:cubicBezTo>
                  <a:pt x="867857" y="-16223"/>
                  <a:pt x="989129" y="-11242"/>
                  <a:pt x="1100938" y="0"/>
                </a:cubicBezTo>
                <a:cubicBezTo>
                  <a:pt x="1212747" y="11242"/>
                  <a:pt x="1574350" y="-36410"/>
                  <a:pt x="1830629" y="0"/>
                </a:cubicBezTo>
                <a:cubicBezTo>
                  <a:pt x="2086908" y="36410"/>
                  <a:pt x="2180922" y="4645"/>
                  <a:pt x="2425903" y="0"/>
                </a:cubicBezTo>
                <a:cubicBezTo>
                  <a:pt x="2670884" y="-4645"/>
                  <a:pt x="2782024" y="22929"/>
                  <a:pt x="3021178" y="0"/>
                </a:cubicBezTo>
                <a:cubicBezTo>
                  <a:pt x="3260332" y="-22929"/>
                  <a:pt x="3456982" y="-1586"/>
                  <a:pt x="3750869" y="0"/>
                </a:cubicBezTo>
                <a:cubicBezTo>
                  <a:pt x="4044756" y="1586"/>
                  <a:pt x="4302726" y="17043"/>
                  <a:pt x="4480560" y="0"/>
                </a:cubicBezTo>
                <a:cubicBezTo>
                  <a:pt x="4479674" y="5429"/>
                  <a:pt x="4481381" y="14046"/>
                  <a:pt x="4480560" y="18288"/>
                </a:cubicBezTo>
                <a:cubicBezTo>
                  <a:pt x="4279652" y="-6850"/>
                  <a:pt x="4200762" y="41566"/>
                  <a:pt x="3930091" y="18288"/>
                </a:cubicBezTo>
                <a:cubicBezTo>
                  <a:pt x="3659420" y="-4990"/>
                  <a:pt x="3456052" y="22294"/>
                  <a:pt x="3290011" y="18288"/>
                </a:cubicBezTo>
                <a:cubicBezTo>
                  <a:pt x="3123970" y="14282"/>
                  <a:pt x="2882392" y="32818"/>
                  <a:pt x="2649931" y="18288"/>
                </a:cubicBezTo>
                <a:cubicBezTo>
                  <a:pt x="2417470" y="3758"/>
                  <a:pt x="2238426" y="7337"/>
                  <a:pt x="2054657" y="18288"/>
                </a:cubicBezTo>
                <a:cubicBezTo>
                  <a:pt x="1870888" y="29239"/>
                  <a:pt x="1566368" y="45040"/>
                  <a:pt x="1324966" y="18288"/>
                </a:cubicBezTo>
                <a:cubicBezTo>
                  <a:pt x="1083564" y="-8464"/>
                  <a:pt x="787410" y="10946"/>
                  <a:pt x="595274" y="18288"/>
                </a:cubicBezTo>
                <a:cubicBezTo>
                  <a:pt x="403138" y="25630"/>
                  <a:pt x="169622" y="10499"/>
                  <a:pt x="0" y="18288"/>
                </a:cubicBezTo>
                <a:cubicBezTo>
                  <a:pt x="668" y="13665"/>
                  <a:pt x="578" y="5675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1275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517ED70-7BB4-78F0-4E80-D698E14480E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26418" y="552091"/>
            <a:ext cx="6224335" cy="5431536"/>
          </a:xfrm>
        </p:spPr>
        <p:txBody>
          <a:bodyPr anchor="ctr">
            <a:normAutofit/>
          </a:bodyPr>
          <a:lstStyle/>
          <a:p>
            <a:r>
              <a:rPr lang="en-US" b="0" i="0" dirty="0">
                <a:solidFill>
                  <a:srgbClr val="444444"/>
                </a:solidFill>
                <a:effectLst/>
              </a:rPr>
              <a:t>For the rest of class, work on your U3 project!</a:t>
            </a:r>
          </a:p>
          <a:p>
            <a:r>
              <a:rPr lang="en-US" dirty="0">
                <a:solidFill>
                  <a:srgbClr val="444444"/>
                </a:solidFill>
              </a:rPr>
              <a:t>If you need to refer to your mentor text (remember the U3 Genre assignment?), spend time (quietly) viewing/reading it.</a:t>
            </a:r>
          </a:p>
          <a:p>
            <a:r>
              <a:rPr lang="en-US" b="0" i="0" dirty="0">
                <a:solidFill>
                  <a:srgbClr val="444444"/>
                </a:solidFill>
                <a:effectLst/>
              </a:rPr>
              <a:t>If you need help with either Parts I or II, come talk to me about it! (That’s what they pay me the big bucks for! LOL)</a:t>
            </a:r>
          </a:p>
        </p:txBody>
      </p:sp>
    </p:spTree>
    <p:extLst>
      <p:ext uri="{BB962C8B-B14F-4D97-AF65-F5344CB8AC3E}">
        <p14:creationId xmlns:p14="http://schemas.microsoft.com/office/powerpoint/2010/main" val="9297780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Homework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199" y="1431236"/>
            <a:ext cx="10055944" cy="5426763"/>
          </a:xfrm>
        </p:spPr>
        <p:txBody>
          <a:bodyPr>
            <a:normAutofit/>
          </a:bodyPr>
          <a:lstStyle/>
          <a:p>
            <a:pPr algn="l">
              <a:buFont typeface="Arial" panose="020B0604020202020204" pitchFamily="34" charset="0"/>
              <a:buChar char="•"/>
            </a:pPr>
            <a:r>
              <a:rPr lang="en-US" b="0" i="0" dirty="0">
                <a:solidFill>
                  <a:srgbClr val="444444"/>
                </a:solidFill>
                <a:effectLst/>
              </a:rPr>
              <a:t>Begin creating your U3 project. This project requires some maturity as a student on your part. Why? Because each student’s project is different, the time required for Parts I and II will vary. You’ll need to schedule in the time needed. </a:t>
            </a:r>
            <a:r>
              <a:rPr lang="en-US" b="1" i="0" dirty="0">
                <a:solidFill>
                  <a:srgbClr val="444444"/>
                </a:solidFill>
                <a:effectLst/>
              </a:rPr>
              <a:t>Also, the temptation to put off this assignment until right before the first draft due date will be strong–do not give in to this temptation!</a:t>
            </a:r>
            <a:endParaRPr lang="en-US" b="0" i="0" dirty="0">
              <a:solidFill>
                <a:srgbClr val="444444"/>
              </a:solidFill>
              <a:effectLst/>
            </a:endParaRPr>
          </a:p>
          <a:p>
            <a:pPr algn="l">
              <a:buFont typeface="Arial" panose="020B0604020202020204" pitchFamily="34" charset="0"/>
              <a:buChar char="•"/>
            </a:pPr>
            <a:r>
              <a:rPr lang="en-US" b="0" i="0" dirty="0">
                <a:solidFill>
                  <a:srgbClr val="444444"/>
                </a:solidFill>
                <a:effectLst/>
              </a:rPr>
              <a:t>However, I will give you two </a:t>
            </a:r>
            <a:r>
              <a:rPr lang="en-US" b="1" i="0" dirty="0">
                <a:solidFill>
                  <a:srgbClr val="444444"/>
                </a:solidFill>
                <a:effectLst/>
              </a:rPr>
              <a:t>new </a:t>
            </a:r>
            <a:r>
              <a:rPr lang="en-US" b="0" i="0" dirty="0">
                <a:solidFill>
                  <a:srgbClr val="444444"/>
                </a:solidFill>
                <a:effectLst/>
              </a:rPr>
              <a:t>due dates to keep y’all motivated and on track:</a:t>
            </a: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US" b="0" i="0" dirty="0">
                <a:solidFill>
                  <a:srgbClr val="444444"/>
                </a:solidFill>
                <a:effectLst/>
              </a:rPr>
              <a:t>Plan on sharing your </a:t>
            </a:r>
            <a:r>
              <a:rPr lang="en-US" b="1" i="0" dirty="0">
                <a:solidFill>
                  <a:srgbClr val="444444"/>
                </a:solidFill>
                <a:effectLst/>
              </a:rPr>
              <a:t>progress </a:t>
            </a:r>
            <a:r>
              <a:rPr lang="en-US" b="0" i="0" dirty="0">
                <a:solidFill>
                  <a:srgbClr val="444444"/>
                </a:solidFill>
                <a:effectLst/>
              </a:rPr>
              <a:t>on Part I on Monday and Part II on Wednesday.</a:t>
            </a:r>
          </a:p>
          <a:p>
            <a:pPr marL="1143000" lvl="2" indent="-228600" algn="l">
              <a:buFont typeface="Arial" panose="020B0604020202020204" pitchFamily="34" charset="0"/>
              <a:buChar char="•"/>
            </a:pPr>
            <a:r>
              <a:rPr lang="en-US" b="0" i="0" dirty="0">
                <a:solidFill>
                  <a:srgbClr val="444444"/>
                </a:solidFill>
                <a:effectLst/>
              </a:rPr>
              <a:t>What do I mean by “progress”? Being ready to </a:t>
            </a:r>
            <a:r>
              <a:rPr lang="en-US" b="1" i="0" dirty="0">
                <a:solidFill>
                  <a:srgbClr val="444444"/>
                </a:solidFill>
                <a:effectLst/>
              </a:rPr>
              <a:t>show </a:t>
            </a:r>
            <a:r>
              <a:rPr lang="en-US" b="0" i="0" dirty="0">
                <a:solidFill>
                  <a:srgbClr val="444444"/>
                </a:solidFill>
                <a:effectLst/>
              </a:rPr>
              <a:t>or </a:t>
            </a:r>
            <a:r>
              <a:rPr lang="en-US" b="1" i="0" dirty="0">
                <a:solidFill>
                  <a:srgbClr val="444444"/>
                </a:solidFill>
                <a:effectLst/>
              </a:rPr>
              <a:t>discuss </a:t>
            </a:r>
            <a:r>
              <a:rPr lang="en-US" b="0" i="0" dirty="0">
                <a:solidFill>
                  <a:srgbClr val="444444"/>
                </a:solidFill>
                <a:effectLst/>
              </a:rPr>
              <a:t>in </a:t>
            </a:r>
            <a:r>
              <a:rPr lang="en-US" b="1" i="0" dirty="0">
                <a:solidFill>
                  <a:srgbClr val="444444"/>
                </a:solidFill>
                <a:effectLst/>
              </a:rPr>
              <a:t>detail </a:t>
            </a:r>
            <a:r>
              <a:rPr lang="en-US" b="0" i="0" dirty="0">
                <a:solidFill>
                  <a:srgbClr val="444444"/>
                </a:solidFill>
                <a:effectLst/>
              </a:rPr>
              <a:t>what you’re working on for Part I on Monday and having a few </a:t>
            </a:r>
            <a:r>
              <a:rPr lang="en-US" b="1" i="0" dirty="0">
                <a:solidFill>
                  <a:srgbClr val="444444"/>
                </a:solidFill>
                <a:effectLst/>
              </a:rPr>
              <a:t>paragraphs </a:t>
            </a:r>
            <a:r>
              <a:rPr lang="en-US" b="0" i="0" dirty="0">
                <a:solidFill>
                  <a:srgbClr val="444444"/>
                </a:solidFill>
                <a:effectLst/>
              </a:rPr>
              <a:t>to </a:t>
            </a:r>
            <a:r>
              <a:rPr lang="en-US" b="1" i="0" dirty="0">
                <a:solidFill>
                  <a:srgbClr val="444444"/>
                </a:solidFill>
                <a:effectLst/>
              </a:rPr>
              <a:t>show </a:t>
            </a:r>
            <a:r>
              <a:rPr lang="en-US" b="0" i="0" dirty="0">
                <a:solidFill>
                  <a:srgbClr val="444444"/>
                </a:solidFill>
                <a:effectLst/>
              </a:rPr>
              <a:t>for Part II on Wednesday.</a:t>
            </a:r>
          </a:p>
        </p:txBody>
      </p:sp>
      <p:pic>
        <p:nvPicPr>
          <p:cNvPr id="5122" name="Picture 2" descr="http://1.bp.blogspot.com/-GHrv6MYh1Hk/VH5brGh-_II/AAAAAAAAJWU/d1cDhPxst1w/s1600/mandatory-homework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71332" y="1"/>
            <a:ext cx="1620667" cy="22909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5248064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3658</TotalTime>
  <Words>505</Words>
  <Application>Microsoft Office PowerPoint</Application>
  <PresentationFormat>Widescreen</PresentationFormat>
  <Paragraphs>37</Paragraphs>
  <Slides>7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Office Theme</vt:lpstr>
      <vt:lpstr>ENG 1101  English Composition 1 </vt:lpstr>
      <vt:lpstr>Gratitude</vt:lpstr>
      <vt:lpstr>Part I: Your original piece…</vt:lpstr>
      <vt:lpstr>Part II: Your one-page reflection…</vt:lpstr>
      <vt:lpstr>Discuss</vt:lpstr>
      <vt:lpstr>Write!</vt:lpstr>
      <vt:lpstr>Homework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Jessica Penner</dc:creator>
  <cp:lastModifiedBy>Tom Smith</cp:lastModifiedBy>
  <cp:revision>49</cp:revision>
  <dcterms:created xsi:type="dcterms:W3CDTF">2020-01-25T02:18:25Z</dcterms:created>
  <dcterms:modified xsi:type="dcterms:W3CDTF">2022-11-17T21:42:03Z</dcterms:modified>
</cp:coreProperties>
</file>