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68" r:id="rId3"/>
    <p:sldId id="269" r:id="rId4"/>
    <p:sldId id="275" r:id="rId5"/>
    <p:sldId id="270" r:id="rId6"/>
    <p:sldId id="271" r:id="rId7"/>
    <p:sldId id="272" r:id="rId8"/>
    <p:sldId id="276" r:id="rId9"/>
    <p:sldId id="277"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705DB8-C89A-491B-9A89-897718F60C01}" v="1583" dt="2021-10-12T13:51:24.6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8568" autoAdjust="0"/>
  </p:normalViewPr>
  <p:slideViewPr>
    <p:cSldViewPr snapToGrid="0">
      <p:cViewPr varScale="1">
        <p:scale>
          <a:sx n="76" d="100"/>
          <a:sy n="76" d="100"/>
        </p:scale>
        <p:origin x="94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A705DB8-C89A-491B-9A89-897718F60C01}"/>
    <pc:docChg chg="undo redo custSel addSld delSld modSld">
      <pc:chgData name="Tom Smith" userId="eac52e5223bf4258" providerId="LiveId" clId="{EA705DB8-C89A-491B-9A89-897718F60C01}" dt="2021-10-12T13:51:24.619" v="3238" actId="20577"/>
      <pc:docMkLst>
        <pc:docMk/>
      </pc:docMkLst>
      <pc:sldChg chg="modSp mod">
        <pc:chgData name="Tom Smith" userId="eac52e5223bf4258" providerId="LiveId" clId="{EA705DB8-C89A-491B-9A89-897718F60C01}" dt="2021-10-11T17:32:19.301" v="1268" actId="20577"/>
        <pc:sldMkLst>
          <pc:docMk/>
          <pc:sldMk cId="3355501316" sldId="259"/>
        </pc:sldMkLst>
        <pc:spChg chg="mod">
          <ac:chgData name="Tom Smith" userId="eac52e5223bf4258" providerId="LiveId" clId="{EA705DB8-C89A-491B-9A89-897718F60C01}" dt="2021-10-11T17:32:19.301" v="1268" actId="20577"/>
          <ac:spMkLst>
            <pc:docMk/>
            <pc:sldMk cId="3355501316" sldId="259"/>
            <ac:spMk id="3" creationId="{00000000-0000-0000-0000-000000000000}"/>
          </ac:spMkLst>
        </pc:spChg>
      </pc:sldChg>
      <pc:sldChg chg="modSp mod">
        <pc:chgData name="Tom Smith" userId="eac52e5223bf4258" providerId="LiveId" clId="{EA705DB8-C89A-491B-9A89-897718F60C01}" dt="2021-10-12T01:54:05.861" v="2934" actId="1038"/>
        <pc:sldMkLst>
          <pc:docMk/>
          <pc:sldMk cId="2222755150" sldId="260"/>
        </pc:sldMkLst>
        <pc:spChg chg="mod">
          <ac:chgData name="Tom Smith" userId="eac52e5223bf4258" providerId="LiveId" clId="{EA705DB8-C89A-491B-9A89-897718F60C01}" dt="2021-10-12T01:53:53.797" v="2918" actId="20577"/>
          <ac:spMkLst>
            <pc:docMk/>
            <pc:sldMk cId="2222755150" sldId="260"/>
            <ac:spMk id="3" creationId="{00000000-0000-0000-0000-000000000000}"/>
          </ac:spMkLst>
        </pc:spChg>
        <pc:picChg chg="mod">
          <ac:chgData name="Tom Smith" userId="eac52e5223bf4258" providerId="LiveId" clId="{EA705DB8-C89A-491B-9A89-897718F60C01}" dt="2021-10-12T01:54:05.861" v="2934" actId="1038"/>
          <ac:picMkLst>
            <pc:docMk/>
            <pc:sldMk cId="2222755150" sldId="260"/>
            <ac:picMk id="5122" creationId="{00000000-0000-0000-0000-000000000000}"/>
          </ac:picMkLst>
        </pc:picChg>
      </pc:sldChg>
      <pc:sldChg chg="modSp mod modAnim">
        <pc:chgData name="Tom Smith" userId="eac52e5223bf4258" providerId="LiveId" clId="{EA705DB8-C89A-491B-9A89-897718F60C01}" dt="2021-10-11T17:32:46.738" v="1277" actId="20577"/>
        <pc:sldMkLst>
          <pc:docMk/>
          <pc:sldMk cId="225524446" sldId="268"/>
        </pc:sldMkLst>
        <pc:spChg chg="mod">
          <ac:chgData name="Tom Smith" userId="eac52e5223bf4258" providerId="LiveId" clId="{EA705DB8-C89A-491B-9A89-897718F60C01}" dt="2021-10-11T17:32:46.738" v="1277" actId="20577"/>
          <ac:spMkLst>
            <pc:docMk/>
            <pc:sldMk cId="225524446" sldId="268"/>
            <ac:spMk id="3" creationId="{00000000-0000-0000-0000-000000000000}"/>
          </ac:spMkLst>
        </pc:spChg>
      </pc:sldChg>
      <pc:sldChg chg="modSp mod">
        <pc:chgData name="Tom Smith" userId="eac52e5223bf4258" providerId="LiveId" clId="{EA705DB8-C89A-491B-9A89-897718F60C01}" dt="2021-10-11T16:58:44.698" v="723" actId="20577"/>
        <pc:sldMkLst>
          <pc:docMk/>
          <pc:sldMk cId="3310617838" sldId="271"/>
        </pc:sldMkLst>
        <pc:spChg chg="mod">
          <ac:chgData name="Tom Smith" userId="eac52e5223bf4258" providerId="LiveId" clId="{EA705DB8-C89A-491B-9A89-897718F60C01}" dt="2021-10-11T16:58:44.698" v="723" actId="20577"/>
          <ac:spMkLst>
            <pc:docMk/>
            <pc:sldMk cId="3310617838" sldId="271"/>
            <ac:spMk id="3" creationId="{00000000-0000-0000-0000-000000000000}"/>
          </ac:spMkLst>
        </pc:spChg>
      </pc:sldChg>
      <pc:sldChg chg="modSp del modAnim">
        <pc:chgData name="Tom Smith" userId="eac52e5223bf4258" providerId="LiveId" clId="{EA705DB8-C89A-491B-9A89-897718F60C01}" dt="2021-10-11T16:59:33.181" v="725" actId="47"/>
        <pc:sldMkLst>
          <pc:docMk/>
          <pc:sldMk cId="874473194" sldId="273"/>
        </pc:sldMkLst>
        <pc:spChg chg="mod">
          <ac:chgData name="Tom Smith" userId="eac52e5223bf4258" providerId="LiveId" clId="{EA705DB8-C89A-491B-9A89-897718F60C01}" dt="2021-10-11T16:59:12.389" v="724" actId="6549"/>
          <ac:spMkLst>
            <pc:docMk/>
            <pc:sldMk cId="874473194" sldId="273"/>
            <ac:spMk id="3" creationId="{00000000-0000-0000-0000-000000000000}"/>
          </ac:spMkLst>
        </pc:spChg>
      </pc:sldChg>
      <pc:sldChg chg="del">
        <pc:chgData name="Tom Smith" userId="eac52e5223bf4258" providerId="LiveId" clId="{EA705DB8-C89A-491B-9A89-897718F60C01}" dt="2021-10-11T16:42:22.842" v="69" actId="47"/>
        <pc:sldMkLst>
          <pc:docMk/>
          <pc:sldMk cId="2633316158" sldId="274"/>
        </pc:sldMkLst>
      </pc:sldChg>
      <pc:sldChg chg="modSp mod modAnim">
        <pc:chgData name="Tom Smith" userId="eac52e5223bf4258" providerId="LiveId" clId="{EA705DB8-C89A-491B-9A89-897718F60C01}" dt="2021-10-11T17:22:20.002" v="1131" actId="113"/>
        <pc:sldMkLst>
          <pc:docMk/>
          <pc:sldMk cId="3346773486" sldId="275"/>
        </pc:sldMkLst>
        <pc:spChg chg="mod">
          <ac:chgData name="Tom Smith" userId="eac52e5223bf4258" providerId="LiveId" clId="{EA705DB8-C89A-491B-9A89-897718F60C01}" dt="2021-10-11T17:22:20.002" v="1131" actId="113"/>
          <ac:spMkLst>
            <pc:docMk/>
            <pc:sldMk cId="3346773486" sldId="275"/>
            <ac:spMk id="3" creationId="{00000000-0000-0000-0000-000000000000}"/>
          </ac:spMkLst>
        </pc:spChg>
      </pc:sldChg>
      <pc:sldChg chg="addSp modSp new mod setBg modAnim">
        <pc:chgData name="Tom Smith" userId="eac52e5223bf4258" providerId="LiveId" clId="{EA705DB8-C89A-491B-9A89-897718F60C01}" dt="2021-10-11T17:29:40.080" v="1188"/>
        <pc:sldMkLst>
          <pc:docMk/>
          <pc:sldMk cId="4229500951" sldId="276"/>
        </pc:sldMkLst>
        <pc:spChg chg="mod">
          <ac:chgData name="Tom Smith" userId="eac52e5223bf4258" providerId="LiveId" clId="{EA705DB8-C89A-491B-9A89-897718F60C01}" dt="2021-10-11T17:28:05.044" v="1164" actId="26606"/>
          <ac:spMkLst>
            <pc:docMk/>
            <pc:sldMk cId="4229500951" sldId="276"/>
            <ac:spMk id="2" creationId="{D3CB057D-6EBF-4281-8FDE-BEEBE7B1F69B}"/>
          </ac:spMkLst>
        </pc:spChg>
        <pc:spChg chg="mod">
          <ac:chgData name="Tom Smith" userId="eac52e5223bf4258" providerId="LiveId" clId="{EA705DB8-C89A-491B-9A89-897718F60C01}" dt="2021-10-11T17:29:00.969" v="1184" actId="27636"/>
          <ac:spMkLst>
            <pc:docMk/>
            <pc:sldMk cId="4229500951" sldId="276"/>
            <ac:spMk id="3" creationId="{F4423274-56BF-4E77-87E8-4A7DDF3E248C}"/>
          </ac:spMkLst>
        </pc:spChg>
        <pc:spChg chg="add">
          <ac:chgData name="Tom Smith" userId="eac52e5223bf4258" providerId="LiveId" clId="{EA705DB8-C89A-491B-9A89-897718F60C01}" dt="2021-10-11T17:28:05.044" v="1164" actId="26606"/>
          <ac:spMkLst>
            <pc:docMk/>
            <pc:sldMk cId="4229500951" sldId="276"/>
            <ac:spMk id="71" creationId="{86C7B4A1-154A-4DF0-AC46-F88D75A2E0FD}"/>
          </ac:spMkLst>
        </pc:spChg>
        <pc:picChg chg="add mod ord">
          <ac:chgData name="Tom Smith" userId="eac52e5223bf4258" providerId="LiveId" clId="{EA705DB8-C89A-491B-9A89-897718F60C01}" dt="2021-10-11T17:28:05.044" v="1164" actId="26606"/>
          <ac:picMkLst>
            <pc:docMk/>
            <pc:sldMk cId="4229500951" sldId="276"/>
            <ac:picMk id="1026" creationId="{B326907B-6AE3-4312-88F1-4C0D417E92F3}"/>
          </ac:picMkLst>
        </pc:picChg>
      </pc:sldChg>
      <pc:sldChg chg="addSp delSp modSp new mod setBg modAnim">
        <pc:chgData name="Tom Smith" userId="eac52e5223bf4258" providerId="LiveId" clId="{EA705DB8-C89A-491B-9A89-897718F60C01}" dt="2021-10-12T13:51:24.619" v="3238" actId="20577"/>
        <pc:sldMkLst>
          <pc:docMk/>
          <pc:sldMk cId="1777530066" sldId="277"/>
        </pc:sldMkLst>
        <pc:spChg chg="mod">
          <ac:chgData name="Tom Smith" userId="eac52e5223bf4258" providerId="LiveId" clId="{EA705DB8-C89A-491B-9A89-897718F60C01}" dt="2021-10-12T13:51:24.619" v="3238" actId="20577"/>
          <ac:spMkLst>
            <pc:docMk/>
            <pc:sldMk cId="1777530066" sldId="277"/>
            <ac:spMk id="2" creationId="{8F9484C5-8018-4BA0-B2B3-5CE808EC1A30}"/>
          </ac:spMkLst>
        </pc:spChg>
        <pc:spChg chg="mod">
          <ac:chgData name="Tom Smith" userId="eac52e5223bf4258" providerId="LiveId" clId="{EA705DB8-C89A-491B-9A89-897718F60C01}" dt="2021-10-12T13:50:44.226" v="3225" actId="255"/>
          <ac:spMkLst>
            <pc:docMk/>
            <pc:sldMk cId="1777530066" sldId="277"/>
            <ac:spMk id="3" creationId="{09E23955-54CF-4830-B969-736450910275}"/>
          </ac:spMkLst>
        </pc:spChg>
        <pc:spChg chg="add del">
          <ac:chgData name="Tom Smith" userId="eac52e5223bf4258" providerId="LiveId" clId="{EA705DB8-C89A-491B-9A89-897718F60C01}" dt="2021-10-11T18:09:12.537" v="2767" actId="26606"/>
          <ac:spMkLst>
            <pc:docMk/>
            <pc:sldMk cId="1777530066" sldId="277"/>
            <ac:spMk id="71" creationId="{45D37F4E-DDB4-456B-97E0-9937730A039F}"/>
          </ac:spMkLst>
        </pc:spChg>
        <pc:spChg chg="add del">
          <ac:chgData name="Tom Smith" userId="eac52e5223bf4258" providerId="LiveId" clId="{EA705DB8-C89A-491B-9A89-897718F60C01}" dt="2021-10-11T18:09:12.537" v="2767" actId="26606"/>
          <ac:spMkLst>
            <pc:docMk/>
            <pc:sldMk cId="1777530066" sldId="277"/>
            <ac:spMk id="73" creationId="{B2DD41CD-8F47-4F56-AD12-4E2FF7696987}"/>
          </ac:spMkLst>
        </pc:spChg>
        <pc:spChg chg="add del">
          <ac:chgData name="Tom Smith" userId="eac52e5223bf4258" providerId="LiveId" clId="{EA705DB8-C89A-491B-9A89-897718F60C01}" dt="2021-10-11T18:09:16.061" v="2769" actId="26606"/>
          <ac:spMkLst>
            <pc:docMk/>
            <pc:sldMk cId="1777530066" sldId="277"/>
            <ac:spMk id="2052" creationId="{86C7B4A1-154A-4DF0-AC46-F88D75A2E0FD}"/>
          </ac:spMkLst>
        </pc:spChg>
        <pc:spChg chg="add">
          <ac:chgData name="Tom Smith" userId="eac52e5223bf4258" providerId="LiveId" clId="{EA705DB8-C89A-491B-9A89-897718F60C01}" dt="2021-10-11T18:09:16.076" v="2770" actId="26606"/>
          <ac:spMkLst>
            <pc:docMk/>
            <pc:sldMk cId="1777530066" sldId="277"/>
            <ac:spMk id="2054" creationId="{45D37F4E-DDB4-456B-97E0-9937730A039F}"/>
          </ac:spMkLst>
        </pc:spChg>
        <pc:spChg chg="add">
          <ac:chgData name="Tom Smith" userId="eac52e5223bf4258" providerId="LiveId" clId="{EA705DB8-C89A-491B-9A89-897718F60C01}" dt="2021-10-11T18:09:16.076" v="2770" actId="26606"/>
          <ac:spMkLst>
            <pc:docMk/>
            <pc:sldMk cId="1777530066" sldId="277"/>
            <ac:spMk id="2055" creationId="{B2DD41CD-8F47-4F56-AD12-4E2FF7696987}"/>
          </ac:spMkLst>
        </pc:spChg>
        <pc:picChg chg="add mod ord">
          <ac:chgData name="Tom Smith" userId="eac52e5223bf4258" providerId="LiveId" clId="{EA705DB8-C89A-491B-9A89-897718F60C01}" dt="2021-10-11T18:09:16.076" v="2770" actId="26606"/>
          <ac:picMkLst>
            <pc:docMk/>
            <pc:sldMk cId="1777530066" sldId="277"/>
            <ac:picMk id="2050" creationId="{A00994B0-6BA2-49C0-907A-C194117E194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a:t>
            </a:fld>
            <a:endParaRPr lang="en-US"/>
          </a:p>
        </p:txBody>
      </p:sp>
    </p:spTree>
    <p:extLst>
      <p:ext uri="{BB962C8B-B14F-4D97-AF65-F5344CB8AC3E}">
        <p14:creationId xmlns:p14="http://schemas.microsoft.com/office/powerpoint/2010/main" val="2910263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3</a:t>
            </a:fld>
            <a:endParaRPr lang="en-US"/>
          </a:p>
        </p:txBody>
      </p:sp>
    </p:spTree>
    <p:extLst>
      <p:ext uri="{BB962C8B-B14F-4D97-AF65-F5344CB8AC3E}">
        <p14:creationId xmlns:p14="http://schemas.microsoft.com/office/powerpoint/2010/main" val="4174229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4</a:t>
            </a:fld>
            <a:endParaRPr lang="en-US"/>
          </a:p>
        </p:txBody>
      </p:sp>
    </p:spTree>
    <p:extLst>
      <p:ext uri="{BB962C8B-B14F-4D97-AF65-F5344CB8AC3E}">
        <p14:creationId xmlns:p14="http://schemas.microsoft.com/office/powerpoint/2010/main" val="333798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519375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53062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173062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9</a:t>
            </a:fld>
            <a:endParaRPr lang="en-US"/>
          </a:p>
        </p:txBody>
      </p:sp>
    </p:spTree>
    <p:extLst>
      <p:ext uri="{BB962C8B-B14F-4D97-AF65-F5344CB8AC3E}">
        <p14:creationId xmlns:p14="http://schemas.microsoft.com/office/powerpoint/2010/main" val="149667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417760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docs.google.com/document/d/1Ufpvt14mco5U-OPLENDKUsRF8k_F2nuvxI9Qc0cDtH8/edit?usp=shar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Compare the narrators of “The First Day” and “The Wife’s Story”</a:t>
            </a:r>
          </a:p>
          <a:p>
            <a:r>
              <a:rPr lang="en-US" sz="4100" dirty="0">
                <a:cs typeface="Times New Roman" panose="02020603050405020304" pitchFamily="18" charset="0"/>
              </a:rPr>
              <a:t>Discuss Point of View in fiction</a:t>
            </a:r>
          </a:p>
          <a:p>
            <a:r>
              <a:rPr lang="en-US" sz="4100" dirty="0">
                <a:cs typeface="Times New Roman" panose="02020603050405020304" pitchFamily="18" charset="0"/>
              </a:rPr>
              <a:t>Quick discussion about cohorts</a:t>
            </a: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81916"/>
            <a:ext cx="10515600" cy="5252991"/>
          </a:xfrm>
        </p:spPr>
        <p:txBody>
          <a:bodyPr>
            <a:normAutofit/>
          </a:bodyPr>
          <a:lstStyle/>
          <a:p>
            <a:pPr algn="l">
              <a:buFont typeface="Arial" panose="020B0604020202020204" pitchFamily="34" charset="0"/>
              <a:buChar char="•"/>
            </a:pPr>
            <a:r>
              <a:rPr lang="en-US" sz="2400" b="0" i="0" dirty="0">
                <a:solidFill>
                  <a:srgbClr val="444444"/>
                </a:solidFill>
                <a:effectLst/>
                <a:latin typeface="Lato"/>
              </a:rPr>
              <a:t>Revise your second memoir and post it under Memoir by 11:59 PM on Tuesday, October 12. You can revise the version you’ve already posted, just be sure to title it Full Name, Memoir 2 (Revised).</a:t>
            </a:r>
          </a:p>
          <a:p>
            <a:r>
              <a:rPr lang="en-US" sz="2400" b="0" i="0" dirty="0">
                <a:solidFill>
                  <a:srgbClr val="444444"/>
                </a:solidFill>
                <a:effectLst/>
                <a:latin typeface="Lato"/>
              </a:rPr>
              <a:t>Write a paragraph critique of Le </a:t>
            </a:r>
            <a:r>
              <a:rPr lang="en-US" sz="2400" b="0" i="0" dirty="0" err="1">
                <a:solidFill>
                  <a:srgbClr val="444444"/>
                </a:solidFill>
                <a:effectLst/>
                <a:latin typeface="Lato"/>
              </a:rPr>
              <a:t>Guin’s</a:t>
            </a:r>
            <a:r>
              <a:rPr lang="en-US" sz="2400" b="0" i="0" dirty="0">
                <a:solidFill>
                  <a:srgbClr val="444444"/>
                </a:solidFill>
                <a:effectLst/>
                <a:latin typeface="Lato"/>
              </a:rPr>
              <a:t> work. What did you enjoy? What questions/suggestions do you have for the author? Title it Full Name, Le </a:t>
            </a:r>
            <a:r>
              <a:rPr lang="en-US" sz="2400" b="0" i="0" dirty="0" err="1">
                <a:solidFill>
                  <a:srgbClr val="444444"/>
                </a:solidFill>
                <a:effectLst/>
                <a:latin typeface="Lato"/>
              </a:rPr>
              <a:t>Guin</a:t>
            </a:r>
            <a:r>
              <a:rPr lang="en-US" sz="2400" b="0" i="0" dirty="0">
                <a:solidFill>
                  <a:srgbClr val="444444"/>
                </a:solidFill>
                <a:effectLst/>
                <a:latin typeface="Lato"/>
              </a:rPr>
              <a:t> Critique. Post it under Discussions. </a:t>
            </a:r>
            <a:r>
              <a:rPr lang="en-US" sz="2400" dirty="0">
                <a:solidFill>
                  <a:srgbClr val="444444"/>
                </a:solidFill>
                <a:latin typeface="Lato"/>
              </a:rPr>
              <a:t>This is due by </a:t>
            </a:r>
            <a:r>
              <a:rPr lang="en-US" sz="2400" b="0" i="0" dirty="0">
                <a:solidFill>
                  <a:srgbClr val="444444"/>
                </a:solidFill>
                <a:effectLst/>
                <a:latin typeface="Lato"/>
              </a:rPr>
              <a:t>11:59 on Thursday, October 14.</a:t>
            </a:r>
          </a:p>
          <a:p>
            <a:pPr algn="l">
              <a:buFont typeface="Arial" panose="020B0604020202020204" pitchFamily="34" charset="0"/>
              <a:buChar char="•"/>
            </a:pPr>
            <a:r>
              <a:rPr lang="en-US" sz="2400" dirty="0">
                <a:solidFill>
                  <a:srgbClr val="444444"/>
                </a:solidFill>
                <a:latin typeface="Lato"/>
              </a:rPr>
              <a:t>Work</a:t>
            </a:r>
            <a:r>
              <a:rPr lang="en-US" sz="2400" b="0" i="0" dirty="0">
                <a:solidFill>
                  <a:srgbClr val="444444"/>
                </a:solidFill>
                <a:effectLst/>
                <a:latin typeface="Lato"/>
              </a:rPr>
              <a:t> on your first short story. The first draft is due October 21.</a:t>
            </a:r>
            <a:endParaRPr lang="en-US" b="1" i="0" dirty="0">
              <a:solidFill>
                <a:srgbClr val="FF0000"/>
              </a:solidFill>
              <a:effectLst/>
              <a:latin typeface="Lato"/>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18201" y="3868355"/>
            <a:ext cx="2114969" cy="2989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755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nteresting Photo of the Day: The Power of Point of View in Photography">
            <a:extLst>
              <a:ext uri="{FF2B5EF4-FFF2-40B4-BE49-F238E27FC236}">
                <a16:creationId xmlns:a16="http://schemas.microsoft.com/office/drawing/2014/main" id="{92860086-1FFD-4AE9-BECD-A54688BF44C4}"/>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17968" r="20030"/>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3" name="Content Placeholder 2"/>
          <p:cNvSpPr>
            <a:spLocks noGrp="1"/>
          </p:cNvSpPr>
          <p:nvPr>
            <p:ph idx="1"/>
          </p:nvPr>
        </p:nvSpPr>
        <p:spPr>
          <a:xfrm>
            <a:off x="804997" y="163286"/>
            <a:ext cx="4706803" cy="6574971"/>
          </a:xfrm>
        </p:spPr>
        <p:txBody>
          <a:bodyPr anchor="ctr">
            <a:normAutofit/>
          </a:bodyPr>
          <a:lstStyle/>
          <a:p>
            <a:pPr marL="0" lvl="0" indent="0">
              <a:buNone/>
            </a:pPr>
            <a:r>
              <a:rPr lang="en-US" sz="2000" dirty="0">
                <a:solidFill>
                  <a:srgbClr val="000000"/>
                </a:solidFill>
              </a:rPr>
              <a:t>“We don't see the world as it is, we see it as we are.” </a:t>
            </a:r>
          </a:p>
          <a:p>
            <a:pPr marL="0" lvl="0" indent="0">
              <a:buNone/>
            </a:pPr>
            <a:r>
              <a:rPr lang="en-US" sz="2000" dirty="0">
                <a:solidFill>
                  <a:srgbClr val="000000"/>
                </a:solidFill>
              </a:rPr>
              <a:t>– Origin of the quote is unclear</a:t>
            </a:r>
          </a:p>
          <a:p>
            <a:pPr marL="0" indent="0">
              <a:buNone/>
            </a:pPr>
            <a:endParaRPr lang="en-US" sz="2000" b="1" dirty="0">
              <a:solidFill>
                <a:srgbClr val="FF0000"/>
              </a:solidFill>
            </a:endParaRPr>
          </a:p>
          <a:p>
            <a:pPr marL="0" indent="0">
              <a:buNone/>
            </a:pPr>
            <a:r>
              <a:rPr lang="en-US" sz="2000" dirty="0"/>
              <a:t>Imagine that the narrator of “The First Day” is the </a:t>
            </a:r>
            <a:r>
              <a:rPr lang="en-US" sz="2000" i="1" dirty="0"/>
              <a:t>mother</a:t>
            </a:r>
            <a:r>
              <a:rPr lang="en-US" sz="2000" dirty="0"/>
              <a:t>, rather than the </a:t>
            </a:r>
            <a:r>
              <a:rPr lang="en-US" sz="2000" i="1" dirty="0"/>
              <a:t>daughter</a:t>
            </a:r>
            <a:r>
              <a:rPr lang="en-US" sz="2000" dirty="0"/>
              <a:t>. </a:t>
            </a:r>
          </a:p>
          <a:p>
            <a:pPr marL="0" indent="0">
              <a:buNone/>
            </a:pPr>
            <a:r>
              <a:rPr lang="en-US" sz="2000" dirty="0"/>
              <a:t>All the </a:t>
            </a:r>
            <a:r>
              <a:rPr lang="en-US" sz="2000" i="1" dirty="0"/>
              <a:t>actions</a:t>
            </a:r>
            <a:r>
              <a:rPr lang="en-US" sz="2000" dirty="0"/>
              <a:t> shared by the mother and daughter are the same. </a:t>
            </a:r>
          </a:p>
          <a:p>
            <a:pPr marL="0" indent="0">
              <a:buNone/>
            </a:pPr>
            <a:r>
              <a:rPr lang="en-US" sz="2000" dirty="0"/>
              <a:t>Briefly write a response in the chat box:</a:t>
            </a:r>
          </a:p>
          <a:p>
            <a:pPr marL="0" indent="0">
              <a:buNone/>
            </a:pPr>
            <a:r>
              <a:rPr lang="en-US" sz="2000" dirty="0"/>
              <a:t>Would the story be told differently? Explain why or why not.</a:t>
            </a:r>
          </a:p>
          <a:p>
            <a:pPr marL="0" indent="0">
              <a:buNone/>
            </a:pPr>
            <a:r>
              <a:rPr lang="en-US" sz="2000" dirty="0"/>
              <a:t>What about “The Wife’s Story”? What if the narrator was the </a:t>
            </a:r>
            <a:r>
              <a:rPr lang="en-US" sz="2000" i="1" dirty="0"/>
              <a:t>husband</a:t>
            </a:r>
            <a:r>
              <a:rPr lang="en-US" sz="2000" dirty="0"/>
              <a:t>, rather than the </a:t>
            </a:r>
            <a:r>
              <a:rPr lang="en-US" sz="2000" i="1" dirty="0"/>
              <a:t>wife</a:t>
            </a:r>
            <a:r>
              <a:rPr lang="en-US" sz="2000" dirty="0"/>
              <a:t>? </a:t>
            </a:r>
          </a:p>
          <a:p>
            <a:pPr marL="0" indent="0">
              <a:buNone/>
            </a:pPr>
            <a:r>
              <a:rPr lang="en-US" sz="2000" dirty="0"/>
              <a:t>Again, briefly write a response in the chat:</a:t>
            </a:r>
          </a:p>
          <a:p>
            <a:pPr marL="0" indent="0">
              <a:buNone/>
            </a:pPr>
            <a:r>
              <a:rPr lang="en-US" sz="2000" dirty="0"/>
              <a:t>Would the story be told differently? Explain why or why not.</a:t>
            </a:r>
          </a:p>
        </p:txBody>
      </p:sp>
    </p:spTree>
    <p:extLst>
      <p:ext uri="{BB962C8B-B14F-4D97-AF65-F5344CB8AC3E}">
        <p14:creationId xmlns:p14="http://schemas.microsoft.com/office/powerpoint/2010/main" val="22552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ulixetechnologies.com/upload/940x380/2107153673_slide_poinview_b.jpg"/>
          <p:cNvPicPr>
            <a:picLocks noChangeAspect="1" noChangeArrowheads="1"/>
          </p:cNvPicPr>
          <p:nvPr/>
        </p:nvPicPr>
        <p:blipFill rotWithShape="1">
          <a:blip r:embed="rId3">
            <a:extLst>
              <a:ext uri="{28A0092B-C50C-407E-A947-70E740481C1C}">
                <a14:useLocalDpi xmlns:a14="http://schemas.microsoft.com/office/drawing/2010/main" val="0"/>
              </a:ext>
            </a:extLst>
          </a:blip>
          <a:srcRect l="25375" t="5263" r="26127"/>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1094" y="1161288"/>
            <a:ext cx="3438144" cy="1124712"/>
          </a:xfrm>
        </p:spPr>
        <p:txBody>
          <a:bodyPr anchor="b">
            <a:normAutofit/>
          </a:bodyPr>
          <a:lstStyle/>
          <a:p>
            <a:r>
              <a:rPr lang="en-US" sz="2800"/>
              <a:t>Point of View</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71093" y="2718054"/>
            <a:ext cx="5326322" cy="3207258"/>
          </a:xfrm>
        </p:spPr>
        <p:txBody>
          <a:bodyPr anchor="t">
            <a:normAutofit/>
          </a:bodyPr>
          <a:lstStyle/>
          <a:p>
            <a:pPr marL="0" lvl="0" indent="0">
              <a:buNone/>
            </a:pPr>
            <a:r>
              <a:rPr lang="en-US" sz="1800" dirty="0"/>
              <a:t>Point of view is the eyes through which we see a story. </a:t>
            </a:r>
          </a:p>
          <a:p>
            <a:pPr marL="0" lvl="0" indent="0">
              <a:buNone/>
            </a:pPr>
            <a:r>
              <a:rPr lang="en-US" sz="1800" dirty="0"/>
              <a:t>Whether you’re reading literature, watching/reading/hearing the news, or listening to someone speak, ask yourself:</a:t>
            </a:r>
          </a:p>
          <a:p>
            <a:r>
              <a:rPr lang="en-US" sz="1800" dirty="0"/>
              <a:t>Who is telling this story? </a:t>
            </a:r>
          </a:p>
          <a:p>
            <a:r>
              <a:rPr lang="en-US" sz="1800" dirty="0"/>
              <a:t>What does this character see and know? </a:t>
            </a:r>
          </a:p>
          <a:p>
            <a:r>
              <a:rPr lang="en-US" sz="1800" dirty="0"/>
              <a:t>How does this character’s perspective shape my understanding of events? </a:t>
            </a:r>
          </a:p>
          <a:p>
            <a:pPr marL="0" indent="0">
              <a:buNone/>
            </a:pPr>
            <a:endParaRPr lang="en-US" sz="1400" dirty="0"/>
          </a:p>
          <a:p>
            <a:endParaRPr lang="en-US" sz="1400" dirty="0"/>
          </a:p>
        </p:txBody>
      </p:sp>
    </p:spTree>
    <p:extLst>
      <p:ext uri="{BB962C8B-B14F-4D97-AF65-F5344CB8AC3E}">
        <p14:creationId xmlns:p14="http://schemas.microsoft.com/office/powerpoint/2010/main" val="185372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ulixetechnologies.com/upload/940x380/2107153673_slide_poinview_b.jpg"/>
          <p:cNvPicPr>
            <a:picLocks noChangeAspect="1" noChangeArrowheads="1"/>
          </p:cNvPicPr>
          <p:nvPr/>
        </p:nvPicPr>
        <p:blipFill rotWithShape="1">
          <a:blip r:embed="rId3">
            <a:extLst>
              <a:ext uri="{28A0092B-C50C-407E-A947-70E740481C1C}">
                <a14:useLocalDpi xmlns:a14="http://schemas.microsoft.com/office/drawing/2010/main" val="0"/>
              </a:ext>
            </a:extLst>
          </a:blip>
          <a:srcRect l="25375" t="5263" r="26127"/>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1094" y="1161288"/>
            <a:ext cx="3438144" cy="1124712"/>
          </a:xfrm>
        </p:spPr>
        <p:txBody>
          <a:bodyPr anchor="b">
            <a:normAutofit/>
          </a:bodyPr>
          <a:lstStyle/>
          <a:p>
            <a:r>
              <a:rPr lang="en-US" sz="2800"/>
              <a:t>Point of View</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71093" y="2718054"/>
            <a:ext cx="7553707" cy="3985100"/>
          </a:xfrm>
        </p:spPr>
        <p:txBody>
          <a:bodyPr anchor="t">
            <a:normAutofit lnSpcReduction="10000"/>
          </a:bodyPr>
          <a:lstStyle/>
          <a:p>
            <a:pPr marL="0" lvl="0" indent="0">
              <a:buNone/>
            </a:pPr>
            <a:r>
              <a:rPr lang="en-US" sz="1800" dirty="0"/>
              <a:t>Go to the Google Doc I’ve put in the chat box: </a:t>
            </a:r>
          </a:p>
          <a:p>
            <a:pPr marL="0" lvl="0" indent="0">
              <a:buNone/>
            </a:pPr>
            <a:r>
              <a:rPr lang="en-US" sz="1800" dirty="0">
                <a:hlinkClick r:id="rId4"/>
              </a:rPr>
              <a:t>https://docs.google.com/document/d/1Ufpvt14mco5U-OPLENDKUsRF8k_F2nuvxI9Qc0cDtH8/edit?usp=sharing</a:t>
            </a:r>
            <a:endParaRPr lang="en-US" sz="1800" dirty="0"/>
          </a:p>
          <a:p>
            <a:pPr marL="0" lvl="0" indent="0">
              <a:buNone/>
            </a:pPr>
            <a:r>
              <a:rPr lang="en-US" sz="1800" dirty="0"/>
              <a:t>There are questions in red on this worksheet. There are three sections.</a:t>
            </a:r>
          </a:p>
          <a:p>
            <a:pPr marL="0" lvl="0" indent="0">
              <a:buNone/>
            </a:pPr>
            <a:r>
              <a:rPr lang="en-US" sz="1800" dirty="0"/>
              <a:t>I’ll give you a short amount of time to work individually before we discuss the answers as a class. </a:t>
            </a:r>
          </a:p>
          <a:p>
            <a:pPr marL="0" lvl="0" indent="0">
              <a:buNone/>
            </a:pPr>
            <a:r>
              <a:rPr lang="en-US" sz="1800" dirty="0"/>
              <a:t>Overall, I’m giving you 20 minutes for the entire worksheet. The times in blue are the </a:t>
            </a:r>
            <a:r>
              <a:rPr lang="en-US" sz="1800" b="1" dirty="0"/>
              <a:t>recommended</a:t>
            </a:r>
            <a:r>
              <a:rPr lang="en-US" sz="1800" dirty="0"/>
              <a:t> amount of time for each section. (Hint: don’t spend a ton of time on any section!)</a:t>
            </a:r>
          </a:p>
          <a:p>
            <a:pPr marL="0" lvl="0" indent="0">
              <a:buNone/>
            </a:pPr>
            <a:r>
              <a:rPr lang="en-US" sz="1800" dirty="0"/>
              <a:t>Be sure to write your name before each answer! (This will count as your attendance/participation points for the class.)</a:t>
            </a:r>
          </a:p>
          <a:p>
            <a:pPr marL="0" lvl="0" indent="0">
              <a:buNone/>
            </a:pPr>
            <a:r>
              <a:rPr lang="en-US" sz="1800" dirty="0"/>
              <a:t>If you’re using a phone for class today, write your answers in your notebook and send a screenshot to me.</a:t>
            </a:r>
          </a:p>
          <a:p>
            <a:pPr marL="0" lvl="0" indent="0">
              <a:buNone/>
            </a:pPr>
            <a:endParaRPr lang="en-US" sz="1800" dirty="0"/>
          </a:p>
          <a:p>
            <a:pPr marL="0" lvl="0" indent="0">
              <a:buNone/>
            </a:pPr>
            <a:endParaRPr lang="en-US" sz="1800" dirty="0"/>
          </a:p>
          <a:p>
            <a:pPr marL="0" indent="0">
              <a:buNone/>
            </a:pPr>
            <a:endParaRPr lang="en-US" sz="1400" dirty="0"/>
          </a:p>
          <a:p>
            <a:endParaRPr lang="en-US" sz="1400" dirty="0"/>
          </a:p>
        </p:txBody>
      </p:sp>
    </p:spTree>
    <p:extLst>
      <p:ext uri="{BB962C8B-B14F-4D97-AF65-F5344CB8AC3E}">
        <p14:creationId xmlns:p14="http://schemas.microsoft.com/office/powerpoint/2010/main" val="334677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2" descr="http://www.ulixetechnologies.com/upload/940x380/2107153673_slide_poinview_b.jpg"/>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37991" r="24248" b="-1"/>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p:cNvSpPr>
            <a:spLocks noGrp="1"/>
          </p:cNvSpPr>
          <p:nvPr>
            <p:ph type="title"/>
          </p:nvPr>
        </p:nvSpPr>
        <p:spPr>
          <a:xfrm>
            <a:off x="804998" y="798445"/>
            <a:ext cx="4803636" cy="1311664"/>
          </a:xfrm>
        </p:spPr>
        <p:txBody>
          <a:bodyPr>
            <a:normAutofit/>
          </a:bodyPr>
          <a:lstStyle/>
          <a:p>
            <a:r>
              <a:rPr lang="en-US">
                <a:solidFill>
                  <a:srgbClr val="000000"/>
                </a:solidFill>
              </a:rPr>
              <a:t>Point of View </a:t>
            </a:r>
          </a:p>
        </p:txBody>
      </p:sp>
      <p:sp>
        <p:nvSpPr>
          <p:cNvPr id="8" name="Content Placeholder 7"/>
          <p:cNvSpPr>
            <a:spLocks noGrp="1"/>
          </p:cNvSpPr>
          <p:nvPr>
            <p:ph idx="1"/>
          </p:nvPr>
        </p:nvSpPr>
        <p:spPr>
          <a:xfrm>
            <a:off x="804997" y="2272143"/>
            <a:ext cx="4706803" cy="3788830"/>
          </a:xfrm>
        </p:spPr>
        <p:txBody>
          <a:bodyPr anchor="ctr">
            <a:normAutofit lnSpcReduction="10000"/>
          </a:bodyPr>
          <a:lstStyle/>
          <a:p>
            <a:pPr marL="0" indent="0">
              <a:buNone/>
            </a:pPr>
            <a:r>
              <a:rPr lang="en-US" sz="2000" b="1" dirty="0">
                <a:solidFill>
                  <a:srgbClr val="000000"/>
                </a:solidFill>
              </a:rPr>
              <a:t>First  Person </a:t>
            </a:r>
          </a:p>
          <a:p>
            <a:r>
              <a:rPr lang="en-US" sz="2000" dirty="0">
                <a:solidFill>
                  <a:srgbClr val="000000"/>
                </a:solidFill>
              </a:rPr>
              <a:t>Example #1:</a:t>
            </a:r>
          </a:p>
          <a:p>
            <a:pPr lvl="1"/>
            <a:r>
              <a:rPr lang="en-US" sz="2000" dirty="0">
                <a:solidFill>
                  <a:srgbClr val="000000"/>
                </a:solidFill>
              </a:rPr>
              <a:t>What’s the present age of the narrator? Are they sharing the story right when it happens, or later?</a:t>
            </a:r>
          </a:p>
          <a:p>
            <a:r>
              <a:rPr lang="en-US" sz="2000" dirty="0">
                <a:solidFill>
                  <a:srgbClr val="000000"/>
                </a:solidFill>
              </a:rPr>
              <a:t>Example #2:</a:t>
            </a:r>
          </a:p>
          <a:p>
            <a:pPr lvl="1"/>
            <a:r>
              <a:rPr lang="en-US" sz="2000" dirty="0">
                <a:solidFill>
                  <a:srgbClr val="000000"/>
                </a:solidFill>
              </a:rPr>
              <a:t>What’s the present age of the narrator? Are they sharing the story right when it happens, or later?</a:t>
            </a:r>
          </a:p>
          <a:p>
            <a:pPr lvl="1"/>
            <a:r>
              <a:rPr lang="en-US" sz="2000" dirty="0">
                <a:solidFill>
                  <a:srgbClr val="000000"/>
                </a:solidFill>
              </a:rPr>
              <a:t>Why is the present age of the narrator and </a:t>
            </a:r>
            <a:r>
              <a:rPr lang="en-US" sz="2000" i="1" dirty="0">
                <a:solidFill>
                  <a:srgbClr val="000000"/>
                </a:solidFill>
              </a:rPr>
              <a:t>when</a:t>
            </a:r>
            <a:r>
              <a:rPr lang="en-US" sz="2000" dirty="0">
                <a:solidFill>
                  <a:srgbClr val="000000"/>
                </a:solidFill>
              </a:rPr>
              <a:t> they share the story important?</a:t>
            </a:r>
          </a:p>
          <a:p>
            <a:pPr lvl="1"/>
            <a:r>
              <a:rPr lang="en-US" sz="2000" dirty="0">
                <a:solidFill>
                  <a:srgbClr val="000000"/>
                </a:solidFill>
              </a:rPr>
              <a:t>Define “First Person.”</a:t>
            </a:r>
          </a:p>
          <a:p>
            <a:pPr marL="457200" lvl="1" indent="0">
              <a:buNone/>
            </a:pPr>
            <a:endParaRPr lang="en-US" sz="2000" dirty="0">
              <a:solidFill>
                <a:srgbClr val="000000"/>
              </a:solidFill>
            </a:endParaRPr>
          </a:p>
        </p:txBody>
      </p:sp>
    </p:spTree>
    <p:extLst>
      <p:ext uri="{BB962C8B-B14F-4D97-AF65-F5344CB8AC3E}">
        <p14:creationId xmlns:p14="http://schemas.microsoft.com/office/powerpoint/2010/main" val="78467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fade">
                                      <p:cBhvr>
                                        <p:cTn id="12" dur="500"/>
                                        <p:tgtEl>
                                          <p:spTgt spid="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5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Reliable vs. Unreliable Narrators </a:t>
            </a:r>
            <a:endParaRPr lang="en-US" dirty="0"/>
          </a:p>
        </p:txBody>
      </p:sp>
      <p:sp>
        <p:nvSpPr>
          <p:cNvPr id="3" name="Content Placeholder 2"/>
          <p:cNvSpPr>
            <a:spLocks noGrp="1"/>
          </p:cNvSpPr>
          <p:nvPr>
            <p:ph idx="1"/>
          </p:nvPr>
        </p:nvSpPr>
        <p:spPr>
          <a:xfrm>
            <a:off x="838201" y="1825625"/>
            <a:ext cx="7197968" cy="4351338"/>
          </a:xfrm>
        </p:spPr>
        <p:txBody>
          <a:bodyPr>
            <a:normAutofit lnSpcReduction="10000"/>
          </a:bodyPr>
          <a:lstStyle/>
          <a:p>
            <a:pPr marL="0" indent="0">
              <a:buNone/>
            </a:pPr>
            <a:r>
              <a:rPr lang="en-US" dirty="0"/>
              <a:t>With an unreliable first-person narrator, there’s a gap between what the </a:t>
            </a:r>
            <a:r>
              <a:rPr lang="en-US" b="1" dirty="0">
                <a:solidFill>
                  <a:srgbClr val="FF0000"/>
                </a:solidFill>
              </a:rPr>
              <a:t>narrator</a:t>
            </a:r>
            <a:r>
              <a:rPr lang="en-US" dirty="0"/>
              <a:t> </a:t>
            </a:r>
            <a:r>
              <a:rPr lang="en-US" b="1" dirty="0"/>
              <a:t>says</a:t>
            </a:r>
            <a:r>
              <a:rPr lang="en-US" dirty="0"/>
              <a:t> and what the </a:t>
            </a:r>
            <a:r>
              <a:rPr lang="en-US" b="1" dirty="0">
                <a:solidFill>
                  <a:srgbClr val="FF0000"/>
                </a:solidFill>
              </a:rPr>
              <a:t>reader</a:t>
            </a:r>
            <a:r>
              <a:rPr lang="en-US" dirty="0"/>
              <a:t> </a:t>
            </a:r>
            <a:r>
              <a:rPr lang="en-US" b="1" dirty="0"/>
              <a:t>believes </a:t>
            </a:r>
            <a:r>
              <a:rPr lang="en-US" dirty="0"/>
              <a:t>to be the truth. </a:t>
            </a:r>
          </a:p>
          <a:p>
            <a:pPr marL="0" indent="0">
              <a:buNone/>
            </a:pPr>
            <a:r>
              <a:rPr lang="en-US" dirty="0"/>
              <a:t>“Unreliable” doesn’t mean the narrator isn’t telling the truth. It means their version of the story may not be entirely accurate. (Of course, as in life, there may be unreliable narrators that are deliberately lying for various reasons.) </a:t>
            </a:r>
          </a:p>
          <a:p>
            <a:pPr marL="0" indent="0">
              <a:buNone/>
            </a:pPr>
            <a:r>
              <a:rPr lang="en-US" dirty="0"/>
              <a:t>“The First Day” and “The Wife’s Story” are told in first person. Are these narrators reliable or unreliable? Why?</a:t>
            </a:r>
          </a:p>
          <a:p>
            <a:pPr marL="0" indent="0">
              <a:buNone/>
            </a:pPr>
            <a:endParaRPr lang="en-US" dirty="0"/>
          </a:p>
          <a:p>
            <a:pPr marL="0" indent="0">
              <a:buNone/>
            </a:pPr>
            <a:endParaRPr lang="en-US" dirty="0"/>
          </a:p>
          <a:p>
            <a:pPr marL="0" indent="0">
              <a:buNone/>
            </a:pPr>
            <a:endParaRPr lang="en-US" dirty="0"/>
          </a:p>
        </p:txBody>
      </p:sp>
      <p:pic>
        <p:nvPicPr>
          <p:cNvPr id="1028" name="Picture 4" descr="Image result for reliable vs unreli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5837" y="1690688"/>
            <a:ext cx="3765794" cy="4085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61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2" descr="http://www.ulixetechnologies.com/upload/940x380/2107153673_slide_poinview_b.jpg"/>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37991" r="24248" b="-1"/>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p:cNvSpPr>
            <a:spLocks noGrp="1"/>
          </p:cNvSpPr>
          <p:nvPr>
            <p:ph type="title"/>
          </p:nvPr>
        </p:nvSpPr>
        <p:spPr>
          <a:xfrm>
            <a:off x="804998" y="798445"/>
            <a:ext cx="4803636" cy="1311664"/>
          </a:xfrm>
        </p:spPr>
        <p:txBody>
          <a:bodyPr>
            <a:normAutofit/>
          </a:bodyPr>
          <a:lstStyle/>
          <a:p>
            <a:r>
              <a:rPr lang="en-US">
                <a:solidFill>
                  <a:srgbClr val="000000"/>
                </a:solidFill>
              </a:rPr>
              <a:t>Point of View </a:t>
            </a:r>
          </a:p>
        </p:txBody>
      </p:sp>
      <p:sp>
        <p:nvSpPr>
          <p:cNvPr id="8" name="Content Placeholder 7"/>
          <p:cNvSpPr>
            <a:spLocks noGrp="1"/>
          </p:cNvSpPr>
          <p:nvPr>
            <p:ph idx="1"/>
          </p:nvPr>
        </p:nvSpPr>
        <p:spPr>
          <a:xfrm>
            <a:off x="804997" y="2272143"/>
            <a:ext cx="4706803" cy="3788830"/>
          </a:xfrm>
        </p:spPr>
        <p:txBody>
          <a:bodyPr anchor="ctr">
            <a:normAutofit/>
          </a:bodyPr>
          <a:lstStyle/>
          <a:p>
            <a:pPr marL="0" indent="0">
              <a:buNone/>
            </a:pPr>
            <a:r>
              <a:rPr lang="en-US" sz="2000" b="1">
                <a:solidFill>
                  <a:srgbClr val="000000"/>
                </a:solidFill>
              </a:rPr>
              <a:t>Third Person</a:t>
            </a:r>
          </a:p>
          <a:p>
            <a:r>
              <a:rPr lang="en-US" sz="2000">
                <a:solidFill>
                  <a:srgbClr val="000000"/>
                </a:solidFill>
              </a:rPr>
              <a:t>Example #1:</a:t>
            </a:r>
          </a:p>
          <a:p>
            <a:pPr lvl="1"/>
            <a:r>
              <a:rPr lang="en-US" sz="2000">
                <a:solidFill>
                  <a:srgbClr val="000000"/>
                </a:solidFill>
              </a:rPr>
              <a:t>How is this passage the same as the previous first-person examples? </a:t>
            </a:r>
          </a:p>
          <a:p>
            <a:pPr lvl="1"/>
            <a:r>
              <a:rPr lang="en-US" sz="2000">
                <a:solidFill>
                  <a:srgbClr val="000000"/>
                </a:solidFill>
              </a:rPr>
              <a:t>How is it different?</a:t>
            </a:r>
          </a:p>
          <a:p>
            <a:r>
              <a:rPr lang="en-US" sz="2000">
                <a:solidFill>
                  <a:srgbClr val="000000"/>
                </a:solidFill>
              </a:rPr>
              <a:t>Example #2:</a:t>
            </a:r>
          </a:p>
          <a:p>
            <a:pPr lvl="1"/>
            <a:r>
              <a:rPr lang="en-US" sz="2000">
                <a:solidFill>
                  <a:srgbClr val="000000"/>
                </a:solidFill>
              </a:rPr>
              <a:t>How is this passage different from the previous third-person example?</a:t>
            </a:r>
          </a:p>
          <a:p>
            <a:pPr lvl="1"/>
            <a:r>
              <a:rPr lang="en-US" sz="2000">
                <a:solidFill>
                  <a:srgbClr val="000000"/>
                </a:solidFill>
              </a:rPr>
              <a:t>Define “Third Person.”</a:t>
            </a:r>
          </a:p>
          <a:p>
            <a:pPr marL="0" indent="0">
              <a:buNone/>
            </a:pPr>
            <a:endParaRPr lang="en-US" sz="2000" b="1">
              <a:solidFill>
                <a:srgbClr val="000000"/>
              </a:solidFill>
            </a:endParaRPr>
          </a:p>
        </p:txBody>
      </p:sp>
    </p:spTree>
    <p:extLst>
      <p:ext uri="{BB962C8B-B14F-4D97-AF65-F5344CB8AC3E}">
        <p14:creationId xmlns:p14="http://schemas.microsoft.com/office/powerpoint/2010/main" val="86376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5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Edmonds College: English - Writing Studio">
            <a:extLst>
              <a:ext uri="{FF2B5EF4-FFF2-40B4-BE49-F238E27FC236}">
                <a16:creationId xmlns:a16="http://schemas.microsoft.com/office/drawing/2014/main" id="{B326907B-6AE3-4312-88F1-4C0D417E92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434" r="9091" b="1772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CB057D-6EBF-4281-8FDE-BEEBE7B1F69B}"/>
              </a:ext>
            </a:extLst>
          </p:cNvPr>
          <p:cNvSpPr>
            <a:spLocks noGrp="1"/>
          </p:cNvSpPr>
          <p:nvPr>
            <p:ph type="title"/>
          </p:nvPr>
        </p:nvSpPr>
        <p:spPr>
          <a:xfrm>
            <a:off x="594804" y="640263"/>
            <a:ext cx="6619811" cy="1344975"/>
          </a:xfrm>
        </p:spPr>
        <p:txBody>
          <a:bodyPr>
            <a:normAutofit/>
          </a:bodyPr>
          <a:lstStyle/>
          <a:p>
            <a:r>
              <a:rPr lang="en-US" sz="3700" b="0" i="0">
                <a:effectLst/>
                <a:latin typeface="Lato" panose="020F0502020204030203" pitchFamily="34" charset="0"/>
              </a:rPr>
              <a:t>How to write you first fictional short story, using </a:t>
            </a:r>
            <a:r>
              <a:rPr lang="en-US" sz="3700" b="1" i="0">
                <a:effectLst/>
                <a:latin typeface="Lato" panose="020F0502020204030203" pitchFamily="34" charset="0"/>
              </a:rPr>
              <a:t>Journal 4</a:t>
            </a:r>
            <a:r>
              <a:rPr lang="en-US" sz="3700" b="0" i="0">
                <a:effectLst/>
                <a:latin typeface="Lato" panose="020F0502020204030203" pitchFamily="34" charset="0"/>
              </a:rPr>
              <a:t>:</a:t>
            </a:r>
            <a:endParaRPr lang="en-US" sz="3700"/>
          </a:p>
        </p:txBody>
      </p:sp>
      <p:sp>
        <p:nvSpPr>
          <p:cNvPr id="3" name="Content Placeholder 2">
            <a:extLst>
              <a:ext uri="{FF2B5EF4-FFF2-40B4-BE49-F238E27FC236}">
                <a16:creationId xmlns:a16="http://schemas.microsoft.com/office/drawing/2014/main" id="{F4423274-56BF-4E77-87E8-4A7DDF3E248C}"/>
              </a:ext>
            </a:extLst>
          </p:cNvPr>
          <p:cNvSpPr>
            <a:spLocks noGrp="1"/>
          </p:cNvSpPr>
          <p:nvPr>
            <p:ph idx="1"/>
          </p:nvPr>
        </p:nvSpPr>
        <p:spPr>
          <a:xfrm>
            <a:off x="594109" y="2121763"/>
            <a:ext cx="6620505" cy="3773010"/>
          </a:xfrm>
        </p:spPr>
        <p:txBody>
          <a:bodyPr>
            <a:normAutofit lnSpcReduction="10000"/>
          </a:bodyPr>
          <a:lstStyle/>
          <a:p>
            <a:pPr marL="457200" lvl="1" indent="0">
              <a:buNone/>
            </a:pPr>
            <a:r>
              <a:rPr lang="en-US" sz="1400" b="0" i="0" dirty="0">
                <a:effectLst/>
                <a:latin typeface="Lato" panose="020F0502020204030203" pitchFamily="34" charset="0"/>
              </a:rPr>
              <a:t>If you used the </a:t>
            </a:r>
            <a:r>
              <a:rPr lang="en-US" sz="1400" b="1" i="0" dirty="0">
                <a:effectLst/>
                <a:latin typeface="Lato" panose="020F0502020204030203" pitchFamily="34" charset="0"/>
              </a:rPr>
              <a:t>first option</a:t>
            </a:r>
            <a:r>
              <a:rPr lang="en-US" sz="1400" b="0" i="0" dirty="0">
                <a:effectLst/>
                <a:latin typeface="Lato" panose="020F0502020204030203" pitchFamily="34" charset="0"/>
              </a:rPr>
              <a:t> (write about a constant disagreement you’ve had with someone), write about the disagreement from their POV. Focus on the character traits of this individual–action, dialogue, appearance, and thought–that explains why they may disagree with you–the opposition.</a:t>
            </a:r>
          </a:p>
          <a:p>
            <a:pPr marL="457200" lvl="1" indent="0">
              <a:buNone/>
            </a:pPr>
            <a:r>
              <a:rPr lang="en-US" sz="1400" b="0" i="0" dirty="0">
                <a:effectLst/>
                <a:latin typeface="Lato" panose="020F0502020204030203" pitchFamily="34" charset="0"/>
              </a:rPr>
              <a:t>If you used the </a:t>
            </a:r>
            <a:r>
              <a:rPr lang="en-US" sz="1400" b="1" i="0" dirty="0">
                <a:effectLst/>
                <a:latin typeface="Lato" panose="020F0502020204030203" pitchFamily="34" charset="0"/>
              </a:rPr>
              <a:t>second option</a:t>
            </a:r>
            <a:r>
              <a:rPr lang="en-US" sz="1400" b="0" i="0" dirty="0">
                <a:effectLst/>
                <a:latin typeface="Lato" panose="020F0502020204030203" pitchFamily="34" charset="0"/>
              </a:rPr>
              <a:t> (go to a public space where you can practice social distancing and politely people watch for at least 10-15 minutes), choose one of the people you saw and create a “day in the life” of that person. Focus on plot–get the person up a tree, throw rocks at them, and then get the person down.</a:t>
            </a:r>
          </a:p>
          <a:p>
            <a:pPr marL="457200" lvl="1" indent="0">
              <a:buNone/>
            </a:pPr>
            <a:r>
              <a:rPr lang="en-US" sz="1400" b="0" i="0" dirty="0">
                <a:effectLst/>
                <a:latin typeface="Lato" panose="020F0502020204030203" pitchFamily="34" charset="0"/>
              </a:rPr>
              <a:t>If you used the </a:t>
            </a:r>
            <a:r>
              <a:rPr lang="en-US" sz="1400" b="1" i="0" dirty="0">
                <a:effectLst/>
                <a:latin typeface="Lato" panose="020F0502020204030203" pitchFamily="34" charset="0"/>
              </a:rPr>
              <a:t>third option</a:t>
            </a:r>
            <a:r>
              <a:rPr lang="en-US" sz="1400" b="0" i="0" dirty="0">
                <a:effectLst/>
                <a:latin typeface="Lato" panose="020F0502020204030203" pitchFamily="34" charset="0"/>
              </a:rPr>
              <a:t> (who is in your clan/network/tribe/family?), choose two of those people and put them in a difficult situation together. A few ideas: out of gas in the middle of nowhere, locked out of their apartment, spending a holiday with just the two of them, waiting for another friend in the freezing cold or sweltering heat (you get the picture). You can focus on both the character traits and plot.</a:t>
            </a:r>
          </a:p>
          <a:p>
            <a:pPr marL="457200" lvl="1" indent="0">
              <a:buNone/>
            </a:pPr>
            <a:r>
              <a:rPr lang="en-US" sz="1400" b="1" i="0" dirty="0">
                <a:effectLst/>
                <a:latin typeface="Lato" panose="020F0502020204030203" pitchFamily="34" charset="0"/>
              </a:rPr>
              <a:t>The only requirements are:</a:t>
            </a:r>
            <a:endParaRPr lang="en-US" sz="1400" b="0" i="0" dirty="0">
              <a:effectLst/>
              <a:latin typeface="Lato" panose="020F0502020204030203" pitchFamily="34" charset="0"/>
            </a:endParaRPr>
          </a:p>
          <a:p>
            <a:pPr marL="914400" lvl="2" indent="0">
              <a:buNone/>
            </a:pPr>
            <a:r>
              <a:rPr lang="en-US" sz="1400" b="1" i="0" dirty="0">
                <a:effectLst/>
                <a:latin typeface="Lato" panose="020F0502020204030203" pitchFamily="34" charset="0"/>
              </a:rPr>
              <a:t>The story must be at least 350-400 words long</a:t>
            </a:r>
            <a:endParaRPr lang="en-US" sz="1400" b="0" i="0" dirty="0">
              <a:effectLst/>
              <a:latin typeface="Lato" panose="020F0502020204030203" pitchFamily="34" charset="0"/>
            </a:endParaRPr>
          </a:p>
          <a:p>
            <a:pPr marL="914400" lvl="2" indent="0">
              <a:buNone/>
            </a:pPr>
            <a:r>
              <a:rPr lang="en-US" sz="1400" b="1" i="0" dirty="0">
                <a:effectLst/>
                <a:latin typeface="Lato" panose="020F0502020204030203" pitchFamily="34" charset="0"/>
              </a:rPr>
              <a:t>Told in the Third Person POV!</a:t>
            </a:r>
            <a:r>
              <a:rPr lang="en-US" sz="1400" b="0" i="0" dirty="0">
                <a:effectLst/>
                <a:latin typeface="Lato" panose="020F0502020204030203" pitchFamily="34" charset="0"/>
              </a:rPr>
              <a:t> (No “I”–only “he/his,” “she/her,” or “they/their.”)</a:t>
            </a:r>
          </a:p>
          <a:p>
            <a:endParaRPr lang="en-US" sz="1100" dirty="0"/>
          </a:p>
        </p:txBody>
      </p:sp>
    </p:spTree>
    <p:extLst>
      <p:ext uri="{BB962C8B-B14F-4D97-AF65-F5344CB8AC3E}">
        <p14:creationId xmlns:p14="http://schemas.microsoft.com/office/powerpoint/2010/main" val="422950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9484C5-8018-4BA0-B2B3-5CE808EC1A30}"/>
              </a:ext>
            </a:extLst>
          </p:cNvPr>
          <p:cNvSpPr>
            <a:spLocks noGrp="1"/>
          </p:cNvSpPr>
          <p:nvPr>
            <p:ph type="title"/>
          </p:nvPr>
        </p:nvSpPr>
        <p:spPr>
          <a:xfrm>
            <a:off x="572493" y="238539"/>
            <a:ext cx="11018520" cy="1434415"/>
          </a:xfrm>
        </p:spPr>
        <p:txBody>
          <a:bodyPr anchor="b">
            <a:normAutofit/>
          </a:bodyPr>
          <a:lstStyle/>
          <a:p>
            <a:r>
              <a:rPr lang="en-US" sz="5400" dirty="0"/>
              <a:t>Cohorts</a:t>
            </a:r>
          </a:p>
        </p:txBody>
      </p:sp>
      <p:sp>
        <p:nvSpPr>
          <p:cNvPr id="205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9E23955-54CF-4830-B969-736450910275}"/>
              </a:ext>
            </a:extLst>
          </p:cNvPr>
          <p:cNvSpPr>
            <a:spLocks noGrp="1"/>
          </p:cNvSpPr>
          <p:nvPr>
            <p:ph idx="1"/>
          </p:nvPr>
        </p:nvSpPr>
        <p:spPr>
          <a:xfrm>
            <a:off x="572493" y="1910548"/>
            <a:ext cx="6942732" cy="4795274"/>
          </a:xfrm>
        </p:spPr>
        <p:txBody>
          <a:bodyPr anchor="t">
            <a:noAutofit/>
          </a:bodyPr>
          <a:lstStyle/>
          <a:p>
            <a:pPr marL="0" indent="0" algn="ctr">
              <a:buNone/>
            </a:pPr>
            <a:r>
              <a:rPr lang="en-US" sz="1800" b="1" dirty="0">
                <a:solidFill>
                  <a:srgbClr val="FF0000"/>
                </a:solidFill>
              </a:rPr>
              <a:t>Why do you think we have cohorts?</a:t>
            </a:r>
          </a:p>
          <a:p>
            <a:r>
              <a:rPr lang="en-US" sz="1400" dirty="0"/>
              <a:t>Some students either didn’t send their Cohort links to their drafts to be peer reviewed or that peer reviews were turned in past the due date.</a:t>
            </a:r>
          </a:p>
          <a:p>
            <a:r>
              <a:rPr lang="en-US" sz="1400" dirty="0"/>
              <a:t>This activity is </a:t>
            </a:r>
            <a:r>
              <a:rPr lang="en-US" sz="1400" b="1" dirty="0"/>
              <a:t>not</a:t>
            </a:r>
            <a:r>
              <a:rPr lang="en-US" sz="1400" dirty="0"/>
              <a:t> optional or “busy work.” </a:t>
            </a:r>
          </a:p>
          <a:p>
            <a:pPr lvl="1"/>
            <a:r>
              <a:rPr lang="en-US" sz="1400" dirty="0"/>
              <a:t>This shows that you are </a:t>
            </a:r>
            <a:r>
              <a:rPr lang="en-US" sz="1400" b="1" dirty="0"/>
              <a:t>reading</a:t>
            </a:r>
            <a:r>
              <a:rPr lang="en-US" sz="1400" dirty="0"/>
              <a:t> work and </a:t>
            </a:r>
            <a:r>
              <a:rPr lang="en-US" sz="1400" b="1" dirty="0"/>
              <a:t>applying</a:t>
            </a:r>
            <a:r>
              <a:rPr lang="en-US" sz="1400" dirty="0"/>
              <a:t> the topics we discuss in class to real life by using the guided peer review sheets. </a:t>
            </a:r>
          </a:p>
          <a:p>
            <a:pPr lvl="1"/>
            <a:r>
              <a:rPr lang="en-US" sz="1400" dirty="0"/>
              <a:t>This also is a way to learn how to </a:t>
            </a:r>
            <a:r>
              <a:rPr lang="en-US" sz="1400" b="1" dirty="0"/>
              <a:t>self-critique</a:t>
            </a:r>
            <a:r>
              <a:rPr lang="en-US" sz="1400" dirty="0"/>
              <a:t> your own work, which is a great skill to have when you’re applying to jobs or working on a project that you want to impress your future boss with!</a:t>
            </a:r>
          </a:p>
          <a:p>
            <a:r>
              <a:rPr lang="en-US" sz="1400" dirty="0"/>
              <a:t>It is worth 10% of your overall grade to </a:t>
            </a:r>
          </a:p>
          <a:p>
            <a:pPr marL="457200" lvl="1" indent="0">
              <a:buNone/>
            </a:pPr>
            <a:r>
              <a:rPr lang="en-US" sz="1400" dirty="0"/>
              <a:t>1) email your link by the </a:t>
            </a:r>
            <a:r>
              <a:rPr lang="en-US" sz="1400" b="1" dirty="0"/>
              <a:t>due date </a:t>
            </a:r>
            <a:r>
              <a:rPr lang="en-US" sz="1400" dirty="0"/>
              <a:t>to your cohort and </a:t>
            </a:r>
          </a:p>
          <a:p>
            <a:pPr marL="457200" lvl="1" indent="0">
              <a:buNone/>
            </a:pPr>
            <a:r>
              <a:rPr lang="en-US" sz="1400" dirty="0"/>
              <a:t>2) peer review your cohort’s work and send it back to them (and me) by the </a:t>
            </a:r>
            <a:r>
              <a:rPr lang="en-US" sz="1400" b="1" dirty="0"/>
              <a:t>due</a:t>
            </a:r>
            <a:r>
              <a:rPr lang="en-US" sz="1400" dirty="0"/>
              <a:t> </a:t>
            </a:r>
            <a:r>
              <a:rPr lang="en-US" sz="1400" b="1" dirty="0"/>
              <a:t>date</a:t>
            </a:r>
            <a:r>
              <a:rPr lang="en-US" sz="1400" dirty="0"/>
              <a:t>!</a:t>
            </a:r>
          </a:p>
          <a:p>
            <a:r>
              <a:rPr lang="en-US" sz="1400" dirty="0"/>
              <a:t>10% may not seem like a lot, but it’s the difference between an A and a B, a B and a C, etc.</a:t>
            </a:r>
          </a:p>
          <a:p>
            <a:r>
              <a:rPr lang="en-US" sz="1400" dirty="0"/>
              <a:t>For those that are doing the peer reviews and turning them in on time: </a:t>
            </a:r>
            <a:r>
              <a:rPr lang="en-US" sz="1400" b="1" dirty="0"/>
              <a:t>Keep up the good work! </a:t>
            </a:r>
          </a:p>
          <a:p>
            <a:r>
              <a:rPr lang="en-US" sz="1400" dirty="0"/>
              <a:t>For those who are having trouble keeping up with this part of the class, </a:t>
            </a:r>
            <a:r>
              <a:rPr lang="en-US" sz="1400" b="1" dirty="0"/>
              <a:t>there’s still time </a:t>
            </a:r>
            <a:r>
              <a:rPr lang="en-US" sz="1400" dirty="0"/>
              <a:t>to improve, </a:t>
            </a:r>
            <a:r>
              <a:rPr lang="en-US" sz="1400" b="1" i="1" dirty="0"/>
              <a:t>but</a:t>
            </a:r>
            <a:r>
              <a:rPr lang="en-US" sz="1400" dirty="0"/>
              <a:t> the semester is nearly half over!</a:t>
            </a:r>
          </a:p>
        </p:txBody>
      </p:sp>
      <p:pic>
        <p:nvPicPr>
          <p:cNvPr id="2050" name="Picture 2">
            <a:extLst>
              <a:ext uri="{FF2B5EF4-FFF2-40B4-BE49-F238E27FC236}">
                <a16:creationId xmlns:a16="http://schemas.microsoft.com/office/drawing/2014/main" id="{A00994B0-6BA2-49C0-907A-C194117E19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792"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53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1027</TotalTime>
  <Words>1217</Words>
  <Application>Microsoft Office PowerPoint</Application>
  <PresentationFormat>Widescreen</PresentationFormat>
  <Paragraphs>84</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Lato</vt:lpstr>
      <vt:lpstr>Office Theme</vt:lpstr>
      <vt:lpstr>ENG 1141 Creative Writing</vt:lpstr>
      <vt:lpstr>PowerPoint Presentation</vt:lpstr>
      <vt:lpstr>Point of View</vt:lpstr>
      <vt:lpstr>Point of View</vt:lpstr>
      <vt:lpstr>Point of View </vt:lpstr>
      <vt:lpstr>Reliable vs. Unreliable Narrators </vt:lpstr>
      <vt:lpstr>Point of View </vt:lpstr>
      <vt:lpstr>How to write you first fictional short story, using Journal 4:</vt:lpstr>
      <vt:lpstr>Cohorts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82</cp:revision>
  <dcterms:created xsi:type="dcterms:W3CDTF">2020-01-25T02:18:25Z</dcterms:created>
  <dcterms:modified xsi:type="dcterms:W3CDTF">2021-10-12T13:51:48Z</dcterms:modified>
</cp:coreProperties>
</file>