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0"/>
  </p:notesMasterIdLst>
  <p:sldIdLst>
    <p:sldId id="257" r:id="rId2"/>
    <p:sldId id="258" r:id="rId3"/>
    <p:sldId id="288" r:id="rId4"/>
    <p:sldId id="272" r:id="rId5"/>
    <p:sldId id="273" r:id="rId6"/>
    <p:sldId id="270" r:id="rId7"/>
    <p:sldId id="271" r:id="rId8"/>
    <p:sldId id="286" r:id="rId9"/>
    <p:sldId id="293" r:id="rId10"/>
    <p:sldId id="292" r:id="rId11"/>
    <p:sldId id="260" r:id="rId12"/>
    <p:sldId id="289" r:id="rId13"/>
    <p:sldId id="261" r:id="rId14"/>
    <p:sldId id="262" r:id="rId15"/>
    <p:sldId id="263" r:id="rId16"/>
    <p:sldId id="287" r:id="rId17"/>
    <p:sldId id="291" r:id="rId18"/>
    <p:sldId id="294" r:id="rId19"/>
    <p:sldId id="295" r:id="rId20"/>
    <p:sldId id="296" r:id="rId21"/>
    <p:sldId id="297" r:id="rId22"/>
    <p:sldId id="298" r:id="rId23"/>
    <p:sldId id="269" r:id="rId24"/>
    <p:sldId id="282" r:id="rId25"/>
    <p:sldId id="283" r:id="rId26"/>
    <p:sldId id="284" r:id="rId27"/>
    <p:sldId id="290" r:id="rId28"/>
    <p:sldId id="285" r:id="rId29"/>
  </p:sldIdLst>
  <p:sldSz cx="9144000" cy="5143500" type="screen16x9"/>
  <p:notesSz cx="6858000" cy="9144000"/>
  <p:embeddedFontLst>
    <p:embeddedFont>
      <p:font typeface="Merriweather" panose="00000500000000000000" pitchFamily="2" charset="0"/>
      <p:regular r:id="rId31"/>
      <p:bold r:id="rId32"/>
      <p:italic r:id="rId33"/>
      <p:boldItalic r:id="rId34"/>
    </p:embeddedFont>
    <p:embeddedFont>
      <p:font typeface="Roboto" panose="02000000000000000000" pitchFamily="2" charset="0"/>
      <p:regular r:id="rId35"/>
      <p:bold r:id="rId36"/>
      <p:italic r:id="rId37"/>
      <p:boldItalic r:id="rId38"/>
    </p:embeddedFont>
    <p:embeddedFont>
      <p:font typeface="Roboto Slab" panose="020B0604020202020204" charset="0"/>
      <p:regular r:id="rId39"/>
      <p:bold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49" autoAdjust="0"/>
    <p:restoredTop sz="94660"/>
  </p:normalViewPr>
  <p:slideViewPr>
    <p:cSldViewPr snapToGrid="0">
      <p:cViewPr varScale="1">
        <p:scale>
          <a:sx n="84" d="100"/>
          <a:sy n="84" d="100"/>
        </p:scale>
        <p:origin x="976" y="5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e99a50b196_0_4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e99a50b196_0_4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e99a50b196_0_4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e99a50b196_0_4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38511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e99a50b196_0_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e99a50b196_0_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99a50b196_0_4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99a50b196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e99a50b196_0_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e99a50b196_0_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e99a50b196_0_4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e99a50b196_0_4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9559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99a50b196_0_4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99a50b196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45154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e99a50b196_0_4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e99a50b196_0_4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11d06c6a0ca_0_1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11d06c6a0ca_0_1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11d06c6a0ca_0_1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11d06c6a0ca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e99a50b196_0_2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e99a50b196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1d06c6a0ca_0_1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1d06c6a0ca_0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99a50b196_0_5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99a50b196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e99a50b196_0_5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e99a50b196_0_5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e99a50b196_0_3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e99a50b196_0_3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e99a50b196_0_3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e99a50b196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99a50b196_0_3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99a50b196_0_3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e99a50b196_0_3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e99a50b196_0_3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16996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e565e0b751_0_4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e565e0b751_0_4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e99a50b196_0_3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e99a50b196_0_3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493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e99a50b196_0_3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e99a50b196_0_3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e99a50b196_0_5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e99a50b196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e99a50b196_0_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e99a50b196_0_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e99a50b196_0_4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e99a50b196_0_4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99a50b196_0_4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99a50b196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9000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e99a50b196_0_4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e99a50b196_0_4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76434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5.jpeg"/><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hyperlink" Target="https://openlab.citytech.cuny.edu/groups/ct-101-14-session-fall-2022-lc05/files/"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nqaRp8MyLOg&amp;t=1s" TargetMode="External"/><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s://www.citytech.cuny.edu/compliance-diversity/resources.aspx" TargetMode="External"/><Relationship Id="rId2" Type="http://schemas.openxmlformats.org/officeDocument/2006/relationships/hyperlink" Target="https://www.citytech.cuny.edu/academics/academic-departments.aspx"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4"/>
          <p:cNvSpPr txBox="1">
            <a:spLocks noGrp="1"/>
          </p:cNvSpPr>
          <p:nvPr>
            <p:ph type="ctrTitle"/>
          </p:nvPr>
        </p:nvSpPr>
        <p:spPr>
          <a:xfrm>
            <a:off x="155850" y="1416338"/>
            <a:ext cx="8832300" cy="1522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US" sz="4600" b="1" dirty="0">
                <a:solidFill>
                  <a:schemeClr val="accent6"/>
                </a:solidFill>
              </a:rPr>
              <a:t>The Syllabus</a:t>
            </a:r>
            <a:br>
              <a:rPr lang="en-US" sz="4600" b="1" dirty="0">
                <a:solidFill>
                  <a:schemeClr val="accent6"/>
                </a:solidFill>
              </a:rPr>
            </a:br>
            <a:r>
              <a:rPr lang="en-US" sz="4600" b="1" dirty="0">
                <a:solidFill>
                  <a:schemeClr val="accent6"/>
                </a:solidFill>
              </a:rPr>
              <a:t>and </a:t>
            </a:r>
            <a:br>
              <a:rPr lang="en-US" sz="4600" b="1" dirty="0">
                <a:solidFill>
                  <a:schemeClr val="accent6"/>
                </a:solidFill>
              </a:rPr>
            </a:br>
            <a:r>
              <a:rPr lang="en-US" sz="4600" b="1" dirty="0">
                <a:solidFill>
                  <a:schemeClr val="accent6"/>
                </a:solidFill>
              </a:rPr>
              <a:t>the Classroom</a:t>
            </a:r>
            <a:endParaRPr sz="4600" b="1" dirty="0">
              <a:solidFill>
                <a:schemeClr val="accent6"/>
              </a:solidFill>
            </a:endParaRPr>
          </a:p>
        </p:txBody>
      </p:sp>
      <p:sp>
        <p:nvSpPr>
          <p:cNvPr id="70" name="Google Shape;70;p14"/>
          <p:cNvSpPr txBox="1"/>
          <p:nvPr/>
        </p:nvSpPr>
        <p:spPr>
          <a:xfrm>
            <a:off x="1807068" y="3138595"/>
            <a:ext cx="5783400" cy="1457400"/>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rgbClr val="8BC34A"/>
                </a:solidFill>
                <a:latin typeface="Roboto Slab"/>
                <a:ea typeface="Roboto Slab"/>
                <a:cs typeface="Roboto Slab"/>
                <a:sym typeface="Roboto Slab"/>
              </a:rPr>
              <a:t>City Tech 101</a:t>
            </a:r>
            <a:endParaRPr sz="2200" dirty="0">
              <a:solidFill>
                <a:srgbClr val="8BC34A"/>
              </a:solidFill>
              <a:latin typeface="Roboto Slab"/>
              <a:ea typeface="Roboto Slab"/>
              <a:cs typeface="Roboto Slab"/>
              <a:sym typeface="Roboto Slab"/>
            </a:endParaRPr>
          </a:p>
          <a:p>
            <a:pPr marL="0" lvl="0" indent="0" algn="r" rtl="0">
              <a:spcBef>
                <a:spcPts val="0"/>
              </a:spcBef>
              <a:spcAft>
                <a:spcPts val="0"/>
              </a:spcAft>
              <a:buNone/>
            </a:pPr>
            <a:r>
              <a:rPr lang="en" sz="2200" dirty="0">
                <a:solidFill>
                  <a:srgbClr val="8BC34A"/>
                </a:solidFill>
                <a:latin typeface="Roboto Slab"/>
                <a:ea typeface="Roboto Slab"/>
                <a:cs typeface="Roboto Slab"/>
                <a:sym typeface="Roboto Slab"/>
              </a:rPr>
              <a:t>Prof. Jessica DeCoux</a:t>
            </a:r>
          </a:p>
          <a:p>
            <a:pPr marL="0" lvl="0" indent="0" algn="r" rtl="0">
              <a:spcBef>
                <a:spcPts val="0"/>
              </a:spcBef>
              <a:spcAft>
                <a:spcPts val="0"/>
              </a:spcAft>
              <a:buNone/>
            </a:pPr>
            <a:r>
              <a:rPr lang="en-US" sz="2200" dirty="0">
                <a:solidFill>
                  <a:srgbClr val="8BC34A"/>
                </a:solidFill>
                <a:latin typeface="Roboto Slab"/>
                <a:ea typeface="Roboto Slab"/>
                <a:cs typeface="Roboto Slab"/>
                <a:sym typeface="Roboto Slab"/>
              </a:rPr>
              <a:t>Fall 2022</a:t>
            </a:r>
            <a:endParaRPr sz="2200" dirty="0">
              <a:solidFill>
                <a:srgbClr val="8BC34A"/>
              </a:solidFill>
              <a:latin typeface="Roboto Slab"/>
              <a:ea typeface="Roboto Slab"/>
              <a:cs typeface="Roboto Slab"/>
              <a:sym typeface="Roboto Slab"/>
            </a:endParaRPr>
          </a:p>
          <a:p>
            <a:pPr marL="0" lvl="0" indent="0" algn="ctr" rtl="0">
              <a:spcBef>
                <a:spcPts val="0"/>
              </a:spcBef>
              <a:spcAft>
                <a:spcPts val="0"/>
              </a:spcAft>
              <a:buNone/>
            </a:pPr>
            <a:endParaRPr sz="2400" dirty="0">
              <a:solidFill>
                <a:srgbClr val="8BC34A"/>
              </a:solidFill>
              <a:latin typeface="Roboto Slab"/>
              <a:ea typeface="Roboto Slab"/>
              <a:cs typeface="Roboto Slab"/>
              <a:sym typeface="Roboto Slab"/>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517675" y="1590000"/>
            <a:ext cx="8222100" cy="1963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5000" b="1" dirty="0">
                <a:solidFill>
                  <a:schemeClr val="accent6"/>
                </a:solidFill>
                <a:latin typeface="Merriweather"/>
                <a:ea typeface="Merriweather"/>
                <a:cs typeface="Merriweather"/>
                <a:sym typeface="Merriweather"/>
              </a:rPr>
              <a:t>Before the </a:t>
            </a:r>
            <a:br>
              <a:rPr lang="en" sz="5000" b="1" dirty="0">
                <a:solidFill>
                  <a:schemeClr val="accent6"/>
                </a:solidFill>
                <a:latin typeface="Merriweather"/>
                <a:ea typeface="Merriweather"/>
                <a:cs typeface="Merriweather"/>
                <a:sym typeface="Merriweather"/>
              </a:rPr>
            </a:br>
            <a:r>
              <a:rPr lang="en" sz="5000" b="1" dirty="0">
                <a:solidFill>
                  <a:schemeClr val="accent6"/>
                </a:solidFill>
                <a:latin typeface="Merriweather"/>
                <a:ea typeface="Merriweather"/>
                <a:cs typeface="Merriweather"/>
                <a:sym typeface="Merriweather"/>
              </a:rPr>
              <a:t>semester starts…</a:t>
            </a:r>
            <a:endParaRPr sz="5000" b="1" dirty="0">
              <a:solidFill>
                <a:schemeClr val="accent6"/>
              </a:solidFill>
              <a:latin typeface="Merriweather"/>
              <a:ea typeface="Merriweather"/>
              <a:cs typeface="Merriweather"/>
              <a:sym typeface="Merriweather"/>
            </a:endParaRPr>
          </a:p>
        </p:txBody>
      </p:sp>
    </p:spTree>
    <p:extLst>
      <p:ext uri="{BB962C8B-B14F-4D97-AF65-F5344CB8AC3E}">
        <p14:creationId xmlns:p14="http://schemas.microsoft.com/office/powerpoint/2010/main" val="3854571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7"/>
          <p:cNvSpPr txBox="1"/>
          <p:nvPr/>
        </p:nvSpPr>
        <p:spPr>
          <a:xfrm>
            <a:off x="4725683" y="1201126"/>
            <a:ext cx="4314600" cy="295462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lang="en" sz="1500" dirty="0">
              <a:solidFill>
                <a:schemeClr val="accent5"/>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accent5"/>
                </a:solidFill>
                <a:latin typeface="Roboto Slab"/>
                <a:ea typeface="Roboto Slab"/>
                <a:cs typeface="Roboto Slab"/>
                <a:sym typeface="Roboto Slab"/>
              </a:rPr>
              <a:t>Make folders in your OneDrive or Dropbox</a:t>
            </a:r>
            <a:endParaRPr sz="1500" dirty="0">
              <a:solidFill>
                <a:schemeClr val="accent5"/>
              </a:solidFill>
              <a:latin typeface="Roboto Slab"/>
              <a:ea typeface="Roboto Slab"/>
              <a:cs typeface="Roboto Slab"/>
              <a:sym typeface="Roboto Slab"/>
            </a:endParaRPr>
          </a:p>
          <a:p>
            <a:pPr marL="457200" lvl="0" indent="-323850" algn="l" rtl="0">
              <a:spcBef>
                <a:spcPts val="0"/>
              </a:spcBef>
              <a:spcAft>
                <a:spcPts val="0"/>
              </a:spcAft>
              <a:buClr>
                <a:schemeClr val="accent5"/>
              </a:buClr>
              <a:buSzPts val="1500"/>
              <a:buFont typeface="Roboto Slab"/>
              <a:buChar char="●"/>
            </a:pPr>
            <a:r>
              <a:rPr lang="en" sz="1500" dirty="0">
                <a:solidFill>
                  <a:schemeClr val="accent5"/>
                </a:solidFill>
                <a:latin typeface="Roboto Slab"/>
                <a:ea typeface="Roboto Slab"/>
                <a:cs typeface="Roboto Slab"/>
                <a:sym typeface="Roboto Slab"/>
              </a:rPr>
              <a:t>Organize by semester</a:t>
            </a:r>
            <a:endParaRPr sz="1500" dirty="0">
              <a:solidFill>
                <a:schemeClr val="accent5"/>
              </a:solidFill>
              <a:latin typeface="Roboto Slab"/>
              <a:ea typeface="Roboto Slab"/>
              <a:cs typeface="Roboto Slab"/>
              <a:sym typeface="Roboto Slab"/>
            </a:endParaRPr>
          </a:p>
          <a:p>
            <a:pPr marL="457200" lvl="0" indent="-323850" algn="l" rtl="0">
              <a:spcBef>
                <a:spcPts val="0"/>
              </a:spcBef>
              <a:spcAft>
                <a:spcPts val="0"/>
              </a:spcAft>
              <a:buClr>
                <a:schemeClr val="accent5"/>
              </a:buClr>
              <a:buSzPts val="1500"/>
              <a:buFont typeface="Roboto Slab"/>
              <a:buChar char="●"/>
            </a:pPr>
            <a:r>
              <a:rPr lang="en" sz="1500" dirty="0">
                <a:solidFill>
                  <a:schemeClr val="accent5"/>
                </a:solidFill>
                <a:latin typeface="Roboto Slab"/>
                <a:ea typeface="Roboto Slab"/>
                <a:cs typeface="Roboto Slab"/>
                <a:sym typeface="Roboto Slab"/>
              </a:rPr>
              <a:t>Organize by course</a:t>
            </a:r>
          </a:p>
          <a:p>
            <a:pPr marL="457200" indent="-323850">
              <a:buClr>
                <a:schemeClr val="accent5"/>
              </a:buClr>
              <a:buSzPts val="1500"/>
              <a:buFont typeface="Roboto Slab"/>
              <a:buChar char="●"/>
            </a:pPr>
            <a:r>
              <a:rPr lang="en-US" sz="1500" dirty="0">
                <a:solidFill>
                  <a:schemeClr val="accent5"/>
                </a:solidFill>
                <a:latin typeface="Roboto Slab"/>
                <a:ea typeface="Roboto Slab"/>
                <a:cs typeface="Roboto Slab"/>
                <a:sym typeface="Roboto Slab"/>
              </a:rPr>
              <a:t>First file is your </a:t>
            </a:r>
            <a:r>
              <a:rPr lang="en-US" sz="1500" b="1" dirty="0">
                <a:solidFill>
                  <a:schemeClr val="accent5"/>
                </a:solidFill>
                <a:latin typeface="Roboto Slab"/>
                <a:ea typeface="Roboto Slab"/>
                <a:cs typeface="Roboto Slab"/>
                <a:sym typeface="Roboto Slab"/>
              </a:rPr>
              <a:t>syllabus</a:t>
            </a:r>
            <a:r>
              <a:rPr lang="en-US" sz="1500" dirty="0">
                <a:solidFill>
                  <a:schemeClr val="accent5"/>
                </a:solidFill>
                <a:latin typeface="Roboto Slab"/>
                <a:ea typeface="Roboto Slab"/>
                <a:cs typeface="Roboto Slab"/>
                <a:sym typeface="Roboto Slab"/>
              </a:rPr>
              <a:t> + schedule</a:t>
            </a:r>
          </a:p>
          <a:p>
            <a:pPr marL="457200" lvl="0" indent="-323850" algn="l" rtl="0">
              <a:spcBef>
                <a:spcPts val="0"/>
              </a:spcBef>
              <a:spcAft>
                <a:spcPts val="0"/>
              </a:spcAft>
              <a:buClr>
                <a:schemeClr val="accent5"/>
              </a:buClr>
              <a:buSzPts val="1500"/>
              <a:buFont typeface="Roboto Slab"/>
              <a:buChar char="●"/>
            </a:pPr>
            <a:endParaRPr sz="1500" dirty="0">
              <a:solidFill>
                <a:schemeClr val="accent5"/>
              </a:solidFill>
              <a:latin typeface="Roboto Slab"/>
              <a:ea typeface="Roboto Slab"/>
              <a:cs typeface="Roboto Slab"/>
              <a:sym typeface="Roboto Slab"/>
            </a:endParaRPr>
          </a:p>
          <a:p>
            <a:pPr marL="0" lvl="0" indent="0" algn="l" rtl="0">
              <a:spcBef>
                <a:spcPts val="0"/>
              </a:spcBef>
              <a:spcAft>
                <a:spcPts val="0"/>
              </a:spcAft>
              <a:buNone/>
            </a:pPr>
            <a:r>
              <a:rPr lang="en" sz="1500" b="1" dirty="0">
                <a:solidFill>
                  <a:schemeClr val="accent5"/>
                </a:solidFill>
                <a:latin typeface="Roboto Slab"/>
                <a:ea typeface="Roboto Slab"/>
                <a:cs typeface="Roboto Slab"/>
                <a:sym typeface="Roboto Slab"/>
              </a:rPr>
              <a:t>Save ALL your work for the course!</a:t>
            </a:r>
            <a:endParaRPr sz="1500" b="1" dirty="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500" dirty="0">
              <a:solidFill>
                <a:schemeClr val="accent5"/>
              </a:solidFill>
              <a:latin typeface="Roboto Slab"/>
              <a:ea typeface="Roboto Slab"/>
              <a:cs typeface="Roboto Slab"/>
              <a:sym typeface="Roboto Slab"/>
            </a:endParaRPr>
          </a:p>
          <a:p>
            <a:pPr marL="0" lvl="0" indent="0" algn="l" rtl="0">
              <a:spcBef>
                <a:spcPts val="0"/>
              </a:spcBef>
              <a:spcAft>
                <a:spcPts val="0"/>
              </a:spcAft>
              <a:buNone/>
            </a:pPr>
            <a:r>
              <a:rPr lang="en" sz="1500" dirty="0">
                <a:solidFill>
                  <a:schemeClr val="accent5"/>
                </a:solidFill>
                <a:latin typeface="Roboto Slab"/>
                <a:ea typeface="Roboto Slab"/>
                <a:cs typeface="Roboto Slab"/>
                <a:sym typeface="Roboto Slab"/>
              </a:rPr>
              <a:t>Use consistent and clear file names</a:t>
            </a:r>
            <a:endParaRPr sz="1500" dirty="0">
              <a:solidFill>
                <a:schemeClr val="accent5"/>
              </a:solidFill>
              <a:latin typeface="Roboto Slab"/>
              <a:ea typeface="Roboto Slab"/>
              <a:cs typeface="Roboto Slab"/>
              <a:sym typeface="Roboto Slab"/>
            </a:endParaRPr>
          </a:p>
          <a:p>
            <a:pPr marL="457200" lvl="0" indent="-323850" algn="l" rtl="0">
              <a:spcBef>
                <a:spcPts val="0"/>
              </a:spcBef>
              <a:spcAft>
                <a:spcPts val="0"/>
              </a:spcAft>
              <a:buClr>
                <a:schemeClr val="accent5"/>
              </a:buClr>
              <a:buSzPts val="1500"/>
              <a:buFont typeface="Roboto Slab"/>
              <a:buChar char="●"/>
            </a:pPr>
            <a:r>
              <a:rPr lang="en" sz="1500" dirty="0">
                <a:solidFill>
                  <a:schemeClr val="accent5"/>
                </a:solidFill>
                <a:latin typeface="Roboto Slab"/>
                <a:ea typeface="Roboto Slab"/>
                <a:cs typeface="Roboto Slab"/>
                <a:sym typeface="Roboto Slab"/>
              </a:rPr>
              <a:t>LastName_Assignment_Class_Semester</a:t>
            </a:r>
            <a:endParaRPr sz="1500" dirty="0">
              <a:solidFill>
                <a:schemeClr val="accent5"/>
              </a:solidFill>
              <a:latin typeface="Roboto Slab"/>
              <a:ea typeface="Roboto Slab"/>
              <a:cs typeface="Roboto Slab"/>
              <a:sym typeface="Roboto Slab"/>
            </a:endParaRPr>
          </a:p>
          <a:p>
            <a:pPr marL="457200" lvl="0" indent="-323850" algn="l" rtl="0">
              <a:spcBef>
                <a:spcPts val="0"/>
              </a:spcBef>
              <a:spcAft>
                <a:spcPts val="0"/>
              </a:spcAft>
              <a:buClr>
                <a:schemeClr val="accent5"/>
              </a:buClr>
              <a:buSzPts val="1500"/>
              <a:buFont typeface="Roboto Slab"/>
              <a:buChar char="●"/>
            </a:pPr>
            <a:r>
              <a:rPr lang="en-US" sz="1500" dirty="0">
                <a:solidFill>
                  <a:schemeClr val="accent5"/>
                </a:solidFill>
                <a:latin typeface="Roboto Slab"/>
                <a:ea typeface="Roboto Slab"/>
                <a:cs typeface="Roboto Slab"/>
                <a:sym typeface="Roboto Slab"/>
              </a:rPr>
              <a:t>F</a:t>
            </a:r>
            <a:r>
              <a:rPr lang="en" sz="1500" dirty="0">
                <a:solidFill>
                  <a:schemeClr val="accent5"/>
                </a:solidFill>
                <a:latin typeface="Roboto Slab"/>
                <a:ea typeface="Roboto Slab"/>
                <a:cs typeface="Roboto Slab"/>
                <a:sym typeface="Roboto Slab"/>
              </a:rPr>
              <a:t>or example: DeCoux_Reflection4_CT101_SU21</a:t>
            </a:r>
            <a:endParaRPr sz="1500" dirty="0">
              <a:solidFill>
                <a:schemeClr val="accent5"/>
              </a:solidFill>
              <a:latin typeface="Roboto Slab"/>
              <a:ea typeface="Roboto Slab"/>
              <a:cs typeface="Roboto Slab"/>
              <a:sym typeface="Roboto Slab"/>
            </a:endParaRPr>
          </a:p>
        </p:txBody>
      </p:sp>
      <p:pic>
        <p:nvPicPr>
          <p:cNvPr id="87" name="Google Shape;87;p17"/>
          <p:cNvPicPr preferRelativeResize="0"/>
          <p:nvPr/>
        </p:nvPicPr>
        <p:blipFill rotWithShape="1">
          <a:blip r:embed="rId3">
            <a:alphaModFix/>
          </a:blip>
          <a:srcRect r="65980"/>
          <a:stretch/>
        </p:blipFill>
        <p:spPr>
          <a:xfrm>
            <a:off x="343550" y="232075"/>
            <a:ext cx="3162125" cy="2622125"/>
          </a:xfrm>
          <a:prstGeom prst="rect">
            <a:avLst/>
          </a:prstGeom>
          <a:noFill/>
          <a:ln w="28575" cap="flat" cmpd="sng">
            <a:solidFill>
              <a:schemeClr val="dk2"/>
            </a:solidFill>
            <a:prstDash val="solid"/>
            <a:round/>
            <a:headEnd type="none" w="sm" len="sm"/>
            <a:tailEnd type="none" w="sm" len="sm"/>
          </a:ln>
        </p:spPr>
      </p:pic>
      <p:pic>
        <p:nvPicPr>
          <p:cNvPr id="88" name="Google Shape;88;p17"/>
          <p:cNvPicPr preferRelativeResize="0"/>
          <p:nvPr/>
        </p:nvPicPr>
        <p:blipFill rotWithShape="1">
          <a:blip r:embed="rId4">
            <a:alphaModFix/>
          </a:blip>
          <a:srcRect r="60813"/>
          <a:stretch/>
        </p:blipFill>
        <p:spPr>
          <a:xfrm>
            <a:off x="813650" y="2571750"/>
            <a:ext cx="3758350" cy="2390300"/>
          </a:xfrm>
          <a:prstGeom prst="rect">
            <a:avLst/>
          </a:prstGeom>
          <a:noFill/>
          <a:ln w="28575" cap="flat" cmpd="sng">
            <a:solidFill>
              <a:schemeClr val="dk2"/>
            </a:solidFill>
            <a:prstDash val="solid"/>
            <a:round/>
            <a:headEnd type="none" w="sm" len="sm"/>
            <a:tailEnd type="none" w="sm" len="sm"/>
          </a:ln>
        </p:spPr>
      </p:pic>
      <p:sp>
        <p:nvSpPr>
          <p:cNvPr id="2" name="TextBox 1">
            <a:extLst>
              <a:ext uri="{FF2B5EF4-FFF2-40B4-BE49-F238E27FC236}">
                <a16:creationId xmlns:a16="http://schemas.microsoft.com/office/drawing/2014/main" id="{C126B19D-B8A4-4762-A01E-C878C29FF4C2}"/>
              </a:ext>
            </a:extLst>
          </p:cNvPr>
          <p:cNvSpPr txBox="1"/>
          <p:nvPr/>
        </p:nvSpPr>
        <p:spPr>
          <a:xfrm>
            <a:off x="5245165" y="661264"/>
            <a:ext cx="3275637" cy="400110"/>
          </a:xfrm>
          <a:prstGeom prst="rect">
            <a:avLst/>
          </a:prstGeom>
          <a:noFill/>
        </p:spPr>
        <p:txBody>
          <a:bodyPr wrap="square" rtlCol="0">
            <a:spAutoFit/>
          </a:bodyPr>
          <a:lstStyle/>
          <a:p>
            <a:r>
              <a:rPr lang="en-US" sz="2000" b="1" dirty="0">
                <a:solidFill>
                  <a:schemeClr val="accent6"/>
                </a:solidFill>
                <a:latin typeface="Merriweather" panose="00000500000000000000" pitchFamily="2" charset="0"/>
              </a:rPr>
              <a:t>Organize your materials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2" name="Google Shape;152;p28"/>
          <p:cNvSpPr txBox="1">
            <a:spLocks noGrp="1"/>
          </p:cNvSpPr>
          <p:nvPr>
            <p:ph type="body" idx="4294967295"/>
          </p:nvPr>
        </p:nvSpPr>
        <p:spPr>
          <a:xfrm>
            <a:off x="4572000" y="981950"/>
            <a:ext cx="4385100" cy="4068000"/>
          </a:xfrm>
          <a:prstGeom prst="rect">
            <a:avLst/>
          </a:prstGeom>
        </p:spPr>
        <p:txBody>
          <a:bodyPr spcFirstLastPara="1" wrap="square" lIns="91425" tIns="91425" rIns="91425" bIns="91425" anchor="t" anchorCtr="0">
            <a:noAutofit/>
          </a:bodyPr>
          <a:lstStyle/>
          <a:p>
            <a:pPr marL="114300" lvl="0" indent="0" algn="l" rtl="0">
              <a:lnSpc>
                <a:spcPct val="95000"/>
              </a:lnSpc>
              <a:spcBef>
                <a:spcPts val="0"/>
              </a:spcBef>
              <a:spcAft>
                <a:spcPts val="0"/>
              </a:spcAft>
              <a:buClr>
                <a:schemeClr val="accent5"/>
              </a:buClr>
              <a:buSzPts val="1800"/>
              <a:buNone/>
            </a:pPr>
            <a:r>
              <a:rPr lang="en-US" b="1" dirty="0">
                <a:solidFill>
                  <a:schemeClr val="accent6"/>
                </a:solidFill>
                <a:latin typeface="Roboto Slab"/>
                <a:ea typeface="Roboto Slab"/>
                <a:cs typeface="Roboto Slab"/>
                <a:sym typeface="Roboto Slab"/>
              </a:rPr>
              <a:t>Collect your materials</a:t>
            </a:r>
            <a:r>
              <a:rPr lang="en-US" dirty="0">
                <a:solidFill>
                  <a:schemeClr val="accent6"/>
                </a:solidFill>
                <a:latin typeface="Roboto Slab"/>
                <a:ea typeface="Roboto Slab"/>
                <a:cs typeface="Roboto Slab"/>
                <a:sym typeface="Roboto Slab"/>
              </a:rPr>
              <a:t>:</a:t>
            </a:r>
          </a:p>
          <a:p>
            <a:pPr marL="114300" lvl="0" indent="0" algn="l" rtl="0">
              <a:lnSpc>
                <a:spcPct val="95000"/>
              </a:lnSpc>
              <a:spcBef>
                <a:spcPts val="0"/>
              </a:spcBef>
              <a:spcAft>
                <a:spcPts val="0"/>
              </a:spcAft>
              <a:buClr>
                <a:schemeClr val="accent5"/>
              </a:buClr>
              <a:buSzPts val="1800"/>
              <a:buNone/>
            </a:pPr>
            <a:endParaRPr lang="en-US" dirty="0">
              <a:solidFill>
                <a:schemeClr val="accent5"/>
              </a:solidFill>
              <a:latin typeface="Roboto Slab"/>
              <a:ea typeface="Roboto Slab"/>
              <a:cs typeface="Roboto Slab"/>
              <a:sym typeface="Roboto Slab"/>
            </a:endParaRPr>
          </a:p>
          <a:p>
            <a:pPr marL="114300" lvl="0" indent="0" algn="l" rtl="0">
              <a:lnSpc>
                <a:spcPct val="95000"/>
              </a:lnSpc>
              <a:spcBef>
                <a:spcPts val="0"/>
              </a:spcBef>
              <a:spcAft>
                <a:spcPts val="0"/>
              </a:spcAft>
              <a:buClr>
                <a:schemeClr val="accent5"/>
              </a:buClr>
              <a:buSzPts val="1800"/>
              <a:buNone/>
            </a:pPr>
            <a:endParaRPr lang="en-US" dirty="0">
              <a:solidFill>
                <a:schemeClr val="accent5"/>
              </a:solidFill>
              <a:latin typeface="Roboto Slab"/>
              <a:ea typeface="Roboto Slab"/>
              <a:cs typeface="Roboto Slab"/>
              <a:sym typeface="Roboto Slab"/>
            </a:endParaRP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Spiral notebook or binder for notes</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Loose leaf paper</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Writing implements</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Small pencil sharpener</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Small stapler</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Any required books/texts</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Any additional tools (calculator, compass, protractor, utensils, etc.)</a:t>
            </a:r>
          </a:p>
        </p:txBody>
      </p:sp>
      <p:sp>
        <p:nvSpPr>
          <p:cNvPr id="153" name="Google Shape;153;p28"/>
          <p:cNvSpPr txBox="1">
            <a:spLocks noGrp="1"/>
          </p:cNvSpPr>
          <p:nvPr>
            <p:ph type="body" idx="4294967295"/>
          </p:nvPr>
        </p:nvSpPr>
        <p:spPr>
          <a:xfrm>
            <a:off x="74772" y="981950"/>
            <a:ext cx="3974400" cy="4068000"/>
          </a:xfrm>
          <a:prstGeom prst="rect">
            <a:avLst/>
          </a:prstGeom>
        </p:spPr>
        <p:txBody>
          <a:bodyPr spcFirstLastPara="1" wrap="square" lIns="91425" tIns="91425" rIns="91425" bIns="91425" anchor="t" anchorCtr="0">
            <a:noAutofit/>
          </a:bodyPr>
          <a:lstStyle/>
          <a:p>
            <a:pPr marL="114300" lvl="0" indent="0" algn="l" rtl="0">
              <a:spcBef>
                <a:spcPts val="0"/>
              </a:spcBef>
              <a:spcAft>
                <a:spcPts val="0"/>
              </a:spcAft>
              <a:buClr>
                <a:schemeClr val="accent5"/>
              </a:buClr>
              <a:buSzPts val="1800"/>
              <a:buNone/>
            </a:pPr>
            <a:r>
              <a:rPr lang="en-US" b="1" dirty="0">
                <a:solidFill>
                  <a:schemeClr val="accent6"/>
                </a:solidFill>
                <a:latin typeface="Roboto Slab"/>
                <a:ea typeface="Roboto Slab"/>
                <a:cs typeface="Roboto Slab"/>
                <a:sym typeface="Roboto Slab"/>
              </a:rPr>
              <a:t>Make sure you  are prepared for the first day of classes:</a:t>
            </a:r>
          </a:p>
          <a:p>
            <a:pPr marL="114300" lvl="0" indent="0" algn="l" rtl="0">
              <a:spcBef>
                <a:spcPts val="0"/>
              </a:spcBef>
              <a:spcAft>
                <a:spcPts val="0"/>
              </a:spcAft>
              <a:buClr>
                <a:schemeClr val="accent5"/>
              </a:buClr>
              <a:buSzPts val="1800"/>
              <a:buNone/>
            </a:pPr>
            <a:endParaRPr lang="en-US" b="1"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Check your schedule</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Check your City Tech email regularly</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Make sure CT has the right contact info on file for you</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Email your professor or reach out to the right department if anything isn’t clear!</a:t>
            </a:r>
          </a:p>
          <a:p>
            <a:pPr marL="457200" lvl="0" indent="-342900" algn="l" rtl="0">
              <a:spcBef>
                <a:spcPts val="0"/>
              </a:spcBef>
              <a:spcAft>
                <a:spcPts val="0"/>
              </a:spcAft>
              <a:buClr>
                <a:schemeClr val="accent5"/>
              </a:buClr>
              <a:buSzPts val="1800"/>
              <a:buFont typeface="Roboto Slab"/>
              <a:buChar char="●"/>
            </a:pPr>
            <a:endParaRPr dirty="0">
              <a:solidFill>
                <a:schemeClr val="accent5"/>
              </a:solidFill>
              <a:latin typeface="Roboto Slab"/>
              <a:ea typeface="Roboto Slab"/>
              <a:cs typeface="Roboto Slab"/>
              <a:sym typeface="Roboto Slab"/>
            </a:endParaRPr>
          </a:p>
        </p:txBody>
      </p:sp>
    </p:spTree>
    <p:extLst>
      <p:ext uri="{BB962C8B-B14F-4D97-AF65-F5344CB8AC3E}">
        <p14:creationId xmlns:p14="http://schemas.microsoft.com/office/powerpoint/2010/main" val="1564162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ctrTitle"/>
          </p:nvPr>
        </p:nvSpPr>
        <p:spPr>
          <a:xfrm>
            <a:off x="1618828" y="2403003"/>
            <a:ext cx="5783400" cy="1457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6000" b="1" dirty="0">
                <a:solidFill>
                  <a:schemeClr val="accent6"/>
                </a:solidFill>
                <a:latin typeface="Merriweather"/>
                <a:ea typeface="Merriweather"/>
                <a:cs typeface="Merriweather"/>
                <a:sym typeface="Merriweather"/>
              </a:rPr>
              <a:t>The</a:t>
            </a:r>
            <a:br>
              <a:rPr lang="en" sz="6000" b="1" dirty="0">
                <a:solidFill>
                  <a:schemeClr val="accent6"/>
                </a:solidFill>
                <a:latin typeface="Merriweather"/>
                <a:ea typeface="Merriweather"/>
                <a:cs typeface="Merriweather"/>
                <a:sym typeface="Merriweather"/>
              </a:rPr>
            </a:br>
            <a:r>
              <a:rPr lang="en" sz="6000" b="1" dirty="0">
                <a:solidFill>
                  <a:schemeClr val="accent6"/>
                </a:solidFill>
                <a:latin typeface="Merriweather"/>
                <a:ea typeface="Merriweather"/>
                <a:cs typeface="Merriweather"/>
                <a:sym typeface="Merriweather"/>
              </a:rPr>
              <a:t>Syllabus</a:t>
            </a:r>
            <a:endParaRPr sz="6000" b="1" dirty="0">
              <a:solidFill>
                <a:schemeClr val="accent6"/>
              </a:solidFill>
              <a:latin typeface="Merriweather"/>
              <a:ea typeface="Merriweather"/>
              <a:cs typeface="Merriweather"/>
              <a:sym typeface="Merriweathe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27175" y="1590000"/>
            <a:ext cx="8222100" cy="1963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5000" b="1" dirty="0">
                <a:solidFill>
                  <a:schemeClr val="accent6"/>
                </a:solidFill>
                <a:latin typeface="Merriweather"/>
                <a:ea typeface="Merriweather"/>
                <a:cs typeface="Merriweather"/>
                <a:sym typeface="Merriweather"/>
              </a:rPr>
              <a:t>Why is a syllabus </a:t>
            </a:r>
            <a:br>
              <a:rPr lang="en" sz="5000" b="1" dirty="0">
                <a:solidFill>
                  <a:schemeClr val="accent6"/>
                </a:solidFill>
                <a:latin typeface="Merriweather"/>
                <a:ea typeface="Merriweather"/>
                <a:cs typeface="Merriweather"/>
                <a:sym typeface="Merriweather"/>
              </a:rPr>
            </a:br>
            <a:r>
              <a:rPr lang="en" sz="5000" b="1" dirty="0">
                <a:solidFill>
                  <a:schemeClr val="accent6"/>
                </a:solidFill>
                <a:latin typeface="Merriweather"/>
                <a:ea typeface="Merriweather"/>
                <a:cs typeface="Merriweather"/>
                <a:sym typeface="Merriweather"/>
              </a:rPr>
              <a:t>so important?</a:t>
            </a:r>
            <a:endParaRPr sz="5000" b="1" dirty="0">
              <a:solidFill>
                <a:schemeClr val="accent6"/>
              </a:solidFill>
              <a:latin typeface="Merriweather"/>
              <a:ea typeface="Merriweather"/>
              <a:cs typeface="Merriweather"/>
              <a:sym typeface="Merriweathe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20"/>
          <p:cNvPicPr preferRelativeResize="0"/>
          <p:nvPr/>
        </p:nvPicPr>
        <p:blipFill>
          <a:blip r:embed="rId3">
            <a:alphaModFix/>
          </a:blip>
          <a:stretch>
            <a:fillRect/>
          </a:stretch>
        </p:blipFill>
        <p:spPr>
          <a:xfrm>
            <a:off x="73406" y="161721"/>
            <a:ext cx="3221369" cy="2143675"/>
          </a:xfrm>
          <a:prstGeom prst="rect">
            <a:avLst/>
          </a:prstGeom>
          <a:noFill/>
          <a:ln>
            <a:noFill/>
          </a:ln>
        </p:spPr>
      </p:pic>
      <p:pic>
        <p:nvPicPr>
          <p:cNvPr id="104" name="Google Shape;104;p20"/>
          <p:cNvPicPr preferRelativeResize="0"/>
          <p:nvPr/>
        </p:nvPicPr>
        <p:blipFill>
          <a:blip r:embed="rId4">
            <a:alphaModFix/>
          </a:blip>
          <a:stretch>
            <a:fillRect/>
          </a:stretch>
        </p:blipFill>
        <p:spPr>
          <a:xfrm>
            <a:off x="4572000" y="300250"/>
            <a:ext cx="4110388" cy="3311741"/>
          </a:xfrm>
          <a:prstGeom prst="rect">
            <a:avLst/>
          </a:prstGeom>
          <a:noFill/>
          <a:ln>
            <a:noFill/>
          </a:ln>
        </p:spPr>
      </p:pic>
      <p:sp>
        <p:nvSpPr>
          <p:cNvPr id="106" name="Google Shape;106;p20"/>
          <p:cNvSpPr txBox="1"/>
          <p:nvPr/>
        </p:nvSpPr>
        <p:spPr>
          <a:xfrm>
            <a:off x="5016688" y="4030422"/>
            <a:ext cx="3332833"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100" b="1" dirty="0">
                <a:solidFill>
                  <a:schemeClr val="accent5"/>
                </a:solidFill>
                <a:latin typeface="Roboto Slab"/>
                <a:ea typeface="Roboto Slab"/>
                <a:cs typeface="Roboto Slab"/>
                <a:sym typeface="Roboto Slab"/>
              </a:rPr>
              <a:t>Professors’ got jokes...</a:t>
            </a:r>
            <a:endParaRPr sz="2100" b="1" dirty="0">
              <a:solidFill>
                <a:schemeClr val="accent5"/>
              </a:solidFill>
              <a:latin typeface="Roboto Slab"/>
              <a:ea typeface="Roboto Slab"/>
              <a:cs typeface="Roboto Slab"/>
              <a:sym typeface="Roboto Slab"/>
            </a:endParaRPr>
          </a:p>
        </p:txBody>
      </p:sp>
      <p:pic>
        <p:nvPicPr>
          <p:cNvPr id="1026" name="Picture 2" descr="The t-shirt many professors would enjoy wearing">
            <a:extLst>
              <a:ext uri="{FF2B5EF4-FFF2-40B4-BE49-F238E27FC236}">
                <a16:creationId xmlns:a16="http://schemas.microsoft.com/office/drawing/2014/main" id="{F3E3D014-A9DF-42A4-90B8-156284D7EB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22171" y="2206171"/>
            <a:ext cx="2159715" cy="28796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8"/>
          <p:cNvSpPr txBox="1">
            <a:spLocks noGrp="1"/>
          </p:cNvSpPr>
          <p:nvPr>
            <p:ph type="title"/>
          </p:nvPr>
        </p:nvSpPr>
        <p:spPr>
          <a:xfrm>
            <a:off x="187025" y="1654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300" b="1" dirty="0">
                <a:solidFill>
                  <a:schemeClr val="accent6"/>
                </a:solidFill>
              </a:rPr>
              <a:t>A Syllabus Should Include…</a:t>
            </a:r>
            <a:endParaRPr sz="3300" b="1" dirty="0">
              <a:solidFill>
                <a:schemeClr val="accent6"/>
              </a:solidFill>
            </a:endParaRPr>
          </a:p>
        </p:txBody>
      </p:sp>
      <p:sp>
        <p:nvSpPr>
          <p:cNvPr id="152" name="Google Shape;152;p28"/>
          <p:cNvSpPr txBox="1">
            <a:spLocks noGrp="1"/>
          </p:cNvSpPr>
          <p:nvPr>
            <p:ph type="body" idx="4294967295"/>
          </p:nvPr>
        </p:nvSpPr>
        <p:spPr>
          <a:xfrm>
            <a:off x="187025" y="981950"/>
            <a:ext cx="4385100" cy="4068000"/>
          </a:xfrm>
          <a:prstGeom prst="rect">
            <a:avLst/>
          </a:prstGeom>
        </p:spPr>
        <p:txBody>
          <a:bodyPr spcFirstLastPara="1" wrap="square" lIns="91425" tIns="91425" rIns="91425" bIns="91425" anchor="t" anchorCtr="0">
            <a:noAutofit/>
          </a:bodyPr>
          <a:lstStyle/>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Title, course number, and section number</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Professor’s name and contact information</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Office hours  (times and location)</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Virtual links, if needed</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Course description</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Learning objectives/Learning outcomes/Course aims</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Info on any apps or course management tools used</a:t>
            </a:r>
          </a:p>
          <a:p>
            <a:pPr marL="457200" lvl="0" indent="-342900" algn="l" rtl="0">
              <a:lnSpc>
                <a:spcPct val="95000"/>
              </a:lnSpc>
              <a:spcBef>
                <a:spcPts val="0"/>
              </a:spcBef>
              <a:spcAft>
                <a:spcPts val="0"/>
              </a:spcAft>
              <a:buClr>
                <a:schemeClr val="accent5"/>
              </a:buClr>
              <a:buSzPts val="1800"/>
              <a:buFont typeface="Roboto Slab"/>
              <a:buChar char="●"/>
            </a:pPr>
            <a:endParaRPr lang="en-US" dirty="0">
              <a:solidFill>
                <a:schemeClr val="accent5"/>
              </a:solidFill>
              <a:latin typeface="Roboto Slab"/>
              <a:ea typeface="Roboto Slab"/>
              <a:cs typeface="Roboto Slab"/>
              <a:sym typeface="Roboto Slab"/>
            </a:endParaRPr>
          </a:p>
          <a:p>
            <a:pPr marL="457200" lvl="0" indent="-342900" algn="l" rtl="0">
              <a:lnSpc>
                <a:spcPct val="95000"/>
              </a:lnSpc>
              <a:spcBef>
                <a:spcPts val="0"/>
              </a:spcBef>
              <a:spcAft>
                <a:spcPts val="0"/>
              </a:spcAft>
              <a:buClr>
                <a:schemeClr val="accent5"/>
              </a:buClr>
              <a:buSzPts val="1800"/>
              <a:buFont typeface="Roboto Slab"/>
              <a:buChar char="●"/>
            </a:pPr>
            <a:endParaRPr dirty="0">
              <a:solidFill>
                <a:schemeClr val="accent5"/>
              </a:solidFill>
              <a:latin typeface="Roboto Slab"/>
              <a:ea typeface="Roboto Slab"/>
              <a:cs typeface="Roboto Slab"/>
              <a:sym typeface="Roboto Slab"/>
            </a:endParaRPr>
          </a:p>
        </p:txBody>
      </p:sp>
      <p:sp>
        <p:nvSpPr>
          <p:cNvPr id="153" name="Google Shape;153;p28"/>
          <p:cNvSpPr txBox="1">
            <a:spLocks noGrp="1"/>
          </p:cNvSpPr>
          <p:nvPr>
            <p:ph type="body" idx="4294967295"/>
          </p:nvPr>
        </p:nvSpPr>
        <p:spPr>
          <a:xfrm>
            <a:off x="4719600" y="999300"/>
            <a:ext cx="3974400" cy="4068000"/>
          </a:xfrm>
          <a:prstGeom prst="rect">
            <a:avLst/>
          </a:prstGeom>
        </p:spPr>
        <p:txBody>
          <a:bodyPr spcFirstLastPara="1" wrap="square" lIns="91425" tIns="91425" rIns="91425" bIns="91425" anchor="t" anchorCtr="0">
            <a:noAutofit/>
          </a:bodyPr>
          <a:lstStyle/>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Description of major units and assignments (by unit, week, or day)</a:t>
            </a:r>
          </a:p>
          <a:p>
            <a:pPr marL="457200" lvl="0" indent="-342900" algn="l" rtl="0">
              <a:lnSpc>
                <a:spcPct val="95000"/>
              </a:lnSpc>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Grading Policies and Requirements</a:t>
            </a:r>
          </a:p>
          <a:p>
            <a:pPr marL="457200" lvl="0" indent="-342900" algn="l" rtl="0">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Required texts and materials</a:t>
            </a:r>
          </a:p>
          <a:p>
            <a:pPr marL="457200" lvl="0" indent="-342900" algn="l" rtl="0">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Attendance/Lateness Policies</a:t>
            </a:r>
          </a:p>
          <a:p>
            <a:pPr marL="457200" lvl="0" indent="-342900" algn="l" rtl="0">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Accessibility Policy</a:t>
            </a:r>
          </a:p>
          <a:p>
            <a:pPr marL="457200" lvl="0" indent="-342900" algn="l" rtl="0">
              <a:spcBef>
                <a:spcPts val="0"/>
              </a:spcBef>
              <a:spcAft>
                <a:spcPts val="60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Academic Integrity Policy</a:t>
            </a:r>
          </a:p>
          <a:p>
            <a:pPr marL="457200" lvl="0" indent="-342900" algn="l" rtl="0">
              <a:spcBef>
                <a:spcPts val="0"/>
              </a:spcBef>
              <a:spcAft>
                <a:spcPts val="0"/>
              </a:spcAft>
              <a:buClr>
                <a:schemeClr val="accent5"/>
              </a:buClr>
              <a:buSzPts val="1800"/>
              <a:buFont typeface="Roboto Slab"/>
              <a:buChar char="●"/>
            </a:pPr>
            <a:endParaRPr dirty="0">
              <a:solidFill>
                <a:schemeClr val="accent5"/>
              </a:solidFill>
              <a:latin typeface="Roboto Slab"/>
              <a:ea typeface="Roboto Slab"/>
              <a:cs typeface="Roboto Slab"/>
              <a:sym typeface="Roboto Slab"/>
            </a:endParaRPr>
          </a:p>
        </p:txBody>
      </p:sp>
      <p:sp>
        <p:nvSpPr>
          <p:cNvPr id="2" name="TextBox 1">
            <a:extLst>
              <a:ext uri="{FF2B5EF4-FFF2-40B4-BE49-F238E27FC236}">
                <a16:creationId xmlns:a16="http://schemas.microsoft.com/office/drawing/2014/main" id="{8903EEAB-3D07-4EFC-8ECF-F8FD83CCEB04}"/>
              </a:ext>
            </a:extLst>
          </p:cNvPr>
          <p:cNvSpPr txBox="1"/>
          <p:nvPr/>
        </p:nvSpPr>
        <p:spPr>
          <a:xfrm flipH="1">
            <a:off x="2005408" y="4491080"/>
            <a:ext cx="5133184" cy="369332"/>
          </a:xfrm>
          <a:prstGeom prst="rect">
            <a:avLst/>
          </a:prstGeom>
          <a:noFill/>
        </p:spPr>
        <p:txBody>
          <a:bodyPr wrap="square" rtlCol="0">
            <a:spAutoFit/>
          </a:bodyPr>
          <a:lstStyle/>
          <a:p>
            <a:r>
              <a:rPr lang="en-US" sz="1800" b="1" dirty="0">
                <a:solidFill>
                  <a:schemeClr val="accent6"/>
                </a:solidFill>
                <a:latin typeface="Merriweather" panose="00000500000000000000" pitchFamily="2" charset="0"/>
              </a:rPr>
              <a:t>A syllabus is your guidebook to the course!</a:t>
            </a:r>
          </a:p>
        </p:txBody>
      </p:sp>
    </p:spTree>
    <p:extLst>
      <p:ext uri="{BB962C8B-B14F-4D97-AF65-F5344CB8AC3E}">
        <p14:creationId xmlns:p14="http://schemas.microsoft.com/office/powerpoint/2010/main" val="36280221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327175" y="1590000"/>
            <a:ext cx="8222100" cy="1963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5000" b="1" dirty="0">
                <a:solidFill>
                  <a:schemeClr val="accent6"/>
                </a:solidFill>
                <a:latin typeface="Merriweather"/>
                <a:ea typeface="Merriweather"/>
                <a:cs typeface="Merriweather"/>
                <a:sym typeface="Merriweather"/>
              </a:rPr>
              <a:t>A Sample </a:t>
            </a:r>
            <a:br>
              <a:rPr lang="en" sz="5000" b="1" dirty="0">
                <a:solidFill>
                  <a:schemeClr val="accent6"/>
                </a:solidFill>
                <a:latin typeface="Merriweather"/>
                <a:ea typeface="Merriweather"/>
                <a:cs typeface="Merriweather"/>
                <a:sym typeface="Merriweather"/>
              </a:rPr>
            </a:br>
            <a:r>
              <a:rPr lang="en" sz="5000" b="1" dirty="0">
                <a:solidFill>
                  <a:schemeClr val="accent6"/>
                </a:solidFill>
                <a:latin typeface="Merriweather"/>
                <a:ea typeface="Merriweather"/>
                <a:cs typeface="Merriweather"/>
                <a:sym typeface="Merriweather"/>
              </a:rPr>
              <a:t>Syllabus</a:t>
            </a:r>
            <a:endParaRPr sz="5000" b="1" dirty="0">
              <a:solidFill>
                <a:schemeClr val="accent6"/>
              </a:solidFill>
              <a:latin typeface="Merriweather"/>
              <a:ea typeface="Merriweather"/>
              <a:cs typeface="Merriweather"/>
              <a:sym typeface="Merriweather"/>
            </a:endParaRPr>
          </a:p>
        </p:txBody>
      </p:sp>
      <p:sp>
        <p:nvSpPr>
          <p:cNvPr id="4" name="TextBox 3">
            <a:extLst>
              <a:ext uri="{FF2B5EF4-FFF2-40B4-BE49-F238E27FC236}">
                <a16:creationId xmlns:a16="http://schemas.microsoft.com/office/drawing/2014/main" id="{A0CDB7D5-6D78-4CBC-2995-98F8E704414F}"/>
              </a:ext>
            </a:extLst>
          </p:cNvPr>
          <p:cNvSpPr txBox="1"/>
          <p:nvPr/>
        </p:nvSpPr>
        <p:spPr>
          <a:xfrm>
            <a:off x="2286000" y="2417862"/>
            <a:ext cx="4572000" cy="307777"/>
          </a:xfrm>
          <a:prstGeom prst="rect">
            <a:avLst/>
          </a:prstGeom>
          <a:noFill/>
        </p:spPr>
        <p:txBody>
          <a:bodyPr wrap="square">
            <a:spAutoFit/>
          </a:bodyPr>
          <a:lstStyle/>
          <a:p>
            <a:r>
              <a:rPr lang="en-US" b="0" dirty="0">
                <a:effectLst/>
              </a:rPr>
              <a:t> </a:t>
            </a:r>
            <a:endParaRPr lang="en-US" dirty="0"/>
          </a:p>
        </p:txBody>
      </p:sp>
    </p:spTree>
    <p:extLst>
      <p:ext uri="{BB962C8B-B14F-4D97-AF65-F5344CB8AC3E}">
        <p14:creationId xmlns:p14="http://schemas.microsoft.com/office/powerpoint/2010/main" val="3397673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4" name="Google Shape;114;p21"/>
          <p:cNvPicPr preferRelativeResize="0"/>
          <p:nvPr/>
        </p:nvPicPr>
        <p:blipFill rotWithShape="1">
          <a:blip r:embed="rId3">
            <a:alphaModFix/>
          </a:blip>
          <a:srcRect t="1904" b="1440"/>
          <a:stretch/>
        </p:blipFill>
        <p:spPr>
          <a:xfrm>
            <a:off x="241275" y="260550"/>
            <a:ext cx="5008551" cy="4477651"/>
          </a:xfrm>
          <a:prstGeom prst="rect">
            <a:avLst/>
          </a:prstGeom>
          <a:noFill/>
          <a:ln>
            <a:noFill/>
          </a:ln>
        </p:spPr>
      </p:pic>
      <p:sp>
        <p:nvSpPr>
          <p:cNvPr id="115" name="Google Shape;115;p21"/>
          <p:cNvSpPr txBox="1"/>
          <p:nvPr/>
        </p:nvSpPr>
        <p:spPr>
          <a:xfrm>
            <a:off x="5694400" y="685150"/>
            <a:ext cx="3309900" cy="3848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6"/>
                </a:solidFill>
                <a:latin typeface="Roboto Slab"/>
                <a:ea typeface="Roboto Slab"/>
                <a:cs typeface="Roboto Slab"/>
                <a:sym typeface="Roboto Slab"/>
              </a:rPr>
              <a:t>Department Abbreviation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Number</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Name</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Meeting Information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Site Information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Instructor Contact Information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Office Hours Information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Description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Pre/Co- Requisites </a:t>
            </a:r>
            <a:endParaRPr>
              <a:solidFill>
                <a:schemeClr val="accent6"/>
              </a:solidFill>
              <a:latin typeface="Roboto Slab"/>
              <a:ea typeface="Roboto Slab"/>
              <a:cs typeface="Roboto Slab"/>
              <a:sym typeface="Roboto Slab"/>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Google Shape;120;p22"/>
          <p:cNvPicPr preferRelativeResize="0"/>
          <p:nvPr/>
        </p:nvPicPr>
        <p:blipFill rotWithShape="1">
          <a:blip r:embed="rId3">
            <a:alphaModFix/>
          </a:blip>
          <a:srcRect/>
          <a:stretch/>
        </p:blipFill>
        <p:spPr>
          <a:xfrm>
            <a:off x="95150" y="51800"/>
            <a:ext cx="5599250" cy="2327900"/>
          </a:xfrm>
          <a:prstGeom prst="rect">
            <a:avLst/>
          </a:prstGeom>
          <a:noFill/>
          <a:ln>
            <a:noFill/>
          </a:ln>
        </p:spPr>
      </p:pic>
      <p:sp>
        <p:nvSpPr>
          <p:cNvPr id="121" name="Google Shape;121;p22"/>
          <p:cNvSpPr txBox="1"/>
          <p:nvPr/>
        </p:nvSpPr>
        <p:spPr>
          <a:xfrm>
            <a:off x="6098850" y="685150"/>
            <a:ext cx="29055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6"/>
                </a:solidFill>
                <a:latin typeface="Roboto Slab"/>
                <a:ea typeface="Roboto Slab"/>
                <a:cs typeface="Roboto Slab"/>
                <a:sym typeface="Roboto Slab"/>
              </a:rPr>
              <a:t>Required Texts</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Required Materials</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Required Technology</a:t>
            </a:r>
            <a:endParaRPr>
              <a:solidFill>
                <a:schemeClr val="accent6"/>
              </a:solidFill>
              <a:latin typeface="Roboto Slab"/>
              <a:ea typeface="Roboto Slab"/>
              <a:cs typeface="Roboto Slab"/>
              <a:sym typeface="Roboto Slab"/>
            </a:endParaRPr>
          </a:p>
        </p:txBody>
      </p:sp>
      <p:pic>
        <p:nvPicPr>
          <p:cNvPr id="122" name="Google Shape;122;p22"/>
          <p:cNvPicPr preferRelativeResize="0"/>
          <p:nvPr/>
        </p:nvPicPr>
        <p:blipFill>
          <a:blip r:embed="rId4">
            <a:alphaModFix/>
          </a:blip>
          <a:stretch>
            <a:fillRect/>
          </a:stretch>
        </p:blipFill>
        <p:spPr>
          <a:xfrm>
            <a:off x="4650350" y="2023450"/>
            <a:ext cx="4417450" cy="3046881"/>
          </a:xfrm>
          <a:prstGeom prst="rect">
            <a:avLst/>
          </a:prstGeom>
          <a:noFill/>
          <a:ln>
            <a:noFill/>
          </a:ln>
        </p:spPr>
      </p:pic>
      <p:sp>
        <p:nvSpPr>
          <p:cNvPr id="123" name="Google Shape;123;p22"/>
          <p:cNvSpPr txBox="1"/>
          <p:nvPr/>
        </p:nvSpPr>
        <p:spPr>
          <a:xfrm>
            <a:off x="974650" y="3163225"/>
            <a:ext cx="3192900" cy="1262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6"/>
                </a:solidFill>
                <a:latin typeface="Roboto Slab"/>
                <a:ea typeface="Roboto Slab"/>
                <a:cs typeface="Roboto Slab"/>
                <a:sym typeface="Roboto Slab"/>
              </a:rPr>
              <a:t>Grading Breakdown</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Assignment Descriptions</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76" name="Google Shape;76;p15"/>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a:buClr>
                <a:schemeClr val="accent5"/>
              </a:buClr>
              <a:buFont typeface="Roboto Slab"/>
              <a:buChar char="★"/>
            </a:pPr>
            <a:r>
              <a:rPr lang="en-US" dirty="0">
                <a:solidFill>
                  <a:schemeClr val="accent5"/>
                </a:solidFill>
                <a:latin typeface="Roboto Slab"/>
                <a:ea typeface="Roboto Slab"/>
                <a:cs typeface="Roboto Slab"/>
                <a:sym typeface="Roboto Slab"/>
              </a:rPr>
              <a:t>Duties + Responsibilities of a Student</a:t>
            </a:r>
          </a:p>
          <a:p>
            <a:pPr marL="457200" lvl="0" indent="-342900" algn="l" rtl="0">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Duties + Responsibilities of a Professor</a:t>
            </a: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Course Organization</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Contents of a Syllabus</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Effective </a:t>
            </a:r>
            <a:r>
              <a:rPr lang="en" dirty="0">
                <a:solidFill>
                  <a:schemeClr val="accent5"/>
                </a:solidFill>
                <a:latin typeface="Roboto Slab"/>
                <a:ea typeface="Roboto Slab"/>
                <a:cs typeface="Roboto Slab"/>
                <a:sym typeface="Roboto Slab"/>
              </a:rPr>
              <a:t>Communication</a:t>
            </a:r>
            <a:endParaRPr dirty="0">
              <a:solidFill>
                <a:schemeClr val="accent5"/>
              </a:solidFill>
              <a:latin typeface="Roboto Slab"/>
              <a:ea typeface="Roboto Slab"/>
              <a:cs typeface="Roboto Slab"/>
              <a:sym typeface="Roboto Slab"/>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3"/>
          <p:cNvSpPr txBox="1"/>
          <p:nvPr/>
        </p:nvSpPr>
        <p:spPr>
          <a:xfrm>
            <a:off x="424600" y="2304100"/>
            <a:ext cx="2905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6"/>
                </a:solidFill>
                <a:latin typeface="Roboto Slab"/>
                <a:ea typeface="Roboto Slab"/>
                <a:cs typeface="Roboto Slab"/>
                <a:sym typeface="Roboto Slab"/>
              </a:rPr>
              <a:t>Course Policies</a:t>
            </a:r>
            <a:endParaRPr>
              <a:solidFill>
                <a:schemeClr val="accent6"/>
              </a:solidFill>
              <a:latin typeface="Roboto Slab"/>
              <a:ea typeface="Roboto Slab"/>
              <a:cs typeface="Roboto Slab"/>
              <a:sym typeface="Roboto Slab"/>
            </a:endParaRPr>
          </a:p>
        </p:txBody>
      </p:sp>
      <p:pic>
        <p:nvPicPr>
          <p:cNvPr id="129" name="Google Shape;129;p23"/>
          <p:cNvPicPr preferRelativeResize="0"/>
          <p:nvPr/>
        </p:nvPicPr>
        <p:blipFill rotWithShape="1">
          <a:blip r:embed="rId3">
            <a:alphaModFix/>
          </a:blip>
          <a:srcRect l="3633" t="1545"/>
          <a:stretch/>
        </p:blipFill>
        <p:spPr>
          <a:xfrm>
            <a:off x="2904675" y="0"/>
            <a:ext cx="6141600" cy="3695450"/>
          </a:xfrm>
          <a:prstGeom prst="rect">
            <a:avLst/>
          </a:prstGeom>
          <a:noFill/>
          <a:ln>
            <a:noFill/>
          </a:ln>
        </p:spPr>
      </p:pic>
      <p:pic>
        <p:nvPicPr>
          <p:cNvPr id="130" name="Google Shape;130;p23"/>
          <p:cNvPicPr preferRelativeResize="0"/>
          <p:nvPr/>
        </p:nvPicPr>
        <p:blipFill rotWithShape="1">
          <a:blip r:embed="rId4">
            <a:alphaModFix/>
          </a:blip>
          <a:srcRect l="2353" t="5891"/>
          <a:stretch/>
        </p:blipFill>
        <p:spPr>
          <a:xfrm>
            <a:off x="2904675" y="3638075"/>
            <a:ext cx="6141599" cy="16446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24"/>
          <p:cNvPicPr preferRelativeResize="0"/>
          <p:nvPr/>
        </p:nvPicPr>
        <p:blipFill rotWithShape="1">
          <a:blip r:embed="rId3">
            <a:alphaModFix/>
          </a:blip>
          <a:srcRect t="3651"/>
          <a:stretch/>
        </p:blipFill>
        <p:spPr>
          <a:xfrm>
            <a:off x="67525" y="77175"/>
            <a:ext cx="6327174" cy="4738225"/>
          </a:xfrm>
          <a:prstGeom prst="rect">
            <a:avLst/>
          </a:prstGeom>
          <a:noFill/>
          <a:ln>
            <a:noFill/>
          </a:ln>
        </p:spPr>
      </p:pic>
      <p:sp>
        <p:nvSpPr>
          <p:cNvPr id="136" name="Google Shape;136;p24"/>
          <p:cNvSpPr txBox="1"/>
          <p:nvPr/>
        </p:nvSpPr>
        <p:spPr>
          <a:xfrm>
            <a:off x="6455900" y="1901075"/>
            <a:ext cx="2595900" cy="169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accent6"/>
                </a:solidFill>
                <a:latin typeface="Roboto Slab"/>
                <a:ea typeface="Roboto Slab"/>
                <a:cs typeface="Roboto Slab"/>
                <a:sym typeface="Roboto Slab"/>
              </a:rPr>
              <a:t>Accessibility Statement</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Academic Integrity Statement</a:t>
            </a: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endParaRPr>
              <a:solidFill>
                <a:schemeClr val="accent6"/>
              </a:solidFill>
              <a:latin typeface="Roboto Slab"/>
              <a:ea typeface="Roboto Slab"/>
              <a:cs typeface="Roboto Slab"/>
              <a:sym typeface="Roboto Slab"/>
            </a:endParaRPr>
          </a:p>
          <a:p>
            <a:pPr marL="0" lvl="0" indent="0" algn="l" rtl="0">
              <a:spcBef>
                <a:spcPts val="0"/>
              </a:spcBef>
              <a:spcAft>
                <a:spcPts val="0"/>
              </a:spcAft>
              <a:buNone/>
            </a:pPr>
            <a:r>
              <a:rPr lang="en">
                <a:solidFill>
                  <a:schemeClr val="accent6"/>
                </a:solidFill>
                <a:latin typeface="Roboto Slab"/>
                <a:ea typeface="Roboto Slab"/>
                <a:cs typeface="Roboto Slab"/>
                <a:sym typeface="Roboto Slab"/>
              </a:rPr>
              <a:t>Diversity and Inclusive Education Statement</a:t>
            </a:r>
            <a:endParaRPr>
              <a:solidFill>
                <a:schemeClr val="accent6"/>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1" name="Google Shape;141;p25"/>
          <p:cNvPicPr preferRelativeResize="0"/>
          <p:nvPr/>
        </p:nvPicPr>
        <p:blipFill rotWithShape="1">
          <a:blip r:embed="rId3">
            <a:alphaModFix/>
          </a:blip>
          <a:srcRect l="3956" t="7962" b="12960"/>
          <a:stretch/>
        </p:blipFill>
        <p:spPr>
          <a:xfrm>
            <a:off x="950250" y="183350"/>
            <a:ext cx="7295750" cy="4641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6"/>
          <p:cNvSpPr txBox="1"/>
          <p:nvPr/>
        </p:nvSpPr>
        <p:spPr>
          <a:xfrm>
            <a:off x="662015" y="2644690"/>
            <a:ext cx="7946400" cy="1092577"/>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800" u="sng" dirty="0">
                <a:solidFill>
                  <a:schemeClr val="hlink"/>
                </a:solidFill>
                <a:latin typeface="Roboto Slab"/>
                <a:ea typeface="Roboto Slab"/>
                <a:cs typeface="Roboto Slab"/>
                <a:sym typeface="Roboto Slab"/>
                <a:hlinkClick r:id="rId3"/>
              </a:rPr>
              <a:t>https://openlab.citytech.cuny.edu/groups/ct-101-14-session-fall-2022-lc05/files/</a:t>
            </a:r>
            <a:endParaRPr lang="en" sz="1800" u="sng" dirty="0">
              <a:solidFill>
                <a:schemeClr val="hlink"/>
              </a:solidFill>
              <a:latin typeface="Roboto Slab"/>
              <a:ea typeface="Roboto Slab"/>
              <a:cs typeface="Roboto Slab"/>
              <a:sym typeface="Roboto Slab"/>
            </a:endParaRPr>
          </a:p>
          <a:p>
            <a:pPr marL="0" lvl="0" indent="0" algn="ctr" rtl="0">
              <a:spcBef>
                <a:spcPts val="0"/>
              </a:spcBef>
              <a:spcAft>
                <a:spcPts val="0"/>
              </a:spcAft>
              <a:buNone/>
            </a:pPr>
            <a:endParaRPr sz="2300" dirty="0">
              <a:solidFill>
                <a:schemeClr val="tx1"/>
              </a:solidFill>
              <a:latin typeface="Roboto Slab"/>
              <a:ea typeface="Roboto Slab"/>
              <a:cs typeface="Roboto Slab"/>
              <a:sym typeface="Roboto Slab"/>
            </a:endParaRPr>
          </a:p>
        </p:txBody>
      </p:sp>
      <p:sp>
        <p:nvSpPr>
          <p:cNvPr id="141" name="Google Shape;141;p26"/>
          <p:cNvSpPr txBox="1"/>
          <p:nvPr/>
        </p:nvSpPr>
        <p:spPr>
          <a:xfrm>
            <a:off x="1171320" y="875725"/>
            <a:ext cx="51882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dirty="0">
                <a:solidFill>
                  <a:schemeClr val="accent6"/>
                </a:solidFill>
                <a:latin typeface="Roboto Slab"/>
                <a:ea typeface="Roboto Slab"/>
                <a:cs typeface="Roboto Slab"/>
                <a:sym typeface="Roboto Slab"/>
              </a:rPr>
              <a:t>Other Sample Syllabi:</a:t>
            </a:r>
            <a:endParaRPr sz="3000" b="1" dirty="0">
              <a:solidFill>
                <a:schemeClr val="accent6"/>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39"/>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chemeClr val="accent6"/>
                </a:solidFill>
                <a:latin typeface="Merriweather"/>
                <a:ea typeface="Merriweather"/>
                <a:cs typeface="Merriweather"/>
                <a:sym typeface="Merriweather"/>
              </a:rPr>
              <a:t>Effective Communication</a:t>
            </a:r>
            <a:endParaRPr b="1">
              <a:solidFill>
                <a:schemeClr val="accent6"/>
              </a:solidFill>
              <a:latin typeface="Merriweather"/>
              <a:ea typeface="Merriweather"/>
              <a:cs typeface="Merriweather"/>
              <a:sym typeface="Merriweathe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0"/>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a:solidFill>
                  <a:schemeClr val="accent6"/>
                </a:solidFill>
              </a:rPr>
              <a:t>Emailing with Professors</a:t>
            </a:r>
            <a:endParaRPr sz="4000" b="1">
              <a:solidFill>
                <a:schemeClr val="accent6"/>
              </a:solidFill>
            </a:endParaRPr>
          </a:p>
        </p:txBody>
      </p:sp>
      <p:sp>
        <p:nvSpPr>
          <p:cNvPr id="219" name="Google Shape;219;p40"/>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0" lvl="0" indent="0" algn="l" rtl="0">
              <a:spcBef>
                <a:spcPts val="0"/>
              </a:spcBef>
              <a:spcAft>
                <a:spcPts val="1200"/>
              </a:spcAft>
              <a:buNone/>
            </a:pPr>
            <a:r>
              <a:rPr lang="en" u="sng">
                <a:solidFill>
                  <a:schemeClr val="hlink"/>
                </a:solidFill>
                <a:latin typeface="Roboto Slab"/>
                <a:ea typeface="Roboto Slab"/>
                <a:cs typeface="Roboto Slab"/>
                <a:sym typeface="Roboto Slab"/>
                <a:hlinkClick r:id="rId3"/>
              </a:rPr>
              <a:t>https://www.youtube.com/watch?v=nqaRp8MyLOg&amp;t=1s</a:t>
            </a:r>
            <a:endParaRPr>
              <a:solidFill>
                <a:schemeClr val="accent6"/>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1"/>
          <p:cNvSpPr txBox="1">
            <a:spLocks noGrp="1"/>
          </p:cNvSpPr>
          <p:nvPr>
            <p:ph type="title"/>
          </p:nvPr>
        </p:nvSpPr>
        <p:spPr>
          <a:xfrm>
            <a:off x="262375" y="142980"/>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dirty="0">
                <a:solidFill>
                  <a:schemeClr val="accent5"/>
                </a:solidFill>
              </a:rPr>
              <a:t>Emails should include…</a:t>
            </a:r>
            <a:endParaRPr b="1" dirty="0">
              <a:solidFill>
                <a:schemeClr val="accent5"/>
              </a:solidFill>
            </a:endParaRPr>
          </a:p>
        </p:txBody>
      </p:sp>
      <p:sp>
        <p:nvSpPr>
          <p:cNvPr id="2" name="TextBox 1">
            <a:extLst>
              <a:ext uri="{FF2B5EF4-FFF2-40B4-BE49-F238E27FC236}">
                <a16:creationId xmlns:a16="http://schemas.microsoft.com/office/drawing/2014/main" id="{2878BA04-0EB8-4621-8C85-2CEAF17473D4}"/>
              </a:ext>
            </a:extLst>
          </p:cNvPr>
          <p:cNvSpPr txBox="1"/>
          <p:nvPr/>
        </p:nvSpPr>
        <p:spPr>
          <a:xfrm>
            <a:off x="2647744" y="4484914"/>
            <a:ext cx="3970769" cy="369332"/>
          </a:xfrm>
          <a:prstGeom prst="rect">
            <a:avLst/>
          </a:prstGeom>
          <a:noFill/>
        </p:spPr>
        <p:txBody>
          <a:bodyPr wrap="square" rtlCol="0">
            <a:spAutoFit/>
          </a:bodyPr>
          <a:lstStyle/>
          <a:p>
            <a:r>
              <a:rPr lang="en-US" sz="1800" b="1" dirty="0">
                <a:solidFill>
                  <a:schemeClr val="accent6"/>
                </a:solidFill>
                <a:latin typeface="Roboto Slab" panose="020B0604020202020204" charset="0"/>
                <a:ea typeface="Roboto Slab" panose="020B0604020202020204" charset="0"/>
              </a:rPr>
              <a:t>Remember, an email is NOT a text! </a:t>
            </a:r>
          </a:p>
        </p:txBody>
      </p:sp>
      <p:pic>
        <p:nvPicPr>
          <p:cNvPr id="4" name="Picture 3">
            <a:extLst>
              <a:ext uri="{FF2B5EF4-FFF2-40B4-BE49-F238E27FC236}">
                <a16:creationId xmlns:a16="http://schemas.microsoft.com/office/drawing/2014/main" id="{5BFDF73D-E2A3-42D1-9D08-CFE4A2C18DAA}"/>
              </a:ext>
            </a:extLst>
          </p:cNvPr>
          <p:cNvPicPr>
            <a:picLocks noChangeAspect="1"/>
          </p:cNvPicPr>
          <p:nvPr/>
        </p:nvPicPr>
        <p:blipFill>
          <a:blip r:embed="rId3"/>
          <a:stretch>
            <a:fillRect/>
          </a:stretch>
        </p:blipFill>
        <p:spPr>
          <a:xfrm>
            <a:off x="1875117" y="1412723"/>
            <a:ext cx="5393765" cy="2758175"/>
          </a:xfrm>
          <a:prstGeom prst="rect">
            <a:avLst/>
          </a:prstGeom>
        </p:spPr>
      </p:pic>
      <p:sp>
        <p:nvSpPr>
          <p:cNvPr id="5" name="TextBox 4">
            <a:extLst>
              <a:ext uri="{FF2B5EF4-FFF2-40B4-BE49-F238E27FC236}">
                <a16:creationId xmlns:a16="http://schemas.microsoft.com/office/drawing/2014/main" id="{DBF2CD89-FBDA-42A2-99E6-806116EE1E68}"/>
              </a:ext>
            </a:extLst>
          </p:cNvPr>
          <p:cNvSpPr txBox="1"/>
          <p:nvPr/>
        </p:nvSpPr>
        <p:spPr>
          <a:xfrm>
            <a:off x="204222" y="1690238"/>
            <a:ext cx="1479772" cy="307777"/>
          </a:xfrm>
          <a:prstGeom prst="rect">
            <a:avLst/>
          </a:prstGeom>
          <a:noFill/>
        </p:spPr>
        <p:txBody>
          <a:bodyPr wrap="square" rtlCol="0">
            <a:spAutoFit/>
          </a:bodyPr>
          <a:lstStyle/>
          <a:p>
            <a:pPr algn="ctr"/>
            <a:r>
              <a:rPr lang="en-US" dirty="0">
                <a:solidFill>
                  <a:schemeClr val="tx1"/>
                </a:solidFill>
                <a:latin typeface="Roboto Slab" panose="020B0604020202020204" charset="0"/>
                <a:ea typeface="Roboto Slab" panose="020B0604020202020204" charset="0"/>
              </a:rPr>
              <a:t>a subject line</a:t>
            </a:r>
          </a:p>
        </p:txBody>
      </p:sp>
      <p:sp>
        <p:nvSpPr>
          <p:cNvPr id="8" name="TextBox 7">
            <a:extLst>
              <a:ext uri="{FF2B5EF4-FFF2-40B4-BE49-F238E27FC236}">
                <a16:creationId xmlns:a16="http://schemas.microsoft.com/office/drawing/2014/main" id="{352504CB-6084-4E23-96E5-D8D6DAD872D1}"/>
              </a:ext>
            </a:extLst>
          </p:cNvPr>
          <p:cNvSpPr txBox="1"/>
          <p:nvPr/>
        </p:nvSpPr>
        <p:spPr>
          <a:xfrm>
            <a:off x="262375" y="2333011"/>
            <a:ext cx="1479772" cy="307777"/>
          </a:xfrm>
          <a:prstGeom prst="rect">
            <a:avLst/>
          </a:prstGeom>
          <a:noFill/>
        </p:spPr>
        <p:txBody>
          <a:bodyPr wrap="square" rtlCol="0">
            <a:spAutoFit/>
          </a:bodyPr>
          <a:lstStyle/>
          <a:p>
            <a:pPr algn="ctr"/>
            <a:r>
              <a:rPr lang="en-US" dirty="0">
                <a:solidFill>
                  <a:schemeClr val="tx1"/>
                </a:solidFill>
                <a:latin typeface="Roboto Slab" panose="020B0604020202020204" charset="0"/>
                <a:ea typeface="Roboto Slab" panose="020B0604020202020204" charset="0"/>
              </a:rPr>
              <a:t>a greeting</a:t>
            </a:r>
          </a:p>
        </p:txBody>
      </p:sp>
      <p:sp>
        <p:nvSpPr>
          <p:cNvPr id="9" name="TextBox 8">
            <a:extLst>
              <a:ext uri="{FF2B5EF4-FFF2-40B4-BE49-F238E27FC236}">
                <a16:creationId xmlns:a16="http://schemas.microsoft.com/office/drawing/2014/main" id="{DB9762DB-9E95-45F2-9C83-45C52EB1C42F}"/>
              </a:ext>
            </a:extLst>
          </p:cNvPr>
          <p:cNvSpPr txBox="1"/>
          <p:nvPr/>
        </p:nvSpPr>
        <p:spPr>
          <a:xfrm>
            <a:off x="262375" y="2859173"/>
            <a:ext cx="1479772" cy="738664"/>
          </a:xfrm>
          <a:prstGeom prst="rect">
            <a:avLst/>
          </a:prstGeom>
          <a:noFill/>
        </p:spPr>
        <p:txBody>
          <a:bodyPr wrap="square" rtlCol="0">
            <a:spAutoFit/>
          </a:bodyPr>
          <a:lstStyle/>
          <a:p>
            <a:pPr algn="ctr"/>
            <a:r>
              <a:rPr lang="en-US" dirty="0">
                <a:solidFill>
                  <a:schemeClr val="tx1"/>
                </a:solidFill>
                <a:latin typeface="Roboto Slab" panose="020B0604020202020204" charset="0"/>
                <a:ea typeface="Roboto Slab" panose="020B0604020202020204" charset="0"/>
              </a:rPr>
              <a:t>any necessary background info</a:t>
            </a:r>
          </a:p>
        </p:txBody>
      </p:sp>
      <p:sp>
        <p:nvSpPr>
          <p:cNvPr id="10" name="TextBox 9">
            <a:extLst>
              <a:ext uri="{FF2B5EF4-FFF2-40B4-BE49-F238E27FC236}">
                <a16:creationId xmlns:a16="http://schemas.microsoft.com/office/drawing/2014/main" id="{7316E961-EF8F-4DF7-B567-8E20FB1403B4}"/>
              </a:ext>
            </a:extLst>
          </p:cNvPr>
          <p:cNvSpPr txBox="1"/>
          <p:nvPr/>
        </p:nvSpPr>
        <p:spPr>
          <a:xfrm>
            <a:off x="7100137" y="2094696"/>
            <a:ext cx="2113019" cy="954107"/>
          </a:xfrm>
          <a:prstGeom prst="rect">
            <a:avLst/>
          </a:prstGeom>
          <a:noFill/>
        </p:spPr>
        <p:txBody>
          <a:bodyPr wrap="square" rtlCol="0">
            <a:spAutoFit/>
          </a:bodyPr>
          <a:lstStyle/>
          <a:p>
            <a:pPr algn="ctr"/>
            <a:r>
              <a:rPr lang="en-US" dirty="0">
                <a:solidFill>
                  <a:schemeClr val="tx1"/>
                </a:solidFill>
                <a:latin typeface="Roboto Slab" panose="020B0604020202020204" charset="0"/>
                <a:ea typeface="Roboto Slab" panose="020B0604020202020204" charset="0"/>
              </a:rPr>
              <a:t>A clear statement of the information or request you are communicating</a:t>
            </a:r>
          </a:p>
        </p:txBody>
      </p:sp>
      <p:sp>
        <p:nvSpPr>
          <p:cNvPr id="13" name="TextBox 12">
            <a:extLst>
              <a:ext uri="{FF2B5EF4-FFF2-40B4-BE49-F238E27FC236}">
                <a16:creationId xmlns:a16="http://schemas.microsoft.com/office/drawing/2014/main" id="{1C47890E-3578-4E95-9330-664DB53A63F0}"/>
              </a:ext>
            </a:extLst>
          </p:cNvPr>
          <p:cNvSpPr txBox="1"/>
          <p:nvPr/>
        </p:nvSpPr>
        <p:spPr>
          <a:xfrm>
            <a:off x="7218554" y="3446890"/>
            <a:ext cx="1762458" cy="738664"/>
          </a:xfrm>
          <a:prstGeom prst="rect">
            <a:avLst/>
          </a:prstGeom>
          <a:noFill/>
        </p:spPr>
        <p:txBody>
          <a:bodyPr wrap="square" rtlCol="0">
            <a:spAutoFit/>
          </a:bodyPr>
          <a:lstStyle/>
          <a:p>
            <a:pPr algn="ctr"/>
            <a:r>
              <a:rPr lang="en-US" dirty="0">
                <a:solidFill>
                  <a:schemeClr val="tx1"/>
                </a:solidFill>
                <a:latin typeface="Roboto Slab" panose="020B0604020202020204" charset="0"/>
                <a:ea typeface="Roboto Slab" panose="020B0604020202020204" charset="0"/>
              </a:rPr>
              <a:t>Be polite—especially if making a request!</a:t>
            </a:r>
          </a:p>
        </p:txBody>
      </p:sp>
      <p:sp>
        <p:nvSpPr>
          <p:cNvPr id="14" name="TextBox 13">
            <a:extLst>
              <a:ext uri="{FF2B5EF4-FFF2-40B4-BE49-F238E27FC236}">
                <a16:creationId xmlns:a16="http://schemas.microsoft.com/office/drawing/2014/main" id="{86C6BFA8-2A14-4AF7-8926-E459C94A42F2}"/>
              </a:ext>
            </a:extLst>
          </p:cNvPr>
          <p:cNvSpPr txBox="1"/>
          <p:nvPr/>
        </p:nvSpPr>
        <p:spPr>
          <a:xfrm>
            <a:off x="204222" y="3816222"/>
            <a:ext cx="1479772" cy="738664"/>
          </a:xfrm>
          <a:prstGeom prst="rect">
            <a:avLst/>
          </a:prstGeom>
          <a:noFill/>
        </p:spPr>
        <p:txBody>
          <a:bodyPr wrap="square" rtlCol="0">
            <a:spAutoFit/>
          </a:bodyPr>
          <a:lstStyle/>
          <a:p>
            <a:pPr algn="ctr"/>
            <a:r>
              <a:rPr lang="en-US" dirty="0">
                <a:solidFill>
                  <a:schemeClr val="tx1"/>
                </a:solidFill>
                <a:latin typeface="Roboto Slab" panose="020B0604020202020204" charset="0"/>
                <a:ea typeface="Roboto Slab" panose="020B0604020202020204" charset="0"/>
              </a:rPr>
              <a:t>A sign-off that includes your name </a:t>
            </a:r>
          </a:p>
        </p:txBody>
      </p:sp>
      <p:cxnSp>
        <p:nvCxnSpPr>
          <p:cNvPr id="7" name="Straight Arrow Connector 6">
            <a:extLst>
              <a:ext uri="{FF2B5EF4-FFF2-40B4-BE49-F238E27FC236}">
                <a16:creationId xmlns:a16="http://schemas.microsoft.com/office/drawing/2014/main" id="{B3A0A4A4-AC54-4B73-B64E-21062BE5D9FA}"/>
              </a:ext>
            </a:extLst>
          </p:cNvPr>
          <p:cNvCxnSpPr>
            <a:cxnSpLocks/>
          </p:cNvCxnSpPr>
          <p:nvPr/>
        </p:nvCxnSpPr>
        <p:spPr>
          <a:xfrm>
            <a:off x="1562670" y="1909184"/>
            <a:ext cx="433771" cy="241231"/>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BA6EE8C-B602-432D-81B8-2F033AB70E3E}"/>
              </a:ext>
            </a:extLst>
          </p:cNvPr>
          <p:cNvCxnSpPr>
            <a:cxnSpLocks/>
          </p:cNvCxnSpPr>
          <p:nvPr/>
        </p:nvCxnSpPr>
        <p:spPr>
          <a:xfrm flipV="1">
            <a:off x="1582814" y="3289855"/>
            <a:ext cx="413627" cy="790367"/>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89CF9DA-F4E9-4346-AC6B-2FA3B3048F93}"/>
              </a:ext>
            </a:extLst>
          </p:cNvPr>
          <p:cNvCxnSpPr>
            <a:cxnSpLocks/>
          </p:cNvCxnSpPr>
          <p:nvPr/>
        </p:nvCxnSpPr>
        <p:spPr>
          <a:xfrm flipV="1">
            <a:off x="1620823" y="2668569"/>
            <a:ext cx="367971" cy="511326"/>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8A5953B-6934-4B08-93F9-6385BADB5359}"/>
              </a:ext>
            </a:extLst>
          </p:cNvPr>
          <p:cNvCxnSpPr>
            <a:cxnSpLocks/>
          </p:cNvCxnSpPr>
          <p:nvPr/>
        </p:nvCxnSpPr>
        <p:spPr>
          <a:xfrm flipV="1">
            <a:off x="1524663" y="2428697"/>
            <a:ext cx="529931" cy="87472"/>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04DFF40-50F7-4A95-9845-6751B1066FC1}"/>
              </a:ext>
            </a:extLst>
          </p:cNvPr>
          <p:cNvCxnSpPr>
            <a:cxnSpLocks/>
          </p:cNvCxnSpPr>
          <p:nvPr/>
        </p:nvCxnSpPr>
        <p:spPr>
          <a:xfrm flipH="1" flipV="1">
            <a:off x="6417837" y="3048803"/>
            <a:ext cx="1042168" cy="549034"/>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4264A164-EA8A-4081-A0B7-7AD753FD7678}"/>
              </a:ext>
            </a:extLst>
          </p:cNvPr>
          <p:cNvCxnSpPr>
            <a:cxnSpLocks/>
          </p:cNvCxnSpPr>
          <p:nvPr/>
        </p:nvCxnSpPr>
        <p:spPr>
          <a:xfrm flipH="1">
            <a:off x="6467133" y="2461086"/>
            <a:ext cx="751421" cy="355284"/>
          </a:xfrm>
          <a:prstGeom prst="straightConnector1">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41"/>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Tips for Effective Communication</a:t>
            </a:r>
            <a:endParaRPr b="1">
              <a:solidFill>
                <a:schemeClr val="accent5"/>
              </a:solidFill>
            </a:endParaRPr>
          </a:p>
        </p:txBody>
      </p:sp>
      <p:sp>
        <p:nvSpPr>
          <p:cNvPr id="225" name="Google Shape;225;p41"/>
          <p:cNvSpPr txBox="1">
            <a:spLocks noGrp="1"/>
          </p:cNvSpPr>
          <p:nvPr>
            <p:ph type="body" idx="1"/>
          </p:nvPr>
        </p:nvSpPr>
        <p:spPr>
          <a:xfrm>
            <a:off x="1489075" y="1390800"/>
            <a:ext cx="5914800" cy="2710200"/>
          </a:xfrm>
          <a:prstGeom prst="rect">
            <a:avLst/>
          </a:prstGeom>
        </p:spPr>
        <p:txBody>
          <a:bodyPr spcFirstLastPara="1" wrap="square" lIns="91425" tIns="91425" rIns="91425" bIns="91425" anchor="ctr" anchorCtr="0">
            <a:noAutofit/>
          </a:bodyPr>
          <a:lstStyle/>
          <a:p>
            <a:pPr marL="457200" lvl="0" indent="-336550" algn="l" rtl="0">
              <a:spcBef>
                <a:spcPts val="0"/>
              </a:spcBef>
              <a:spcAft>
                <a:spcPts val="0"/>
              </a:spcAft>
              <a:buSzPts val="1700"/>
              <a:buFont typeface="Roboto Slab"/>
              <a:buChar char="●"/>
            </a:pPr>
            <a:r>
              <a:rPr lang="en" sz="1700" dirty="0">
                <a:latin typeface="Roboto Slab"/>
                <a:ea typeface="Roboto Slab"/>
                <a:cs typeface="Roboto Slab"/>
                <a:sym typeface="Roboto Slab"/>
              </a:rPr>
              <a:t>Set up your City Tech email</a:t>
            </a:r>
            <a:endParaRPr sz="1700" dirty="0">
              <a:latin typeface="Roboto Slab"/>
              <a:ea typeface="Roboto Slab"/>
              <a:cs typeface="Roboto Slab"/>
              <a:sym typeface="Roboto Slab"/>
            </a:endParaRPr>
          </a:p>
          <a:p>
            <a:pPr marL="457200" lvl="0" indent="-336550" algn="l" rtl="0">
              <a:spcBef>
                <a:spcPts val="0"/>
              </a:spcBef>
              <a:spcAft>
                <a:spcPts val="0"/>
              </a:spcAft>
              <a:buSzPts val="1700"/>
              <a:buFont typeface="Roboto Slab"/>
              <a:buChar char="●"/>
            </a:pPr>
            <a:r>
              <a:rPr lang="en" sz="1700" dirty="0">
                <a:latin typeface="Roboto Slab"/>
                <a:ea typeface="Roboto Slab"/>
                <a:cs typeface="Roboto Slab"/>
                <a:sym typeface="Roboto Slab"/>
              </a:rPr>
              <a:t>Download the Outlook App for your phone</a:t>
            </a:r>
            <a:endParaRPr sz="1700" dirty="0">
              <a:latin typeface="Roboto Slab"/>
              <a:ea typeface="Roboto Slab"/>
              <a:cs typeface="Roboto Slab"/>
              <a:sym typeface="Roboto Slab"/>
            </a:endParaRPr>
          </a:p>
          <a:p>
            <a:pPr marL="457200" lvl="0" indent="-336550" algn="l" rtl="0">
              <a:spcBef>
                <a:spcPts val="0"/>
              </a:spcBef>
              <a:spcAft>
                <a:spcPts val="0"/>
              </a:spcAft>
              <a:buSzPts val="1700"/>
              <a:buFont typeface="Roboto Slab"/>
              <a:buChar char="●"/>
            </a:pPr>
            <a:r>
              <a:rPr lang="en" sz="1700" dirty="0">
                <a:latin typeface="Roboto Slab"/>
                <a:ea typeface="Roboto Slab"/>
                <a:cs typeface="Roboto Slab"/>
                <a:sym typeface="Roboto Slab"/>
              </a:rPr>
              <a:t>Check your City Tech email EVERY DAY</a:t>
            </a:r>
            <a:endParaRPr sz="1700" dirty="0">
              <a:latin typeface="Roboto Slab"/>
              <a:ea typeface="Roboto Slab"/>
              <a:cs typeface="Roboto Slab"/>
              <a:sym typeface="Roboto Slab"/>
            </a:endParaRPr>
          </a:p>
          <a:p>
            <a:pPr marL="457200" lvl="0" indent="-336550" algn="l" rtl="0">
              <a:spcBef>
                <a:spcPts val="0"/>
              </a:spcBef>
              <a:spcAft>
                <a:spcPts val="0"/>
              </a:spcAft>
              <a:buSzPts val="1700"/>
              <a:buFont typeface="Roboto Slab"/>
              <a:buChar char="●"/>
            </a:pPr>
            <a:r>
              <a:rPr lang="en" sz="1700" dirty="0">
                <a:latin typeface="Roboto Slab"/>
                <a:ea typeface="Roboto Slab"/>
                <a:cs typeface="Roboto Slab"/>
                <a:sym typeface="Roboto Slab"/>
              </a:rPr>
              <a:t>Check Blackboard and/or OpenLab EVERY DAY (or on the schedule th Prof. sets)</a:t>
            </a:r>
            <a:endParaRPr sz="1700" dirty="0">
              <a:latin typeface="Roboto Slab"/>
              <a:ea typeface="Roboto Slab"/>
              <a:cs typeface="Roboto Slab"/>
              <a:sym typeface="Roboto Slab"/>
            </a:endParaRPr>
          </a:p>
          <a:p>
            <a:pPr marL="457200" lvl="0" indent="-336550" algn="l" rtl="0">
              <a:spcBef>
                <a:spcPts val="0"/>
              </a:spcBef>
              <a:spcAft>
                <a:spcPts val="0"/>
              </a:spcAft>
              <a:buSzPts val="1700"/>
              <a:buFont typeface="Roboto Slab"/>
              <a:buChar char="●"/>
            </a:pPr>
            <a:r>
              <a:rPr lang="en" sz="1700" dirty="0">
                <a:latin typeface="Roboto Slab"/>
                <a:ea typeface="Roboto Slab"/>
                <a:cs typeface="Roboto Slab"/>
                <a:sym typeface="Roboto Slab"/>
              </a:rPr>
              <a:t>Write clear emails and ask good questions</a:t>
            </a:r>
            <a:endParaRPr sz="1700" dirty="0">
              <a:latin typeface="Roboto Slab"/>
              <a:ea typeface="Roboto Slab"/>
              <a:cs typeface="Roboto Slab"/>
              <a:sym typeface="Roboto Slab"/>
            </a:endParaRPr>
          </a:p>
          <a:p>
            <a:pPr marL="457200" lvl="0" indent="-336550" algn="l" rtl="0">
              <a:spcBef>
                <a:spcPts val="0"/>
              </a:spcBef>
              <a:spcAft>
                <a:spcPts val="0"/>
              </a:spcAft>
              <a:buSzPts val="1700"/>
              <a:buFont typeface="Roboto Slab"/>
              <a:buChar char="●"/>
            </a:pPr>
            <a:r>
              <a:rPr lang="en" sz="1700" dirty="0">
                <a:latin typeface="Roboto Slab"/>
                <a:ea typeface="Roboto Slab"/>
                <a:cs typeface="Roboto Slab"/>
                <a:sym typeface="Roboto Slab"/>
              </a:rPr>
              <a:t>Utilize professor office hours</a:t>
            </a:r>
            <a:endParaRPr sz="1700" dirty="0">
              <a:latin typeface="Roboto Slab"/>
              <a:ea typeface="Roboto Slab"/>
              <a:cs typeface="Roboto Slab"/>
              <a:sym typeface="Roboto Slab"/>
            </a:endParaRPr>
          </a:p>
        </p:txBody>
      </p:sp>
    </p:spTree>
    <p:extLst>
      <p:ext uri="{BB962C8B-B14F-4D97-AF65-F5344CB8AC3E}">
        <p14:creationId xmlns:p14="http://schemas.microsoft.com/office/powerpoint/2010/main" val="3448771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4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dirty="0"/>
              <a:t>For next time...</a:t>
            </a:r>
            <a:endParaRPr b="1" dirty="0"/>
          </a:p>
        </p:txBody>
      </p:sp>
      <p:sp>
        <p:nvSpPr>
          <p:cNvPr id="231" name="Google Shape;231;p42"/>
          <p:cNvSpPr txBox="1">
            <a:spLocks noGrp="1"/>
          </p:cNvSpPr>
          <p:nvPr>
            <p:ph type="body" idx="1"/>
          </p:nvPr>
        </p:nvSpPr>
        <p:spPr>
          <a:xfrm>
            <a:off x="387900" y="1409995"/>
            <a:ext cx="8368200" cy="3078900"/>
          </a:xfrm>
          <a:prstGeom prst="rect">
            <a:avLst/>
          </a:prstGeom>
        </p:spPr>
        <p:txBody>
          <a:bodyPr spcFirstLastPara="1" wrap="square" lIns="91425" tIns="91425" rIns="91425" bIns="91425" anchor="t" anchorCtr="0">
            <a:noAutofit/>
          </a:bodyPr>
          <a:lstStyle/>
          <a:p>
            <a:pPr marL="114300" indent="0">
              <a:buNone/>
            </a:pPr>
            <a:endParaRPr lang="en-US" dirty="0">
              <a:solidFill>
                <a:schemeClr val="accent5"/>
              </a:solidFill>
              <a:latin typeface="Roboto Slab"/>
              <a:ea typeface="Roboto Slab"/>
              <a:cs typeface="Roboto Slab"/>
              <a:sym typeface="Roboto Slab"/>
            </a:endParaRPr>
          </a:p>
          <a:p>
            <a:pPr marL="114300" indent="0">
              <a:buNone/>
            </a:pPr>
            <a:r>
              <a:rPr lang="en" dirty="0">
                <a:solidFill>
                  <a:schemeClr val="accent6"/>
                </a:solidFill>
                <a:latin typeface="Roboto Slab"/>
                <a:ea typeface="Roboto Slab"/>
                <a:cs typeface="Roboto Slab"/>
                <a:sym typeface="Roboto Slab"/>
              </a:rPr>
              <a:t>Complete this Reflection on Openlab</a:t>
            </a:r>
            <a:r>
              <a:rPr lang="en" dirty="0">
                <a:solidFill>
                  <a:schemeClr val="accent5"/>
                </a:solidFill>
                <a:latin typeface="Roboto Slab"/>
                <a:ea typeface="Roboto Slab"/>
                <a:cs typeface="Roboto Slab"/>
                <a:sym typeface="Roboto Slab"/>
              </a:rPr>
              <a:t>:</a:t>
            </a:r>
            <a:r>
              <a:rPr lang="en-US" dirty="0">
                <a:solidFill>
                  <a:schemeClr val="accent5"/>
                </a:solidFill>
                <a:latin typeface="Roboto Slab"/>
                <a:ea typeface="Roboto Slab"/>
                <a:cs typeface="Roboto Slab"/>
                <a:sym typeface="Roboto Slab"/>
              </a:rPr>
              <a:t> </a:t>
            </a:r>
          </a:p>
          <a:p>
            <a:pPr marL="114300" indent="0">
              <a:buNone/>
            </a:pPr>
            <a:r>
              <a:rPr lang="en-US" dirty="0"/>
              <a:t>Review your course syllabi. What does this information tell you about what you should expect at the start of the semester? What seems most important? What do you notice that surprises, confuses, or interests you?</a:t>
            </a:r>
            <a:endParaRPr lang="en-US" dirty="0">
              <a:solidFill>
                <a:schemeClr val="accent5"/>
              </a:solidFill>
              <a:latin typeface="Roboto Slab"/>
              <a:ea typeface="Roboto Slab"/>
              <a:cs typeface="Roboto Slab"/>
              <a:sym typeface="Roboto Slab"/>
            </a:endParaRPr>
          </a:p>
          <a:p>
            <a:pPr marL="0" lvl="0" indent="0" algn="l" rtl="0">
              <a:spcBef>
                <a:spcPts val="1200"/>
              </a:spcBef>
              <a:spcAft>
                <a:spcPts val="0"/>
              </a:spcAft>
              <a:buNone/>
            </a:pPr>
            <a:endParaRPr lang="en-US" dirty="0">
              <a:solidFill>
                <a:schemeClr val="accent5"/>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2"/>
          <p:cNvSpPr txBox="1"/>
          <p:nvPr/>
        </p:nvSpPr>
        <p:spPr>
          <a:xfrm>
            <a:off x="3439200" y="584500"/>
            <a:ext cx="5550300" cy="3631733"/>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dirty="0">
                <a:solidFill>
                  <a:schemeClr val="dk1"/>
                </a:solidFill>
                <a:latin typeface="Roboto Slab"/>
                <a:ea typeface="Roboto Slab"/>
                <a:cs typeface="Roboto Slab"/>
                <a:sym typeface="Roboto Slab"/>
              </a:rPr>
              <a:t>Question:  </a:t>
            </a:r>
            <a:r>
              <a:rPr lang="en-US" sz="1600" dirty="0">
                <a:solidFill>
                  <a:schemeClr val="dk1"/>
                </a:solidFill>
                <a:latin typeface="Roboto Slab"/>
                <a:ea typeface="Roboto Slab"/>
                <a:cs typeface="Roboto Slab"/>
                <a:sym typeface="Roboto Slab"/>
              </a:rPr>
              <a:t>What are a student’s responsibilities when taking a class? Brainstorm your answers and collect them as a group.</a:t>
            </a: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sz="1600" dirty="0">
              <a:solidFill>
                <a:schemeClr val="dk1"/>
              </a:solidFill>
              <a:latin typeface="Roboto Slab"/>
              <a:ea typeface="Roboto Slab"/>
              <a:cs typeface="Roboto Slab"/>
              <a:sym typeface="Roboto Slab"/>
            </a:endParaRPr>
          </a:p>
          <a:p>
            <a:pPr marL="0" lvl="0" indent="0" algn="l" rtl="0">
              <a:spcBef>
                <a:spcPts val="0"/>
              </a:spcBef>
              <a:spcAft>
                <a:spcPts val="0"/>
              </a:spcAft>
              <a:buNone/>
            </a:pPr>
            <a:endParaRPr lang="en" sz="1600" b="1" dirty="0">
              <a:solidFill>
                <a:schemeClr val="dk1"/>
              </a:solidFill>
              <a:latin typeface="Roboto Slab"/>
              <a:ea typeface="Roboto Slab"/>
              <a:cs typeface="Roboto Slab"/>
              <a:sym typeface="Roboto Slab"/>
            </a:endParaRPr>
          </a:p>
          <a:p>
            <a:pPr marL="0" lvl="0" indent="0" algn="l" rtl="0">
              <a:spcBef>
                <a:spcPts val="0"/>
              </a:spcBef>
              <a:spcAft>
                <a:spcPts val="0"/>
              </a:spcAft>
              <a:buNone/>
            </a:pPr>
            <a:r>
              <a:rPr lang="en" sz="1600" b="1" dirty="0">
                <a:solidFill>
                  <a:schemeClr val="dk1"/>
                </a:solidFill>
                <a:latin typeface="Roboto Slab"/>
                <a:ea typeface="Roboto Slab"/>
                <a:cs typeface="Roboto Slab"/>
                <a:sym typeface="Roboto Slab"/>
              </a:rPr>
              <a:t>Directions:</a:t>
            </a:r>
            <a:endParaRPr sz="1600" b="1"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5-7 minutes to discuss questions in breakout rooms</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Assign scribe to take notes while you all discuss (or use GoogleDoc to share with group)</a:t>
            </a:r>
            <a:endParaRPr sz="1600" dirty="0">
              <a:solidFill>
                <a:schemeClr val="dk1"/>
              </a:solidFill>
              <a:latin typeface="Roboto Slab"/>
              <a:ea typeface="Roboto Slab"/>
              <a:cs typeface="Roboto Slab"/>
              <a:sym typeface="Roboto Slab"/>
            </a:endParaRP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Assign reporter to share your answers </a:t>
            </a:r>
          </a:p>
          <a:p>
            <a:pPr marL="457200" lvl="0" indent="-330200" algn="l" rtl="0">
              <a:spcBef>
                <a:spcPts val="0"/>
              </a:spcBef>
              <a:spcAft>
                <a:spcPts val="0"/>
              </a:spcAft>
              <a:buClr>
                <a:schemeClr val="dk1"/>
              </a:buClr>
              <a:buSzPts val="1600"/>
              <a:buFont typeface="Roboto Slab"/>
              <a:buChar char="-"/>
            </a:pPr>
            <a:r>
              <a:rPr lang="en" sz="1600" dirty="0">
                <a:solidFill>
                  <a:schemeClr val="dk1"/>
                </a:solidFill>
                <a:latin typeface="Roboto Slab"/>
                <a:ea typeface="Roboto Slab"/>
                <a:cs typeface="Roboto Slab"/>
                <a:sym typeface="Roboto Slab"/>
              </a:rPr>
              <a:t>We will come back as group to discuss-- be prepared!</a:t>
            </a:r>
            <a:endParaRPr sz="1600" dirty="0">
              <a:solidFill>
                <a:schemeClr val="dk1"/>
              </a:solidFill>
              <a:latin typeface="Roboto Slab"/>
              <a:ea typeface="Roboto Slab"/>
              <a:cs typeface="Roboto Slab"/>
              <a:sym typeface="Roboto Slab"/>
            </a:endParaRPr>
          </a:p>
        </p:txBody>
      </p:sp>
      <p:sp>
        <p:nvSpPr>
          <p:cNvPr id="176" name="Google Shape;176;p32"/>
          <p:cNvSpPr txBox="1"/>
          <p:nvPr/>
        </p:nvSpPr>
        <p:spPr>
          <a:xfrm>
            <a:off x="144350" y="742650"/>
            <a:ext cx="3127500" cy="1829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700" b="1">
                <a:solidFill>
                  <a:schemeClr val="accent6"/>
                </a:solidFill>
                <a:latin typeface="Roboto Slab"/>
                <a:ea typeface="Roboto Slab"/>
                <a:cs typeface="Roboto Slab"/>
                <a:sym typeface="Roboto Slab"/>
              </a:rPr>
              <a:t>Small Group Discussion</a:t>
            </a:r>
            <a:endParaRPr sz="3700" b="1">
              <a:solidFill>
                <a:schemeClr val="accent6"/>
              </a:solidFill>
              <a:latin typeface="Roboto Slab"/>
              <a:ea typeface="Roboto Slab"/>
              <a:cs typeface="Roboto Slab"/>
              <a:sym typeface="Roboto Slab"/>
            </a:endParaRPr>
          </a:p>
        </p:txBody>
      </p:sp>
      <p:sp>
        <p:nvSpPr>
          <p:cNvPr id="177" name="Google Shape;177;p32"/>
          <p:cNvSpPr txBox="1"/>
          <p:nvPr/>
        </p:nvSpPr>
        <p:spPr>
          <a:xfrm>
            <a:off x="311700" y="2390650"/>
            <a:ext cx="3127500" cy="22980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800" b="1" dirty="0">
                <a:solidFill>
                  <a:schemeClr val="accent5"/>
                </a:solidFill>
                <a:latin typeface="Roboto Slab"/>
                <a:ea typeface="Roboto Slab"/>
                <a:cs typeface="Roboto Slab"/>
                <a:sym typeface="Roboto Slab"/>
              </a:rPr>
              <a:t>A Student’s</a:t>
            </a:r>
          </a:p>
          <a:p>
            <a:pPr marL="0" lvl="0" indent="0" algn="l" rtl="0">
              <a:lnSpc>
                <a:spcPct val="115000"/>
              </a:lnSpc>
              <a:spcBef>
                <a:spcPts val="0"/>
              </a:spcBef>
              <a:spcAft>
                <a:spcPts val="1200"/>
              </a:spcAft>
              <a:buNone/>
            </a:pPr>
            <a:r>
              <a:rPr lang="en" sz="1800" b="1" dirty="0">
                <a:solidFill>
                  <a:schemeClr val="accent5"/>
                </a:solidFill>
                <a:latin typeface="Roboto Slab"/>
                <a:ea typeface="Roboto Slab"/>
                <a:cs typeface="Roboto Slab"/>
                <a:sym typeface="Roboto Slab"/>
              </a:rPr>
              <a:t>Classroom Resposibilities</a:t>
            </a:r>
            <a:endParaRPr sz="1800" b="1" dirty="0">
              <a:solidFill>
                <a:schemeClr val="accent5"/>
              </a:solidFill>
              <a:latin typeface="Roboto Slab"/>
              <a:ea typeface="Roboto Slab"/>
              <a:cs typeface="Roboto Slab"/>
              <a:sym typeface="Roboto Slab"/>
            </a:endParaRPr>
          </a:p>
        </p:txBody>
      </p:sp>
    </p:spTree>
    <p:extLst>
      <p:ext uri="{BB962C8B-B14F-4D97-AF65-F5344CB8AC3E}">
        <p14:creationId xmlns:p14="http://schemas.microsoft.com/office/powerpoint/2010/main" val="2063089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9"/>
          <p:cNvSpPr txBox="1">
            <a:spLocks noGrp="1"/>
          </p:cNvSpPr>
          <p:nvPr>
            <p:ph type="ctrTitle"/>
          </p:nvPr>
        </p:nvSpPr>
        <p:spPr>
          <a:xfrm>
            <a:off x="798705" y="2018678"/>
            <a:ext cx="8222100" cy="14889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dirty="0">
                <a:solidFill>
                  <a:schemeClr val="accent6"/>
                </a:solidFill>
                <a:latin typeface="Merriweather"/>
                <a:ea typeface="Merriweather"/>
                <a:cs typeface="Merriweather"/>
                <a:sym typeface="Merriweather"/>
              </a:rPr>
              <a:t>Duties + Responsibilities </a:t>
            </a:r>
            <a:endParaRPr b="1" dirty="0">
              <a:solidFill>
                <a:schemeClr val="accent6"/>
              </a:solidFill>
              <a:latin typeface="Merriweather"/>
              <a:ea typeface="Merriweather"/>
              <a:cs typeface="Merriweather"/>
              <a:sym typeface="Merriweather"/>
            </a:endParaRPr>
          </a:p>
          <a:p>
            <a:pPr marL="0" lvl="0" indent="0" algn="ctr" rtl="0">
              <a:spcBef>
                <a:spcPts val="0"/>
              </a:spcBef>
              <a:spcAft>
                <a:spcPts val="0"/>
              </a:spcAft>
              <a:buNone/>
            </a:pPr>
            <a:r>
              <a:rPr lang="en" b="1" dirty="0">
                <a:solidFill>
                  <a:schemeClr val="accent6"/>
                </a:solidFill>
                <a:latin typeface="Merriweather"/>
                <a:ea typeface="Merriweather"/>
                <a:cs typeface="Merriweather"/>
                <a:sym typeface="Merriweather"/>
              </a:rPr>
              <a:t>of a Student</a:t>
            </a:r>
            <a:endParaRPr b="1" dirty="0">
              <a:solidFill>
                <a:schemeClr val="accent6"/>
              </a:solidFill>
              <a:latin typeface="Merriweather"/>
              <a:ea typeface="Merriweather"/>
              <a:cs typeface="Merriweather"/>
              <a:sym typeface="Merriweathe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0"/>
          <p:cNvSpPr txBox="1">
            <a:spLocks noGrp="1"/>
          </p:cNvSpPr>
          <p:nvPr>
            <p:ph type="title"/>
          </p:nvPr>
        </p:nvSpPr>
        <p:spPr>
          <a:xfrm>
            <a:off x="187025" y="149500"/>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300" b="1">
                <a:solidFill>
                  <a:schemeClr val="accent6"/>
                </a:solidFill>
              </a:rPr>
              <a:t>A Student’s Job Includes...</a:t>
            </a:r>
            <a:endParaRPr sz="3300" b="1">
              <a:solidFill>
                <a:schemeClr val="accent6"/>
              </a:solidFill>
            </a:endParaRPr>
          </a:p>
        </p:txBody>
      </p:sp>
      <p:sp>
        <p:nvSpPr>
          <p:cNvPr id="164" name="Google Shape;164;p30"/>
          <p:cNvSpPr txBox="1">
            <a:spLocks noGrp="1"/>
          </p:cNvSpPr>
          <p:nvPr>
            <p:ph type="body" idx="4294967295"/>
          </p:nvPr>
        </p:nvSpPr>
        <p:spPr>
          <a:xfrm>
            <a:off x="187025" y="911800"/>
            <a:ext cx="4385100" cy="4138200"/>
          </a:xfrm>
          <a:prstGeom prst="rect">
            <a:avLst/>
          </a:prstGeom>
        </p:spPr>
        <p:txBody>
          <a:bodyPr spcFirstLastPara="1" wrap="square" lIns="91425" tIns="91425" rIns="91425" bIns="91425" anchor="t" anchorCtr="0">
            <a:noAutofit/>
          </a:bodyPr>
          <a:lstStyle/>
          <a:p>
            <a:pPr marL="457200" lvl="0" indent="-342900" algn="l" rtl="0">
              <a:lnSpc>
                <a:spcPct val="9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Reading + Understanding the Syllabus + Course Schedule</a:t>
            </a:r>
            <a:endParaRPr dirty="0">
              <a:solidFill>
                <a:schemeClr val="accent5"/>
              </a:solidFill>
              <a:latin typeface="Roboto Slab"/>
              <a:ea typeface="Roboto Slab"/>
              <a:cs typeface="Roboto Slab"/>
              <a:sym typeface="Roboto Slab"/>
            </a:endParaRPr>
          </a:p>
          <a:p>
            <a:pPr marL="457200" lvl="0" indent="-342900" algn="l" rtl="0">
              <a:lnSpc>
                <a:spcPct val="9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Being Responsible for ALL Information in the Syllabus</a:t>
            </a:r>
            <a:endParaRPr dirty="0">
              <a:solidFill>
                <a:schemeClr val="accent5"/>
              </a:solidFill>
              <a:latin typeface="Roboto Slab"/>
              <a:ea typeface="Roboto Slab"/>
              <a:cs typeface="Roboto Slab"/>
              <a:sym typeface="Roboto Slab"/>
            </a:endParaRPr>
          </a:p>
          <a:p>
            <a:pPr marL="457200" lvl="0" indent="-342900" algn="l" rtl="0">
              <a:lnSpc>
                <a:spcPct val="9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Asking Questions about Course Requirements, Assignments, Policies, + Grading Criteria</a:t>
            </a:r>
            <a:endParaRPr dirty="0">
              <a:solidFill>
                <a:schemeClr val="accent5"/>
              </a:solidFill>
              <a:latin typeface="Roboto Slab"/>
              <a:ea typeface="Roboto Slab"/>
              <a:cs typeface="Roboto Slab"/>
              <a:sym typeface="Roboto Slab"/>
            </a:endParaRPr>
          </a:p>
          <a:p>
            <a:pPr marL="457200" lvl="0" indent="-342900" algn="l" rtl="0">
              <a:lnSpc>
                <a:spcPct val="9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Attending Class Regularly + On Time</a:t>
            </a:r>
            <a:endParaRPr dirty="0">
              <a:solidFill>
                <a:schemeClr val="accent5"/>
              </a:solidFill>
              <a:latin typeface="Roboto Slab"/>
              <a:ea typeface="Roboto Slab"/>
              <a:cs typeface="Roboto Slab"/>
              <a:sym typeface="Roboto Slab"/>
            </a:endParaRPr>
          </a:p>
          <a:p>
            <a:pPr marL="457200" lvl="0" indent="-342900" algn="l" rtl="0">
              <a:lnSpc>
                <a:spcPct val="9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Informing Professor of Absences in a Timely Manner</a:t>
            </a:r>
            <a:endParaRPr dirty="0">
              <a:solidFill>
                <a:schemeClr val="accent5"/>
              </a:solidFill>
              <a:latin typeface="Roboto Slab"/>
              <a:ea typeface="Roboto Slab"/>
              <a:cs typeface="Roboto Slab"/>
              <a:sym typeface="Roboto Slab"/>
            </a:endParaRPr>
          </a:p>
          <a:p>
            <a:pPr marL="457200" lvl="0" indent="-342900" algn="l" rtl="0">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Completing All Work in Accordance with City Tech’s Academic Integrity Policy</a:t>
            </a:r>
            <a:endParaRPr dirty="0">
              <a:solidFill>
                <a:schemeClr val="accent5"/>
              </a:solidFill>
              <a:latin typeface="Roboto Slab"/>
              <a:ea typeface="Roboto Slab"/>
              <a:cs typeface="Roboto Slab"/>
              <a:sym typeface="Roboto Slab"/>
            </a:endParaRPr>
          </a:p>
        </p:txBody>
      </p:sp>
      <p:sp>
        <p:nvSpPr>
          <p:cNvPr id="165" name="Google Shape;165;p30"/>
          <p:cNvSpPr txBox="1">
            <a:spLocks noGrp="1"/>
          </p:cNvSpPr>
          <p:nvPr>
            <p:ph type="body" idx="4294967295"/>
          </p:nvPr>
        </p:nvSpPr>
        <p:spPr>
          <a:xfrm>
            <a:off x="4719600" y="835600"/>
            <a:ext cx="4385100" cy="4138200"/>
          </a:xfrm>
          <a:prstGeom prst="rect">
            <a:avLst/>
          </a:prstGeom>
        </p:spPr>
        <p:txBody>
          <a:bodyPr spcFirstLastPara="1" wrap="square" lIns="91425" tIns="91425" rIns="91425" bIns="91425" anchor="t" anchorCtr="0">
            <a:noAutofit/>
          </a:bodyPr>
          <a:lstStyle/>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Contributing to an Inclusive Classroom + Campus Environment</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Completing All Assignments + Exams</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Submitting Work On Time</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Learning Course Content, as Taught by Professor</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Studying Course Content</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Asking Questions (in class, via email, + during office hours)</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Seeking Out Help, When Needed</a:t>
            </a:r>
            <a:endParaRPr dirty="0">
              <a:solidFill>
                <a:schemeClr val="accent5"/>
              </a:solidFill>
              <a:latin typeface="Roboto Slab"/>
              <a:ea typeface="Roboto Slab"/>
              <a:cs typeface="Roboto Slab"/>
              <a:sym typeface="Roboto Slab"/>
            </a:endParaRPr>
          </a:p>
          <a:p>
            <a:pPr marL="457200" lvl="0" indent="-342900" algn="l" rtl="0">
              <a:lnSpc>
                <a:spcPct val="105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Being Prepared for All Classes</a:t>
            </a:r>
            <a:endParaRPr dirty="0">
              <a:solidFill>
                <a:schemeClr val="accent5"/>
              </a:solidFill>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7"/>
          <p:cNvSpPr txBox="1">
            <a:spLocks noGrp="1"/>
          </p:cNvSpPr>
          <p:nvPr>
            <p:ph type="ctrTitle"/>
          </p:nvPr>
        </p:nvSpPr>
        <p:spPr>
          <a:xfrm>
            <a:off x="691925" y="1341875"/>
            <a:ext cx="8222100" cy="13719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b="1" dirty="0">
                <a:solidFill>
                  <a:schemeClr val="accent6"/>
                </a:solidFill>
                <a:latin typeface="Merriweather"/>
                <a:ea typeface="Merriweather"/>
                <a:cs typeface="Merriweather"/>
                <a:sym typeface="Merriweather"/>
              </a:rPr>
              <a:t>Duties + Responsibilities </a:t>
            </a:r>
            <a:endParaRPr b="1" dirty="0">
              <a:solidFill>
                <a:schemeClr val="accent6"/>
              </a:solidFill>
              <a:latin typeface="Merriweather"/>
              <a:ea typeface="Merriweather"/>
              <a:cs typeface="Merriweather"/>
              <a:sym typeface="Merriweather"/>
            </a:endParaRPr>
          </a:p>
          <a:p>
            <a:pPr marL="0" lvl="0" indent="0" algn="ctr" rtl="0">
              <a:spcBef>
                <a:spcPts val="0"/>
              </a:spcBef>
              <a:spcAft>
                <a:spcPts val="0"/>
              </a:spcAft>
              <a:buNone/>
            </a:pPr>
            <a:r>
              <a:rPr lang="en" b="1" dirty="0">
                <a:solidFill>
                  <a:schemeClr val="accent6"/>
                </a:solidFill>
                <a:latin typeface="Merriweather"/>
                <a:ea typeface="Merriweather"/>
                <a:cs typeface="Merriweather"/>
                <a:sym typeface="Merriweather"/>
              </a:rPr>
              <a:t>of a Professor</a:t>
            </a:r>
            <a:endParaRPr b="1" dirty="0">
              <a:solidFill>
                <a:schemeClr val="accent6"/>
              </a:solidFill>
              <a:latin typeface="Merriweather"/>
              <a:ea typeface="Merriweather"/>
              <a:cs typeface="Merriweather"/>
              <a:sym typeface="Merriweathe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8"/>
          <p:cNvSpPr txBox="1">
            <a:spLocks noGrp="1"/>
          </p:cNvSpPr>
          <p:nvPr>
            <p:ph type="title"/>
          </p:nvPr>
        </p:nvSpPr>
        <p:spPr>
          <a:xfrm>
            <a:off x="187025" y="165425"/>
            <a:ext cx="8368200" cy="6861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3300" b="1">
                <a:solidFill>
                  <a:schemeClr val="accent6"/>
                </a:solidFill>
              </a:rPr>
              <a:t>A Professor’s Job Includes...</a:t>
            </a:r>
            <a:endParaRPr sz="3300" b="1">
              <a:solidFill>
                <a:schemeClr val="accent6"/>
              </a:solidFill>
            </a:endParaRPr>
          </a:p>
        </p:txBody>
      </p:sp>
      <p:sp>
        <p:nvSpPr>
          <p:cNvPr id="152" name="Google Shape;152;p28"/>
          <p:cNvSpPr txBox="1">
            <a:spLocks noGrp="1"/>
          </p:cNvSpPr>
          <p:nvPr>
            <p:ph type="body" idx="4294967295"/>
          </p:nvPr>
        </p:nvSpPr>
        <p:spPr>
          <a:xfrm>
            <a:off x="187025" y="981950"/>
            <a:ext cx="4385100" cy="40680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Creating and Distributing a Syllabus + Course Schedule (1st week of semester)</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Notifying Students of Any Changes to the Course Schedule in a Timely Manner</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Providing Clear Grading Scheme + Criteria</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Grading Student Work Fairly</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Informing Students of Midsemester Grades (8th week of semester)</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Providing Clear Expectations</a:t>
            </a:r>
            <a:endParaRPr dirty="0">
              <a:solidFill>
                <a:schemeClr val="accent5"/>
              </a:solidFill>
              <a:latin typeface="Roboto Slab"/>
              <a:ea typeface="Roboto Slab"/>
              <a:cs typeface="Roboto Slab"/>
              <a:sym typeface="Roboto Slab"/>
            </a:endParaRPr>
          </a:p>
        </p:txBody>
      </p:sp>
      <p:sp>
        <p:nvSpPr>
          <p:cNvPr id="153" name="Google Shape;153;p28"/>
          <p:cNvSpPr txBox="1">
            <a:spLocks noGrp="1"/>
          </p:cNvSpPr>
          <p:nvPr>
            <p:ph type="body" idx="4294967295"/>
          </p:nvPr>
        </p:nvSpPr>
        <p:spPr>
          <a:xfrm>
            <a:off x="4719600" y="999300"/>
            <a:ext cx="3974400" cy="40680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Addressing All Learning Objectives for Course</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Teaching Students Course Content</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Holding Weekly Office Hours for Students </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Answering Student Emails in a Timely Manner</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Answering Student Questions</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Assigning Final Grades</a:t>
            </a:r>
            <a:endParaRPr dirty="0">
              <a:solidFill>
                <a:schemeClr val="accent5"/>
              </a:solidFill>
              <a:latin typeface="Roboto Slab"/>
              <a:ea typeface="Roboto Slab"/>
              <a:cs typeface="Roboto Slab"/>
              <a:sym typeface="Roboto Slab"/>
            </a:endParaRPr>
          </a:p>
          <a:p>
            <a:pPr marL="457200" lvl="0" indent="-342900" algn="l" rtl="0">
              <a:lnSpc>
                <a:spcPct val="100000"/>
              </a:lnSpc>
              <a:spcBef>
                <a:spcPts val="0"/>
              </a:spcBef>
              <a:spcAft>
                <a:spcPts val="40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Treating All Students with Respect + Fairness</a:t>
            </a:r>
            <a:endParaRPr dirty="0">
              <a:solidFill>
                <a:schemeClr val="accent5"/>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9"/>
          <p:cNvSpPr txBox="1">
            <a:spLocks noGrp="1"/>
          </p:cNvSpPr>
          <p:nvPr>
            <p:ph type="title"/>
          </p:nvPr>
        </p:nvSpPr>
        <p:spPr>
          <a:xfrm>
            <a:off x="1411334" y="1590000"/>
            <a:ext cx="6321332" cy="1963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3200" b="1" dirty="0">
                <a:solidFill>
                  <a:schemeClr val="tx1"/>
                </a:solidFill>
                <a:latin typeface="Merriweather"/>
                <a:ea typeface="Merriweather"/>
                <a:cs typeface="Merriweather"/>
                <a:sym typeface="Merriweather"/>
              </a:rPr>
              <a:t>What can you do if your professor doesn’t fulfill</a:t>
            </a:r>
            <a:br>
              <a:rPr lang="en" sz="3200" b="1" dirty="0">
                <a:solidFill>
                  <a:schemeClr val="tx1"/>
                </a:solidFill>
                <a:latin typeface="Merriweather"/>
                <a:ea typeface="Merriweather"/>
                <a:cs typeface="Merriweather"/>
                <a:sym typeface="Merriweather"/>
              </a:rPr>
            </a:br>
            <a:r>
              <a:rPr lang="en" sz="3200" b="1" dirty="0">
                <a:solidFill>
                  <a:schemeClr val="tx1"/>
                </a:solidFill>
                <a:latin typeface="Merriweather"/>
                <a:ea typeface="Merriweather"/>
                <a:cs typeface="Merriweather"/>
                <a:sym typeface="Merriweather"/>
              </a:rPr>
              <a:t>their responsibilities?</a:t>
            </a:r>
            <a:endParaRPr sz="3200" b="1" dirty="0">
              <a:solidFill>
                <a:schemeClr val="tx1"/>
              </a:solidFill>
              <a:latin typeface="Merriweather"/>
              <a:ea typeface="Merriweather"/>
              <a:cs typeface="Merriweather"/>
              <a:sym typeface="Merriweather"/>
            </a:endParaRPr>
          </a:p>
        </p:txBody>
      </p:sp>
    </p:spTree>
    <p:extLst>
      <p:ext uri="{BB962C8B-B14F-4D97-AF65-F5344CB8AC3E}">
        <p14:creationId xmlns:p14="http://schemas.microsoft.com/office/powerpoint/2010/main" val="1952195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7C1A5A6-A295-4918-93BC-031896DD8C89}"/>
              </a:ext>
            </a:extLst>
          </p:cNvPr>
          <p:cNvSpPr>
            <a:spLocks noGrp="1"/>
          </p:cNvSpPr>
          <p:nvPr>
            <p:ph type="body" idx="1"/>
          </p:nvPr>
        </p:nvSpPr>
        <p:spPr>
          <a:xfrm>
            <a:off x="468085" y="816560"/>
            <a:ext cx="8207829" cy="3510379"/>
          </a:xfrm>
        </p:spPr>
        <p:txBody>
          <a:bodyPr>
            <a:noAutofit/>
          </a:bodyPr>
          <a:lstStyle/>
          <a:p>
            <a:pPr algn="l"/>
            <a:r>
              <a:rPr lang="en-US" sz="3000" dirty="0">
                <a:latin typeface="Merriweather" panose="00000500000000000000" pitchFamily="2" charset="0"/>
              </a:rPr>
              <a:t>Start with the professor</a:t>
            </a:r>
          </a:p>
          <a:p>
            <a:pPr algn="l"/>
            <a:endParaRPr lang="en-US" sz="1500" dirty="0">
              <a:latin typeface="Merriweather" panose="00000500000000000000" pitchFamily="2" charset="0"/>
            </a:endParaRPr>
          </a:p>
          <a:p>
            <a:pPr algn="l"/>
            <a:r>
              <a:rPr lang="en-US" sz="3000" dirty="0">
                <a:latin typeface="Merriweather" panose="00000500000000000000" pitchFamily="2" charset="0"/>
              </a:rPr>
              <a:t>Or speak to the </a:t>
            </a:r>
            <a:r>
              <a:rPr lang="en-US" sz="3000" dirty="0">
                <a:latin typeface="Merriweather" panose="00000500000000000000" pitchFamily="2" charset="0"/>
                <a:hlinkClick r:id="rId2"/>
              </a:rPr>
              <a:t>department</a:t>
            </a:r>
            <a:r>
              <a:rPr lang="en-US" sz="3000" dirty="0">
                <a:latin typeface="Merriweather" panose="00000500000000000000" pitchFamily="2" charset="0"/>
              </a:rPr>
              <a:t> chair (head)</a:t>
            </a:r>
          </a:p>
          <a:p>
            <a:pPr algn="l"/>
            <a:endParaRPr lang="en-US" sz="1500" dirty="0">
              <a:latin typeface="Merriweather" panose="00000500000000000000" pitchFamily="2" charset="0"/>
            </a:endParaRPr>
          </a:p>
          <a:p>
            <a:pPr algn="l"/>
            <a:r>
              <a:rPr lang="en-US" sz="3000" dirty="0">
                <a:latin typeface="Merriweather" panose="00000500000000000000" pitchFamily="2" charset="0"/>
              </a:rPr>
              <a:t>The academic dean is the last step</a:t>
            </a:r>
          </a:p>
          <a:p>
            <a:pPr algn="l"/>
            <a:endParaRPr lang="en-US" sz="1500" dirty="0">
              <a:latin typeface="Merriweather" panose="00000500000000000000" pitchFamily="2" charset="0"/>
            </a:endParaRPr>
          </a:p>
          <a:p>
            <a:pPr algn="l"/>
            <a:r>
              <a:rPr lang="en-US" sz="3000" dirty="0">
                <a:latin typeface="Merriweather" panose="00000500000000000000" pitchFamily="2" charset="0"/>
              </a:rPr>
              <a:t>The chief student affairs </a:t>
            </a:r>
            <a:r>
              <a:rPr lang="en-US" sz="3000" dirty="0">
                <a:latin typeface="Merriweather" panose="00000500000000000000" pitchFamily="2" charset="0"/>
                <a:hlinkClick r:id="rId3"/>
              </a:rPr>
              <a:t>office</a:t>
            </a:r>
            <a:r>
              <a:rPr lang="en-US" sz="3000" dirty="0">
                <a:latin typeface="Merriweather" panose="00000500000000000000" pitchFamily="2" charset="0"/>
              </a:rPr>
              <a:t> can give you advice</a:t>
            </a:r>
          </a:p>
        </p:txBody>
      </p:sp>
    </p:spTree>
    <p:extLst>
      <p:ext uri="{BB962C8B-B14F-4D97-AF65-F5344CB8AC3E}">
        <p14:creationId xmlns:p14="http://schemas.microsoft.com/office/powerpoint/2010/main" val="2050321281"/>
      </p:ext>
    </p:extLst>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1096</TotalTime>
  <Words>871</Words>
  <Application>Microsoft Office PowerPoint</Application>
  <PresentationFormat>On-screen Show (16:9)</PresentationFormat>
  <Paragraphs>167</Paragraphs>
  <Slides>28</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Roboto Slab</vt:lpstr>
      <vt:lpstr>Merriweather</vt:lpstr>
      <vt:lpstr>Roboto</vt:lpstr>
      <vt:lpstr>Arial</vt:lpstr>
      <vt:lpstr>Marina</vt:lpstr>
      <vt:lpstr>The Syllabus and  the Classroom</vt:lpstr>
      <vt:lpstr>Today’s Topics</vt:lpstr>
      <vt:lpstr>PowerPoint Presentation</vt:lpstr>
      <vt:lpstr>Duties + Responsibilities  of a Student</vt:lpstr>
      <vt:lpstr>A Student’s Job Includes...</vt:lpstr>
      <vt:lpstr>Duties + Responsibilities  of a Professor</vt:lpstr>
      <vt:lpstr>A Professor’s Job Includes...</vt:lpstr>
      <vt:lpstr>What can you do if your professor doesn’t fulfill their responsibilities?</vt:lpstr>
      <vt:lpstr>PowerPoint Presentation</vt:lpstr>
      <vt:lpstr>Before the  semester starts…</vt:lpstr>
      <vt:lpstr>PowerPoint Presentation</vt:lpstr>
      <vt:lpstr>PowerPoint Presentation</vt:lpstr>
      <vt:lpstr>The Syllabus</vt:lpstr>
      <vt:lpstr>Why is a syllabus  so important?</vt:lpstr>
      <vt:lpstr>PowerPoint Presentation</vt:lpstr>
      <vt:lpstr>A Syllabus Should Include…</vt:lpstr>
      <vt:lpstr>A Sample  Syllabus</vt:lpstr>
      <vt:lpstr>PowerPoint Presentation</vt:lpstr>
      <vt:lpstr>PowerPoint Presentation</vt:lpstr>
      <vt:lpstr>PowerPoint Presentation</vt:lpstr>
      <vt:lpstr>PowerPoint Presentation</vt:lpstr>
      <vt:lpstr>PowerPoint Presentation</vt:lpstr>
      <vt:lpstr>PowerPoint Presentation</vt:lpstr>
      <vt:lpstr>Effective Communication</vt:lpstr>
      <vt:lpstr>Emailing with Professors</vt:lpstr>
      <vt:lpstr>Emails should include…</vt:lpstr>
      <vt:lpstr>Tips for Effective Communication</vt:lpstr>
      <vt:lpstr>For next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Syllabus</dc:title>
  <dc:creator>Jessica DeCoux</dc:creator>
  <cp:lastModifiedBy>Jessica DeCoux</cp:lastModifiedBy>
  <cp:revision>15</cp:revision>
  <dcterms:modified xsi:type="dcterms:W3CDTF">2022-09-06T17:44:24Z</dcterms:modified>
</cp:coreProperties>
</file>