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7"/>
  </p:notesMasterIdLst>
  <p:sldIdLst>
    <p:sldId id="256" r:id="rId2"/>
    <p:sldId id="284" r:id="rId3"/>
    <p:sldId id="277" r:id="rId4"/>
    <p:sldId id="278" r:id="rId5"/>
    <p:sldId id="279" r:id="rId6"/>
    <p:sldId id="280" r:id="rId7"/>
    <p:sldId id="281" r:id="rId8"/>
    <p:sldId id="282" r:id="rId9"/>
    <p:sldId id="259" r:id="rId10"/>
    <p:sldId id="260" r:id="rId11"/>
    <p:sldId id="262" r:id="rId12"/>
    <p:sldId id="285" r:id="rId13"/>
    <p:sldId id="271" r:id="rId14"/>
    <p:sldId id="283" r:id="rId15"/>
    <p:sldId id="275" r:id="rId16"/>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extLst>
      <p:ext uri="{19B8F6BF-5375-455C-9EA6-DF929625EA0E}">
        <p15:presenceInfo xmlns:p15="http://schemas.microsoft.com/office/powerpoint/2012/main" userId="Mar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6" d="100"/>
          <a:sy n="106" d="100"/>
        </p:scale>
        <p:origin x="79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317D6714-5E53-471A-8AFD-80A8A42FFC9E}"/>
    <pc:docChg chg="custSel addSld delSld modSld">
      <pc:chgData name="Maria Pagano" userId="60497cb8cb4b67d3" providerId="LiveId" clId="{317D6714-5E53-471A-8AFD-80A8A42FFC9E}" dt="2023-09-13T14:37:44.853" v="400" actId="20577"/>
      <pc:docMkLst>
        <pc:docMk/>
      </pc:docMkLst>
      <pc:sldChg chg="modSp mod">
        <pc:chgData name="Maria Pagano" userId="60497cb8cb4b67d3" providerId="LiveId" clId="{317D6714-5E53-471A-8AFD-80A8A42FFC9E}" dt="2023-06-13T00:25:51.483" v="191" actId="1076"/>
        <pc:sldMkLst>
          <pc:docMk/>
          <pc:sldMk cId="3736471434" sldId="259"/>
        </pc:sldMkLst>
        <pc:spChg chg="mod">
          <ac:chgData name="Maria Pagano" userId="60497cb8cb4b67d3" providerId="LiveId" clId="{317D6714-5E53-471A-8AFD-80A8A42FFC9E}" dt="2023-06-13T00:25:36.485" v="190" actId="1076"/>
          <ac:spMkLst>
            <pc:docMk/>
            <pc:sldMk cId="3736471434" sldId="259"/>
            <ac:spMk id="3" creationId="{00000000-0000-0000-0000-000000000000}"/>
          </ac:spMkLst>
        </pc:spChg>
        <pc:spChg chg="mod">
          <ac:chgData name="Maria Pagano" userId="60497cb8cb4b67d3" providerId="LiveId" clId="{317D6714-5E53-471A-8AFD-80A8A42FFC9E}" dt="2023-06-13T00:25:24.282" v="187" actId="208"/>
          <ac:spMkLst>
            <pc:docMk/>
            <pc:sldMk cId="3736471434" sldId="259"/>
            <ac:spMk id="5" creationId="{00000000-0000-0000-0000-000000000000}"/>
          </ac:spMkLst>
        </pc:spChg>
        <pc:spChg chg="mod">
          <ac:chgData name="Maria Pagano" userId="60497cb8cb4b67d3" providerId="LiveId" clId="{317D6714-5E53-471A-8AFD-80A8A42FFC9E}" dt="2023-06-13T00:24:59.102" v="184" actId="1076"/>
          <ac:spMkLst>
            <pc:docMk/>
            <pc:sldMk cId="3736471434" sldId="259"/>
            <ac:spMk id="10" creationId="{A43246C6-099E-47C1-9AE6-C3D788F9A0C7}"/>
          </ac:spMkLst>
        </pc:spChg>
        <pc:picChg chg="mod">
          <ac:chgData name="Maria Pagano" userId="60497cb8cb4b67d3" providerId="LiveId" clId="{317D6714-5E53-471A-8AFD-80A8A42FFC9E}" dt="2023-06-13T00:25:51.483" v="191" actId="1076"/>
          <ac:picMkLst>
            <pc:docMk/>
            <pc:sldMk cId="3736471434" sldId="259"/>
            <ac:picMk id="4" creationId="{BD191B62-F253-5645-56CA-E27204F2A8D4}"/>
          </ac:picMkLst>
        </pc:picChg>
      </pc:sldChg>
      <pc:sldChg chg="delSp modSp mod">
        <pc:chgData name="Maria Pagano" userId="60497cb8cb4b67d3" providerId="LiveId" clId="{317D6714-5E53-471A-8AFD-80A8A42FFC9E}" dt="2023-06-13T00:31:04.389" v="299" actId="20577"/>
        <pc:sldMkLst>
          <pc:docMk/>
          <pc:sldMk cId="3500831188" sldId="260"/>
        </pc:sldMkLst>
        <pc:spChg chg="mod">
          <ac:chgData name="Maria Pagano" userId="60497cb8cb4b67d3" providerId="LiveId" clId="{317D6714-5E53-471A-8AFD-80A8A42FFC9E}" dt="2023-06-13T00:27:04.185" v="201" actId="1076"/>
          <ac:spMkLst>
            <pc:docMk/>
            <pc:sldMk cId="3500831188" sldId="260"/>
            <ac:spMk id="7" creationId="{A84A32A9-B6A5-4E2E-848D-10F0EAA27CC7}"/>
          </ac:spMkLst>
        </pc:spChg>
        <pc:spChg chg="del mod">
          <ac:chgData name="Maria Pagano" userId="60497cb8cb4b67d3" providerId="LiveId" clId="{317D6714-5E53-471A-8AFD-80A8A42FFC9E}" dt="2023-06-13T00:30:16.235" v="290" actId="21"/>
          <ac:spMkLst>
            <pc:docMk/>
            <pc:sldMk cId="3500831188" sldId="260"/>
            <ac:spMk id="10" creationId="{81D33BE6-6F6C-488C-9DF1-F58246CEAD08}"/>
          </ac:spMkLst>
        </pc:spChg>
        <pc:spChg chg="mod">
          <ac:chgData name="Maria Pagano" userId="60497cb8cb4b67d3" providerId="LiveId" clId="{317D6714-5E53-471A-8AFD-80A8A42FFC9E}" dt="2023-06-13T00:31:04.389" v="299" actId="20577"/>
          <ac:spMkLst>
            <pc:docMk/>
            <pc:sldMk cId="3500831188" sldId="260"/>
            <ac:spMk id="15" creationId="{484C4099-B16A-405B-8B0A-7B4C642AFE0D}"/>
          </ac:spMkLst>
        </pc:spChg>
        <pc:picChg chg="mod">
          <ac:chgData name="Maria Pagano" userId="60497cb8cb4b67d3" providerId="LiveId" clId="{317D6714-5E53-471A-8AFD-80A8A42FFC9E}" dt="2023-06-13T00:27:30.045" v="206" actId="1076"/>
          <ac:picMkLst>
            <pc:docMk/>
            <pc:sldMk cId="3500831188" sldId="260"/>
            <ac:picMk id="5" creationId="{95285CDE-1085-87CB-5403-8E6E6997D1D0}"/>
          </ac:picMkLst>
        </pc:picChg>
      </pc:sldChg>
      <pc:sldChg chg="modSp mod">
        <pc:chgData name="Maria Pagano" userId="60497cb8cb4b67d3" providerId="LiveId" clId="{317D6714-5E53-471A-8AFD-80A8A42FFC9E}" dt="2023-06-13T00:29:41.586" v="286" actId="1076"/>
        <pc:sldMkLst>
          <pc:docMk/>
          <pc:sldMk cId="3282898175" sldId="262"/>
        </pc:sldMkLst>
        <pc:spChg chg="mod">
          <ac:chgData name="Maria Pagano" userId="60497cb8cb4b67d3" providerId="LiveId" clId="{317D6714-5E53-471A-8AFD-80A8A42FFC9E}" dt="2023-06-13T00:29:41.586" v="286" actId="1076"/>
          <ac:spMkLst>
            <pc:docMk/>
            <pc:sldMk cId="3282898175" sldId="262"/>
            <ac:spMk id="2" creationId="{864441E0-7523-40C1-A75A-97DC132D79B8}"/>
          </ac:spMkLst>
        </pc:spChg>
        <pc:spChg chg="mod">
          <ac:chgData name="Maria Pagano" userId="60497cb8cb4b67d3" providerId="LiveId" clId="{317D6714-5E53-471A-8AFD-80A8A42FFC9E}" dt="2023-06-13T00:29:11.968" v="277" actId="1076"/>
          <ac:spMkLst>
            <pc:docMk/>
            <pc:sldMk cId="3282898175" sldId="262"/>
            <ac:spMk id="3" creationId="{D7F95659-2DCE-1543-C08C-A597E49F862F}"/>
          </ac:spMkLst>
        </pc:spChg>
        <pc:spChg chg="mod">
          <ac:chgData name="Maria Pagano" userId="60497cb8cb4b67d3" providerId="LiveId" clId="{317D6714-5E53-471A-8AFD-80A8A42FFC9E}" dt="2023-06-13T00:28:58.219" v="274" actId="208"/>
          <ac:spMkLst>
            <pc:docMk/>
            <pc:sldMk cId="3282898175" sldId="262"/>
            <ac:spMk id="6" creationId="{D54F2EA4-AA21-4B91-9A0A-0ABA6C407DE2}"/>
          </ac:spMkLst>
        </pc:spChg>
        <pc:spChg chg="mod">
          <ac:chgData name="Maria Pagano" userId="60497cb8cb4b67d3" providerId="LiveId" clId="{317D6714-5E53-471A-8AFD-80A8A42FFC9E}" dt="2023-06-13T00:29:08.241" v="276" actId="1076"/>
          <ac:spMkLst>
            <pc:docMk/>
            <pc:sldMk cId="3282898175" sldId="262"/>
            <ac:spMk id="9" creationId="{80D9D8AE-C9FE-4935-8113-ED0D2D00D7FC}"/>
          </ac:spMkLst>
        </pc:spChg>
        <pc:picChg chg="mod">
          <ac:chgData name="Maria Pagano" userId="60497cb8cb4b67d3" providerId="LiveId" clId="{317D6714-5E53-471A-8AFD-80A8A42FFC9E}" dt="2023-06-13T00:29:19.564" v="281" actId="1076"/>
          <ac:picMkLst>
            <pc:docMk/>
            <pc:sldMk cId="3282898175" sldId="262"/>
            <ac:picMk id="8" creationId="{D4CEF426-8213-48A7-BB8B-8CC2202F04A9}"/>
          </ac:picMkLst>
        </pc:picChg>
      </pc:sldChg>
      <pc:sldChg chg="modSp mod">
        <pc:chgData name="Maria Pagano" userId="60497cb8cb4b67d3" providerId="LiveId" clId="{317D6714-5E53-471A-8AFD-80A8A42FFC9E}" dt="2023-06-13T00:32:36.386" v="307" actId="1076"/>
        <pc:sldMkLst>
          <pc:docMk/>
          <pc:sldMk cId="2951943302" sldId="271"/>
        </pc:sldMkLst>
        <pc:spChg chg="mod">
          <ac:chgData name="Maria Pagano" userId="60497cb8cb4b67d3" providerId="LiveId" clId="{317D6714-5E53-471A-8AFD-80A8A42FFC9E}" dt="2023-06-13T00:32:36.386" v="307" actId="1076"/>
          <ac:spMkLst>
            <pc:docMk/>
            <pc:sldMk cId="2951943302" sldId="271"/>
            <ac:spMk id="5" creationId="{147AA1D6-F130-4727-A4D0-1DD3EC3FFF96}"/>
          </ac:spMkLst>
        </pc:spChg>
      </pc:sldChg>
      <pc:sldChg chg="modSp mod">
        <pc:chgData name="Maria Pagano" userId="60497cb8cb4b67d3" providerId="LiveId" clId="{317D6714-5E53-471A-8AFD-80A8A42FFC9E}" dt="2023-06-13T00:38:16.896" v="385" actId="208"/>
        <pc:sldMkLst>
          <pc:docMk/>
          <pc:sldMk cId="836508035" sldId="275"/>
        </pc:sldMkLst>
        <pc:spChg chg="mod">
          <ac:chgData name="Maria Pagano" userId="60497cb8cb4b67d3" providerId="LiveId" clId="{317D6714-5E53-471A-8AFD-80A8A42FFC9E}" dt="2023-06-13T00:37:04.197" v="378" actId="1076"/>
          <ac:spMkLst>
            <pc:docMk/>
            <pc:sldMk cId="836508035" sldId="275"/>
            <ac:spMk id="3" creationId="{247B5A94-85D1-4A58-B158-D8971B9A51ED}"/>
          </ac:spMkLst>
        </pc:spChg>
        <pc:spChg chg="mod">
          <ac:chgData name="Maria Pagano" userId="60497cb8cb4b67d3" providerId="LiveId" clId="{317D6714-5E53-471A-8AFD-80A8A42FFC9E}" dt="2023-06-13T00:38:16.896" v="385" actId="208"/>
          <ac:spMkLst>
            <pc:docMk/>
            <pc:sldMk cId="836508035" sldId="275"/>
            <ac:spMk id="5" creationId="{00000000-0000-0000-0000-000000000000}"/>
          </ac:spMkLst>
        </pc:spChg>
      </pc:sldChg>
      <pc:sldChg chg="modSp mod">
        <pc:chgData name="Maria Pagano" userId="60497cb8cb4b67d3" providerId="LiveId" clId="{317D6714-5E53-471A-8AFD-80A8A42FFC9E}" dt="2023-06-13T00:14:53.351" v="98" actId="1076"/>
        <pc:sldMkLst>
          <pc:docMk/>
          <pc:sldMk cId="2641805882" sldId="277"/>
        </pc:sldMkLst>
        <pc:spChg chg="mod">
          <ac:chgData name="Maria Pagano" userId="60497cb8cb4b67d3" providerId="LiveId" clId="{317D6714-5E53-471A-8AFD-80A8A42FFC9E}" dt="2023-06-13T00:14:27.323" v="93" actId="1076"/>
          <ac:spMkLst>
            <pc:docMk/>
            <pc:sldMk cId="2641805882" sldId="277"/>
            <ac:spMk id="5" creationId="{989EF1F4-A61F-4430-87D3-BE20BB00B3B2}"/>
          </ac:spMkLst>
        </pc:spChg>
        <pc:spChg chg="mod">
          <ac:chgData name="Maria Pagano" userId="60497cb8cb4b67d3" providerId="LiveId" clId="{317D6714-5E53-471A-8AFD-80A8A42FFC9E}" dt="2023-06-13T00:14:53.351" v="98" actId="1076"/>
          <ac:spMkLst>
            <pc:docMk/>
            <pc:sldMk cId="2641805882" sldId="277"/>
            <ac:spMk id="7" creationId="{A8CD6950-FAD2-DF38-0AA7-C938A47FC117}"/>
          </ac:spMkLst>
        </pc:spChg>
        <pc:spChg chg="mod">
          <ac:chgData name="Maria Pagano" userId="60497cb8cb4b67d3" providerId="LiveId" clId="{317D6714-5E53-471A-8AFD-80A8A42FFC9E}" dt="2023-06-13T00:14:42.217" v="96" actId="1076"/>
          <ac:spMkLst>
            <pc:docMk/>
            <pc:sldMk cId="2641805882" sldId="277"/>
            <ac:spMk id="11" creationId="{DB51B39E-F41B-48FB-ADFC-7754909C6226}"/>
          </ac:spMkLst>
        </pc:spChg>
        <pc:picChg chg="mod">
          <ac:chgData name="Maria Pagano" userId="60497cb8cb4b67d3" providerId="LiveId" clId="{317D6714-5E53-471A-8AFD-80A8A42FFC9E}" dt="2023-06-13T00:14:47.784" v="97" actId="1076"/>
          <ac:picMkLst>
            <pc:docMk/>
            <pc:sldMk cId="2641805882" sldId="277"/>
            <ac:picMk id="10" creationId="{88E83694-BA15-49FC-85EE-0BDA15109A83}"/>
          </ac:picMkLst>
        </pc:picChg>
      </pc:sldChg>
      <pc:sldChg chg="modSp mod">
        <pc:chgData name="Maria Pagano" userId="60497cb8cb4b67d3" providerId="LiveId" clId="{317D6714-5E53-471A-8AFD-80A8A42FFC9E}" dt="2023-06-13T00:18:43.826" v="120" actId="12"/>
        <pc:sldMkLst>
          <pc:docMk/>
          <pc:sldMk cId="1898323835" sldId="278"/>
        </pc:sldMkLst>
        <pc:spChg chg="mod">
          <ac:chgData name="Maria Pagano" userId="60497cb8cb4b67d3" providerId="LiveId" clId="{317D6714-5E53-471A-8AFD-80A8A42FFC9E}" dt="2023-06-13T00:17:55.536" v="112" actId="1076"/>
          <ac:spMkLst>
            <pc:docMk/>
            <pc:sldMk cId="1898323835" sldId="278"/>
            <ac:spMk id="2" creationId="{0D192BD0-FFCC-497A-4FF0-4A91FC3B1610}"/>
          </ac:spMkLst>
        </pc:spChg>
        <pc:spChg chg="mod">
          <ac:chgData name="Maria Pagano" userId="60497cb8cb4b67d3" providerId="LiveId" clId="{317D6714-5E53-471A-8AFD-80A8A42FFC9E}" dt="2023-06-13T00:18:43.826" v="120" actId="12"/>
          <ac:spMkLst>
            <pc:docMk/>
            <pc:sldMk cId="1898323835" sldId="278"/>
            <ac:spMk id="5" creationId="{8FDBB74A-BD7A-4032-862D-3BF160297918}"/>
          </ac:spMkLst>
        </pc:spChg>
        <pc:spChg chg="mod">
          <ac:chgData name="Maria Pagano" userId="60497cb8cb4b67d3" providerId="LiveId" clId="{317D6714-5E53-471A-8AFD-80A8A42FFC9E}" dt="2023-06-13T00:17:21.568" v="106" actId="1076"/>
          <ac:spMkLst>
            <pc:docMk/>
            <pc:sldMk cId="1898323835" sldId="278"/>
            <ac:spMk id="7" creationId="{B5908EC0-6CF9-428E-B50B-789D0D7BBFDE}"/>
          </ac:spMkLst>
        </pc:spChg>
      </pc:sldChg>
      <pc:sldChg chg="modSp mod modAnim">
        <pc:chgData name="Maria Pagano" userId="60497cb8cb4b67d3" providerId="LiveId" clId="{317D6714-5E53-471A-8AFD-80A8A42FFC9E}" dt="2023-06-13T00:19:27.637" v="130" actId="1076"/>
        <pc:sldMkLst>
          <pc:docMk/>
          <pc:sldMk cId="1577505742" sldId="279"/>
        </pc:sldMkLst>
        <pc:spChg chg="mod">
          <ac:chgData name="Maria Pagano" userId="60497cb8cb4b67d3" providerId="LiveId" clId="{317D6714-5E53-471A-8AFD-80A8A42FFC9E}" dt="2023-06-13T00:19:27.637" v="130" actId="1076"/>
          <ac:spMkLst>
            <pc:docMk/>
            <pc:sldMk cId="1577505742" sldId="279"/>
            <ac:spMk id="2" creationId="{B69E9D49-C330-4173-BFCB-8376905B061D}"/>
          </ac:spMkLst>
        </pc:spChg>
        <pc:spChg chg="mod">
          <ac:chgData name="Maria Pagano" userId="60497cb8cb4b67d3" providerId="LiveId" clId="{317D6714-5E53-471A-8AFD-80A8A42FFC9E}" dt="2023-06-13T00:18:25.201" v="118" actId="1076"/>
          <ac:spMkLst>
            <pc:docMk/>
            <pc:sldMk cId="1577505742" sldId="279"/>
            <ac:spMk id="4" creationId="{EC2775F8-0F79-4175-B4CD-0212A824EB8D}"/>
          </ac:spMkLst>
        </pc:spChg>
      </pc:sldChg>
      <pc:sldChg chg="modSp mod">
        <pc:chgData name="Maria Pagano" userId="60497cb8cb4b67d3" providerId="LiveId" clId="{317D6714-5E53-471A-8AFD-80A8A42FFC9E}" dt="2023-06-13T00:21:14.328" v="143" actId="1076"/>
        <pc:sldMkLst>
          <pc:docMk/>
          <pc:sldMk cId="3081706872" sldId="280"/>
        </pc:sldMkLst>
        <pc:spChg chg="mod">
          <ac:chgData name="Maria Pagano" userId="60497cb8cb4b67d3" providerId="LiveId" clId="{317D6714-5E53-471A-8AFD-80A8A42FFC9E}" dt="2023-06-13T00:21:14.328" v="143" actId="1076"/>
          <ac:spMkLst>
            <pc:docMk/>
            <pc:sldMk cId="3081706872" sldId="280"/>
            <ac:spMk id="3" creationId="{713937EC-DA69-4E63-969B-B69F41DFDDEC}"/>
          </ac:spMkLst>
        </pc:spChg>
        <pc:spChg chg="mod">
          <ac:chgData name="Maria Pagano" userId="60497cb8cb4b67d3" providerId="LiveId" clId="{317D6714-5E53-471A-8AFD-80A8A42FFC9E}" dt="2023-06-13T00:20:32.687" v="135" actId="14861"/>
          <ac:spMkLst>
            <pc:docMk/>
            <pc:sldMk cId="3081706872" sldId="280"/>
            <ac:spMk id="19" creationId="{CD522044-5EA6-44F5-974B-AEBCD3CB5317}"/>
          </ac:spMkLst>
        </pc:spChg>
        <pc:spChg chg="mod">
          <ac:chgData name="Maria Pagano" userId="60497cb8cb4b67d3" providerId="LiveId" clId="{317D6714-5E53-471A-8AFD-80A8A42FFC9E}" dt="2023-06-13T00:19:56.521" v="131" actId="208"/>
          <ac:spMkLst>
            <pc:docMk/>
            <pc:sldMk cId="3081706872" sldId="280"/>
            <ac:spMk id="21" creationId="{60FA5136-61B6-474E-B225-80C18026A22C}"/>
          </ac:spMkLst>
        </pc:spChg>
        <pc:spChg chg="mod">
          <ac:chgData name="Maria Pagano" userId="60497cb8cb4b67d3" providerId="LiveId" clId="{317D6714-5E53-471A-8AFD-80A8A42FFC9E}" dt="2023-06-13T00:20:05.795" v="133" actId="208"/>
          <ac:spMkLst>
            <pc:docMk/>
            <pc:sldMk cId="3081706872" sldId="280"/>
            <ac:spMk id="23" creationId="{7B75C77A-C06F-4389-A8A4-4DFD35CDD4A9}"/>
          </ac:spMkLst>
        </pc:spChg>
        <pc:spChg chg="mod">
          <ac:chgData name="Maria Pagano" userId="60497cb8cb4b67d3" providerId="LiveId" clId="{317D6714-5E53-471A-8AFD-80A8A42FFC9E}" dt="2023-06-13T00:20:41.007" v="136" actId="14861"/>
          <ac:spMkLst>
            <pc:docMk/>
            <pc:sldMk cId="3081706872" sldId="280"/>
            <ac:spMk id="29" creationId="{E6BD8470-F72D-47F1-84E1-67FEF8CD2488}"/>
          </ac:spMkLst>
        </pc:spChg>
        <pc:spChg chg="mod">
          <ac:chgData name="Maria Pagano" userId="60497cb8cb4b67d3" providerId="LiveId" clId="{317D6714-5E53-471A-8AFD-80A8A42FFC9E}" dt="2023-06-13T00:20:01.561" v="132" actId="208"/>
          <ac:spMkLst>
            <pc:docMk/>
            <pc:sldMk cId="3081706872" sldId="280"/>
            <ac:spMk id="31" creationId="{E69B772E-DFDA-4028-908F-F1FCC05ED40C}"/>
          </ac:spMkLst>
        </pc:spChg>
        <pc:spChg chg="mod">
          <ac:chgData name="Maria Pagano" userId="60497cb8cb4b67d3" providerId="LiveId" clId="{317D6714-5E53-471A-8AFD-80A8A42FFC9E}" dt="2023-06-13T00:20:09.764" v="134" actId="208"/>
          <ac:spMkLst>
            <pc:docMk/>
            <pc:sldMk cId="3081706872" sldId="280"/>
            <ac:spMk id="33" creationId="{3D6CAE3E-1D59-4789-9212-2BDFDA507E1C}"/>
          </ac:spMkLst>
        </pc:spChg>
      </pc:sldChg>
      <pc:sldChg chg="modSp mod">
        <pc:chgData name="Maria Pagano" userId="60497cb8cb4b67d3" providerId="LiveId" clId="{317D6714-5E53-471A-8AFD-80A8A42FFC9E}" dt="2023-06-13T00:22:02.343" v="155" actId="1076"/>
        <pc:sldMkLst>
          <pc:docMk/>
          <pc:sldMk cId="3219421415" sldId="281"/>
        </pc:sldMkLst>
        <pc:spChg chg="mod">
          <ac:chgData name="Maria Pagano" userId="60497cb8cb4b67d3" providerId="LiveId" clId="{317D6714-5E53-471A-8AFD-80A8A42FFC9E}" dt="2023-06-13T00:21:44.447" v="151" actId="1076"/>
          <ac:spMkLst>
            <pc:docMk/>
            <pc:sldMk cId="3219421415" sldId="281"/>
            <ac:spMk id="3" creationId="{BBEA8571-86F2-4E8C-B6EB-7EB71CA3F090}"/>
          </ac:spMkLst>
        </pc:spChg>
        <pc:spChg chg="mod">
          <ac:chgData name="Maria Pagano" userId="60497cb8cb4b67d3" providerId="LiveId" clId="{317D6714-5E53-471A-8AFD-80A8A42FFC9E}" dt="2023-06-13T00:21:58.854" v="154" actId="1076"/>
          <ac:spMkLst>
            <pc:docMk/>
            <pc:sldMk cId="3219421415" sldId="281"/>
            <ac:spMk id="9" creationId="{E8BC6350-5747-4F82-8481-14A540D604AD}"/>
          </ac:spMkLst>
        </pc:spChg>
        <pc:picChg chg="mod">
          <ac:chgData name="Maria Pagano" userId="60497cb8cb4b67d3" providerId="LiveId" clId="{317D6714-5E53-471A-8AFD-80A8A42FFC9E}" dt="2023-06-13T00:22:02.343" v="155" actId="1076"/>
          <ac:picMkLst>
            <pc:docMk/>
            <pc:sldMk cId="3219421415" sldId="281"/>
            <ac:picMk id="7" creationId="{9A74A8BD-F639-4E59-8C3E-0DB90375CEBC}"/>
          </ac:picMkLst>
        </pc:picChg>
      </pc:sldChg>
      <pc:sldChg chg="modSp mod">
        <pc:chgData name="Maria Pagano" userId="60497cb8cb4b67d3" providerId="LiveId" clId="{317D6714-5E53-471A-8AFD-80A8A42FFC9E}" dt="2023-06-13T00:23:59.278" v="178" actId="1076"/>
        <pc:sldMkLst>
          <pc:docMk/>
          <pc:sldMk cId="2274235200" sldId="282"/>
        </pc:sldMkLst>
        <pc:spChg chg="mod">
          <ac:chgData name="Maria Pagano" userId="60497cb8cb4b67d3" providerId="LiveId" clId="{317D6714-5E53-471A-8AFD-80A8A42FFC9E}" dt="2023-06-13T00:23:59.278" v="178" actId="1076"/>
          <ac:spMkLst>
            <pc:docMk/>
            <pc:sldMk cId="2274235200" sldId="282"/>
            <ac:spMk id="2" creationId="{54AD277E-2FF1-D843-950F-D6EEDF6F41BC}"/>
          </ac:spMkLst>
        </pc:spChg>
        <pc:spChg chg="mod">
          <ac:chgData name="Maria Pagano" userId="60497cb8cb4b67d3" providerId="LiveId" clId="{317D6714-5E53-471A-8AFD-80A8A42FFC9E}" dt="2023-06-13T00:22:37.537" v="161" actId="1076"/>
          <ac:spMkLst>
            <pc:docMk/>
            <pc:sldMk cId="2274235200" sldId="282"/>
            <ac:spMk id="3" creationId="{92F59D4D-5B27-4141-AC47-8CDA02BEAAAB}"/>
          </ac:spMkLst>
        </pc:spChg>
        <pc:spChg chg="mod">
          <ac:chgData name="Maria Pagano" userId="60497cb8cb4b67d3" providerId="LiveId" clId="{317D6714-5E53-471A-8AFD-80A8A42FFC9E}" dt="2023-06-13T00:23:32.884" v="173" actId="1076"/>
          <ac:spMkLst>
            <pc:docMk/>
            <pc:sldMk cId="2274235200" sldId="282"/>
            <ac:spMk id="4" creationId="{8FCC2977-5A79-4264-8E27-FF4BAED9787F}"/>
          </ac:spMkLst>
        </pc:spChg>
        <pc:spChg chg="mod">
          <ac:chgData name="Maria Pagano" userId="60497cb8cb4b67d3" providerId="LiveId" clId="{317D6714-5E53-471A-8AFD-80A8A42FFC9E}" dt="2023-06-13T00:23:13.063" v="169" actId="1076"/>
          <ac:spMkLst>
            <pc:docMk/>
            <pc:sldMk cId="2274235200" sldId="282"/>
            <ac:spMk id="5" creationId="{87A378B3-F84A-4868-A7B9-F3F523D3DF7E}"/>
          </ac:spMkLst>
        </pc:spChg>
        <pc:spChg chg="mod">
          <ac:chgData name="Maria Pagano" userId="60497cb8cb4b67d3" providerId="LiveId" clId="{317D6714-5E53-471A-8AFD-80A8A42FFC9E}" dt="2023-06-13T00:23:54.277" v="177" actId="1076"/>
          <ac:spMkLst>
            <pc:docMk/>
            <pc:sldMk cId="2274235200" sldId="282"/>
            <ac:spMk id="10" creationId="{2F9510C4-1367-431C-9E4E-F1EFB7F20B9E}"/>
          </ac:spMkLst>
        </pc:spChg>
      </pc:sldChg>
      <pc:sldChg chg="addSp delSp modSp mod">
        <pc:chgData name="Maria Pagano" userId="60497cb8cb4b67d3" providerId="LiveId" clId="{317D6714-5E53-471A-8AFD-80A8A42FFC9E}" dt="2023-09-13T14:37:44.853" v="400" actId="20577"/>
        <pc:sldMkLst>
          <pc:docMk/>
          <pc:sldMk cId="3813165452" sldId="283"/>
        </pc:sldMkLst>
        <pc:spChg chg="mod">
          <ac:chgData name="Maria Pagano" userId="60497cb8cb4b67d3" providerId="LiveId" clId="{317D6714-5E53-471A-8AFD-80A8A42FFC9E}" dt="2023-06-13T00:36:50.203" v="375" actId="1076"/>
          <ac:spMkLst>
            <pc:docMk/>
            <pc:sldMk cId="3813165452" sldId="283"/>
            <ac:spMk id="3" creationId="{8BB2A69D-B1DA-4D57-807D-C691F869EAF3}"/>
          </ac:spMkLst>
        </pc:spChg>
        <pc:spChg chg="add mod">
          <ac:chgData name="Maria Pagano" userId="60497cb8cb4b67d3" providerId="LiveId" clId="{317D6714-5E53-471A-8AFD-80A8A42FFC9E}" dt="2023-06-13T00:36:20.637" v="370" actId="1076"/>
          <ac:spMkLst>
            <pc:docMk/>
            <pc:sldMk cId="3813165452" sldId="283"/>
            <ac:spMk id="4" creationId="{22D3915D-D965-4B99-3296-1515FB13EB85}"/>
          </ac:spMkLst>
        </pc:spChg>
        <pc:spChg chg="del mod">
          <ac:chgData name="Maria Pagano" userId="60497cb8cb4b67d3" providerId="LiveId" clId="{317D6714-5E53-471A-8AFD-80A8A42FFC9E}" dt="2023-06-13T00:35:07.101" v="351" actId="21"/>
          <ac:spMkLst>
            <pc:docMk/>
            <pc:sldMk cId="3813165452" sldId="283"/>
            <ac:spMk id="7" creationId="{B9D29274-66D4-4324-A704-659073DD51DE}"/>
          </ac:spMkLst>
        </pc:spChg>
        <pc:graphicFrameChg chg="mod modGraphic">
          <ac:chgData name="Maria Pagano" userId="60497cb8cb4b67d3" providerId="LiveId" clId="{317D6714-5E53-471A-8AFD-80A8A42FFC9E}" dt="2023-09-13T14:37:44.853" v="400" actId="20577"/>
          <ac:graphicFrameMkLst>
            <pc:docMk/>
            <pc:sldMk cId="3813165452" sldId="283"/>
            <ac:graphicFrameMk id="5" creationId="{B099CF6B-2766-4069-A3AA-D01B6E89AD30}"/>
          </ac:graphicFrameMkLst>
        </pc:graphicFrameChg>
      </pc:sldChg>
      <pc:sldChg chg="addSp modSp mod">
        <pc:chgData name="Maria Pagano" userId="60497cb8cb4b67d3" providerId="LiveId" clId="{317D6714-5E53-471A-8AFD-80A8A42FFC9E}" dt="2023-06-13T00:13:02.566" v="87" actId="1076"/>
        <pc:sldMkLst>
          <pc:docMk/>
          <pc:sldMk cId="95147585" sldId="284"/>
        </pc:sldMkLst>
        <pc:spChg chg="mod">
          <ac:chgData name="Maria Pagano" userId="60497cb8cb4b67d3" providerId="LiveId" clId="{317D6714-5E53-471A-8AFD-80A8A42FFC9E}" dt="2023-06-13T00:09:59.646" v="3" actId="1076"/>
          <ac:spMkLst>
            <pc:docMk/>
            <pc:sldMk cId="95147585" sldId="284"/>
            <ac:spMk id="2" creationId="{C2558279-93FB-7EE8-6100-35DF867C05BC}"/>
          </ac:spMkLst>
        </pc:spChg>
        <pc:spChg chg="mod">
          <ac:chgData name="Maria Pagano" userId="60497cb8cb4b67d3" providerId="LiveId" clId="{317D6714-5E53-471A-8AFD-80A8A42FFC9E}" dt="2023-06-13T00:10:46.234" v="17" actId="1076"/>
          <ac:spMkLst>
            <pc:docMk/>
            <pc:sldMk cId="95147585" sldId="284"/>
            <ac:spMk id="3" creationId="{2E854F4D-E8D4-A71A-1E38-2C90BB458147}"/>
          </ac:spMkLst>
        </pc:spChg>
        <pc:spChg chg="add mod">
          <ac:chgData name="Maria Pagano" userId="60497cb8cb4b67d3" providerId="LiveId" clId="{317D6714-5E53-471A-8AFD-80A8A42FFC9E}" dt="2023-06-13T00:13:02.566" v="87" actId="1076"/>
          <ac:spMkLst>
            <pc:docMk/>
            <pc:sldMk cId="95147585" sldId="284"/>
            <ac:spMk id="4" creationId="{0AE718D7-DAB8-12A6-84EC-6EA961FDB936}"/>
          </ac:spMkLst>
        </pc:spChg>
        <pc:picChg chg="mod">
          <ac:chgData name="Maria Pagano" userId="60497cb8cb4b67d3" providerId="LiveId" clId="{317D6714-5E53-471A-8AFD-80A8A42FFC9E}" dt="2023-06-13T00:10:13.930" v="9" actId="14100"/>
          <ac:picMkLst>
            <pc:docMk/>
            <pc:sldMk cId="95147585" sldId="284"/>
            <ac:picMk id="9" creationId="{BE6BC71C-873B-D358-0217-895BED18BA2E}"/>
          </ac:picMkLst>
        </pc:picChg>
      </pc:sldChg>
      <pc:sldChg chg="modSp mod">
        <pc:chgData name="Maria Pagano" userId="60497cb8cb4b67d3" providerId="LiveId" clId="{317D6714-5E53-471A-8AFD-80A8A42FFC9E}" dt="2023-06-13T00:31:51.451" v="304" actId="1076"/>
        <pc:sldMkLst>
          <pc:docMk/>
          <pc:sldMk cId="2936289807" sldId="285"/>
        </pc:sldMkLst>
        <pc:spChg chg="mod">
          <ac:chgData name="Maria Pagano" userId="60497cb8cb4b67d3" providerId="LiveId" clId="{317D6714-5E53-471A-8AFD-80A8A42FFC9E}" dt="2023-06-13T00:31:51.451" v="304" actId="1076"/>
          <ac:spMkLst>
            <pc:docMk/>
            <pc:sldMk cId="2936289807" sldId="285"/>
            <ac:spMk id="3" creationId="{094BAC96-24E3-E3FB-1383-B35F1C020943}"/>
          </ac:spMkLst>
        </pc:spChg>
      </pc:sldChg>
      <pc:sldChg chg="addSp modSp new del mod">
        <pc:chgData name="Maria Pagano" userId="60497cb8cb4b67d3" providerId="LiveId" clId="{317D6714-5E53-471A-8AFD-80A8A42FFC9E}" dt="2023-06-13T00:15:27.937" v="103" actId="2696"/>
        <pc:sldMkLst>
          <pc:docMk/>
          <pc:sldMk cId="748735993" sldId="286"/>
        </pc:sldMkLst>
        <pc:picChg chg="add mod">
          <ac:chgData name="Maria Pagano" userId="60497cb8cb4b67d3" providerId="LiveId" clId="{317D6714-5E53-471A-8AFD-80A8A42FFC9E}" dt="2023-06-13T00:15:21.449" v="102" actId="207"/>
          <ac:picMkLst>
            <pc:docMk/>
            <pc:sldMk cId="748735993" sldId="286"/>
            <ac:picMk id="2" creationId="{55A97BDC-C087-7C48-973A-64A34C233E4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190A1B1F-9D75-414F-95E1-485409BA52AF}" type="datetimeFigureOut">
              <a:rPr lang="en-US" smtClean="0"/>
              <a:t>9/13/2023</a:t>
            </a:fld>
            <a:endParaRPr lang="en-US"/>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516C937E-47E3-411E-AC80-2DE26B377FF0}" type="slidenum">
              <a:rPr lang="en-US" smtClean="0"/>
              <a:t>‹#›</a:t>
            </a:fld>
            <a:endParaRPr lang="en-US"/>
          </a:p>
        </p:txBody>
      </p:sp>
    </p:spTree>
    <p:extLst>
      <p:ext uri="{BB962C8B-B14F-4D97-AF65-F5344CB8AC3E}">
        <p14:creationId xmlns:p14="http://schemas.microsoft.com/office/powerpoint/2010/main" val="3903562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9</a:t>
            </a:fld>
            <a:endParaRPr lang="en-US"/>
          </a:p>
        </p:txBody>
      </p:sp>
    </p:spTree>
    <p:extLst>
      <p:ext uri="{BB962C8B-B14F-4D97-AF65-F5344CB8AC3E}">
        <p14:creationId xmlns:p14="http://schemas.microsoft.com/office/powerpoint/2010/main" val="126398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6C937E-47E3-411E-AC80-2DE26B377FF0}" type="slidenum">
              <a:rPr lang="en-US" smtClean="0"/>
              <a:t>10</a:t>
            </a:fld>
            <a:endParaRPr lang="en-US"/>
          </a:p>
        </p:txBody>
      </p:sp>
    </p:spTree>
    <p:extLst>
      <p:ext uri="{BB962C8B-B14F-4D97-AF65-F5344CB8AC3E}">
        <p14:creationId xmlns:p14="http://schemas.microsoft.com/office/powerpoint/2010/main" val="2296124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dirty="0"/>
              <a:t>9/13/2023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9/13/2023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9/13/2023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9/13/2023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9/13/2023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9/13/2023</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dirty="0"/>
              <a:pPr/>
              <a:t>9/13/2023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9/13/2023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9/13/2023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6E2_Bqncdo4"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chrome-extension://efaidnbmnnnibpcajpcglclefindmkaj/https:/uca.edu/psychology/files/2013/08/Ch5-Measurement.pdf" TargetMode="External"/><Relationship Id="rId5" Type="http://schemas.openxmlformats.org/officeDocument/2006/relationships/image" Target="../media/image6.png"/><Relationship Id="rId4" Type="http://schemas.openxmlformats.org/officeDocument/2006/relationships/hyperlink" Target="https://www.youtube.com/watch?v=imZuOdjBQLM"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www.youtube.com/watch?v=kjL_2kIPTjo&amp;t=3s" TargetMode="External"/><Relationship Id="rId2" Type="http://schemas.openxmlformats.org/officeDocument/2006/relationships/hyperlink" Target="https://courses.lumenlearning.com/waymaker-psychology/chapter/reading-conducting-experiments/" TargetMode="External"/><Relationship Id="rId1" Type="http://schemas.openxmlformats.org/officeDocument/2006/relationships/slideLayout" Target="../slideLayouts/slideLayout7.xml"/><Relationship Id="rId6" Type="http://schemas.openxmlformats.org/officeDocument/2006/relationships/hyperlink" Target="https://creativecommons.org/licenses/by-nc-sa/3.0/" TargetMode="External"/><Relationship Id="rId5" Type="http://schemas.openxmlformats.org/officeDocument/2006/relationships/hyperlink" Target="https://faculty.elgin.edu/dkernler/statistics/ch01/1-4.html" TargetMode="Externa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hyperlink" Target="https://quizlet.com/ca/365323360/intro-to-psych-ch-2-diagram/" TargetMode="External"/><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hyperlink" Target="https://quizlet.com/to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2" Type="http://schemas.openxmlformats.org/officeDocument/2006/relationships/hyperlink" Target="https://nobaproject.com/modules/research-methods-in-developmental-psychology?r=LDcyNTg0" TargetMode="External"/><Relationship Id="rId1" Type="http://schemas.openxmlformats.org/officeDocument/2006/relationships/slideLayout" Target="../slideLayouts/slideLayout7.xml"/><Relationship Id="rId5" Type="http://schemas.openxmlformats.org/officeDocument/2006/relationships/hyperlink" Target="https://www.youtube.com/watch?v=q6h9e2J73xU&amp;t=157s" TargetMode="Externa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hyperlink" Target="https://www.jove.com/v/10068/habituation-studying-infants-before-they-can-talk" TargetMode="External"/><Relationship Id="rId2" Type="http://schemas.openxmlformats.org/officeDocument/2006/relationships/hyperlink" Target="https://www.bing.com/videos/search?q=preferentail+looking+and+infants&amp;&amp;view=detail&amp;mid=06C5F5645407FA4BF83806C5F5645407FA4BF838&amp;&amp;FORM=VRDGAR&amp;ru=%2Fvideos%2Fsearch%3Fq%3Dpreferentail%2Blooking%2Band%2Binfants%26FORM%3DHDRSC4" TargetMode="External"/><Relationship Id="rId1" Type="http://schemas.openxmlformats.org/officeDocument/2006/relationships/slideLayout" Target="../slideLayouts/slideLayout7.xml"/><Relationship Id="rId6" Type="http://schemas.openxmlformats.org/officeDocument/2006/relationships/hyperlink" Target="https://wiki.creativecommons.org/wiki/public_domain" TargetMode="External"/><Relationship Id="rId5" Type="http://schemas.openxmlformats.org/officeDocument/2006/relationships/hyperlink" Target="https://www.ncbi.nlm.nih.gov/pmc/articles/PMC2758574/" TargetMode="External"/><Relationship Id="rId4" Type="http://schemas.openxmlformats.org/officeDocument/2006/relationships/hyperlink" Target="https://www.youtube.com/watch?v=ZgH_K29CEb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commons.wikimedia.org/w/index.php?title=User:Chekeichan&amp;action=edit&amp;redlink=1" TargetMode="External"/><Relationship Id="rId2" Type="http://schemas.openxmlformats.org/officeDocument/2006/relationships/hyperlink" Target="https://commons.wikimedia.org/wiki/File:Scientific_Method.png" TargetMode="External"/><Relationship Id="rId1" Type="http://schemas.openxmlformats.org/officeDocument/2006/relationships/slideLayout" Target="../slideLayouts/slideLayout7.xml"/><Relationship Id="rId6" Type="http://schemas.openxmlformats.org/officeDocument/2006/relationships/hyperlink" Target="https://www.youtube.com/watch?v=yi0hwFDQTSQ&amp;t=122s" TargetMode="External"/><Relationship Id="rId5" Type="http://schemas.openxmlformats.org/officeDocument/2006/relationships/image" Target="../media/image1.png"/><Relationship Id="rId4" Type="http://schemas.openxmlformats.org/officeDocument/2006/relationships/hyperlink" Target="https://creativecommons.org/licenses/by-sa/4.0/deed.en"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opentextbc.ca/researchmethods/" TargetMode="External"/><Relationship Id="rId2" Type="http://schemas.openxmlformats.org/officeDocument/2006/relationships/hyperlink" Target="https://courses.lumenlearning.com/suny-bcresearchmethods/chapter/qualitative-research/" TargetMode="External"/><Relationship Id="rId1" Type="http://schemas.openxmlformats.org/officeDocument/2006/relationships/slideLayout" Target="../slideLayouts/slideLayout7.xml"/><Relationship Id="rId6" Type="http://schemas.openxmlformats.org/officeDocument/2006/relationships/hyperlink" Target="https://www.youtube.com/watch?v=MkntLkg9S3Q" TargetMode="External"/><Relationship Id="rId5" Type="http://schemas.openxmlformats.org/officeDocument/2006/relationships/image" Target="../media/image2.png"/><Relationship Id="rId4" Type="http://schemas.openxmlformats.org/officeDocument/2006/relationships/hyperlink" Target="https://creativecommons.org/licenses/by-nc-sa/4.0/"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hyperlink" Target="https://creativecommons.org/licenses/by-nc-nd/3.0/" TargetMode="External"/><Relationship Id="rId7" Type="http://schemas.openxmlformats.org/officeDocument/2006/relationships/hyperlink" Target="https://lumenlearning.com/" TargetMode="External"/><Relationship Id="rId2" Type="http://schemas.openxmlformats.org/officeDocument/2006/relationships/hyperlink" Target="https://www.simplypsychology.org/case-study.html" TargetMode="External"/><Relationship Id="rId1" Type="http://schemas.openxmlformats.org/officeDocument/2006/relationships/slideLayout" Target="../slideLayouts/slideLayout7.xml"/><Relationship Id="rId6" Type="http://schemas.openxmlformats.org/officeDocument/2006/relationships/hyperlink" Target="https://d.docs.live.net/60497cb8cb4b67d3/Documents/PAR%20II/2020-2021/Exploring%20Cognition%20by%20Lumen%20Learning%20is%20licensed%20under%20CC%20BY%204.0" TargetMode="External"/><Relationship Id="rId11" Type="http://schemas.openxmlformats.org/officeDocument/2006/relationships/hyperlink" Target="https://www.youtube.com/watch?v=-BKnyuE-Ljc" TargetMode="External"/><Relationship Id="rId5" Type="http://schemas.openxmlformats.org/officeDocument/2006/relationships/hyperlink" Target="https://creativecommons.org/licenses/by/4.0/legalcode" TargetMode="External"/><Relationship Id="rId10" Type="http://schemas.openxmlformats.org/officeDocument/2006/relationships/hyperlink" Target="https://creativecommons.org/licenses/by-nc-sa/3.0/" TargetMode="External"/><Relationship Id="rId4" Type="http://schemas.openxmlformats.org/officeDocument/2006/relationships/hyperlink" Target="https://docs.google.com/document/d/1k1xtrXy6j9_NAqZdGv8nBn_I6-lDtEgEFf7skHjvE-Y/edit" TargetMode="External"/><Relationship Id="rId9" Type="http://schemas.openxmlformats.org/officeDocument/2006/relationships/hyperlink" Target="https://open.umn.edu/opentextbooks/textbooks/lifespan-development-a-psychological-perspective"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O6uX312in-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openstax.org/books/psychology/pages/2-3-analyzing-findings" TargetMode="External"/><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hyperlink" Target="https://www.youtube.com/watch?v=NcgRa0uotXs" TargetMode="External"/><Relationship Id="rId4" Type="http://schemas.openxmlformats.org/officeDocument/2006/relationships/hyperlink" Target="https://creativecommons.org/licenses/by/4.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openstax.org/books/psychology/pages/2-3-analyzing-findings" TargetMode="External"/><Relationship Id="rId1" Type="http://schemas.openxmlformats.org/officeDocument/2006/relationships/slideLayout" Target="../slideLayouts/slideLayout7.xml"/><Relationship Id="rId5" Type="http://schemas.openxmlformats.org/officeDocument/2006/relationships/hyperlink" Target="https://www.youtube.com/watch?v=xDWdJI_XT3k" TargetMode="Externa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a:t>Research Methods</a:t>
            </a:r>
            <a:endParaRPr lang="en-US" sz="6000" dirty="0"/>
          </a:p>
        </p:txBody>
      </p:sp>
      <p:sp>
        <p:nvSpPr>
          <p:cNvPr id="3" name="Subtitle 2"/>
          <p:cNvSpPr>
            <a:spLocks noGrp="1"/>
          </p:cNvSpPr>
          <p:nvPr>
            <p:ph type="subTitle" idx="1"/>
          </p:nvPr>
        </p:nvSpPr>
        <p:spPr/>
        <p:txBody>
          <a:bodyPr/>
          <a:lstStyle/>
          <a:p>
            <a:r>
              <a:rPr lang="en-US" dirty="0"/>
              <a:t>Chapter 2</a:t>
            </a:r>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A84A32A9-B6A5-4E2E-848D-10F0EAA27CC7}"/>
              </a:ext>
            </a:extLst>
          </p:cNvPr>
          <p:cNvSpPr txBox="1">
            <a:spLocks/>
          </p:cNvSpPr>
          <p:nvPr/>
        </p:nvSpPr>
        <p:spPr>
          <a:xfrm>
            <a:off x="2360273" y="-589"/>
            <a:ext cx="7584623" cy="36933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Research Methods: Experimental Designs: Operational Definitions</a:t>
            </a:r>
          </a:p>
        </p:txBody>
      </p:sp>
      <p:sp>
        <p:nvSpPr>
          <p:cNvPr id="15" name="TextBox 14">
            <a:extLst>
              <a:ext uri="{FF2B5EF4-FFF2-40B4-BE49-F238E27FC236}">
                <a16:creationId xmlns:a16="http://schemas.microsoft.com/office/drawing/2014/main" id="{484C4099-B16A-405B-8B0A-7B4C642AFE0D}"/>
              </a:ext>
            </a:extLst>
          </p:cNvPr>
          <p:cNvSpPr txBox="1"/>
          <p:nvPr/>
        </p:nvSpPr>
        <p:spPr>
          <a:xfrm>
            <a:off x="69270" y="383964"/>
            <a:ext cx="11998905" cy="3139321"/>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Calibri" panose="020F0502020204030204" pitchFamily="34" charset="0"/>
                <a:cs typeface="Calibri" panose="020F0502020204030204" pitchFamily="34" charset="0"/>
              </a:rPr>
              <a:t>Operational definitions define variables in a way in which the variable can be measured.  When developing an operational definition, you should keep in mind the following:</a:t>
            </a:r>
          </a:p>
          <a:p>
            <a:pPr marL="285750" indent="-285750">
              <a:buFont typeface="Wingdings" panose="05000000000000000000" pitchFamily="2" charset="2"/>
              <a:buChar char="Ø"/>
            </a:pPr>
            <a:endParaRPr lang="en-US" dirty="0">
              <a:latin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The operational definition should describe the behavior in an observable manner.</a:t>
            </a: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The operational definition should describe the behavior in measurable terms</a:t>
            </a: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The operational definition should be clear, concise, and contain all the information needed so that someone trying to replicate your work can easily do so.</a:t>
            </a:r>
          </a:p>
          <a:p>
            <a:pPr marL="742950" lvl="1" indent="-285750">
              <a:buFont typeface="Wingdings" panose="05000000000000000000" pitchFamily="2" charset="2"/>
              <a:buChar char="Ø"/>
            </a:pPr>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In our example from the previous page, we could operationally define our mathematics test by detailing things like, how many questions the test contained, what types of questions were given on the exam (addition and subtraction), how long did student have to take the exam, and whether the children were allowed to use calculators.</a:t>
            </a:r>
          </a:p>
        </p:txBody>
      </p:sp>
      <p:sp>
        <p:nvSpPr>
          <p:cNvPr id="16" name="TextBox 15">
            <a:extLst>
              <a:ext uri="{FF2B5EF4-FFF2-40B4-BE49-F238E27FC236}">
                <a16:creationId xmlns:a16="http://schemas.microsoft.com/office/drawing/2014/main" id="{86C929C6-081D-46D5-A47E-9528EB866634}"/>
              </a:ext>
            </a:extLst>
          </p:cNvPr>
          <p:cNvSpPr txBox="1"/>
          <p:nvPr/>
        </p:nvSpPr>
        <p:spPr>
          <a:xfrm>
            <a:off x="364835" y="5806440"/>
            <a:ext cx="11462328"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For basic help with operational definitions, go to </a:t>
            </a:r>
            <a:r>
              <a:rPr lang="en-US" sz="1200" dirty="0">
                <a:latin typeface="Arial" panose="020B0604020202020204" pitchFamily="34" charset="0"/>
                <a:cs typeface="Arial" panose="020B0604020202020204" pitchFamily="34" charset="0"/>
                <a:hlinkClick r:id="rId3"/>
              </a:rPr>
              <a:t>Operational Definition</a:t>
            </a:r>
            <a:r>
              <a:rPr lang="en-US" sz="1200" dirty="0">
                <a:latin typeface="Arial" panose="020B0604020202020204" pitchFamily="34" charset="0"/>
                <a:cs typeface="Arial" panose="020B0604020202020204" pitchFamily="34" charset="0"/>
              </a:rPr>
              <a:t> or if you feel you need even more help, then go to </a:t>
            </a:r>
            <a:r>
              <a:rPr lang="en-US" sz="1200" dirty="0">
                <a:latin typeface="Arial" panose="020B0604020202020204" pitchFamily="34" charset="0"/>
                <a:cs typeface="Arial" panose="020B0604020202020204" pitchFamily="34" charset="0"/>
                <a:hlinkClick r:id="rId4"/>
              </a:rPr>
              <a:t>Theories and Operational Definitions</a:t>
            </a:r>
            <a:endParaRPr lang="en-US" sz="12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95285CDE-1085-87CB-5403-8E6E6997D1D0}"/>
              </a:ext>
            </a:extLst>
          </p:cNvPr>
          <p:cNvPicPr>
            <a:picLocks noChangeAspect="1"/>
          </p:cNvPicPr>
          <p:nvPr/>
        </p:nvPicPr>
        <p:blipFill>
          <a:blip r:embed="rId5"/>
          <a:stretch>
            <a:fillRect/>
          </a:stretch>
        </p:blipFill>
        <p:spPr>
          <a:xfrm>
            <a:off x="1633720" y="3611880"/>
            <a:ext cx="9141610" cy="2194560"/>
          </a:xfrm>
          <a:prstGeom prst="rect">
            <a:avLst/>
          </a:prstGeom>
        </p:spPr>
      </p:pic>
      <p:sp>
        <p:nvSpPr>
          <p:cNvPr id="6" name="TextBox 5">
            <a:extLst>
              <a:ext uri="{FF2B5EF4-FFF2-40B4-BE49-F238E27FC236}">
                <a16:creationId xmlns:a16="http://schemas.microsoft.com/office/drawing/2014/main" id="{E971BAD4-C696-A165-0CC4-2822B6C91E83}"/>
              </a:ext>
            </a:extLst>
          </p:cNvPr>
          <p:cNvSpPr txBox="1"/>
          <p:nvPr/>
        </p:nvSpPr>
        <p:spPr>
          <a:xfrm>
            <a:off x="2322296" y="6098659"/>
            <a:ext cx="762260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Table adapted </a:t>
            </a:r>
            <a:r>
              <a:rPr lang="en-US" sz="1000" dirty="0">
                <a:latin typeface="Arial" panose="020B0604020202020204" pitchFamily="34" charset="0"/>
                <a:cs typeface="Arial" panose="020B0604020202020204" pitchFamily="34" charset="0"/>
                <a:hlinkClick r:id="rId6"/>
              </a:rPr>
              <a:t>from University of Central Arkansas Chapter 5 Measurement: Operational Definitions</a:t>
            </a:r>
            <a:r>
              <a:rPr lang="en-US" sz="1000" dirty="0">
                <a:latin typeface="Arial" panose="020B0604020202020204" pitchFamily="34" charset="0"/>
                <a:cs typeface="Arial" panose="020B0604020202020204" pitchFamily="34" charset="0"/>
              </a:rPr>
              <a:t>. No licensing information given. </a:t>
            </a:r>
          </a:p>
        </p:txBody>
      </p:sp>
    </p:spTree>
    <p:extLst>
      <p:ext uri="{BB962C8B-B14F-4D97-AF65-F5344CB8AC3E}">
        <p14:creationId xmlns:p14="http://schemas.microsoft.com/office/powerpoint/2010/main" val="3500831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441E0-7523-40C1-A75A-97DC132D79B8}"/>
              </a:ext>
            </a:extLst>
          </p:cNvPr>
          <p:cNvSpPr txBox="1">
            <a:spLocks/>
          </p:cNvSpPr>
          <p:nvPr/>
        </p:nvSpPr>
        <p:spPr>
          <a:xfrm>
            <a:off x="1210396" y="87482"/>
            <a:ext cx="9771207" cy="42066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Research Methods: Experimental Designs: Random Sampling and Random Assignment</a:t>
            </a:r>
          </a:p>
        </p:txBody>
      </p:sp>
      <p:sp>
        <p:nvSpPr>
          <p:cNvPr id="6" name="TextBox 5">
            <a:extLst>
              <a:ext uri="{FF2B5EF4-FFF2-40B4-BE49-F238E27FC236}">
                <a16:creationId xmlns:a16="http://schemas.microsoft.com/office/drawing/2014/main" id="{D54F2EA4-AA21-4B91-9A0A-0ABA6C407DE2}"/>
              </a:ext>
            </a:extLst>
          </p:cNvPr>
          <p:cNvSpPr txBox="1"/>
          <p:nvPr/>
        </p:nvSpPr>
        <p:spPr>
          <a:xfrm>
            <a:off x="40541" y="587794"/>
            <a:ext cx="7406634" cy="550920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1600" b="0" i="0" dirty="0">
                <a:solidFill>
                  <a:srgbClr val="373D3F"/>
                </a:solidFill>
                <a:effectLst/>
                <a:cs typeface="Arial" panose="020B0604020202020204" pitchFamily="34" charset="0"/>
              </a:rPr>
              <a:t>A random sample is a subset of a larger population in which every member of the population has an equal chance of being selected.</a:t>
            </a:r>
          </a:p>
          <a:p>
            <a:pPr marL="742950" lvl="1" indent="-285750">
              <a:buFont typeface="Wingdings" panose="05000000000000000000" pitchFamily="2" charset="2"/>
              <a:buChar char="Ø"/>
            </a:pPr>
            <a:r>
              <a:rPr lang="en-US" sz="1600" b="0" i="0" dirty="0">
                <a:solidFill>
                  <a:srgbClr val="373D3F"/>
                </a:solidFill>
                <a:effectLst/>
                <a:cs typeface="Arial" panose="020B0604020202020204" pitchFamily="34" charset="0"/>
              </a:rPr>
              <a:t>Random samples are preferred because if the sample is large enough, we can be reasonably sure that the participating individuals are representative of the larger population.</a:t>
            </a:r>
          </a:p>
          <a:p>
            <a:pPr marL="1200150" lvl="2" indent="-285750">
              <a:buFont typeface="Wingdings" panose="05000000000000000000" pitchFamily="2" charset="2"/>
              <a:buChar char="Ø"/>
            </a:pPr>
            <a:r>
              <a:rPr lang="en-US" sz="1600" b="0" i="0" dirty="0">
                <a:solidFill>
                  <a:srgbClr val="373D3F"/>
                </a:solidFill>
                <a:effectLst/>
                <a:cs typeface="Arial" panose="020B0604020202020204" pitchFamily="34" charset="0"/>
              </a:rPr>
              <a:t>This means that the percentages of characteristics in the sample—sex, ethnicity, socioeconomic level, and any other characteristics that might affect the results—are close to those percentages in the larger population.</a:t>
            </a:r>
          </a:p>
          <a:p>
            <a:pPr marL="285750" indent="-285750">
              <a:buFont typeface="Wingdings" panose="05000000000000000000" pitchFamily="2" charset="2"/>
              <a:buChar char="Ø"/>
            </a:pPr>
            <a:endParaRPr lang="en-US" sz="1600" dirty="0">
              <a:solidFill>
                <a:srgbClr val="373D3F"/>
              </a:solidFill>
              <a:cs typeface="Arial" panose="020B0604020202020204" pitchFamily="34" charset="0"/>
            </a:endParaRPr>
          </a:p>
          <a:p>
            <a:pPr marL="742950" lvl="1" indent="-285750">
              <a:buFont typeface="Wingdings" panose="05000000000000000000" pitchFamily="2" charset="2"/>
              <a:buChar char="Ø"/>
            </a:pPr>
            <a:r>
              <a:rPr lang="en-US" sz="1600" b="0" i="0" dirty="0">
                <a:solidFill>
                  <a:srgbClr val="373D3F"/>
                </a:solidFill>
                <a:effectLst/>
                <a:cs typeface="Arial" panose="020B0604020202020204" pitchFamily="34" charset="0"/>
              </a:rPr>
              <a:t>In our example of sugar intake, let’s say we decide our population of interest is fourth graders.  However, all fourth graders is a very large population, so instead we might say our population of interest is all fourth graders in a particular city.</a:t>
            </a:r>
          </a:p>
          <a:p>
            <a:pPr marL="1200150" lvl="2" indent="-285750">
              <a:buFont typeface="Wingdings" panose="05000000000000000000" pitchFamily="2" charset="2"/>
              <a:buChar char="Ø"/>
            </a:pPr>
            <a:r>
              <a:rPr lang="en-US" sz="1600" b="0" i="0" dirty="0">
                <a:solidFill>
                  <a:srgbClr val="373D3F"/>
                </a:solidFill>
                <a:effectLst/>
                <a:cs typeface="Arial" panose="020B0604020202020204" pitchFamily="34" charset="0"/>
              </a:rPr>
              <a:t>If we randomly selected our sample then we would ensure that every member of the population has an equal change of being selected regardless of income bracket, race, ethnicity, religion and so on.</a:t>
            </a:r>
          </a:p>
          <a:p>
            <a:pPr marL="1200150" lvl="2" indent="-285750">
              <a:buFont typeface="Wingdings" panose="05000000000000000000" pitchFamily="2" charset="2"/>
              <a:buChar char="Ø"/>
            </a:pPr>
            <a:endParaRPr lang="en-US" sz="1600" dirty="0">
              <a:solidFill>
                <a:srgbClr val="373D3F"/>
              </a:solidFill>
              <a:cs typeface="Arial" panose="020B0604020202020204" pitchFamily="34" charset="0"/>
            </a:endParaRPr>
          </a:p>
          <a:p>
            <a:pPr marL="742950" lvl="1" indent="-285750">
              <a:buFont typeface="Wingdings" panose="05000000000000000000" pitchFamily="2" charset="2"/>
              <a:buChar char="Ø"/>
            </a:pPr>
            <a:r>
              <a:rPr lang="en-US" sz="1600" b="0" i="0" dirty="0">
                <a:solidFill>
                  <a:srgbClr val="373D3F"/>
                </a:solidFill>
                <a:effectLst/>
                <a:cs typeface="Arial" panose="020B0604020202020204" pitchFamily="34" charset="0"/>
              </a:rPr>
              <a:t>Once our sample has been randomly sel</a:t>
            </a:r>
            <a:r>
              <a:rPr lang="en-US" sz="1600" dirty="0">
                <a:solidFill>
                  <a:srgbClr val="373D3F"/>
                </a:solidFill>
                <a:cs typeface="Arial" panose="020B0604020202020204" pitchFamily="34" charset="0"/>
              </a:rPr>
              <a:t>ected, our next step is to randomly assign our sample of students to either a control group or an experimental group. </a:t>
            </a:r>
            <a:r>
              <a:rPr lang="en-US" sz="1600" b="0" i="0" dirty="0">
                <a:solidFill>
                  <a:srgbClr val="373D3F"/>
                </a:solidFill>
                <a:effectLst/>
                <a:cs typeface="Arial" panose="020B0604020202020204" pitchFamily="34" charset="0"/>
              </a:rPr>
              <a:t>With </a:t>
            </a:r>
            <a:r>
              <a:rPr lang="en-US" sz="1600" i="0" dirty="0">
                <a:solidFill>
                  <a:srgbClr val="373D3F"/>
                </a:solidFill>
                <a:effectLst/>
                <a:cs typeface="Arial" panose="020B0604020202020204" pitchFamily="34" charset="0"/>
              </a:rPr>
              <a:t>random assignment</a:t>
            </a:r>
            <a:r>
              <a:rPr lang="en-US" sz="1600" b="0" i="0" dirty="0">
                <a:solidFill>
                  <a:srgbClr val="373D3F"/>
                </a:solidFill>
                <a:effectLst/>
                <a:cs typeface="Arial" panose="020B0604020202020204" pitchFamily="34" charset="0"/>
              </a:rPr>
              <a:t>, all participants have an equal chance of being assigned to either group</a:t>
            </a:r>
            <a:r>
              <a:rPr lang="en-US" sz="1600" b="0" i="0" dirty="0">
                <a:solidFill>
                  <a:srgbClr val="373D3F"/>
                </a:solidFill>
                <a:effectLst/>
                <a:latin typeface="Arial" panose="020B0604020202020204" pitchFamily="34" charset="0"/>
                <a:cs typeface="Arial" panose="020B0604020202020204" pitchFamily="34" charset="0"/>
              </a:rPr>
              <a:t>. </a:t>
            </a:r>
            <a:endParaRPr lang="en-US" sz="16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C07BB0EC-B1BF-4FFF-9E13-1F893AA938D9}"/>
              </a:ext>
            </a:extLst>
          </p:cNvPr>
          <p:cNvSpPr txBox="1"/>
          <p:nvPr/>
        </p:nvSpPr>
        <p:spPr>
          <a:xfrm>
            <a:off x="5545414" y="6084977"/>
            <a:ext cx="6646586"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Text from </a:t>
            </a:r>
            <a:r>
              <a:rPr lang="en-US" sz="1000" dirty="0">
                <a:latin typeface="Arial" panose="020B0604020202020204" pitchFamily="34" charset="0"/>
                <a:cs typeface="Arial" panose="020B0604020202020204" pitchFamily="34" charset="0"/>
                <a:hlinkClick r:id="rId2"/>
              </a:rPr>
              <a:t>Lumen Learning Introduction to Psychology </a:t>
            </a:r>
            <a:r>
              <a:rPr lang="en-US" sz="1000" dirty="0">
                <a:latin typeface="Arial" panose="020B0604020202020204" pitchFamily="34" charset="0"/>
                <a:cs typeface="Arial" panose="020B0604020202020204" pitchFamily="34" charset="0"/>
              </a:rPr>
              <a:t>and is licensed under </a:t>
            </a:r>
            <a:r>
              <a:rPr lang="en-US" sz="1000" dirty="0">
                <a:latin typeface="Arial" panose="020B0604020202020204" pitchFamily="34" charset="0"/>
                <a:cs typeface="Arial" panose="020B0604020202020204" pitchFamily="34" charset="0"/>
                <a:hlinkClick r:id="rId3"/>
              </a:rPr>
              <a:t>CC By 4.0</a:t>
            </a:r>
            <a:r>
              <a:rPr lang="en-US" sz="1000" dirty="0">
                <a:latin typeface="Arial" panose="020B0604020202020204" pitchFamily="34" charset="0"/>
                <a:cs typeface="Arial" panose="020B0604020202020204" pitchFamily="34" charset="0"/>
              </a:rPr>
              <a:t>  (Modified by Maria Pagano)</a:t>
            </a:r>
          </a:p>
        </p:txBody>
      </p:sp>
      <p:pic>
        <p:nvPicPr>
          <p:cNvPr id="8" name="Picture 7">
            <a:extLst>
              <a:ext uri="{FF2B5EF4-FFF2-40B4-BE49-F238E27FC236}">
                <a16:creationId xmlns:a16="http://schemas.microsoft.com/office/drawing/2014/main" id="{D4CEF426-8213-48A7-BB8B-8CC2202F04A9}"/>
              </a:ext>
            </a:extLst>
          </p:cNvPr>
          <p:cNvPicPr>
            <a:picLocks noChangeAspect="1"/>
          </p:cNvPicPr>
          <p:nvPr/>
        </p:nvPicPr>
        <p:blipFill>
          <a:blip r:embed="rId4"/>
          <a:stretch>
            <a:fillRect/>
          </a:stretch>
        </p:blipFill>
        <p:spPr>
          <a:xfrm>
            <a:off x="7762867" y="1031065"/>
            <a:ext cx="4101779" cy="3200400"/>
          </a:xfrm>
          <a:prstGeom prst="rect">
            <a:avLst/>
          </a:prstGeom>
        </p:spPr>
      </p:pic>
      <p:sp>
        <p:nvSpPr>
          <p:cNvPr id="9" name="TextBox 8">
            <a:extLst>
              <a:ext uri="{FF2B5EF4-FFF2-40B4-BE49-F238E27FC236}">
                <a16:creationId xmlns:a16="http://schemas.microsoft.com/office/drawing/2014/main" id="{80D9D8AE-C9FE-4935-8113-ED0D2D00D7FC}"/>
              </a:ext>
            </a:extLst>
          </p:cNvPr>
          <p:cNvSpPr txBox="1"/>
          <p:nvPr/>
        </p:nvSpPr>
        <p:spPr>
          <a:xfrm>
            <a:off x="7587180" y="4226735"/>
            <a:ext cx="4464813"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from </a:t>
            </a:r>
            <a:r>
              <a:rPr lang="en-US" sz="1000" i="1" dirty="0">
                <a:latin typeface="Arial" panose="020B0604020202020204" pitchFamily="34" charset="0"/>
                <a:cs typeface="Arial" panose="020B0604020202020204" pitchFamily="34" charset="0"/>
                <a:hlinkClick r:id="rId5"/>
              </a:rPr>
              <a:t>Statistics by D. </a:t>
            </a:r>
            <a:r>
              <a:rPr lang="en-US" sz="1000" i="1" dirty="0" err="1">
                <a:latin typeface="Arial" panose="020B0604020202020204" pitchFamily="34" charset="0"/>
                <a:cs typeface="Arial" panose="020B0604020202020204" pitchFamily="34" charset="0"/>
                <a:hlinkClick r:id="rId5"/>
              </a:rPr>
              <a:t>Kernler</a:t>
            </a:r>
            <a:r>
              <a:rPr lang="en-US" sz="1000" i="1" dirty="0">
                <a:latin typeface="Arial" panose="020B0604020202020204" pitchFamily="34" charset="0"/>
                <a:cs typeface="Arial" panose="020B0604020202020204" pitchFamily="34" charset="0"/>
                <a:hlinkClick r:id="rId5"/>
              </a:rPr>
              <a:t> </a:t>
            </a:r>
            <a:r>
              <a:rPr lang="en-US" sz="1000" dirty="0">
                <a:latin typeface="Arial" panose="020B0604020202020204" pitchFamily="34" charset="0"/>
                <a:cs typeface="Arial" panose="020B0604020202020204" pitchFamily="34" charset="0"/>
              </a:rPr>
              <a:t>and is licensed under </a:t>
            </a:r>
            <a:r>
              <a:rPr lang="en-US" sz="1000" dirty="0">
                <a:latin typeface="Arial" panose="020B0604020202020204" pitchFamily="34" charset="0"/>
                <a:cs typeface="Arial" panose="020B0604020202020204" pitchFamily="34" charset="0"/>
                <a:hlinkClick r:id="rId6"/>
              </a:rPr>
              <a:t>CC BY NC SA 3.0</a:t>
            </a:r>
            <a:endParaRPr lang="en-US" sz="10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D7F95659-2DCE-1543-C08C-A597E49F862F}"/>
              </a:ext>
            </a:extLst>
          </p:cNvPr>
          <p:cNvSpPr txBox="1"/>
          <p:nvPr/>
        </p:nvSpPr>
        <p:spPr>
          <a:xfrm>
            <a:off x="7774529" y="4813468"/>
            <a:ext cx="4090117"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5.4 Random Sampling vs Random Assignment</a:t>
            </a:r>
            <a:r>
              <a:rPr lang="en-US" sz="1200" dirty="0">
                <a:latin typeface="Arial" panose="020B0604020202020204" pitchFamily="34" charset="0"/>
                <a:cs typeface="Arial" panose="020B0604020202020204" pitchFamily="34" charset="0"/>
              </a:rPr>
              <a:t>, discusses how random sampling leads to random assignment.</a:t>
            </a:r>
          </a:p>
        </p:txBody>
      </p:sp>
    </p:spTree>
    <p:extLst>
      <p:ext uri="{BB962C8B-B14F-4D97-AF65-F5344CB8AC3E}">
        <p14:creationId xmlns:p14="http://schemas.microsoft.com/office/powerpoint/2010/main" val="32828981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19EF82B-8EF3-1ACA-5B69-087DE42955EB}"/>
              </a:ext>
            </a:extLst>
          </p:cNvPr>
          <p:cNvPicPr>
            <a:picLocks noChangeAspect="1"/>
          </p:cNvPicPr>
          <p:nvPr/>
        </p:nvPicPr>
        <p:blipFill>
          <a:blip r:embed="rId2"/>
          <a:stretch>
            <a:fillRect/>
          </a:stretch>
        </p:blipFill>
        <p:spPr>
          <a:xfrm>
            <a:off x="2769505" y="960120"/>
            <a:ext cx="6652989" cy="4937760"/>
          </a:xfrm>
          <a:prstGeom prst="rect">
            <a:avLst/>
          </a:prstGeom>
        </p:spPr>
      </p:pic>
      <p:sp>
        <p:nvSpPr>
          <p:cNvPr id="3" name="Title 1">
            <a:extLst>
              <a:ext uri="{FF2B5EF4-FFF2-40B4-BE49-F238E27FC236}">
                <a16:creationId xmlns:a16="http://schemas.microsoft.com/office/drawing/2014/main" id="{094BAC96-24E3-E3FB-1383-B35F1C020943}"/>
              </a:ext>
            </a:extLst>
          </p:cNvPr>
          <p:cNvSpPr txBox="1">
            <a:spLocks/>
          </p:cNvSpPr>
          <p:nvPr/>
        </p:nvSpPr>
        <p:spPr>
          <a:xfrm>
            <a:off x="793570" y="143591"/>
            <a:ext cx="10604860" cy="40053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Research Methods: Advantages and Disadvantages of Descriptive and Experimental Research</a:t>
            </a:r>
          </a:p>
        </p:txBody>
      </p:sp>
      <p:sp>
        <p:nvSpPr>
          <p:cNvPr id="4" name="TextBox 3">
            <a:extLst>
              <a:ext uri="{FF2B5EF4-FFF2-40B4-BE49-F238E27FC236}">
                <a16:creationId xmlns:a16="http://schemas.microsoft.com/office/drawing/2014/main" id="{38773BE3-CBC3-AF41-0089-DED59EE50170}"/>
              </a:ext>
            </a:extLst>
          </p:cNvPr>
          <p:cNvSpPr txBox="1"/>
          <p:nvPr/>
        </p:nvSpPr>
        <p:spPr>
          <a:xfrm>
            <a:off x="4328005" y="6067657"/>
            <a:ext cx="330250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Table from </a:t>
            </a:r>
            <a:r>
              <a:rPr lang="en-US" sz="1000" dirty="0">
                <a:latin typeface="Arial" panose="020B0604020202020204" pitchFamily="34" charset="0"/>
                <a:cs typeface="Arial" panose="020B0604020202020204" pitchFamily="34" charset="0"/>
                <a:hlinkClick r:id="rId3"/>
              </a:rPr>
              <a:t>Quizlet</a:t>
            </a:r>
            <a:r>
              <a:rPr lang="en-US" sz="1000" dirty="0">
                <a:latin typeface="Arial" panose="020B0604020202020204" pitchFamily="34" charset="0"/>
                <a:cs typeface="Arial" panose="020B0604020202020204" pitchFamily="34" charset="0"/>
              </a:rPr>
              <a:t>, which </a:t>
            </a:r>
            <a:r>
              <a:rPr lang="en-US" sz="1000" dirty="0">
                <a:latin typeface="Arial" panose="020B0604020202020204" pitchFamily="34" charset="0"/>
                <a:cs typeface="Arial" panose="020B0604020202020204" pitchFamily="34" charset="0"/>
                <a:hlinkClick r:id="rId4"/>
              </a:rPr>
              <a:t>allows use if non-commercial</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6289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47AA1D6-F130-4727-A4D0-1DD3EC3FFF96}"/>
              </a:ext>
            </a:extLst>
          </p:cNvPr>
          <p:cNvSpPr txBox="1">
            <a:spLocks/>
          </p:cNvSpPr>
          <p:nvPr/>
        </p:nvSpPr>
        <p:spPr>
          <a:xfrm>
            <a:off x="704496" y="147828"/>
            <a:ext cx="10880435" cy="35196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Developmental Research Designs: Longitudinal, Cross-Sectional, and Cross Sequential Designs</a:t>
            </a:r>
          </a:p>
        </p:txBody>
      </p:sp>
      <p:sp>
        <p:nvSpPr>
          <p:cNvPr id="7" name="TextBox 6">
            <a:extLst>
              <a:ext uri="{FF2B5EF4-FFF2-40B4-BE49-F238E27FC236}">
                <a16:creationId xmlns:a16="http://schemas.microsoft.com/office/drawing/2014/main" id="{C05FFFE1-C47C-4DB9-85A4-50EF810E6BB5}"/>
              </a:ext>
            </a:extLst>
          </p:cNvPr>
          <p:cNvSpPr txBox="1"/>
          <p:nvPr/>
        </p:nvSpPr>
        <p:spPr>
          <a:xfrm>
            <a:off x="64656" y="6111987"/>
            <a:ext cx="11840076"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Text from </a:t>
            </a:r>
            <a:r>
              <a:rPr lang="en-US" sz="1000" dirty="0">
                <a:solidFill>
                  <a:schemeClr val="bg1"/>
                </a:solidFill>
                <a:latin typeface="Arial" panose="020B0604020202020204" pitchFamily="34" charset="0"/>
                <a:cs typeface="Arial" panose="020B0604020202020204" pitchFamily="34" charset="0"/>
                <a:hlinkClick r:id="rId2"/>
              </a:rPr>
              <a:t>Research Methods in Developmental Psychology</a:t>
            </a:r>
            <a:r>
              <a:rPr lang="en-US" sz="1000" dirty="0">
                <a:solidFill>
                  <a:schemeClr val="bg1"/>
                </a:solidFill>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Authored by: Angela </a:t>
            </a:r>
            <a:r>
              <a:rPr lang="en-US" sz="1000" dirty="0" err="1">
                <a:latin typeface="Arial" panose="020B0604020202020204" pitchFamily="34" charset="0"/>
                <a:cs typeface="Arial" panose="020B0604020202020204" pitchFamily="34" charset="0"/>
              </a:rPr>
              <a:t>Lukowski</a:t>
            </a:r>
            <a:r>
              <a:rPr lang="en-US" sz="1000" dirty="0">
                <a:latin typeface="Arial" panose="020B0604020202020204" pitchFamily="34" charset="0"/>
                <a:cs typeface="Arial" panose="020B0604020202020204" pitchFamily="34" charset="0"/>
              </a:rPr>
              <a:t> and Helen </a:t>
            </a:r>
            <a:r>
              <a:rPr lang="en-US" sz="1000" dirty="0" err="1">
                <a:latin typeface="Arial" panose="020B0604020202020204" pitchFamily="34" charset="0"/>
                <a:cs typeface="Arial" panose="020B0604020202020204" pitchFamily="34" charset="0"/>
              </a:rPr>
              <a:t>Milojevich</a:t>
            </a:r>
            <a:r>
              <a:rPr lang="en-US" sz="1000" dirty="0">
                <a:latin typeface="Arial" panose="020B0604020202020204" pitchFamily="34" charset="0"/>
                <a:cs typeface="Arial" panose="020B0604020202020204" pitchFamily="34" charset="0"/>
              </a:rPr>
              <a:t>. Provided by University of California, </a:t>
            </a:r>
            <a:r>
              <a:rPr lang="en-US" sz="1000" dirty="0" err="1">
                <a:latin typeface="Arial" panose="020B0604020202020204" pitchFamily="34" charset="0"/>
                <a:cs typeface="Arial" panose="020B0604020202020204" pitchFamily="34" charset="0"/>
              </a:rPr>
              <a:t>Irvine.The</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Noba</a:t>
            </a:r>
            <a:r>
              <a:rPr lang="en-US" sz="1000" dirty="0">
                <a:latin typeface="Arial" panose="020B0604020202020204" pitchFamily="34" charset="0"/>
                <a:cs typeface="Arial" panose="020B0604020202020204" pitchFamily="34" charset="0"/>
              </a:rPr>
              <a:t> Project. Licensed under </a:t>
            </a:r>
            <a:r>
              <a:rPr lang="en-US" sz="1000" dirty="0">
                <a:solidFill>
                  <a:schemeClr val="bg1"/>
                </a:solidFill>
                <a:latin typeface="Arial" panose="020B0604020202020204" pitchFamily="34" charset="0"/>
                <a:cs typeface="Arial" panose="020B0604020202020204" pitchFamily="34" charset="0"/>
                <a:hlinkClick r:id="rId3"/>
              </a:rPr>
              <a:t>CC BY NC SA</a:t>
            </a:r>
            <a:r>
              <a:rPr lang="en-US" sz="1000" dirty="0">
                <a:solidFill>
                  <a:schemeClr val="bg1"/>
                </a:solidFill>
                <a:latin typeface="Arial" panose="020B0604020202020204" pitchFamily="34" charset="0"/>
                <a:cs typeface="Arial" panose="020B0604020202020204" pitchFamily="34" charset="0"/>
              </a:rPr>
              <a:t>.  </a:t>
            </a:r>
          </a:p>
        </p:txBody>
      </p:sp>
      <p:pic>
        <p:nvPicPr>
          <p:cNvPr id="2" name="Picture 1">
            <a:extLst>
              <a:ext uri="{FF2B5EF4-FFF2-40B4-BE49-F238E27FC236}">
                <a16:creationId xmlns:a16="http://schemas.microsoft.com/office/drawing/2014/main" id="{7B836E11-A642-B265-1D21-854AE0143C20}"/>
              </a:ext>
            </a:extLst>
          </p:cNvPr>
          <p:cNvPicPr>
            <a:picLocks noChangeAspect="1"/>
          </p:cNvPicPr>
          <p:nvPr/>
        </p:nvPicPr>
        <p:blipFill>
          <a:blip r:embed="rId4"/>
          <a:stretch>
            <a:fillRect/>
          </a:stretch>
        </p:blipFill>
        <p:spPr>
          <a:xfrm>
            <a:off x="417027" y="499792"/>
            <a:ext cx="11455377" cy="5212532"/>
          </a:xfrm>
          <a:prstGeom prst="rect">
            <a:avLst/>
          </a:prstGeom>
        </p:spPr>
      </p:pic>
      <p:sp>
        <p:nvSpPr>
          <p:cNvPr id="4" name="TextBox 3">
            <a:extLst>
              <a:ext uri="{FF2B5EF4-FFF2-40B4-BE49-F238E27FC236}">
                <a16:creationId xmlns:a16="http://schemas.microsoft.com/office/drawing/2014/main" id="{86610985-DB94-C7D3-22EE-06660A533E25}"/>
              </a:ext>
            </a:extLst>
          </p:cNvPr>
          <p:cNvSpPr txBox="1"/>
          <p:nvPr/>
        </p:nvSpPr>
        <p:spPr>
          <a:xfrm>
            <a:off x="417026" y="5617093"/>
            <a:ext cx="1145537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Developmental Research Designs discusses Cross-Sectional, Longitudinal, and Cross-Sequential Designs</a:t>
            </a:r>
            <a:r>
              <a:rPr lang="en-US" sz="1200" dirty="0">
                <a:latin typeface="Arial" panose="020B0604020202020204" pitchFamily="34" charset="0"/>
                <a:cs typeface="Arial" panose="020B0604020202020204" pitchFamily="34" charset="0"/>
              </a:rPr>
              <a:t>. Note: The video refers to Cross-Sequential Designs as Longitudinal-Sequential Designs, however they are the same thing.</a:t>
            </a:r>
          </a:p>
        </p:txBody>
      </p:sp>
    </p:spTree>
    <p:extLst>
      <p:ext uri="{BB962C8B-B14F-4D97-AF65-F5344CB8AC3E}">
        <p14:creationId xmlns:p14="http://schemas.microsoft.com/office/powerpoint/2010/main" val="2951943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8BB2A69D-B1DA-4D57-807D-C691F869EAF3}"/>
              </a:ext>
            </a:extLst>
          </p:cNvPr>
          <p:cNvSpPr txBox="1">
            <a:spLocks/>
          </p:cNvSpPr>
          <p:nvPr/>
        </p:nvSpPr>
        <p:spPr>
          <a:xfrm>
            <a:off x="2459114" y="91672"/>
            <a:ext cx="8439795" cy="36957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Developmental Research Designs: Preferential Looking and Habituation </a:t>
            </a:r>
          </a:p>
        </p:txBody>
      </p:sp>
      <p:graphicFrame>
        <p:nvGraphicFramePr>
          <p:cNvPr id="5" name="Table 6">
            <a:extLst>
              <a:ext uri="{FF2B5EF4-FFF2-40B4-BE49-F238E27FC236}">
                <a16:creationId xmlns:a16="http://schemas.microsoft.com/office/drawing/2014/main" id="{B099CF6B-2766-4069-A3AA-D01B6E89AD30}"/>
              </a:ext>
            </a:extLst>
          </p:cNvPr>
          <p:cNvGraphicFramePr>
            <a:graphicFrameLocks noGrp="1"/>
          </p:cNvGraphicFramePr>
          <p:nvPr>
            <p:extLst>
              <p:ext uri="{D42A27DB-BD31-4B8C-83A1-F6EECF244321}">
                <p14:modId xmlns:p14="http://schemas.microsoft.com/office/powerpoint/2010/main" val="1029285649"/>
              </p:ext>
            </p:extLst>
          </p:nvPr>
        </p:nvGraphicFramePr>
        <p:xfrm>
          <a:off x="115410" y="647408"/>
          <a:ext cx="11984854" cy="5130800"/>
        </p:xfrm>
        <a:graphic>
          <a:graphicData uri="http://schemas.openxmlformats.org/drawingml/2006/table">
            <a:tbl>
              <a:tblPr firstRow="1" bandRow="1">
                <a:tableStyleId>{5C22544A-7EE6-4342-B048-85BDC9FD1C3A}</a:tableStyleId>
              </a:tblPr>
              <a:tblGrid>
                <a:gridCol w="3994951">
                  <a:extLst>
                    <a:ext uri="{9D8B030D-6E8A-4147-A177-3AD203B41FA5}">
                      <a16:colId xmlns:a16="http://schemas.microsoft.com/office/drawing/2014/main" val="1408582848"/>
                    </a:ext>
                  </a:extLst>
                </a:gridCol>
                <a:gridCol w="7989903">
                  <a:extLst>
                    <a:ext uri="{9D8B030D-6E8A-4147-A177-3AD203B41FA5}">
                      <a16:colId xmlns:a16="http://schemas.microsoft.com/office/drawing/2014/main" val="1081250977"/>
                    </a:ext>
                  </a:extLst>
                </a:gridCol>
              </a:tblGrid>
              <a:tr h="370840">
                <a:tc gridSpan="2">
                  <a:txBody>
                    <a:bodyPr/>
                    <a:lstStyle/>
                    <a:p>
                      <a:pPr algn="ctr"/>
                      <a:r>
                        <a:rPr lang="en-US" dirty="0">
                          <a:latin typeface="Arial" panose="020B0604020202020204" pitchFamily="34" charset="0"/>
                          <a:cs typeface="Arial" panose="020B0604020202020204" pitchFamily="34" charset="0"/>
                        </a:rPr>
                        <a:t>Types of Developmental Research </a:t>
                      </a:r>
                    </a:p>
                  </a:txBody>
                  <a:tcPr/>
                </a:tc>
                <a:tc hMerge="1">
                  <a:txBody>
                    <a:bodyPr/>
                    <a:lstStyle/>
                    <a:p>
                      <a:endParaRPr lang="en-US" dirty="0"/>
                    </a:p>
                  </a:txBody>
                  <a:tcPr/>
                </a:tc>
                <a:extLst>
                  <a:ext uri="{0D108BD9-81ED-4DB2-BD59-A6C34878D82A}">
                    <a16:rowId xmlns:a16="http://schemas.microsoft.com/office/drawing/2014/main" val="3187257091"/>
                  </a:ext>
                </a:extLst>
              </a:tr>
              <a:tr h="370840">
                <a:tc>
                  <a:txBody>
                    <a:bodyPr/>
                    <a:lstStyle/>
                    <a:p>
                      <a:pPr algn="ctr"/>
                      <a:r>
                        <a:rPr lang="en-US" b="1" dirty="0">
                          <a:latin typeface="Arial" panose="020B0604020202020204" pitchFamily="34" charset="0"/>
                          <a:cs typeface="Arial" panose="020B0604020202020204" pitchFamily="34" charset="0"/>
                        </a:rPr>
                        <a:t>Type of Design</a:t>
                      </a:r>
                    </a:p>
                  </a:txBody>
                  <a:tcPr/>
                </a:tc>
                <a:tc>
                  <a:txBody>
                    <a:bodyPr/>
                    <a:lstStyle/>
                    <a:p>
                      <a:pPr algn="ctr"/>
                      <a:r>
                        <a:rPr lang="en-US" b="1" dirty="0">
                          <a:latin typeface="Arial" panose="020B0604020202020204" pitchFamily="34" charset="0"/>
                          <a:cs typeface="Arial" panose="020B0604020202020204" pitchFamily="34" charset="0"/>
                        </a:rPr>
                        <a:t>Description of Design</a:t>
                      </a:r>
                    </a:p>
                  </a:txBody>
                  <a:tcPr/>
                </a:tc>
                <a:extLst>
                  <a:ext uri="{0D108BD9-81ED-4DB2-BD59-A6C34878D82A}">
                    <a16:rowId xmlns:a16="http://schemas.microsoft.com/office/drawing/2014/main" val="1778262077"/>
                  </a:ext>
                </a:extLst>
              </a:tr>
              <a:tr h="370840">
                <a:tc>
                  <a:txBody>
                    <a:bodyPr/>
                    <a:lstStyle/>
                    <a:p>
                      <a:r>
                        <a:rPr lang="en-US" dirty="0">
                          <a:latin typeface="Arial" panose="020B0604020202020204" pitchFamily="34" charset="0"/>
                          <a:cs typeface="Arial" panose="020B0604020202020204" pitchFamily="34" charset="0"/>
                        </a:rPr>
                        <a:t>Preferential Looking</a:t>
                      </a:r>
                    </a:p>
                    <a:p>
                      <a:r>
                        <a:rPr lang="en-US" sz="1200" dirty="0">
                          <a:latin typeface="Arial" panose="020B0604020202020204" pitchFamily="34" charset="0"/>
                          <a:cs typeface="Arial" panose="020B0604020202020204" pitchFamily="34" charset="0"/>
                        </a:rPr>
                        <a:t>Video: Visual Acuity Testing, Part 1: </a:t>
                      </a:r>
                      <a:r>
                        <a:rPr lang="en-US" sz="1200" dirty="0">
                          <a:latin typeface="Arial" panose="020B0604020202020204" pitchFamily="34" charset="0"/>
                          <a:cs typeface="Arial" panose="020B0604020202020204" pitchFamily="34" charset="0"/>
                          <a:hlinkClick r:id="rId2"/>
                        </a:rPr>
                        <a:t>History of Preferential Looking and Early </a:t>
                      </a:r>
                      <a:r>
                        <a:rPr lang="en-US" sz="1200">
                          <a:latin typeface="Arial" panose="020B0604020202020204" pitchFamily="34" charset="0"/>
                          <a:cs typeface="Arial" panose="020B0604020202020204" pitchFamily="34" charset="0"/>
                          <a:hlinkClick r:id="rId2"/>
                        </a:rPr>
                        <a:t>Testing</a:t>
                      </a:r>
                      <a:r>
                        <a:rPr lang="en-US" sz="120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a:txBody>
                  <a:tcPr/>
                </a:tc>
                <a:tc>
                  <a:txBody>
                    <a:bodyPr/>
                    <a:lstStyle/>
                    <a:p>
                      <a:r>
                        <a:rPr lang="en-US" dirty="0">
                          <a:latin typeface="Arial" panose="020B0604020202020204" pitchFamily="34" charset="0"/>
                          <a:cs typeface="Arial" panose="020B0604020202020204" pitchFamily="34" charset="0"/>
                        </a:rPr>
                        <a:t>Developed by Robert L. Fantz in 1961 and used to determine if infants preferred to look at one object over another.  </a:t>
                      </a:r>
                      <a:r>
                        <a:rPr lang="en-US" dirty="0" err="1">
                          <a:latin typeface="Arial" panose="020B0604020202020204" pitchFamily="34" charset="0"/>
                          <a:cs typeface="Arial" panose="020B0604020202020204" pitchFamily="34" charset="0"/>
                        </a:rPr>
                        <a:t>Fantz</a:t>
                      </a:r>
                      <a:r>
                        <a:rPr lang="en-US" dirty="0">
                          <a:latin typeface="Arial" panose="020B0604020202020204" pitchFamily="34" charset="0"/>
                          <a:cs typeface="Arial" panose="020B0604020202020204" pitchFamily="34" charset="0"/>
                        </a:rPr>
                        <a:t> found that infants preferred faces and face-like patter over non-face-like patterns.  This design is also used to evaluate infant visual acuity and has been adapted in the study of audition.</a:t>
                      </a:r>
                    </a:p>
                  </a:txBody>
                  <a:tcPr/>
                </a:tc>
                <a:extLst>
                  <a:ext uri="{0D108BD9-81ED-4DB2-BD59-A6C34878D82A}">
                    <a16:rowId xmlns:a16="http://schemas.microsoft.com/office/drawing/2014/main" val="280699022"/>
                  </a:ext>
                </a:extLst>
              </a:tr>
              <a:tr h="370840">
                <a:tc rowSpan="2">
                  <a:txBody>
                    <a:bodyPr/>
                    <a:lstStyle/>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Habituation: The process of presenting a stimulus repeatedly until the infant becomes bored or dishabituated with the stimulus.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Fixed Trial Habituation: “</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The simplest habituation protocols which involve administering a set of discrete, repetitive stimulus presentations to an infant; each trial has a fixed duration, and a fixed intertrial interval. For example, one might present 8 trials of a checkerboard to an infant, each lasting 10 s with a 10 s intertrial interval (</a:t>
                      </a:r>
                      <a:r>
                        <a:rPr kumimoji="0" lang="en-US" sz="1800" b="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Colombo et al., 1997</a:t>
                      </a: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t>
                      </a:r>
                    </a:p>
                  </a:txBody>
                  <a:tcPr/>
                </a:tc>
                <a:extLst>
                  <a:ext uri="{0D108BD9-81ED-4DB2-BD59-A6C34878D82A}">
                    <a16:rowId xmlns:a16="http://schemas.microsoft.com/office/drawing/2014/main" val="977182412"/>
                  </a:ext>
                </a:extLst>
              </a:tr>
              <a:tr h="611376">
                <a:tc vMerge="1">
                  <a:txBody>
                    <a:bodyPr/>
                    <a:lstStyle/>
                    <a:p>
                      <a:endParaRPr lang="en-US" dirty="0">
                        <a:latin typeface="Arial" panose="020B0604020202020204" pitchFamily="34" charset="0"/>
                        <a:cs typeface="Arial" panose="020B0604020202020204" pitchFamily="34" charset="0"/>
                      </a:endParaRPr>
                    </a:p>
                  </a:txBody>
                  <a:tcPr/>
                </a:tc>
                <a:tc>
                  <a:txBody>
                    <a:bodyPr/>
                    <a:lstStyle/>
                    <a:p>
                      <a:r>
                        <a:rPr lang="en-US" dirty="0">
                          <a:latin typeface="Calibri" panose="020F0502020204030204" pitchFamily="34" charset="0"/>
                          <a:cs typeface="Calibri" panose="020F0502020204030204" pitchFamily="34" charset="0"/>
                        </a:rPr>
                        <a:t>Infant Controlled Procedure: Like the fixed trial design infants are administered repetitive stimulus presentations, but the the trial is not considered to start until the has looked at the stimulus and is terminated when the infant looks.  In addition, the trials continue until the infant has reduced his/her looking to some criterion that is established by the researcher. </a:t>
                      </a:r>
                    </a:p>
                  </a:txBody>
                  <a:tcPr/>
                </a:tc>
                <a:extLst>
                  <a:ext uri="{0D108BD9-81ED-4DB2-BD59-A6C34878D82A}">
                    <a16:rowId xmlns:a16="http://schemas.microsoft.com/office/drawing/2014/main" val="3973753961"/>
                  </a:ext>
                </a:extLst>
              </a:tr>
            </a:tbl>
          </a:graphicData>
        </a:graphic>
      </p:graphicFrame>
      <p:sp>
        <p:nvSpPr>
          <p:cNvPr id="2" name="TextBox 1">
            <a:extLst>
              <a:ext uri="{FF2B5EF4-FFF2-40B4-BE49-F238E27FC236}">
                <a16:creationId xmlns:a16="http://schemas.microsoft.com/office/drawing/2014/main" id="{6B24233A-9D30-E6DA-A730-0B27B3394860}"/>
              </a:ext>
            </a:extLst>
          </p:cNvPr>
          <p:cNvSpPr txBox="1"/>
          <p:nvPr/>
        </p:nvSpPr>
        <p:spPr>
          <a:xfrm>
            <a:off x="186284" y="4923276"/>
            <a:ext cx="3831901"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3"/>
              </a:rPr>
              <a:t>Habituation: Studying Infants Before They Can Talk</a:t>
            </a:r>
            <a:r>
              <a:rPr lang="en-US" sz="1200" dirty="0">
                <a:latin typeface="Arial" panose="020B0604020202020204" pitchFamily="34" charset="0"/>
                <a:cs typeface="Arial" panose="020B0604020202020204" pitchFamily="34" charset="0"/>
              </a:rPr>
              <a:t>. Provides an example of how the Infant Controlled procedure is done.</a:t>
            </a:r>
          </a:p>
        </p:txBody>
      </p:sp>
      <p:sp>
        <p:nvSpPr>
          <p:cNvPr id="6" name="TextBox 5">
            <a:extLst>
              <a:ext uri="{FF2B5EF4-FFF2-40B4-BE49-F238E27FC236}">
                <a16:creationId xmlns:a16="http://schemas.microsoft.com/office/drawing/2014/main" id="{927EC2B1-FBB1-AA20-7984-E730398EBD00}"/>
              </a:ext>
            </a:extLst>
          </p:cNvPr>
          <p:cNvSpPr txBox="1"/>
          <p:nvPr/>
        </p:nvSpPr>
        <p:spPr>
          <a:xfrm>
            <a:off x="257159" y="2967335"/>
            <a:ext cx="369015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Infant Habituation</a:t>
            </a:r>
            <a:r>
              <a:rPr lang="en-US" sz="1200" dirty="0">
                <a:latin typeface="Arial" panose="020B0604020202020204" pitchFamily="34" charset="0"/>
                <a:cs typeface="Arial" panose="020B0604020202020204" pitchFamily="34" charset="0"/>
              </a:rPr>
              <a:t>. Demonstrates and discusses Fixed Trial Habituation</a:t>
            </a:r>
          </a:p>
        </p:txBody>
      </p:sp>
      <p:sp>
        <p:nvSpPr>
          <p:cNvPr id="4" name="TextBox 3">
            <a:extLst>
              <a:ext uri="{FF2B5EF4-FFF2-40B4-BE49-F238E27FC236}">
                <a16:creationId xmlns:a16="http://schemas.microsoft.com/office/drawing/2014/main" id="{22D3915D-D965-4B99-3296-1515FB13EB85}"/>
              </a:ext>
            </a:extLst>
          </p:cNvPr>
          <p:cNvSpPr txBox="1"/>
          <p:nvPr/>
        </p:nvSpPr>
        <p:spPr>
          <a:xfrm>
            <a:off x="2525150" y="5964371"/>
            <a:ext cx="714169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from </a:t>
            </a:r>
            <a:r>
              <a:rPr lang="en-US" sz="1000" u="sng" dirty="0">
                <a:effectLst/>
                <a:latin typeface="Calibri" panose="020F0502020204030204" pitchFamily="34" charset="0"/>
                <a:ea typeface="Calibri" panose="020F0502020204030204" pitchFamily="34" charset="0"/>
                <a:cs typeface="Times New Roman" panose="02020603050405020304" pitchFamily="18" charset="0"/>
                <a:hlinkClick r:id="rId5"/>
              </a:rPr>
              <a:t>Infant Visual Habituation</a:t>
            </a:r>
            <a:r>
              <a:rPr lang="en-US" sz="1000" dirty="0">
                <a:effectLst/>
                <a:latin typeface="Calibri" panose="020F0502020204030204" pitchFamily="34" charset="0"/>
                <a:ea typeface="Calibri" panose="020F0502020204030204" pitchFamily="34" charset="0"/>
                <a:cs typeface="Times New Roman" panose="02020603050405020304" pitchFamily="18" charset="0"/>
              </a:rPr>
              <a:t> by John Colombo and D. Wayne Mitchell Source: U.S. National Library of Medicine. </a:t>
            </a:r>
            <a:r>
              <a:rPr lang="en-US" sz="1000" dirty="0">
                <a:effectLst/>
                <a:latin typeface="Calibri" panose="020F0502020204030204" pitchFamily="34" charset="0"/>
                <a:ea typeface="Calibri" panose="020F0502020204030204" pitchFamily="34" charset="0"/>
                <a:cs typeface="Times New Roman" panose="02020603050405020304" pitchFamily="18" charset="0"/>
                <a:hlinkClick r:id="rId6"/>
              </a:rPr>
              <a:t>Public domain</a:t>
            </a:r>
            <a:r>
              <a:rPr lang="en-US" sz="1000" dirty="0">
                <a:effectLst/>
                <a:latin typeface="Calibri" panose="020F0502020204030204" pitchFamily="34" charset="0"/>
                <a:ea typeface="Calibri" panose="020F0502020204030204" pitchFamily="34" charset="0"/>
                <a:cs typeface="Times New Roman" panose="02020603050405020304" pitchFamily="18" charset="0"/>
              </a:rPr>
              <a:t>.</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3165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474511"/>
            <a:ext cx="12192000" cy="5736955"/>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defTabSz="914400" eaLnBrk="0" fontAlgn="base" hangingPunct="0">
              <a:spcBef>
                <a:spcPct val="20000"/>
              </a:spcBef>
              <a:spcAft>
                <a:spcPct val="0"/>
              </a:spcAft>
              <a:buClr>
                <a:srgbClr val="330066"/>
              </a:buClr>
              <a:buSzPct val="70000"/>
            </a:pPr>
            <a:r>
              <a:rPr lang="en-US" kern="0" dirty="0">
                <a:solidFill>
                  <a:srgbClr val="000000"/>
                </a:solidFill>
                <a:latin typeface="Arial" panose="020B0604020202020204" pitchFamily="34" charset="0"/>
                <a:cs typeface="Arial" panose="020B0604020202020204" pitchFamily="34" charset="0"/>
              </a:rPr>
              <a:t>Researchers who work </a:t>
            </a:r>
            <a:r>
              <a:rPr lang="en-US" altLang="en-US" dirty="0">
                <a:solidFill>
                  <a:srgbClr val="000000"/>
                </a:solidFill>
                <a:latin typeface="Arial" panose="020B0604020202020204" pitchFamily="34" charset="0"/>
                <a:cs typeface="Arial" panose="020B0604020202020204" pitchFamily="34" charset="0"/>
              </a:rPr>
              <a:t>with infants and children must follow the ethical guidelines set forth by of the American Psychological Association and the Society for Research in Child Development.  Some of the more important ethical standards include:</a:t>
            </a:r>
          </a:p>
          <a:p>
            <a:pPr marL="285750" indent="-285750" defTabSz="914400" eaLnBrk="0" fontAlgn="base" hangingPunct="0">
              <a:spcBef>
                <a:spcPct val="20000"/>
              </a:spcBef>
              <a:spcAft>
                <a:spcPct val="0"/>
              </a:spcAft>
              <a:buClr>
                <a:srgbClr val="330066"/>
              </a:buClr>
              <a:buSzPct val="70000"/>
              <a:buFont typeface="Wingdings" panose="05000000000000000000" pitchFamily="2" charset="2"/>
              <a:buChar char="Ø"/>
            </a:pPr>
            <a:endParaRPr lang="en-US" altLang="en-US" dirty="0">
              <a:solidFill>
                <a:srgbClr val="000000"/>
              </a:solidFill>
              <a:latin typeface="Arial" panose="020B0604020202020204" pitchFamily="34" charset="0"/>
              <a:cs typeface="Arial" panose="020B0604020202020204" pitchFamily="34" charset="0"/>
            </a:endParaRPr>
          </a:p>
          <a:p>
            <a:pPr marL="742950" marR="0" lvl="1" indent="-285750" algn="l" defTabSz="914400" rtl="0" eaLnBrk="0" fontAlgn="base" latinLnBrk="0" hangingPunct="0">
              <a:lnSpc>
                <a:spcPct val="100000"/>
              </a:lnSpc>
              <a:spcBef>
                <a:spcPct val="20000"/>
              </a:spcBef>
              <a:spcAft>
                <a:spcPct val="0"/>
              </a:spcAft>
              <a:buSzPct val="70000"/>
              <a:buFont typeface="Wingdings" panose="05000000000000000000" pitchFamily="2" charset="2"/>
              <a:buChar char="Ø"/>
              <a:tabLst/>
              <a:defRPr/>
            </a:pPr>
            <a:r>
              <a:rPr kumimoji="0" lang="en-US" sz="1600" i="0"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Nonharmful Procedures: Any procedure that could harm the infant or child either physically or psychologically should be avoided.</a:t>
            </a:r>
          </a:p>
          <a:p>
            <a:pPr marL="742950" lvl="1" indent="-285750" defTabSz="914400" eaLnBrk="0" fontAlgn="base" hangingPunct="0">
              <a:spcBef>
                <a:spcPct val="20000"/>
              </a:spcBef>
              <a:spcAft>
                <a:spcPct val="0"/>
              </a:spcAft>
              <a:buSzPct val="70000"/>
              <a:buFont typeface="Wingdings" panose="05000000000000000000" pitchFamily="2" charset="2"/>
              <a:buChar char="Ø"/>
            </a:pPr>
            <a:endParaRPr lang="en-US" sz="1600" kern="0" dirty="0">
              <a:solidFill>
                <a:srgbClr val="000000"/>
              </a:solidFill>
              <a:latin typeface="Arial" panose="020B0604020202020204" pitchFamily="34" charset="0"/>
              <a:cs typeface="Arial" panose="020B0604020202020204" pitchFamily="34" charset="0"/>
            </a:endParaRPr>
          </a:p>
          <a:p>
            <a:pPr marL="742950" marR="0" lvl="1" indent="-285750" algn="l" defTabSz="914400" rtl="0" eaLnBrk="0" fontAlgn="base" latinLnBrk="0" hangingPunct="0">
              <a:lnSpc>
                <a:spcPct val="100000"/>
              </a:lnSpc>
              <a:spcBef>
                <a:spcPct val="20000"/>
              </a:spcBef>
              <a:spcAft>
                <a:spcPct val="0"/>
              </a:spcAft>
              <a:buSzPct val="70000"/>
              <a:buFont typeface="Wingdings" panose="05000000000000000000" pitchFamily="2" charset="2"/>
              <a:buChar char="Ø"/>
              <a:tabLst/>
              <a:defRPr/>
            </a:pPr>
            <a:r>
              <a:rPr kumimoji="0" lang="en-US" altLang="en-US" sz="1600" i="0"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Informed Consent: The purposes, procedures, and all known risks and benefits of their studies to the potential participants must be explained.  When working with minors, researchers must obtain informed consent from both the children (somethings called assent) and their parent or guardians.</a:t>
            </a:r>
          </a:p>
          <a:p>
            <a:pPr marL="742950" marR="0" lvl="1" indent="-285750" algn="l" defTabSz="914400" rtl="0" eaLnBrk="0" fontAlgn="base" latinLnBrk="0" hangingPunct="0">
              <a:lnSpc>
                <a:spcPct val="100000"/>
              </a:lnSpc>
              <a:spcBef>
                <a:spcPct val="20000"/>
              </a:spcBef>
              <a:spcAft>
                <a:spcPct val="0"/>
              </a:spcAft>
              <a:buSzPct val="70000"/>
              <a:buFont typeface="Wingdings" panose="05000000000000000000" pitchFamily="2" charset="2"/>
              <a:buChar char="Ø"/>
              <a:tabLst/>
              <a:defRPr/>
            </a:pPr>
            <a:endParaRPr lang="en-US" sz="1600" dirty="0">
              <a:solidFill>
                <a:prstClr val="black"/>
              </a:solidFill>
              <a:latin typeface="Arial" panose="020B0604020202020204" pitchFamily="34" charset="0"/>
              <a:cs typeface="Arial" panose="020B0604020202020204" pitchFamily="34" charset="0"/>
            </a:endParaRPr>
          </a:p>
          <a:p>
            <a:pPr marL="742950" marR="0" lvl="1" indent="-285750" algn="l" defTabSz="914400" rtl="0" eaLnBrk="0" fontAlgn="base" latinLnBrk="0" hangingPunct="0">
              <a:lnSpc>
                <a:spcPct val="100000"/>
              </a:lnSpc>
              <a:spcBef>
                <a:spcPct val="20000"/>
              </a:spcBef>
              <a:spcAft>
                <a:spcPct val="0"/>
              </a:spcAft>
              <a:buSzPct val="70000"/>
              <a:buFont typeface="Wingdings" panose="05000000000000000000" pitchFamily="2" charset="2"/>
              <a:buChar char="Ø"/>
              <a:tabLst/>
              <a:defRPr/>
            </a:pPr>
            <a:r>
              <a:rPr lang="en-US" sz="1600" kern="0" dirty="0">
                <a:solidFill>
                  <a:srgbClr val="000000"/>
                </a:solidFill>
                <a:latin typeface="Arial" panose="020B0604020202020204" pitchFamily="34" charset="0"/>
                <a:cs typeface="Arial" panose="020B0604020202020204" pitchFamily="34" charset="0"/>
              </a:rPr>
              <a:t>Risks versus Benefits: Studies should be conducted only when the potential benefits outweigh any known risks.</a:t>
            </a:r>
          </a:p>
          <a:p>
            <a:pPr marL="742950" lvl="1" indent="-285750" defTabSz="914400" eaLnBrk="0" fontAlgn="base" hangingPunct="0">
              <a:spcBef>
                <a:spcPct val="20000"/>
              </a:spcBef>
              <a:spcAft>
                <a:spcPct val="0"/>
              </a:spcAft>
              <a:buSzPct val="70000"/>
              <a:buFont typeface="Wingdings" panose="05000000000000000000" pitchFamily="2" charset="2"/>
              <a:buChar char="Ø"/>
            </a:pPr>
            <a:endParaRPr lang="en-US" altLang="en-US" sz="1600" dirty="0">
              <a:latin typeface="Arial" panose="020B0604020202020204" pitchFamily="34" charset="0"/>
              <a:cs typeface="Arial" panose="020B0604020202020204" pitchFamily="34" charset="0"/>
            </a:endParaRPr>
          </a:p>
          <a:p>
            <a:pPr marL="742950" lvl="1" indent="-285750" defTabSz="914400" eaLnBrk="0" fontAlgn="base" hangingPunct="0">
              <a:spcBef>
                <a:spcPct val="20000"/>
              </a:spcBef>
              <a:spcAft>
                <a:spcPct val="0"/>
              </a:spcAft>
              <a:buSzPct val="70000"/>
              <a:buFont typeface="Wingdings" panose="05000000000000000000" pitchFamily="2" charset="2"/>
              <a:buChar char="Ø"/>
            </a:pPr>
            <a:r>
              <a:rPr lang="en-US" altLang="en-US" sz="1600" dirty="0">
                <a:latin typeface="Arial" panose="020B0604020202020204" pitchFamily="34" charset="0"/>
                <a:cs typeface="Arial" panose="020B0604020202020204" pitchFamily="34" charset="0"/>
              </a:rPr>
              <a:t>Unforeseen Consequences:  If a research procedure results in any negative consequences  for a child, the researcher must do whatever is necessary to correct the situation.  Also, if during the study the researcher collects information that could have bearing on the child’s well-being, the researcher must discuss this with the child’s parents.</a:t>
            </a:r>
          </a:p>
          <a:p>
            <a:pPr marL="742950" lvl="1" indent="-285750" defTabSz="914400" eaLnBrk="0" fontAlgn="base" hangingPunct="0">
              <a:spcBef>
                <a:spcPct val="20000"/>
              </a:spcBef>
              <a:spcAft>
                <a:spcPct val="0"/>
              </a:spcAft>
              <a:buSzPct val="70000"/>
              <a:buFont typeface="Wingdings" panose="05000000000000000000" pitchFamily="2" charset="2"/>
              <a:buChar char="Ø"/>
            </a:pPr>
            <a:endParaRPr lang="en-US" altLang="en-US" sz="1600" dirty="0">
              <a:latin typeface="Arial" panose="020B0604020202020204" pitchFamily="34" charset="0"/>
              <a:cs typeface="Arial" panose="020B0604020202020204" pitchFamily="34" charset="0"/>
            </a:endParaRPr>
          </a:p>
          <a:p>
            <a:pPr marL="742950" lvl="1" indent="-285750" defTabSz="914400" eaLnBrk="0" fontAlgn="base" hangingPunct="0">
              <a:spcBef>
                <a:spcPct val="20000"/>
              </a:spcBef>
              <a:spcAft>
                <a:spcPct val="0"/>
              </a:spcAft>
              <a:buSzPct val="70000"/>
              <a:buFont typeface="Wingdings" panose="05000000000000000000" pitchFamily="2" charset="2"/>
              <a:buChar char="Ø"/>
            </a:pPr>
            <a:r>
              <a:rPr lang="en-US" altLang="en-US" sz="1600" dirty="0">
                <a:latin typeface="Arial" panose="020B0604020202020204" pitchFamily="34" charset="0"/>
                <a:cs typeface="Arial" panose="020B0604020202020204" pitchFamily="34" charset="0"/>
              </a:rPr>
              <a:t>Confidentiality</a:t>
            </a:r>
            <a:r>
              <a:rPr lang="en-US" altLang="en-US" sz="1600" i="1" dirty="0">
                <a:latin typeface="Arial" panose="020B0604020202020204" pitchFamily="34" charset="0"/>
                <a:cs typeface="Arial" panose="020B0604020202020204" pitchFamily="34" charset="0"/>
              </a:rPr>
              <a:t>:</a:t>
            </a:r>
            <a:r>
              <a:rPr lang="en-US" altLang="en-US" sz="1600" dirty="0">
                <a:latin typeface="Arial" panose="020B0604020202020204" pitchFamily="34" charset="0"/>
                <a:cs typeface="Arial" panose="020B0604020202020204" pitchFamily="34" charset="0"/>
              </a:rPr>
              <a:t> Researchers must keep all information obtained from participants confidential.</a:t>
            </a:r>
          </a:p>
          <a:p>
            <a:pPr marL="742950" lvl="1" indent="-285750" defTabSz="914400" eaLnBrk="0" fontAlgn="base" hangingPunct="0">
              <a:spcBef>
                <a:spcPct val="20000"/>
              </a:spcBef>
              <a:spcAft>
                <a:spcPct val="0"/>
              </a:spcAft>
              <a:buSzPct val="70000"/>
              <a:buFont typeface="Wingdings" panose="05000000000000000000" pitchFamily="2" charset="2"/>
              <a:buChar char="Ø"/>
            </a:pPr>
            <a:endParaRPr lang="en-US" sz="1600" kern="0" dirty="0">
              <a:solidFill>
                <a:srgbClr val="000000"/>
              </a:solidFill>
              <a:latin typeface="Arial" panose="020B0604020202020204" pitchFamily="34" charset="0"/>
              <a:cs typeface="Arial" panose="020B0604020202020204" pitchFamily="34" charset="0"/>
            </a:endParaRPr>
          </a:p>
          <a:p>
            <a:pPr marL="742950" lvl="1" indent="-285750" defTabSz="914400" eaLnBrk="0" fontAlgn="base" hangingPunct="0">
              <a:spcBef>
                <a:spcPct val="20000"/>
              </a:spcBef>
              <a:spcAft>
                <a:spcPct val="0"/>
              </a:spcAft>
              <a:buSzPct val="70000"/>
              <a:buFont typeface="Wingdings" panose="05000000000000000000" pitchFamily="2" charset="2"/>
              <a:buChar char="Ø"/>
            </a:pPr>
            <a:r>
              <a:rPr lang="en-US" sz="1600" kern="0" dirty="0">
                <a:solidFill>
                  <a:srgbClr val="000000"/>
                </a:solidFill>
                <a:latin typeface="Arial" panose="020B0604020202020204" pitchFamily="34" charset="0"/>
                <a:cs typeface="Arial" panose="020B0604020202020204" pitchFamily="34" charset="0"/>
              </a:rPr>
              <a:t>Debriefing: The researcher must fully explain the purpose of the research.</a:t>
            </a:r>
            <a:endParaRPr lang="en-US" sz="1600" kern="0" dirty="0">
              <a:solidFill>
                <a:srgbClr val="000000"/>
              </a:solidFill>
              <a:latin typeface="Calibri" panose="020F0502020204030204" pitchFamily="34" charset="0"/>
            </a:endParaRPr>
          </a:p>
        </p:txBody>
      </p:sp>
      <p:sp>
        <p:nvSpPr>
          <p:cNvPr id="3" name="Title 1">
            <a:extLst>
              <a:ext uri="{FF2B5EF4-FFF2-40B4-BE49-F238E27FC236}">
                <a16:creationId xmlns:a16="http://schemas.microsoft.com/office/drawing/2014/main" id="{247B5A94-85D1-4A58-B158-D8971B9A51ED}"/>
              </a:ext>
            </a:extLst>
          </p:cNvPr>
          <p:cNvSpPr txBox="1">
            <a:spLocks/>
          </p:cNvSpPr>
          <p:nvPr/>
        </p:nvSpPr>
        <p:spPr>
          <a:xfrm>
            <a:off x="3415033" y="98652"/>
            <a:ext cx="5361934" cy="40374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Conducting Ethical Developmental Research</a:t>
            </a:r>
          </a:p>
        </p:txBody>
      </p:sp>
    </p:spTree>
    <p:extLst>
      <p:ext uri="{BB962C8B-B14F-4D97-AF65-F5344CB8AC3E}">
        <p14:creationId xmlns:p14="http://schemas.microsoft.com/office/powerpoint/2010/main" val="836508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58279-93FB-7EE8-6100-35DF867C05BC}"/>
              </a:ext>
            </a:extLst>
          </p:cNvPr>
          <p:cNvSpPr txBox="1">
            <a:spLocks/>
          </p:cNvSpPr>
          <p:nvPr/>
        </p:nvSpPr>
        <p:spPr>
          <a:xfrm>
            <a:off x="2633532" y="27408"/>
            <a:ext cx="7059861" cy="460466"/>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Knowing What We Know: The Scientific Method</a:t>
            </a:r>
          </a:p>
        </p:txBody>
      </p:sp>
      <p:sp>
        <p:nvSpPr>
          <p:cNvPr id="3" name="TextBox 2">
            <a:extLst>
              <a:ext uri="{FF2B5EF4-FFF2-40B4-BE49-F238E27FC236}">
                <a16:creationId xmlns:a16="http://schemas.microsoft.com/office/drawing/2014/main" id="{2E854F4D-E8D4-A71A-1E38-2C90BB458147}"/>
              </a:ext>
            </a:extLst>
          </p:cNvPr>
          <p:cNvSpPr txBox="1"/>
          <p:nvPr/>
        </p:nvSpPr>
        <p:spPr>
          <a:xfrm>
            <a:off x="400205" y="2259429"/>
            <a:ext cx="5763257" cy="2031325"/>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cs typeface="Calibri" panose="020F0502020204030204" pitchFamily="34" charset="0"/>
              </a:rPr>
              <a:t>The scientific method is a way of acquiring knowledge empirically that involves careful observations and skepticism about what is observed.</a:t>
            </a:r>
          </a:p>
          <a:p>
            <a:pPr marL="285750" indent="-285750">
              <a:buFont typeface="Wingdings" panose="05000000000000000000" pitchFamily="2" charset="2"/>
              <a:buChar char="Ø"/>
            </a:pPr>
            <a:endParaRPr lang="en-US" sz="1800" dirty="0">
              <a:cs typeface="Calibri" panose="020F0502020204030204" pitchFamily="34" charset="0"/>
            </a:endParaRPr>
          </a:p>
          <a:p>
            <a:pPr marL="285750" indent="-285750">
              <a:buFont typeface="Wingdings" panose="05000000000000000000" pitchFamily="2" charset="2"/>
              <a:buChar char="Ø"/>
            </a:pPr>
            <a:r>
              <a:rPr lang="en-US" sz="1800" dirty="0">
                <a:cs typeface="Arial" panose="020B0604020202020204" pitchFamily="34" charset="0"/>
              </a:rPr>
              <a:t>While the procedures may vary across and between fields of inquiry, the underlying processes of the scientific method are frequently the same.</a:t>
            </a:r>
          </a:p>
        </p:txBody>
      </p:sp>
      <p:sp>
        <p:nvSpPr>
          <p:cNvPr id="8" name="TextBox 7">
            <a:extLst>
              <a:ext uri="{FF2B5EF4-FFF2-40B4-BE49-F238E27FC236}">
                <a16:creationId xmlns:a16="http://schemas.microsoft.com/office/drawing/2014/main" id="{2C7C6D89-72F0-C8A5-768B-43DDAC949962}"/>
              </a:ext>
            </a:extLst>
          </p:cNvPr>
          <p:cNvSpPr txBox="1"/>
          <p:nvPr/>
        </p:nvSpPr>
        <p:spPr>
          <a:xfrm>
            <a:off x="2758882" y="6062309"/>
            <a:ext cx="637866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2"/>
              </a:rPr>
              <a:t>Wikimedia Commons </a:t>
            </a:r>
            <a:r>
              <a:rPr lang="en-US" sz="1000" dirty="0">
                <a:latin typeface="Arial" panose="020B0604020202020204" pitchFamily="34" charset="0"/>
                <a:cs typeface="Arial" panose="020B0604020202020204" pitchFamily="34" charset="0"/>
              </a:rPr>
              <a:t> is authored by </a:t>
            </a:r>
            <a:r>
              <a:rPr lang="en-US" sz="1000" dirty="0">
                <a:latin typeface="Arial" panose="020B0604020202020204" pitchFamily="34" charset="0"/>
                <a:cs typeface="Arial" panose="020B0604020202020204" pitchFamily="34" charset="0"/>
                <a:hlinkClick r:id="rId3"/>
              </a:rPr>
              <a:t>Keith Chan </a:t>
            </a:r>
            <a:r>
              <a:rPr lang="en-US" sz="1000" dirty="0">
                <a:latin typeface="Arial" panose="020B0604020202020204" pitchFamily="34" charset="0"/>
                <a:cs typeface="Arial" panose="020B0604020202020204" pitchFamily="34" charset="0"/>
              </a:rPr>
              <a:t> and licensed under </a:t>
            </a:r>
            <a:r>
              <a:rPr lang="en-US" sz="1000" dirty="0">
                <a:latin typeface="Arial" panose="020B0604020202020204" pitchFamily="34" charset="0"/>
                <a:cs typeface="Arial" panose="020B0604020202020204" pitchFamily="34" charset="0"/>
                <a:hlinkClick r:id="rId4"/>
              </a:rPr>
              <a:t>CC BY SA 4.0 International</a:t>
            </a:r>
            <a:r>
              <a:rPr lang="en-US" sz="1000" dirty="0">
                <a:latin typeface="Arial" panose="020B0604020202020204" pitchFamily="34" charset="0"/>
                <a:cs typeface="Arial" panose="020B0604020202020204" pitchFamily="34" charset="0"/>
              </a:rPr>
              <a:t>. </a:t>
            </a:r>
            <a:endParaRPr lang="en-US" sz="1000" dirty="0"/>
          </a:p>
        </p:txBody>
      </p:sp>
      <p:pic>
        <p:nvPicPr>
          <p:cNvPr id="9" name="Picture 8">
            <a:extLst>
              <a:ext uri="{FF2B5EF4-FFF2-40B4-BE49-F238E27FC236}">
                <a16:creationId xmlns:a16="http://schemas.microsoft.com/office/drawing/2014/main" id="{BE6BC71C-873B-D358-0217-895BED18BA2E}"/>
              </a:ext>
            </a:extLst>
          </p:cNvPr>
          <p:cNvPicPr>
            <a:picLocks noChangeAspect="1"/>
          </p:cNvPicPr>
          <p:nvPr/>
        </p:nvPicPr>
        <p:blipFill>
          <a:blip r:embed="rId5"/>
          <a:stretch>
            <a:fillRect/>
          </a:stretch>
        </p:blipFill>
        <p:spPr>
          <a:xfrm>
            <a:off x="6977601" y="935473"/>
            <a:ext cx="4687548" cy="4663440"/>
          </a:xfrm>
          <a:prstGeom prst="rect">
            <a:avLst/>
          </a:prstGeom>
        </p:spPr>
      </p:pic>
      <p:sp>
        <p:nvSpPr>
          <p:cNvPr id="4" name="TextBox 3">
            <a:extLst>
              <a:ext uri="{FF2B5EF4-FFF2-40B4-BE49-F238E27FC236}">
                <a16:creationId xmlns:a16="http://schemas.microsoft.com/office/drawing/2014/main" id="{0AE718D7-DAB8-12A6-84EC-6EA961FDB936}"/>
              </a:ext>
            </a:extLst>
          </p:cNvPr>
          <p:cNvSpPr txBox="1"/>
          <p:nvPr/>
        </p:nvSpPr>
        <p:spPr>
          <a:xfrm>
            <a:off x="789305" y="4477151"/>
            <a:ext cx="471359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The Scientific Method: Steps, Examples, Tips, and Exercise</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147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706FC10-5174-49A3-9F8F-B57A317C6A31}"/>
              </a:ext>
            </a:extLst>
          </p:cNvPr>
          <p:cNvSpPr txBox="1">
            <a:spLocks/>
          </p:cNvSpPr>
          <p:nvPr/>
        </p:nvSpPr>
        <p:spPr>
          <a:xfrm>
            <a:off x="974414" y="0"/>
            <a:ext cx="10109973" cy="460466"/>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Quantitative Versus Qualitative Research Methods</a:t>
            </a:r>
          </a:p>
        </p:txBody>
      </p:sp>
      <p:sp>
        <p:nvSpPr>
          <p:cNvPr id="5" name="TextBox 4">
            <a:extLst>
              <a:ext uri="{FF2B5EF4-FFF2-40B4-BE49-F238E27FC236}">
                <a16:creationId xmlns:a16="http://schemas.microsoft.com/office/drawing/2014/main" id="{989EF1F4-A61F-4430-87D3-BE20BB00B3B2}"/>
              </a:ext>
            </a:extLst>
          </p:cNvPr>
          <p:cNvSpPr txBox="1"/>
          <p:nvPr/>
        </p:nvSpPr>
        <p:spPr>
          <a:xfrm>
            <a:off x="200051" y="863723"/>
            <a:ext cx="4878425" cy="5078313"/>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l" fontAlgn="base"/>
            <a:r>
              <a:rPr lang="en-US" dirty="0">
                <a:solidFill>
                  <a:srgbClr val="373D3F"/>
                </a:solidFill>
                <a:cs typeface="Arial" panose="020B0604020202020204" pitchFamily="34" charset="0"/>
              </a:rPr>
              <a:t>R</a:t>
            </a:r>
            <a:r>
              <a:rPr lang="en-US" b="0" i="0" dirty="0">
                <a:solidFill>
                  <a:srgbClr val="373D3F"/>
                </a:solidFill>
                <a:effectLst/>
                <a:cs typeface="Arial" panose="020B0604020202020204" pitchFamily="34" charset="0"/>
              </a:rPr>
              <a:t>esearch can be divided into two basic categories</a:t>
            </a:r>
          </a:p>
          <a:p>
            <a:pPr marL="285750" indent="-285750" algn="l" fontAlgn="base">
              <a:buFont typeface="Wingdings" panose="05000000000000000000" pitchFamily="2" charset="2"/>
              <a:buChar char="Ø"/>
            </a:pPr>
            <a:endParaRPr lang="en-US" b="0" i="0" dirty="0">
              <a:solidFill>
                <a:srgbClr val="373D3F"/>
              </a:solidFill>
              <a:effectLst/>
              <a:cs typeface="Arial" panose="020B0604020202020204" pitchFamily="34" charset="0"/>
            </a:endParaRPr>
          </a:p>
          <a:p>
            <a:pPr marL="742950" lvl="1" indent="-285750" fontAlgn="base">
              <a:buFont typeface="Wingdings" panose="05000000000000000000" pitchFamily="2" charset="2"/>
              <a:buChar char="Ø"/>
            </a:pPr>
            <a:r>
              <a:rPr lang="en-US" b="0" i="1" dirty="0">
                <a:solidFill>
                  <a:srgbClr val="373D3F"/>
                </a:solidFill>
                <a:effectLst/>
                <a:cs typeface="Arial" panose="020B0604020202020204" pitchFamily="34" charset="0"/>
              </a:rPr>
              <a:t>Qualitative research:</a:t>
            </a:r>
          </a:p>
          <a:p>
            <a:pPr marL="1200150" lvl="2" indent="-285750" fontAlgn="base">
              <a:buFont typeface="Wingdings" panose="05000000000000000000" pitchFamily="2" charset="2"/>
              <a:buChar char="Ø"/>
            </a:pPr>
            <a:r>
              <a:rPr lang="en-US" dirty="0">
                <a:solidFill>
                  <a:srgbClr val="373D3F"/>
                </a:solidFill>
                <a:cs typeface="Arial" panose="020B0604020202020204" pitchFamily="34" charset="0"/>
              </a:rPr>
              <a:t>Explores question of the “how” and “why”</a:t>
            </a:r>
          </a:p>
          <a:p>
            <a:pPr marL="1200150" lvl="2" indent="-285750" fontAlgn="base">
              <a:buFont typeface="Wingdings" panose="05000000000000000000" pitchFamily="2" charset="2"/>
              <a:buChar char="Ø"/>
            </a:pPr>
            <a:r>
              <a:rPr lang="en-US" dirty="0">
                <a:solidFill>
                  <a:srgbClr val="373D3F"/>
                </a:solidFill>
                <a:cs typeface="Arial" panose="020B0604020202020204" pitchFamily="34" charset="0"/>
              </a:rPr>
              <a:t>Typically conducted using interviews, focus groups, and other face-to-face strategies to gather information.</a:t>
            </a:r>
          </a:p>
          <a:p>
            <a:pPr marL="1200150" lvl="2" indent="-285750" fontAlgn="base">
              <a:buFont typeface="Wingdings" panose="05000000000000000000" pitchFamily="2" charset="2"/>
              <a:buChar char="Ø"/>
            </a:pPr>
            <a:endParaRPr lang="en-US" b="0" i="0" dirty="0">
              <a:solidFill>
                <a:srgbClr val="373D3F"/>
              </a:solidFill>
              <a:effectLst/>
              <a:cs typeface="Arial" panose="020B0604020202020204" pitchFamily="34" charset="0"/>
            </a:endParaRPr>
          </a:p>
          <a:p>
            <a:pPr marL="742950" lvl="1" indent="-285750" fontAlgn="base">
              <a:buFont typeface="Wingdings" panose="05000000000000000000" pitchFamily="2" charset="2"/>
              <a:buChar char="Ø"/>
            </a:pPr>
            <a:r>
              <a:rPr lang="en-US" b="0" i="1" dirty="0">
                <a:solidFill>
                  <a:srgbClr val="373D3F"/>
                </a:solidFill>
                <a:effectLst/>
                <a:cs typeface="Arial" panose="020B0604020202020204" pitchFamily="34" charset="0"/>
              </a:rPr>
              <a:t>Quantitative research</a:t>
            </a:r>
            <a:r>
              <a:rPr lang="en-US" b="0" i="0" dirty="0">
                <a:solidFill>
                  <a:srgbClr val="373D3F"/>
                </a:solidFill>
                <a:effectLst/>
                <a:cs typeface="Arial" panose="020B0604020202020204" pitchFamily="34" charset="0"/>
              </a:rPr>
              <a:t> </a:t>
            </a:r>
          </a:p>
          <a:p>
            <a:pPr marL="742950" lvl="1" indent="-285750" fontAlgn="base">
              <a:buFont typeface="Wingdings" panose="05000000000000000000" pitchFamily="2" charset="2"/>
              <a:buChar char="Ø"/>
            </a:pPr>
            <a:r>
              <a:rPr lang="en-US" dirty="0">
                <a:solidFill>
                  <a:srgbClr val="373D3F"/>
                </a:solidFill>
                <a:cs typeface="Arial" panose="020B0604020202020204" pitchFamily="34" charset="0"/>
              </a:rPr>
              <a:t>I</a:t>
            </a:r>
            <a:r>
              <a:rPr lang="en-US" b="0" i="0" dirty="0">
                <a:solidFill>
                  <a:srgbClr val="373D3F"/>
                </a:solidFill>
                <a:effectLst/>
                <a:cs typeface="Arial" panose="020B0604020202020204" pitchFamily="34" charset="0"/>
              </a:rPr>
              <a:t>nvestigates data and the relationship between data that can be represented by numbers.</a:t>
            </a:r>
          </a:p>
          <a:p>
            <a:pPr marL="742950" lvl="1" indent="-285750" fontAlgn="base">
              <a:buFont typeface="Wingdings" panose="05000000000000000000" pitchFamily="2" charset="2"/>
              <a:buChar char="Ø"/>
            </a:pPr>
            <a:endParaRPr lang="en-US" b="0" i="0" dirty="0">
              <a:solidFill>
                <a:srgbClr val="373D3F"/>
              </a:solidFill>
              <a:effectLst/>
              <a:cs typeface="Arial" panose="020B0604020202020204" pitchFamily="34" charset="0"/>
            </a:endParaRPr>
          </a:p>
          <a:p>
            <a:pPr fontAlgn="base"/>
            <a:r>
              <a:rPr lang="en-US" b="0" i="0" dirty="0">
                <a:solidFill>
                  <a:srgbClr val="373D3F"/>
                </a:solidFill>
                <a:effectLst/>
                <a:cs typeface="Arial" panose="020B0604020202020204" pitchFamily="34" charset="0"/>
              </a:rPr>
              <a:t>Piaget’s work began as qualitative (he observed the behavior of his three children) and eventually moved to quantita</a:t>
            </a:r>
            <a:r>
              <a:rPr lang="en-US" dirty="0">
                <a:solidFill>
                  <a:srgbClr val="373D3F"/>
                </a:solidFill>
                <a:cs typeface="Arial" panose="020B0604020202020204" pitchFamily="34" charset="0"/>
              </a:rPr>
              <a:t>tive investigations where his theory was tested.</a:t>
            </a:r>
            <a:endParaRPr lang="en-US" b="0" i="0" dirty="0">
              <a:solidFill>
                <a:srgbClr val="373D3F"/>
              </a:solidFill>
              <a:effectLst/>
              <a:cs typeface="Arial" panose="020B0604020202020204" pitchFamily="34" charset="0"/>
            </a:endParaRPr>
          </a:p>
        </p:txBody>
      </p:sp>
      <p:sp>
        <p:nvSpPr>
          <p:cNvPr id="6" name="TextBox 5">
            <a:extLst>
              <a:ext uri="{FF2B5EF4-FFF2-40B4-BE49-F238E27FC236}">
                <a16:creationId xmlns:a16="http://schemas.microsoft.com/office/drawing/2014/main" id="{8832981C-2FF0-4A7D-AF32-9398DA9D524C}"/>
              </a:ext>
            </a:extLst>
          </p:cNvPr>
          <p:cNvSpPr txBox="1"/>
          <p:nvPr/>
        </p:nvSpPr>
        <p:spPr>
          <a:xfrm>
            <a:off x="574687" y="6130284"/>
            <a:ext cx="1141668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Text from </a:t>
            </a:r>
            <a:r>
              <a:rPr lang="en-US" sz="900" dirty="0">
                <a:latin typeface="Arial" panose="020B0604020202020204" pitchFamily="34" charset="0"/>
                <a:cs typeface="Arial" panose="020B0604020202020204" pitchFamily="34" charset="0"/>
                <a:hlinkClick r:id="rId2"/>
              </a:rPr>
              <a:t>Lumen Learning Research Methods in Psychology</a:t>
            </a:r>
            <a:r>
              <a:rPr lang="en-US" sz="900" dirty="0">
                <a:latin typeface="Arial" panose="020B0604020202020204" pitchFamily="34" charset="0"/>
                <a:cs typeface="Arial" panose="020B0604020202020204" pitchFamily="34" charset="0"/>
              </a:rPr>
              <a:t> and is taken from </a:t>
            </a:r>
            <a:r>
              <a:rPr lang="en-US" sz="900" dirty="0">
                <a:latin typeface="Arial" panose="020B0604020202020204" pitchFamily="34" charset="0"/>
                <a:cs typeface="Arial" panose="020B0604020202020204" pitchFamily="34" charset="0"/>
                <a:hlinkClick r:id="rId3"/>
              </a:rPr>
              <a:t>Research Methods in Psychology</a:t>
            </a:r>
            <a:r>
              <a:rPr lang="en-US" sz="900" dirty="0">
                <a:latin typeface="Arial" panose="020B0604020202020204" pitchFamily="34" charset="0"/>
                <a:cs typeface="Arial" panose="020B0604020202020204" pitchFamily="34" charset="0"/>
              </a:rPr>
              <a:t>. Authored by: Paul C. Price, Rajiv S. </a:t>
            </a:r>
            <a:r>
              <a:rPr lang="en-US" sz="900" dirty="0" err="1">
                <a:latin typeface="Arial" panose="020B0604020202020204" pitchFamily="34" charset="0"/>
                <a:cs typeface="Arial" panose="020B0604020202020204" pitchFamily="34" charset="0"/>
              </a:rPr>
              <a:t>Jhangiani</a:t>
            </a:r>
            <a:r>
              <a:rPr lang="en-US" sz="900" dirty="0">
                <a:latin typeface="Arial" panose="020B0604020202020204" pitchFamily="34" charset="0"/>
                <a:cs typeface="Arial" panose="020B0604020202020204" pitchFamily="34" charset="0"/>
              </a:rPr>
              <a:t>, and I-Chant A. Chiang.  Licensed under </a:t>
            </a:r>
            <a:r>
              <a:rPr lang="en-US" sz="900" dirty="0">
                <a:latin typeface="Arial" panose="020B0604020202020204" pitchFamily="34" charset="0"/>
                <a:cs typeface="Arial" panose="020B0604020202020204" pitchFamily="34" charset="0"/>
                <a:hlinkClick r:id="rId4"/>
              </a:rPr>
              <a:t>CC BY NC SA  4.0  </a:t>
            </a:r>
            <a:endParaRPr lang="en-US" sz="900" dirty="0">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88E83694-BA15-49FC-85EE-0BDA15109A83}"/>
              </a:ext>
            </a:extLst>
          </p:cNvPr>
          <p:cNvPicPr>
            <a:picLocks noChangeAspect="1"/>
          </p:cNvPicPr>
          <p:nvPr/>
        </p:nvPicPr>
        <p:blipFill rotWithShape="1">
          <a:blip r:embed="rId5"/>
          <a:srcRect b="9633"/>
          <a:stretch/>
        </p:blipFill>
        <p:spPr>
          <a:xfrm>
            <a:off x="5245132" y="1832335"/>
            <a:ext cx="6876208" cy="2926080"/>
          </a:xfrm>
          <a:prstGeom prst="rect">
            <a:avLst/>
          </a:prstGeom>
        </p:spPr>
      </p:pic>
      <p:sp>
        <p:nvSpPr>
          <p:cNvPr id="11" name="TextBox 10">
            <a:extLst>
              <a:ext uri="{FF2B5EF4-FFF2-40B4-BE49-F238E27FC236}">
                <a16:creationId xmlns:a16="http://schemas.microsoft.com/office/drawing/2014/main" id="{DB51B39E-F41B-48FB-ADFC-7754909C6226}"/>
              </a:ext>
            </a:extLst>
          </p:cNvPr>
          <p:cNvSpPr txBox="1"/>
          <p:nvPr/>
        </p:nvSpPr>
        <p:spPr>
          <a:xfrm>
            <a:off x="5534923" y="4877363"/>
            <a:ext cx="6296627"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The Differences between Qualitative and Quantitative Research </a:t>
            </a:r>
            <a:r>
              <a:rPr lang="en-US" sz="1200" dirty="0">
                <a:latin typeface="Arial" panose="020B0604020202020204" pitchFamily="34" charset="0"/>
                <a:cs typeface="Arial" panose="020B0604020202020204" pitchFamily="34" charset="0"/>
              </a:rPr>
              <a:t>discusses qualitative and quantitative  research.  The video also discusses the mixed method approach which uses both qualitative and quantitative research.</a:t>
            </a:r>
          </a:p>
        </p:txBody>
      </p:sp>
      <p:sp>
        <p:nvSpPr>
          <p:cNvPr id="7" name="TextBox 6">
            <a:extLst>
              <a:ext uri="{FF2B5EF4-FFF2-40B4-BE49-F238E27FC236}">
                <a16:creationId xmlns:a16="http://schemas.microsoft.com/office/drawing/2014/main" id="{A8CD6950-FAD2-DF38-0AA7-C938A47FC117}"/>
              </a:ext>
            </a:extLst>
          </p:cNvPr>
          <p:cNvSpPr txBox="1"/>
          <p:nvPr/>
        </p:nvSpPr>
        <p:spPr>
          <a:xfrm>
            <a:off x="6283970" y="1231629"/>
            <a:ext cx="4800417" cy="369332"/>
          </a:xfrm>
          <a:prstGeom prst="rect">
            <a:avLst/>
          </a:prstGeom>
          <a:solidFill>
            <a:schemeClr val="accent1">
              <a:lumMod val="20000"/>
              <a:lumOff val="80000"/>
            </a:schemeClr>
          </a:solidFill>
          <a:ln>
            <a:solidFill>
              <a:schemeClr val="accent1">
                <a:lumMod val="50000"/>
              </a:schemeClr>
            </a:solidFill>
          </a:ln>
        </p:spPr>
        <p:txBody>
          <a:bodyPr wrap="none" rtlCol="0">
            <a:spAutoFit/>
          </a:bodyPr>
          <a:lstStyle/>
          <a:p>
            <a:r>
              <a:rPr lang="en-US" dirty="0"/>
              <a:t>Summary of Qualitative and Quantitative Designs</a:t>
            </a:r>
          </a:p>
        </p:txBody>
      </p:sp>
    </p:spTree>
    <p:extLst>
      <p:ext uri="{BB962C8B-B14F-4D97-AF65-F5344CB8AC3E}">
        <p14:creationId xmlns:p14="http://schemas.microsoft.com/office/powerpoint/2010/main" val="2641805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FDBB74A-BD7A-4032-862D-3BF160297918}"/>
              </a:ext>
            </a:extLst>
          </p:cNvPr>
          <p:cNvSpPr txBox="1"/>
          <p:nvPr/>
        </p:nvSpPr>
        <p:spPr>
          <a:xfrm>
            <a:off x="130405" y="321083"/>
            <a:ext cx="11613824" cy="6001643"/>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dirty="0">
                <a:latin typeface="Calibri" panose="020F0502020204030204" pitchFamily="34" charset="0"/>
                <a:cs typeface="Calibri" panose="020F0502020204030204" pitchFamily="34" charset="0"/>
              </a:rPr>
              <a:t>Descriptive Research Methods describe a behavior or situation of interest, such as how often something might occur and under what conditions.  Descriptive methods </a:t>
            </a:r>
            <a:r>
              <a:rPr lang="en-US" u="sng" dirty="0">
                <a:latin typeface="Calibri" panose="020F0502020204030204" pitchFamily="34" charset="0"/>
                <a:cs typeface="Calibri" panose="020F0502020204030204" pitchFamily="34" charset="0"/>
              </a:rPr>
              <a:t>cannot </a:t>
            </a:r>
            <a:r>
              <a:rPr lang="en-US" dirty="0">
                <a:latin typeface="Calibri" panose="020F0502020204030204" pitchFamily="34" charset="0"/>
                <a:cs typeface="Calibri" panose="020F0502020204030204" pitchFamily="34" charset="0"/>
              </a:rPr>
              <a:t>determine cause and effect relationships.  Examples include the following:</a:t>
            </a:r>
          </a:p>
          <a:p>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Case Studies: In-depth investigations of a single person, group or event.</a:t>
            </a:r>
          </a:p>
          <a:p>
            <a:pPr marL="1085850" lvl="2" indent="-171450">
              <a:buFont typeface="Wingdings" panose="05000000000000000000" pitchFamily="2" charset="2"/>
              <a:buChar char="Ø"/>
            </a:pPr>
            <a:r>
              <a:rPr lang="en-US" sz="1000" dirty="0">
                <a:latin typeface="Arial" panose="020B0604020202020204" pitchFamily="34" charset="0"/>
                <a:cs typeface="Arial" panose="020B0604020202020204" pitchFamily="34" charset="0"/>
              </a:rPr>
              <a:t>(</a:t>
            </a:r>
            <a:r>
              <a:rPr lang="en-US" sz="1000" dirty="0">
                <a:effectLst/>
                <a:latin typeface="Calibri" panose="020F0502020204030204" pitchFamily="34" charset="0"/>
                <a:ea typeface="Calibri" panose="020F0502020204030204" pitchFamily="34" charset="0"/>
                <a:cs typeface="Times New Roman" panose="02020603050405020304" pitchFamily="18" charset="0"/>
              </a:rPr>
              <a:t>McLeod, S. A. (2019, August 03). </a:t>
            </a:r>
            <a:r>
              <a:rPr lang="en-US" sz="1000" i="1" dirty="0">
                <a:effectLst/>
                <a:latin typeface="Calibri" panose="020F0502020204030204" pitchFamily="34" charset="0"/>
                <a:ea typeface="Calibri" panose="020F0502020204030204" pitchFamily="34" charset="0"/>
                <a:cs typeface="Times New Roman" panose="02020603050405020304" pitchFamily="18" charset="0"/>
              </a:rPr>
              <a:t>Case study method</a:t>
            </a:r>
            <a:r>
              <a:rPr lang="en-US" sz="1000" dirty="0">
                <a:effectLst/>
                <a:latin typeface="Calibri" panose="020F0502020204030204" pitchFamily="34" charset="0"/>
                <a:ea typeface="Calibri" panose="020F0502020204030204" pitchFamily="34" charset="0"/>
                <a:cs typeface="Times New Roman" panose="02020603050405020304" pitchFamily="18" charset="0"/>
              </a:rPr>
              <a:t>. </a:t>
            </a:r>
            <a:r>
              <a:rPr lang="en-US"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Simply Psychology</a:t>
            </a:r>
            <a:r>
              <a:rPr lang="en-US" sz="1000" dirty="0">
                <a:effectLst/>
                <a:latin typeface="Calibri" panose="020F0502020204030204" pitchFamily="34" charset="0"/>
                <a:ea typeface="Calibri" panose="020F0502020204030204" pitchFamily="34" charset="0"/>
                <a:cs typeface="Times New Roman" panose="02020603050405020304" pitchFamily="18" charset="0"/>
              </a:rPr>
              <a:t> is licensed under </a:t>
            </a:r>
            <a:r>
              <a:rPr lang="en-US" sz="10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CC BY NC 3.0.</a:t>
            </a:r>
            <a:r>
              <a:rPr lang="en-US" sz="1000" u="sng" dirty="0">
                <a:effectLst/>
                <a:latin typeface="Calibri" panose="020F0502020204030204" pitchFamily="34" charset="0"/>
                <a:ea typeface="Calibri" panose="020F0502020204030204" pitchFamily="34" charset="0"/>
                <a:cs typeface="Times New Roman" panose="02020603050405020304" pitchFamily="18" charset="0"/>
              </a:rPr>
              <a:t>)</a:t>
            </a:r>
            <a:endParaRPr lang="en-US" sz="10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Observations: Involve watching and/or recording the actions of participants. </a:t>
            </a:r>
          </a:p>
          <a:p>
            <a:pPr marL="1085850" lvl="2" indent="-171450">
              <a:buFont typeface="Wingdings" panose="05000000000000000000" pitchFamily="2" charset="2"/>
              <a:buChar char="Ø"/>
            </a:pPr>
            <a:r>
              <a:rPr lang="en-US" sz="1000" dirty="0">
                <a:effectLst/>
                <a:latin typeface="Arial" panose="020B0604020202020204" pitchFamily="34" charset="0"/>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a:t>
            </a:r>
            <a:r>
              <a:rPr lang="en-US" sz="1000" u="sng" dirty="0">
                <a:solidFill>
                  <a:srgbClr val="6EAC1C"/>
                </a:solidFill>
                <a:effectLst/>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Child</a:t>
            </a:r>
            <a:r>
              <a:rPr lang="en-US" sz="1000" u="sng" spc="-20" dirty="0">
                <a:solidFill>
                  <a:srgbClr val="6EAC1C"/>
                </a:solidFill>
                <a:effectLst/>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ren’s Development</a:t>
            </a:r>
            <a:r>
              <a:rPr lang="en-US" sz="1000" u="sng" spc="-5" dirty="0">
                <a:solidFill>
                  <a:srgbClr val="6EAC1C"/>
                </a:solidFill>
                <a:effectLst/>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 </a:t>
            </a:r>
            <a:r>
              <a:rPr lang="en-US" sz="1000" u="none" strike="noStrike" dirty="0">
                <a:solidFill>
                  <a:srgbClr val="6EAC1C"/>
                </a:solidFill>
                <a:effectLst/>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 </a:t>
            </a:r>
            <a:r>
              <a:rPr lang="en-US" sz="1000" spc="5" dirty="0">
                <a:solidFill>
                  <a:srgbClr val="000000"/>
                </a:solidFill>
                <a:effectLst/>
                <a:latin typeface="Calibri" panose="020F0502020204030204" pitchFamily="34" charset="0"/>
                <a:ea typeface="Calibri" panose="020F0502020204030204" pitchFamily="34" charset="0"/>
              </a:rPr>
              <a:t>b</a:t>
            </a:r>
            <a:r>
              <a:rPr lang="en-US" sz="1000" dirty="0">
                <a:solidFill>
                  <a:srgbClr val="000000"/>
                </a:solidFill>
                <a:effectLst/>
                <a:latin typeface="Calibri" panose="020F0502020204030204" pitchFamily="34" charset="0"/>
                <a:ea typeface="Calibri" panose="020F0502020204030204" pitchFamily="34" charset="0"/>
              </a:rPr>
              <a:t>y</a:t>
            </a:r>
            <a:r>
              <a:rPr lang="en-US" sz="1000" spc="-5" dirty="0">
                <a:solidFill>
                  <a:srgbClr val="000000"/>
                </a:solidFill>
                <a:effectLst/>
                <a:latin typeface="Calibri" panose="020F0502020204030204" pitchFamily="34" charset="0"/>
                <a:ea typeface="Calibri" panose="020F0502020204030204" pitchFamily="34" charset="0"/>
              </a:rPr>
              <a:t> </a:t>
            </a:r>
            <a:r>
              <a:rPr lang="en-US" sz="1000" spc="15" dirty="0">
                <a:solidFill>
                  <a:srgbClr val="000000"/>
                </a:solidFill>
                <a:effectLst/>
                <a:latin typeface="Calibri" panose="020F0502020204030204" pitchFamily="34" charset="0"/>
                <a:ea typeface="Calibri" panose="020F0502020204030204" pitchFamily="34" charset="0"/>
              </a:rPr>
              <a:t>A</a:t>
            </a:r>
            <a:r>
              <a:rPr lang="en-US" sz="1000" spc="5" dirty="0">
                <a:solidFill>
                  <a:srgbClr val="000000"/>
                </a:solidFill>
                <a:effectLst/>
                <a:latin typeface="Calibri" panose="020F0502020204030204" pitchFamily="34" charset="0"/>
                <a:ea typeface="Calibri" panose="020F0502020204030204" pitchFamily="34" charset="0"/>
              </a:rPr>
              <a:t>n</a:t>
            </a:r>
            <a:r>
              <a:rPr lang="en-US" sz="1000" dirty="0">
                <a:solidFill>
                  <a:srgbClr val="000000"/>
                </a:solidFill>
                <a:effectLst/>
                <a:latin typeface="Calibri" panose="020F0502020204030204" pitchFamily="34" charset="0"/>
                <a:ea typeface="Calibri" panose="020F0502020204030204" pitchFamily="34" charset="0"/>
              </a:rPr>
              <a:t>a</a:t>
            </a:r>
            <a:r>
              <a:rPr lang="en-US" sz="1000" spc="-10" dirty="0">
                <a:solidFill>
                  <a:srgbClr val="000000"/>
                </a:solidFill>
                <a:effectLst/>
                <a:latin typeface="Calibri" panose="020F0502020204030204" pitchFamily="34" charset="0"/>
                <a:ea typeface="Calibri" panose="020F0502020204030204" pitchFamily="34" charset="0"/>
              </a:rPr>
              <a:t> </a:t>
            </a:r>
            <a:r>
              <a:rPr lang="en-US" sz="1000" dirty="0">
                <a:solidFill>
                  <a:srgbClr val="000000"/>
                </a:solidFill>
                <a:effectLst/>
                <a:latin typeface="Calibri" panose="020F0502020204030204" pitchFamily="34" charset="0"/>
                <a:ea typeface="Calibri" panose="020F0502020204030204" pitchFamily="34" charset="0"/>
              </a:rPr>
              <a:t>R.</a:t>
            </a:r>
            <a:r>
              <a:rPr lang="en-US" sz="1000" spc="-10" dirty="0">
                <a:solidFill>
                  <a:srgbClr val="000000"/>
                </a:solidFill>
                <a:effectLst/>
                <a:latin typeface="Calibri" panose="020F0502020204030204" pitchFamily="34" charset="0"/>
                <a:ea typeface="Calibri" panose="020F0502020204030204" pitchFamily="34" charset="0"/>
              </a:rPr>
              <a:t> </a:t>
            </a:r>
            <a:r>
              <a:rPr lang="en-US" sz="1000" dirty="0">
                <a:solidFill>
                  <a:srgbClr val="000000"/>
                </a:solidFill>
                <a:effectLst/>
                <a:latin typeface="Calibri" panose="020F0502020204030204" pitchFamily="34" charset="0"/>
                <a:ea typeface="Calibri" panose="020F0502020204030204" pitchFamily="34" charset="0"/>
              </a:rPr>
              <a:t>Leon</a:t>
            </a:r>
            <a:r>
              <a:rPr lang="en-US" sz="1000" spc="-15" dirty="0">
                <a:solidFill>
                  <a:srgbClr val="000000"/>
                </a:solidFill>
                <a:effectLst/>
                <a:latin typeface="Calibri" panose="020F0502020204030204" pitchFamily="34" charset="0"/>
                <a:ea typeface="Calibri" panose="020F0502020204030204" pitchFamily="34" charset="0"/>
              </a:rPr>
              <a:t> </a:t>
            </a:r>
            <a:r>
              <a:rPr lang="en-US" sz="1000" dirty="0">
                <a:solidFill>
                  <a:srgbClr val="000000"/>
                </a:solidFill>
                <a:effectLst/>
                <a:latin typeface="Calibri" panose="020F0502020204030204" pitchFamily="34" charset="0"/>
                <a:ea typeface="Calibri" panose="020F0502020204030204" pitchFamily="34" charset="0"/>
              </a:rPr>
              <a:t>is</a:t>
            </a:r>
            <a:r>
              <a:rPr lang="en-US" sz="1000" spc="-10" dirty="0">
                <a:solidFill>
                  <a:srgbClr val="000000"/>
                </a:solidFill>
                <a:effectLst/>
                <a:latin typeface="Calibri" panose="020F0502020204030204" pitchFamily="34" charset="0"/>
                <a:ea typeface="Calibri" panose="020F0502020204030204" pitchFamily="34" charset="0"/>
              </a:rPr>
              <a:t> </a:t>
            </a:r>
            <a:r>
              <a:rPr lang="en-US" sz="1000" dirty="0">
                <a:solidFill>
                  <a:srgbClr val="000000"/>
                </a:solidFill>
                <a:effectLst/>
                <a:latin typeface="Calibri" panose="020F0502020204030204" pitchFamily="34" charset="0"/>
                <a:ea typeface="Calibri" panose="020F0502020204030204" pitchFamily="34" charset="0"/>
              </a:rPr>
              <a:t>l</a:t>
            </a:r>
            <a:r>
              <a:rPr lang="en-US" sz="1000" spc="10" dirty="0">
                <a:solidFill>
                  <a:srgbClr val="000000"/>
                </a:solidFill>
                <a:effectLst/>
                <a:latin typeface="Calibri" panose="020F0502020204030204" pitchFamily="34" charset="0"/>
                <a:ea typeface="Calibri" panose="020F0502020204030204" pitchFamily="34" charset="0"/>
              </a:rPr>
              <a:t>i</a:t>
            </a:r>
            <a:r>
              <a:rPr lang="en-US" sz="1000" dirty="0">
                <a:solidFill>
                  <a:srgbClr val="000000"/>
                </a:solidFill>
                <a:effectLst/>
                <a:latin typeface="Calibri" panose="020F0502020204030204" pitchFamily="34" charset="0"/>
                <a:ea typeface="Calibri" panose="020F0502020204030204" pitchFamily="34" charset="0"/>
              </a:rPr>
              <a:t>c</a:t>
            </a:r>
            <a:r>
              <a:rPr lang="en-US" sz="1000" spc="-5" dirty="0">
                <a:solidFill>
                  <a:srgbClr val="000000"/>
                </a:solidFill>
                <a:effectLst/>
                <a:latin typeface="Calibri" panose="020F0502020204030204" pitchFamily="34" charset="0"/>
                <a:ea typeface="Calibri" panose="020F0502020204030204" pitchFamily="34" charset="0"/>
              </a:rPr>
              <a:t>e</a:t>
            </a:r>
            <a:r>
              <a:rPr lang="en-US" sz="1000" spc="15" dirty="0">
                <a:solidFill>
                  <a:srgbClr val="000000"/>
                </a:solidFill>
                <a:effectLst/>
                <a:latin typeface="Calibri" panose="020F0502020204030204" pitchFamily="34" charset="0"/>
                <a:ea typeface="Calibri" panose="020F0502020204030204" pitchFamily="34" charset="0"/>
              </a:rPr>
              <a:t>n</a:t>
            </a:r>
            <a:r>
              <a:rPr lang="en-US" sz="1000" spc="-5" dirty="0">
                <a:solidFill>
                  <a:srgbClr val="000000"/>
                </a:solidFill>
                <a:effectLst/>
                <a:latin typeface="Calibri" panose="020F0502020204030204" pitchFamily="34" charset="0"/>
                <a:ea typeface="Calibri" panose="020F0502020204030204" pitchFamily="34" charset="0"/>
              </a:rPr>
              <a:t>se</a:t>
            </a:r>
            <a:r>
              <a:rPr lang="en-US" sz="1000" dirty="0">
                <a:solidFill>
                  <a:srgbClr val="000000"/>
                </a:solidFill>
                <a:effectLst/>
                <a:latin typeface="Calibri" panose="020F0502020204030204" pitchFamily="34" charset="0"/>
                <a:ea typeface="Calibri" panose="020F0502020204030204" pitchFamily="34" charset="0"/>
              </a:rPr>
              <a:t>d</a:t>
            </a:r>
            <a:r>
              <a:rPr lang="en-US" sz="1000" spc="-30" dirty="0">
                <a:solidFill>
                  <a:srgbClr val="000000"/>
                </a:solidFill>
                <a:effectLst/>
                <a:latin typeface="Calibri" panose="020F0502020204030204" pitchFamily="34" charset="0"/>
                <a:ea typeface="Calibri" panose="020F0502020204030204" pitchFamily="34" charset="0"/>
              </a:rPr>
              <a:t> </a:t>
            </a:r>
            <a:r>
              <a:rPr lang="en-US" sz="1000" spc="5" dirty="0">
                <a:solidFill>
                  <a:srgbClr val="000000"/>
                </a:solidFill>
                <a:effectLst/>
                <a:latin typeface="Calibri" panose="020F0502020204030204" pitchFamily="34" charset="0"/>
                <a:ea typeface="Calibri" panose="020F0502020204030204" pitchFamily="34" charset="0"/>
              </a:rPr>
              <a:t>und</a:t>
            </a:r>
            <a:r>
              <a:rPr lang="en-US" sz="1000" spc="-5" dirty="0">
                <a:solidFill>
                  <a:srgbClr val="000000"/>
                </a:solidFill>
                <a:effectLst/>
                <a:latin typeface="Calibri" panose="020F0502020204030204" pitchFamily="34" charset="0"/>
                <a:ea typeface="Calibri" panose="020F0502020204030204" pitchFamily="34" charset="0"/>
              </a:rPr>
              <a:t>e</a:t>
            </a:r>
            <a:r>
              <a:rPr lang="en-US" sz="1000" dirty="0">
                <a:solidFill>
                  <a:srgbClr val="000000"/>
                </a:solidFill>
                <a:effectLst/>
                <a:latin typeface="Calibri" panose="020F0502020204030204" pitchFamily="34" charset="0"/>
                <a:ea typeface="Calibri" panose="020F0502020204030204" pitchFamily="34" charset="0"/>
              </a:rPr>
              <a:t>r</a:t>
            </a:r>
            <a:r>
              <a:rPr lang="en-US" sz="1000" spc="-25" dirty="0">
                <a:solidFill>
                  <a:srgbClr val="000000"/>
                </a:solidFill>
                <a:effectLst/>
                <a:latin typeface="Calibri" panose="020F0502020204030204" pitchFamily="34" charset="0"/>
                <a:ea typeface="Calibri" panose="020F0502020204030204" pitchFamily="34" charset="0"/>
              </a:rPr>
              <a:t> </a:t>
            </a:r>
            <a:r>
              <a:rPr lang="en-US" sz="1000" spc="-220" dirty="0">
                <a:solidFill>
                  <a:srgbClr val="045DC3"/>
                </a:solidFill>
                <a:effectLst/>
                <a:latin typeface="Calibri" panose="020F0502020204030204" pitchFamily="34" charset="0"/>
                <a:ea typeface="Calibri" panose="020F0502020204030204" pitchFamily="34" charset="0"/>
              </a:rPr>
              <a:t> </a:t>
            </a:r>
            <a:r>
              <a:rPr lang="en-US" sz="1000" u="sng" spc="10" dirty="0">
                <a:solidFill>
                  <a:srgbClr val="045DC3"/>
                </a:solidFill>
                <a:effectLst/>
                <a:latin typeface="Calibri" panose="020F0502020204030204" pitchFamily="34" charset="0"/>
                <a:ea typeface="Calibri" panose="020F0502020204030204" pitchFamily="34" charset="0"/>
                <a:cs typeface="Calibri" panose="020F0502020204030204" pitchFamily="34" charset="0"/>
                <a:hlinkClick r:id="rId5"/>
              </a:rPr>
              <a:t>C</a:t>
            </a:r>
            <a:r>
              <a:rPr lang="en-US" sz="1000" u="sng" dirty="0">
                <a:solidFill>
                  <a:srgbClr val="045DC3"/>
                </a:solidFill>
                <a:effectLst/>
                <a:latin typeface="Calibri" panose="020F0502020204030204" pitchFamily="34" charset="0"/>
                <a:ea typeface="Calibri" panose="020F0502020204030204" pitchFamily="34" charset="0"/>
                <a:cs typeface="Calibri" panose="020F0502020204030204" pitchFamily="34" charset="0"/>
                <a:hlinkClick r:id="rId5"/>
              </a:rPr>
              <a:t>C</a:t>
            </a:r>
            <a:r>
              <a:rPr lang="en-US" sz="1000" u="sng" spc="-15" dirty="0">
                <a:solidFill>
                  <a:srgbClr val="045DC3"/>
                </a:solidFill>
                <a:effectLst/>
                <a:latin typeface="Calibri" panose="020F0502020204030204" pitchFamily="34" charset="0"/>
                <a:ea typeface="Calibri" panose="020F0502020204030204" pitchFamily="34" charset="0"/>
                <a:cs typeface="Calibri" panose="020F0502020204030204" pitchFamily="34" charset="0"/>
                <a:hlinkClick r:id="rId5"/>
              </a:rPr>
              <a:t> </a:t>
            </a:r>
            <a:r>
              <a:rPr lang="en-US" sz="1000" u="sng" dirty="0">
                <a:solidFill>
                  <a:srgbClr val="045DC3"/>
                </a:solidFill>
                <a:effectLst/>
                <a:latin typeface="Calibri" panose="020F0502020204030204" pitchFamily="34" charset="0"/>
                <a:ea typeface="Calibri" panose="020F0502020204030204" pitchFamily="34" charset="0"/>
                <a:cs typeface="Calibri" panose="020F0502020204030204" pitchFamily="34" charset="0"/>
                <a:hlinkClick r:id="rId5"/>
              </a:rPr>
              <a:t>BY</a:t>
            </a:r>
            <a:r>
              <a:rPr lang="en-US" sz="1000" u="sng" spc="-15" dirty="0">
                <a:solidFill>
                  <a:srgbClr val="045DC3"/>
                </a:solidFill>
                <a:effectLst/>
                <a:latin typeface="Calibri" panose="020F0502020204030204" pitchFamily="34" charset="0"/>
                <a:ea typeface="Calibri" panose="020F0502020204030204" pitchFamily="34" charset="0"/>
                <a:cs typeface="Calibri" panose="020F0502020204030204" pitchFamily="34" charset="0"/>
                <a:hlinkClick r:id="rId5"/>
              </a:rPr>
              <a:t> </a:t>
            </a:r>
            <a:r>
              <a:rPr lang="en-US" sz="1000" u="sng" dirty="0">
                <a:solidFill>
                  <a:srgbClr val="045DC3"/>
                </a:solidFill>
                <a:effectLst/>
                <a:latin typeface="Calibri" panose="020F0502020204030204" pitchFamily="34" charset="0"/>
                <a:ea typeface="Calibri" panose="020F0502020204030204" pitchFamily="34" charset="0"/>
                <a:cs typeface="Calibri" panose="020F0502020204030204" pitchFamily="34" charset="0"/>
                <a:hlinkClick r:id="rId5"/>
              </a:rPr>
              <a:t>4</a:t>
            </a:r>
            <a:r>
              <a:rPr lang="en-US" sz="1000" u="sng" spc="15" dirty="0">
                <a:solidFill>
                  <a:srgbClr val="045DC3"/>
                </a:solidFill>
                <a:effectLst/>
                <a:latin typeface="Calibri" panose="020F0502020204030204" pitchFamily="34" charset="0"/>
                <a:ea typeface="Calibri" panose="020F0502020204030204" pitchFamily="34" charset="0"/>
                <a:cs typeface="Calibri" panose="020F0502020204030204" pitchFamily="34" charset="0"/>
                <a:hlinkClick r:id="rId5"/>
              </a:rPr>
              <a:t>.</a:t>
            </a:r>
            <a:r>
              <a:rPr lang="en-US" sz="1000" u="sng" dirty="0">
                <a:solidFill>
                  <a:srgbClr val="045DC3"/>
                </a:solidFill>
                <a:effectLst/>
                <a:latin typeface="Calibri" panose="020F0502020204030204" pitchFamily="34" charset="0"/>
                <a:ea typeface="Calibri" panose="020F0502020204030204" pitchFamily="34" charset="0"/>
                <a:cs typeface="Calibri" panose="020F0502020204030204" pitchFamily="34" charset="0"/>
                <a:hlinkClick r:id="rId5"/>
              </a:rPr>
              <a:t>0</a:t>
            </a:r>
            <a:r>
              <a:rPr lang="en-US" sz="1000" u="sng" dirty="0">
                <a:latin typeface="Calibri" panose="020F0502020204030204" pitchFamily="34" charset="0"/>
                <a:ea typeface="Calibri" panose="020F0502020204030204" pitchFamily="34" charset="0"/>
                <a:cs typeface="Calibri" panose="020F0502020204030204" pitchFamily="34" charset="0"/>
              </a:rPr>
              <a:t>)</a:t>
            </a:r>
            <a:endParaRPr lang="en-US" sz="10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Surveys/Questionnaires: Typically involve asking a standard set of questions either over the phone, through the mail, or over email. </a:t>
            </a:r>
          </a:p>
          <a:p>
            <a:pPr marL="1085850" lvl="2" indent="-171450">
              <a:buFont typeface="Wingdings" panose="05000000000000000000" pitchFamily="2" charset="2"/>
              <a:buChar char="Ø"/>
            </a:pPr>
            <a:r>
              <a:rPr lang="en-US" sz="1000" dirty="0">
                <a:latin typeface="Arial" panose="020B0604020202020204" pitchFamily="34" charset="0"/>
                <a:cs typeface="Arial" panose="020B0604020202020204" pitchFamily="34" charset="0"/>
              </a:rPr>
              <a:t>(</a:t>
            </a:r>
            <a:r>
              <a:rPr lang="en-US" sz="1000" u="sng" dirty="0">
                <a:solidFill>
                  <a:srgbClr val="0099FF"/>
                </a:solidFill>
                <a:effectLst/>
                <a:latin typeface="Calibri" panose="020F0502020204030204" pitchFamily="34" charset="0"/>
                <a:ea typeface="Calibri" panose="020F0502020204030204" pitchFamily="34" charset="0"/>
                <a:cs typeface="Calibri" panose="020F0502020204030204" pitchFamily="34" charset="0"/>
                <a:hlinkClick r:id="rId6"/>
              </a:rPr>
              <a:t>Lifespan Development</a:t>
            </a:r>
            <a:r>
              <a:rPr lang="en-US" sz="1000" dirty="0">
                <a:effectLst/>
                <a:latin typeface="Calibri" panose="020F0502020204030204" pitchFamily="34" charset="0"/>
                <a:ea typeface="Calibri" panose="020F0502020204030204" pitchFamily="34" charset="0"/>
              </a:rPr>
              <a:t> by </a:t>
            </a:r>
            <a:r>
              <a:rPr lang="en-US" sz="10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7"/>
              </a:rPr>
              <a:t>Lumen Learning</a:t>
            </a:r>
            <a:r>
              <a:rPr lang="en-US" sz="1000" dirty="0">
                <a:effectLst/>
                <a:latin typeface="Calibri" panose="020F0502020204030204" pitchFamily="34" charset="0"/>
                <a:ea typeface="Calibri" panose="020F0502020204030204" pitchFamily="34" charset="0"/>
              </a:rPr>
              <a:t> is licensed under </a:t>
            </a:r>
            <a:r>
              <a:rPr lang="en-US" sz="1000" u="sng" dirty="0">
                <a:solidFill>
                  <a:srgbClr val="0000FF"/>
                </a:solidFill>
                <a:effectLst/>
                <a:latin typeface="Calibri" panose="020F0502020204030204" pitchFamily="34" charset="0"/>
                <a:ea typeface="Calibri" panose="020F0502020204030204" pitchFamily="34" charset="0"/>
                <a:cs typeface="Calibri" panose="020F0502020204030204" pitchFamily="34" charset="0"/>
                <a:hlinkClick r:id="rId8"/>
              </a:rPr>
              <a:t>CC BY 4.0</a:t>
            </a:r>
            <a:r>
              <a:rPr lang="en-US"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Interviews: Like survey and questionnaire method, but instead of using phone interview, the mail, or email, the individual meets face-to-face with the researcher.</a:t>
            </a:r>
          </a:p>
          <a:p>
            <a:pPr marL="1085850" lvl="2" indent="-171450">
              <a:buFont typeface="Wingdings" panose="05000000000000000000" pitchFamily="2" charset="2"/>
              <a:buChar char="Ø"/>
            </a:pPr>
            <a:r>
              <a:rPr lang="en-US" sz="1000" dirty="0">
                <a:latin typeface="Arial" panose="020B0604020202020204" pitchFamily="34" charset="0"/>
                <a:cs typeface="Arial" panose="020B0604020202020204" pitchFamily="34" charset="0"/>
              </a:rPr>
              <a:t>(</a:t>
            </a:r>
            <a:r>
              <a:rPr lang="en-US" sz="10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9"/>
              </a:rPr>
              <a:t>Lifespan Development: A Psychological Perspective 2</a:t>
            </a:r>
            <a:r>
              <a:rPr lang="en-US" sz="1000" u="sng" baseline="300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9"/>
              </a:rPr>
              <a:t>nd</a:t>
            </a:r>
            <a:r>
              <a:rPr lang="en-US" sz="1000" dirty="0">
                <a:effectLst/>
                <a:latin typeface="Calibri" panose="020F0502020204030204" pitchFamily="34" charset="0"/>
                <a:ea typeface="Calibri" panose="020F0502020204030204" pitchFamily="34" charset="0"/>
                <a:cs typeface="Times New Roman" panose="02020603050405020304" pitchFamily="18" charset="0"/>
              </a:rPr>
              <a:t> Edition by Martha </a:t>
            </a:r>
            <a:r>
              <a:rPr lang="en-US" sz="1000" dirty="0" err="1">
                <a:effectLst/>
                <a:latin typeface="Calibri" panose="020F0502020204030204" pitchFamily="34" charset="0"/>
                <a:ea typeface="Calibri" panose="020F0502020204030204" pitchFamily="34" charset="0"/>
                <a:cs typeface="Times New Roman" panose="02020603050405020304" pitchFamily="18" charset="0"/>
              </a:rPr>
              <a:t>Lally</a:t>
            </a:r>
            <a:r>
              <a:rPr lang="en-US" sz="1000" dirty="0">
                <a:effectLst/>
                <a:latin typeface="Calibri" panose="020F0502020204030204" pitchFamily="34" charset="0"/>
                <a:ea typeface="Calibri" panose="020F0502020204030204" pitchFamily="34" charset="0"/>
                <a:cs typeface="Times New Roman" panose="02020603050405020304" pitchFamily="18" charset="0"/>
              </a:rPr>
              <a:t> and Suzanne Valentine-French is licensed under </a:t>
            </a:r>
            <a:r>
              <a:rPr lang="en-US" sz="10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10"/>
              </a:rPr>
              <a:t>CC BY-NC-SA 3.0</a:t>
            </a:r>
            <a:r>
              <a:rPr lang="en-US" sz="1000" u="sng" dirty="0">
                <a:effectLst/>
                <a:latin typeface="Calibri" panose="020F0502020204030204" pitchFamily="34" charset="0"/>
                <a:ea typeface="Calibri" panose="020F0502020204030204" pitchFamily="34" charset="0"/>
                <a:cs typeface="Times New Roman" panose="02020603050405020304" pitchFamily="18" charset="0"/>
              </a:rPr>
              <a:t> )</a:t>
            </a:r>
            <a:endParaRPr lang="en-US" sz="10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Psychophysiological Assessment: measures of heart rate, hormone levels, or brain activity.</a:t>
            </a:r>
          </a:p>
          <a:p>
            <a:pPr marL="1085850" marR="0" lvl="2"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en-US" sz="1000" b="0" i="0" u="sng" strike="noStrike" kern="1200" cap="none" spc="0" normalizeH="0" baseline="0" noProof="0" dirty="0">
                <a:ln>
                  <a:noFill/>
                </a:ln>
                <a:solidFill>
                  <a:srgbClr val="0000FF"/>
                </a:solidFill>
                <a:effectLst/>
                <a:uLnTx/>
                <a:uFillTx/>
                <a:latin typeface="Calibri" panose="020F0502020204030204" pitchFamily="34" charset="0"/>
                <a:ea typeface="Calibri" panose="020F0502020204030204" pitchFamily="34" charset="0"/>
                <a:cs typeface="Times New Roman" panose="02020603050405020304" pitchFamily="18" charset="0"/>
                <a:hlinkClick r:id="rId9"/>
              </a:rPr>
              <a:t>Lifespan Development: A Psychological Perspective 2</a:t>
            </a:r>
            <a:r>
              <a:rPr kumimoji="0" lang="en-US" sz="1000" b="0" i="0" u="sng" strike="noStrike" kern="1200" cap="none" spc="0" normalizeH="0" baseline="30000" noProof="0" dirty="0">
                <a:ln>
                  <a:noFill/>
                </a:ln>
                <a:solidFill>
                  <a:srgbClr val="0000FF"/>
                </a:solidFill>
                <a:effectLst/>
                <a:uLnTx/>
                <a:uFillTx/>
                <a:latin typeface="Calibri" panose="020F0502020204030204" pitchFamily="34" charset="0"/>
                <a:ea typeface="Calibri" panose="020F0502020204030204" pitchFamily="34" charset="0"/>
                <a:cs typeface="Times New Roman" panose="02020603050405020304" pitchFamily="18" charset="0"/>
                <a:hlinkClick r:id="rId9"/>
              </a:rPr>
              <a:t>nd</a:t>
            </a:r>
            <a:r>
              <a:rPr kumimoji="0" lang="en-US" sz="1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Edition by Martha </a:t>
            </a:r>
            <a:r>
              <a:rPr kumimoji="0" lang="en-US" sz="10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Lally</a:t>
            </a:r>
            <a:r>
              <a:rPr kumimoji="0" lang="en-US" sz="1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and Suzanne Valentine-French is licensed under </a:t>
            </a:r>
            <a:r>
              <a:rPr kumimoji="0" lang="en-US" sz="1000" b="0" i="0" u="sng" strike="noStrike" kern="1200" cap="none" spc="0" normalizeH="0" baseline="0" noProof="0" dirty="0">
                <a:ln>
                  <a:noFill/>
                </a:ln>
                <a:solidFill>
                  <a:srgbClr val="0000FF"/>
                </a:solidFill>
                <a:effectLst/>
                <a:uLnTx/>
                <a:uFillTx/>
                <a:latin typeface="Calibri" panose="020F0502020204030204" pitchFamily="34" charset="0"/>
                <a:ea typeface="Calibri" panose="020F0502020204030204" pitchFamily="34" charset="0"/>
                <a:cs typeface="Times New Roman" panose="02020603050405020304" pitchFamily="18" charset="0"/>
                <a:hlinkClick r:id="rId10"/>
              </a:rPr>
              <a:t>CC BY-NC-SA 3.0</a:t>
            </a:r>
            <a:r>
              <a:rPr kumimoji="0" lang="en-US" sz="1000" b="0"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1200150" lvl="2"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Calibri" panose="020F0502020204030204" pitchFamily="34" charset="0"/>
                <a:cs typeface="Calibri" panose="020F0502020204030204" pitchFamily="34" charset="0"/>
              </a:rPr>
              <a:t>Secondary/Content Analysis or Archival: Analyzing information that has already been collected or examining document or media.</a:t>
            </a:r>
          </a:p>
          <a:p>
            <a:pPr marL="1085850" marR="0" lvl="2"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en-US" sz="1000" b="0" i="0" u="sng" strike="noStrike" kern="1200" cap="none" spc="0" normalizeH="0" baseline="0" noProof="0" dirty="0">
                <a:ln>
                  <a:noFill/>
                </a:ln>
                <a:solidFill>
                  <a:srgbClr val="0000FF"/>
                </a:solidFill>
                <a:effectLst/>
                <a:uLnTx/>
                <a:uFillTx/>
                <a:latin typeface="Calibri" panose="020F0502020204030204" pitchFamily="34" charset="0"/>
                <a:ea typeface="Calibri" panose="020F0502020204030204" pitchFamily="34" charset="0"/>
                <a:cs typeface="Times New Roman" panose="02020603050405020304" pitchFamily="18" charset="0"/>
                <a:hlinkClick r:id="rId9"/>
              </a:rPr>
              <a:t>Lifespan Development: A Psychological Perspective 2</a:t>
            </a:r>
            <a:r>
              <a:rPr kumimoji="0" lang="en-US" sz="1000" b="0" i="0" u="sng" strike="noStrike" kern="1200" cap="none" spc="0" normalizeH="0" baseline="30000" noProof="0" dirty="0">
                <a:ln>
                  <a:noFill/>
                </a:ln>
                <a:solidFill>
                  <a:srgbClr val="0000FF"/>
                </a:solidFill>
                <a:effectLst/>
                <a:uLnTx/>
                <a:uFillTx/>
                <a:latin typeface="Calibri" panose="020F0502020204030204" pitchFamily="34" charset="0"/>
                <a:ea typeface="Calibri" panose="020F0502020204030204" pitchFamily="34" charset="0"/>
                <a:cs typeface="Times New Roman" panose="02020603050405020304" pitchFamily="18" charset="0"/>
                <a:hlinkClick r:id="rId9"/>
              </a:rPr>
              <a:t>nd</a:t>
            </a:r>
            <a:r>
              <a:rPr kumimoji="0" lang="en-US" sz="1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Edition by Martha Lally and Suzanne Valentine-French is licensed under </a:t>
            </a:r>
            <a:r>
              <a:rPr kumimoji="0" lang="en-US" sz="1000" b="0" i="0" u="sng" strike="noStrike" kern="1200" cap="none" spc="0" normalizeH="0" baseline="0" noProof="0" dirty="0">
                <a:ln>
                  <a:noFill/>
                </a:ln>
                <a:solidFill>
                  <a:srgbClr val="0000FF"/>
                </a:solidFill>
                <a:effectLst/>
                <a:uLnTx/>
                <a:uFillTx/>
                <a:latin typeface="Calibri" panose="020F0502020204030204" pitchFamily="34" charset="0"/>
                <a:ea typeface="Calibri" panose="020F0502020204030204" pitchFamily="34" charset="0"/>
                <a:cs typeface="Times New Roman" panose="02020603050405020304" pitchFamily="18" charset="0"/>
                <a:hlinkClick r:id="rId10"/>
              </a:rPr>
              <a:t>CC BY-NC-SA 3.0</a:t>
            </a:r>
            <a:r>
              <a:rPr kumimoji="0" lang="en-US" sz="1000" b="0"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7" name="Title 1">
            <a:extLst>
              <a:ext uri="{FF2B5EF4-FFF2-40B4-BE49-F238E27FC236}">
                <a16:creationId xmlns:a16="http://schemas.microsoft.com/office/drawing/2014/main" id="{B5908EC0-6CF9-428E-B50B-789D0D7BBFDE}"/>
              </a:ext>
            </a:extLst>
          </p:cNvPr>
          <p:cNvSpPr txBox="1">
            <a:spLocks/>
          </p:cNvSpPr>
          <p:nvPr/>
        </p:nvSpPr>
        <p:spPr>
          <a:xfrm>
            <a:off x="3455060" y="55205"/>
            <a:ext cx="5707793" cy="34809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Research Methods: Descriptive Research</a:t>
            </a:r>
          </a:p>
        </p:txBody>
      </p:sp>
      <p:sp>
        <p:nvSpPr>
          <p:cNvPr id="2" name="TextBox 1">
            <a:extLst>
              <a:ext uri="{FF2B5EF4-FFF2-40B4-BE49-F238E27FC236}">
                <a16:creationId xmlns:a16="http://schemas.microsoft.com/office/drawing/2014/main" id="{0D192BD0-FFCC-497A-4FF0-4A91FC3B1610}"/>
              </a:ext>
            </a:extLst>
          </p:cNvPr>
          <p:cNvSpPr txBox="1"/>
          <p:nvPr/>
        </p:nvSpPr>
        <p:spPr>
          <a:xfrm>
            <a:off x="7871803" y="989231"/>
            <a:ext cx="3872426"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1"/>
              </a:rPr>
              <a:t>Psychology Crash Course #5</a:t>
            </a:r>
            <a:r>
              <a:rPr lang="en-US" sz="1200" dirty="0">
                <a:latin typeface="Arial" panose="020B0604020202020204" pitchFamily="34" charset="0"/>
                <a:cs typeface="Arial" panose="020B0604020202020204" pitchFamily="34" charset="0"/>
              </a:rPr>
              <a:t>: The Descriptive Method.  This video is useful for taking notes and describes cross-sectional and longitudinal research designs as well as descriptive designs.</a:t>
            </a:r>
          </a:p>
        </p:txBody>
      </p:sp>
    </p:spTree>
    <p:extLst>
      <p:ext uri="{BB962C8B-B14F-4D97-AF65-F5344CB8AC3E}">
        <p14:creationId xmlns:p14="http://schemas.microsoft.com/office/powerpoint/2010/main" val="1898323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B69E9D49-C330-4173-BFCB-8376905B061D}"/>
              </a:ext>
            </a:extLst>
          </p:cNvPr>
          <p:cNvSpPr txBox="1">
            <a:spLocks/>
          </p:cNvSpPr>
          <p:nvPr/>
        </p:nvSpPr>
        <p:spPr bwMode="auto">
          <a:xfrm>
            <a:off x="0" y="642116"/>
            <a:ext cx="12192000" cy="5168799"/>
          </a:xfrm>
          <a:prstGeom prst="rect">
            <a:avLst/>
          </a:prstGeom>
          <a:solidFill>
            <a:schemeClr val="accent1">
              <a:lumMod val="20000"/>
              <a:lumOff val="80000"/>
            </a:schemeClr>
          </a:solidFill>
          <a:ln w="9525">
            <a:solidFill>
              <a:schemeClr val="accent1">
                <a:lumMod val="50000"/>
              </a:schemeClr>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lvl="0" indent="0" defTabSz="914400">
              <a:buClr>
                <a:srgbClr val="330066"/>
              </a:buClr>
              <a:buNone/>
              <a:defRPr/>
            </a:pPr>
            <a:r>
              <a:rPr lang="en-US" sz="1800" dirty="0">
                <a:latin typeface="Arial" panose="020B0604020202020204" pitchFamily="34" charset="0"/>
                <a:ea typeface="Calibri" panose="020F0502020204030204" pitchFamily="34" charset="0"/>
              </a:rPr>
              <a:t>Correlational research involves the measurement of two or more variables and an assessment of the relationship between or among those variables.</a:t>
            </a:r>
          </a:p>
          <a:p>
            <a:pPr lvl="0" defTabSz="914400">
              <a:buClr>
                <a:srgbClr val="330066"/>
              </a:buClr>
              <a:buFont typeface="Wingdings" panose="05000000000000000000" pitchFamily="2" charset="2"/>
              <a:buChar char="Ø"/>
              <a:defRPr/>
            </a:pPr>
            <a:endParaRPr lang="en-US" sz="1800" dirty="0">
              <a:latin typeface="Arial" panose="020B0604020202020204" pitchFamily="34" charset="0"/>
              <a:ea typeface="Calibri" panose="020F0502020204030204" pitchFamily="34" charset="0"/>
            </a:endParaRPr>
          </a:p>
          <a:p>
            <a:pPr marL="280987" indent="-285750" defTabSz="914400">
              <a:buClr>
                <a:srgbClr val="330066"/>
              </a:buClr>
              <a:buFont typeface="Wingdings" panose="05000000000000000000" pitchFamily="2" charset="2"/>
              <a:buChar char="Ø"/>
              <a:defRPr/>
            </a:pPr>
            <a:r>
              <a:rPr lang="en-US" altLang="en-US" sz="1800" dirty="0">
                <a:solidFill>
                  <a:srgbClr val="000000"/>
                </a:solidFill>
                <a:latin typeface="Arial" panose="020B0604020202020204" pitchFamily="34" charset="0"/>
                <a:cs typeface="Arial" panose="020B0604020202020204" pitchFamily="34" charset="0"/>
              </a:rPr>
              <a:t>The correlation coefficient is a statistical measure of the direction and strength of the relationship between two variables that ranges from -1.00 to +1.00.</a:t>
            </a:r>
          </a:p>
          <a:p>
            <a:pPr lvl="1" defTabSz="914400">
              <a:buClr>
                <a:srgbClr val="330066"/>
              </a:buClr>
              <a:buFont typeface="Wingdings" panose="05000000000000000000" pitchFamily="2" charset="2"/>
              <a:buChar char="Ø"/>
              <a:defRPr/>
            </a:pPr>
            <a:r>
              <a:rPr lang="en-US" altLang="en-US" sz="1600" dirty="0">
                <a:solidFill>
                  <a:srgbClr val="000000"/>
                </a:solidFill>
                <a:latin typeface="Arial" panose="020B0604020202020204" pitchFamily="34" charset="0"/>
                <a:cs typeface="Arial" panose="020B0604020202020204" pitchFamily="34" charset="0"/>
              </a:rPr>
              <a:t>Positive Correlation: As one variable either increases or decreases in strength, so does the other variable. +1.00 indicates a perfect positive correlation.  The closer you are to 1, the stronger your correlation</a:t>
            </a:r>
          </a:p>
          <a:p>
            <a:pPr lvl="1" defTabSz="914400">
              <a:buClr>
                <a:srgbClr val="330066"/>
              </a:buClr>
              <a:buFont typeface="Wingdings" panose="05000000000000000000" pitchFamily="2" charset="2"/>
              <a:buChar char="Ø"/>
              <a:defRPr/>
            </a:pPr>
            <a:r>
              <a:rPr lang="en-US" altLang="en-US" sz="1600" dirty="0">
                <a:solidFill>
                  <a:srgbClr val="000000"/>
                </a:solidFill>
                <a:latin typeface="Arial" panose="020B0604020202020204" pitchFamily="34" charset="0"/>
                <a:cs typeface="Arial" panose="020B0604020202020204" pitchFamily="34" charset="0"/>
              </a:rPr>
              <a:t>Negative Correlation: As one variable increases in strength, the other variable decreases in strength, or vice-versa. -1.00 indicates a perfect negative correlation. The closer you are to -1, the stronger your correlation.</a:t>
            </a:r>
          </a:p>
          <a:p>
            <a:pPr defTabSz="914400">
              <a:buClr>
                <a:srgbClr val="330066"/>
              </a:buClr>
              <a:buFont typeface="Wingdings" panose="05000000000000000000" pitchFamily="2" charset="2"/>
              <a:buChar char="Ø"/>
              <a:defRPr/>
            </a:pPr>
            <a:endParaRPr lang="en-US" altLang="en-US" sz="2000" dirty="0">
              <a:solidFill>
                <a:srgbClr val="000000"/>
              </a:solidFill>
              <a:latin typeface="Arial" panose="020B0604020202020204" pitchFamily="34" charset="0"/>
              <a:cs typeface="Arial" panose="020B0604020202020204" pitchFamily="34" charset="0"/>
            </a:endParaRPr>
          </a:p>
          <a:p>
            <a:pPr marL="742950" lvl="1" indent="-285750" defTabSz="914400">
              <a:spcBef>
                <a:spcPct val="0"/>
              </a:spcBef>
              <a:buFont typeface="Wingdings" panose="05000000000000000000" pitchFamily="2" charset="2"/>
              <a:buChar char="Ø"/>
            </a:pPr>
            <a:r>
              <a:rPr lang="en-US" altLang="en-US" sz="1600" dirty="0">
                <a:solidFill>
                  <a:srgbClr val="000000"/>
                </a:solidFill>
                <a:latin typeface="Arial" panose="020B0604020202020204" pitchFamily="34" charset="0"/>
                <a:cs typeface="Arial" panose="020B0604020202020204" pitchFamily="34" charset="0"/>
              </a:rPr>
              <a:t>Which is the stronger correlation? +.75 or -.75? Both are equal in strength since both correlation coefficients are equal to .75.  Remember that the “+” or “-” sign only tells you about the direction of the relationship and not the strength of the relationship.</a:t>
            </a:r>
          </a:p>
          <a:p>
            <a:pPr marL="450850" defTabSz="914400">
              <a:spcBef>
                <a:spcPct val="0"/>
              </a:spcBef>
              <a:buFont typeface="Wingdings" panose="05000000000000000000" pitchFamily="2" charset="2"/>
              <a:buChar char="Ø"/>
            </a:pPr>
            <a:endParaRPr lang="en-US" altLang="en-US" sz="2000" dirty="0">
              <a:solidFill>
                <a:srgbClr val="000000"/>
              </a:solidFill>
              <a:latin typeface="Arial" panose="020B0604020202020204" pitchFamily="34" charset="0"/>
              <a:cs typeface="Arial" panose="020B0604020202020204" pitchFamily="34" charset="0"/>
            </a:endParaRPr>
          </a:p>
          <a:p>
            <a:pPr marL="742950" lvl="1" indent="-285750" defTabSz="914400">
              <a:spcBef>
                <a:spcPct val="0"/>
              </a:spcBef>
              <a:buFont typeface="Wingdings" panose="05000000000000000000" pitchFamily="2" charset="2"/>
              <a:buChar char="Ø"/>
            </a:pPr>
            <a:r>
              <a:rPr lang="en-US" altLang="en-US" sz="1600" dirty="0">
                <a:solidFill>
                  <a:srgbClr val="000000"/>
                </a:solidFill>
                <a:latin typeface="Arial" panose="020B0604020202020204" pitchFamily="34" charset="0"/>
                <a:cs typeface="Arial" panose="020B0604020202020204" pitchFamily="34" charset="0"/>
              </a:rPr>
              <a:t>Zero correlation indicates no relationship.  The closer your correlation coefficient is to zero, the weaker the correlation.</a:t>
            </a:r>
          </a:p>
          <a:p>
            <a:pPr marL="742950" lvl="1" indent="-285750" defTabSz="914400">
              <a:spcBef>
                <a:spcPct val="0"/>
              </a:spcBef>
              <a:buFont typeface="Wingdings" panose="05000000000000000000" pitchFamily="2" charset="2"/>
              <a:buChar char="Ø"/>
            </a:pPr>
            <a:endParaRPr lang="en-US" altLang="en-US" sz="1600" dirty="0">
              <a:solidFill>
                <a:srgbClr val="000000"/>
              </a:solidFill>
              <a:latin typeface="Arial" panose="020B0604020202020204" pitchFamily="34" charset="0"/>
              <a:cs typeface="Arial" panose="020B0604020202020204" pitchFamily="34" charset="0"/>
            </a:endParaRPr>
          </a:p>
          <a:p>
            <a:pPr marL="742950" lvl="1" indent="-285750" defTabSz="914400">
              <a:spcBef>
                <a:spcPct val="0"/>
              </a:spcBef>
              <a:buFont typeface="Wingdings" panose="05000000000000000000" pitchFamily="2" charset="2"/>
              <a:buChar char="Ø"/>
            </a:pPr>
            <a:r>
              <a:rPr lang="en-US" sz="1800" kern="0" dirty="0">
                <a:solidFill>
                  <a:srgbClr val="000000"/>
                </a:solidFill>
                <a:latin typeface="Arial" panose="020B0604020202020204" pitchFamily="34" charset="0"/>
                <a:cs typeface="Arial" panose="020B0604020202020204" pitchFamily="34" charset="0"/>
              </a:rPr>
              <a:t>Causality cannot be inferred between variables in correlations due to possible third variable effects.</a:t>
            </a:r>
          </a:p>
          <a:p>
            <a:pPr marL="457200" lvl="1" indent="0" defTabSz="914400">
              <a:spcBef>
                <a:spcPct val="0"/>
              </a:spcBef>
              <a:buNone/>
            </a:pPr>
            <a:endParaRPr lang="en-US" sz="1800" kern="0" dirty="0">
              <a:solidFill>
                <a:srgbClr val="000000"/>
              </a:solidFill>
              <a:latin typeface="Arial" panose="020B0604020202020204" pitchFamily="34" charset="0"/>
              <a:cs typeface="Arial" panose="020B0604020202020204" pitchFamily="34" charset="0"/>
            </a:endParaRPr>
          </a:p>
          <a:p>
            <a:pPr marL="107950" indent="0" algn="ctr" defTabSz="914400">
              <a:spcBef>
                <a:spcPct val="0"/>
              </a:spcBef>
              <a:buNone/>
            </a:pPr>
            <a:r>
              <a:rPr lang="en-US" sz="2200" kern="0" dirty="0">
                <a:solidFill>
                  <a:srgbClr val="000000"/>
                </a:solidFill>
                <a:latin typeface="Arial" panose="020B0604020202020204" pitchFamily="34" charset="0"/>
                <a:cs typeface="Arial" panose="020B0604020202020204" pitchFamily="34" charset="0"/>
              </a:rPr>
              <a:t>CORRELATION IS NOT CAUSEATION</a:t>
            </a:r>
          </a:p>
          <a:p>
            <a:pPr lvl="1" defTabSz="914400">
              <a:buClr>
                <a:srgbClr val="330066"/>
              </a:buClr>
              <a:buFont typeface="Arial" panose="020B0604020202020204" pitchFamily="34" charset="0"/>
              <a:buChar char="•"/>
              <a:defRPr/>
            </a:pPr>
            <a:endParaRPr lang="en-US" altLang="en-US" sz="1800" dirty="0">
              <a:solidFill>
                <a:srgbClr val="000000"/>
              </a:solidFill>
              <a:latin typeface="Arial" panose="020B0604020202020204" pitchFamily="34" charset="0"/>
              <a:cs typeface="Arial" panose="020B0604020202020204" pitchFamily="34" charset="0"/>
            </a:endParaRPr>
          </a:p>
          <a:p>
            <a:pPr lvl="1" defTabSz="914400">
              <a:buClr>
                <a:srgbClr val="330066"/>
              </a:buClr>
              <a:buFont typeface="Arial" panose="020B0604020202020204" pitchFamily="34" charset="0"/>
              <a:buChar char="•"/>
              <a:defRPr/>
            </a:pPr>
            <a:endParaRPr lang="en-US" altLang="en-US" sz="1800" dirty="0">
              <a:solidFill>
                <a:srgbClr val="000000"/>
              </a:solidFill>
              <a:latin typeface="Arial" panose="020B0604020202020204" pitchFamily="34" charset="0"/>
              <a:cs typeface="Arial" panose="020B0604020202020204" pitchFamily="34" charset="0"/>
            </a:endParaRPr>
          </a:p>
          <a:p>
            <a:pPr defTabSz="914400">
              <a:spcBef>
                <a:spcPct val="0"/>
              </a:spcBef>
              <a:buNone/>
            </a:pPr>
            <a:endParaRPr lang="en-US" altLang="en-US" sz="1800" dirty="0">
              <a:solidFill>
                <a:srgbClr val="000000"/>
              </a:solidFill>
              <a:latin typeface="Arial" panose="020B0604020202020204" pitchFamily="34" charset="0"/>
              <a:cs typeface="Arial" panose="020B0604020202020204" pitchFamily="34" charset="0"/>
            </a:endParaRPr>
          </a:p>
          <a:p>
            <a:pPr marL="914400" lvl="2" indent="0" algn="ctr" defTabSz="914400">
              <a:spcBef>
                <a:spcPct val="0"/>
              </a:spcBef>
              <a:buNone/>
            </a:pPr>
            <a:endParaRPr lang="en-US" altLang="en-US" sz="1600" dirty="0">
              <a:solidFill>
                <a:srgbClr val="000000"/>
              </a:solidFill>
              <a:latin typeface="Arial" panose="020B0604020202020204" pitchFamily="34" charset="0"/>
              <a:cs typeface="Arial" panose="020B0604020202020204" pitchFamily="34" charset="0"/>
            </a:endParaRPr>
          </a:p>
          <a:p>
            <a:pPr marL="457200" lvl="1" indent="0" defTabSz="914400">
              <a:spcBef>
                <a:spcPct val="0"/>
              </a:spcBef>
              <a:buNone/>
            </a:pPr>
            <a:endParaRPr lang="en-US" altLang="en-US" sz="1600" dirty="0">
              <a:solidFill>
                <a:srgbClr val="000000"/>
              </a:solidFill>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EC2775F8-0F79-4175-B4CD-0212A824EB8D}"/>
              </a:ext>
            </a:extLst>
          </p:cNvPr>
          <p:cNvSpPr txBox="1">
            <a:spLocks/>
          </p:cNvSpPr>
          <p:nvPr/>
        </p:nvSpPr>
        <p:spPr>
          <a:xfrm>
            <a:off x="3624124" y="65988"/>
            <a:ext cx="4943751" cy="450589"/>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Research Methods: Correlational Designs</a:t>
            </a:r>
          </a:p>
        </p:txBody>
      </p:sp>
      <p:sp>
        <p:nvSpPr>
          <p:cNvPr id="6" name="Rectangle 5">
            <a:extLst>
              <a:ext uri="{FF2B5EF4-FFF2-40B4-BE49-F238E27FC236}">
                <a16:creationId xmlns:a16="http://schemas.microsoft.com/office/drawing/2014/main" id="{F81D7FE8-AA5A-4D16-922B-CE0F948D4DF3}"/>
              </a:ext>
            </a:extLst>
          </p:cNvPr>
          <p:cNvSpPr/>
          <p:nvPr/>
        </p:nvSpPr>
        <p:spPr>
          <a:xfrm>
            <a:off x="1646701" y="5936455"/>
            <a:ext cx="8430449" cy="307777"/>
          </a:xfrm>
          <a:prstGeom prst="rect">
            <a:avLst/>
          </a:prstGeom>
        </p:spPr>
        <p:txBody>
          <a:bodyPr wrap="none">
            <a:spAutoFit/>
          </a:bodyPr>
          <a:lstStyle/>
          <a:p>
            <a:r>
              <a:rPr lang="en-US" sz="1400" dirty="0">
                <a:latin typeface="Arial" panose="020B0604020202020204" pitchFamily="34" charset="0"/>
                <a:cs typeface="Arial" panose="020B0604020202020204" pitchFamily="34" charset="0"/>
              </a:rPr>
              <a:t>Video:  </a:t>
            </a:r>
            <a:r>
              <a:rPr lang="en-US" sz="1400" dirty="0">
                <a:latin typeface="Arial" panose="020B0604020202020204" pitchFamily="34" charset="0"/>
                <a:cs typeface="Arial" panose="020B0604020202020204" pitchFamily="34" charset="0"/>
                <a:hlinkClick r:id="rId2"/>
              </a:rPr>
              <a:t>Research Design – Correlational Studies</a:t>
            </a:r>
            <a:r>
              <a:rPr lang="en-US" sz="1400" dirty="0">
                <a:latin typeface="Arial" panose="020B0604020202020204" pitchFamily="34" charset="0"/>
                <a:cs typeface="Arial" panose="020B0604020202020204" pitchFamily="34" charset="0"/>
              </a:rPr>
              <a:t>: provides additional help in understanding scatterplots.</a:t>
            </a:r>
          </a:p>
        </p:txBody>
      </p:sp>
    </p:spTree>
    <p:extLst>
      <p:ext uri="{BB962C8B-B14F-4D97-AF65-F5344CB8AC3E}">
        <p14:creationId xmlns:p14="http://schemas.microsoft.com/office/powerpoint/2010/main" val="1577505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13937EC-DA69-4E63-969B-B69F41DFDDEC}"/>
              </a:ext>
            </a:extLst>
          </p:cNvPr>
          <p:cNvSpPr txBox="1">
            <a:spLocks/>
          </p:cNvSpPr>
          <p:nvPr/>
        </p:nvSpPr>
        <p:spPr>
          <a:xfrm>
            <a:off x="3690111" y="325372"/>
            <a:ext cx="4811777" cy="439539"/>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Research Methods: Correlational Designs</a:t>
            </a:r>
          </a:p>
        </p:txBody>
      </p:sp>
      <p:sp>
        <p:nvSpPr>
          <p:cNvPr id="7" name="Down Arrow 2">
            <a:extLst>
              <a:ext uri="{FF2B5EF4-FFF2-40B4-BE49-F238E27FC236}">
                <a16:creationId xmlns:a16="http://schemas.microsoft.com/office/drawing/2014/main" id="{D2B6ED05-8C85-4CF7-B37C-BBE92D98B5A1}"/>
              </a:ext>
            </a:extLst>
          </p:cNvPr>
          <p:cNvSpPr/>
          <p:nvPr/>
        </p:nvSpPr>
        <p:spPr>
          <a:xfrm>
            <a:off x="1766887" y="456514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Down Arrow 4">
            <a:extLst>
              <a:ext uri="{FF2B5EF4-FFF2-40B4-BE49-F238E27FC236}">
                <a16:creationId xmlns:a16="http://schemas.microsoft.com/office/drawing/2014/main" id="{66664D96-198D-4A6A-9DA6-A1AA56A1971A}"/>
              </a:ext>
            </a:extLst>
          </p:cNvPr>
          <p:cNvSpPr/>
          <p:nvPr/>
        </p:nvSpPr>
        <p:spPr>
          <a:xfrm rot="10800000">
            <a:off x="1066238" y="180975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1" name="Down Arrow 5">
            <a:extLst>
              <a:ext uri="{FF2B5EF4-FFF2-40B4-BE49-F238E27FC236}">
                <a16:creationId xmlns:a16="http://schemas.microsoft.com/office/drawing/2014/main" id="{51069273-B896-4EE2-B33C-FDD2777A2DEE}"/>
              </a:ext>
            </a:extLst>
          </p:cNvPr>
          <p:cNvSpPr/>
          <p:nvPr/>
        </p:nvSpPr>
        <p:spPr>
          <a:xfrm>
            <a:off x="1066237" y="456514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 name="Down Arrow 7">
            <a:extLst>
              <a:ext uri="{FF2B5EF4-FFF2-40B4-BE49-F238E27FC236}">
                <a16:creationId xmlns:a16="http://schemas.microsoft.com/office/drawing/2014/main" id="{6C0F4572-B86A-43BA-9F11-29FCD5132B51}"/>
              </a:ext>
            </a:extLst>
          </p:cNvPr>
          <p:cNvSpPr/>
          <p:nvPr/>
        </p:nvSpPr>
        <p:spPr>
          <a:xfrm>
            <a:off x="10250807" y="1873757"/>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5" name="Down Arrow 8">
            <a:extLst>
              <a:ext uri="{FF2B5EF4-FFF2-40B4-BE49-F238E27FC236}">
                <a16:creationId xmlns:a16="http://schemas.microsoft.com/office/drawing/2014/main" id="{73B9D20D-741A-499C-B35D-16D0B94E23DB}"/>
              </a:ext>
            </a:extLst>
          </p:cNvPr>
          <p:cNvSpPr/>
          <p:nvPr/>
        </p:nvSpPr>
        <p:spPr>
          <a:xfrm>
            <a:off x="9485196" y="456514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7" name="Down Arrow 10">
            <a:extLst>
              <a:ext uri="{FF2B5EF4-FFF2-40B4-BE49-F238E27FC236}">
                <a16:creationId xmlns:a16="http://schemas.microsoft.com/office/drawing/2014/main" id="{7518A9C4-D481-415B-91D1-208B42FF4EE4}"/>
              </a:ext>
            </a:extLst>
          </p:cNvPr>
          <p:cNvSpPr/>
          <p:nvPr/>
        </p:nvSpPr>
        <p:spPr>
          <a:xfrm rot="10800000">
            <a:off x="9485196" y="180974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CD522044-5EA6-44F5-974B-AEBCD3CB5317}"/>
              </a:ext>
            </a:extLst>
          </p:cNvPr>
          <p:cNvSpPr/>
          <p:nvPr/>
        </p:nvSpPr>
        <p:spPr>
          <a:xfrm>
            <a:off x="381000" y="3219450"/>
            <a:ext cx="2771775" cy="914400"/>
          </a:xfrm>
          <a:prstGeom prst="rect">
            <a:avLst/>
          </a:prstGeom>
          <a:no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POSITIVE CORRELATION</a:t>
            </a:r>
          </a:p>
        </p:txBody>
      </p:sp>
      <p:sp>
        <p:nvSpPr>
          <p:cNvPr id="21" name="Rectangle 20">
            <a:extLst>
              <a:ext uri="{FF2B5EF4-FFF2-40B4-BE49-F238E27FC236}">
                <a16:creationId xmlns:a16="http://schemas.microsoft.com/office/drawing/2014/main" id="{60FA5136-61B6-474E-B225-80C18026A22C}"/>
              </a:ext>
            </a:extLst>
          </p:cNvPr>
          <p:cNvSpPr/>
          <p:nvPr/>
        </p:nvSpPr>
        <p:spPr>
          <a:xfrm>
            <a:off x="2853554" y="1873757"/>
            <a:ext cx="2771775" cy="914400"/>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As one variable increases, so does the other variable.  Example: As height goes up, so does weight.</a:t>
            </a:r>
          </a:p>
        </p:txBody>
      </p:sp>
      <p:sp>
        <p:nvSpPr>
          <p:cNvPr id="23" name="Rectangle 22">
            <a:extLst>
              <a:ext uri="{FF2B5EF4-FFF2-40B4-BE49-F238E27FC236}">
                <a16:creationId xmlns:a16="http://schemas.microsoft.com/office/drawing/2014/main" id="{7B75C77A-C06F-4389-A8A4-4DFD35CDD4A9}"/>
              </a:ext>
            </a:extLst>
          </p:cNvPr>
          <p:cNvSpPr/>
          <p:nvPr/>
        </p:nvSpPr>
        <p:spPr>
          <a:xfrm>
            <a:off x="2853554" y="4597146"/>
            <a:ext cx="2771775" cy="914400"/>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As one variable decreases, so does the other variable.  Example: As height goes down, so does weight.</a:t>
            </a:r>
          </a:p>
        </p:txBody>
      </p:sp>
      <p:sp>
        <p:nvSpPr>
          <p:cNvPr id="25" name="Down Arrow 15">
            <a:extLst>
              <a:ext uri="{FF2B5EF4-FFF2-40B4-BE49-F238E27FC236}">
                <a16:creationId xmlns:a16="http://schemas.microsoft.com/office/drawing/2014/main" id="{377F88E3-A9C2-4B3F-B1D4-B8F799875866}"/>
              </a:ext>
            </a:extLst>
          </p:cNvPr>
          <p:cNvSpPr/>
          <p:nvPr/>
        </p:nvSpPr>
        <p:spPr>
          <a:xfrm rot="10800000">
            <a:off x="1703271" y="180975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7" name="Down Arrow 16">
            <a:extLst>
              <a:ext uri="{FF2B5EF4-FFF2-40B4-BE49-F238E27FC236}">
                <a16:creationId xmlns:a16="http://schemas.microsoft.com/office/drawing/2014/main" id="{090EA93E-7B9F-407E-8619-E2CC8EEEC0A6}"/>
              </a:ext>
            </a:extLst>
          </p:cNvPr>
          <p:cNvSpPr/>
          <p:nvPr/>
        </p:nvSpPr>
        <p:spPr>
          <a:xfrm rot="10800000">
            <a:off x="10268473" y="456514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E6BD8470-F72D-47F1-84E1-67FEF8CD2488}"/>
              </a:ext>
            </a:extLst>
          </p:cNvPr>
          <p:cNvSpPr/>
          <p:nvPr/>
        </p:nvSpPr>
        <p:spPr>
          <a:xfrm>
            <a:off x="8870912" y="3137153"/>
            <a:ext cx="2771775" cy="914400"/>
          </a:xfrm>
          <a:prstGeom prst="rect">
            <a:avLst/>
          </a:prstGeom>
          <a:no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Arial" panose="020B0604020202020204" pitchFamily="34" charset="0"/>
                <a:cs typeface="Arial" panose="020B0604020202020204" pitchFamily="34" charset="0"/>
              </a:rPr>
              <a:t>NEGATIVE CORRELATION</a:t>
            </a:r>
          </a:p>
        </p:txBody>
      </p:sp>
      <p:sp>
        <p:nvSpPr>
          <p:cNvPr id="31" name="Rectangle 30">
            <a:extLst>
              <a:ext uri="{FF2B5EF4-FFF2-40B4-BE49-F238E27FC236}">
                <a16:creationId xmlns:a16="http://schemas.microsoft.com/office/drawing/2014/main" id="{E69B772E-DFDA-4028-908F-F1FCC05ED40C}"/>
              </a:ext>
            </a:extLst>
          </p:cNvPr>
          <p:cNvSpPr/>
          <p:nvPr/>
        </p:nvSpPr>
        <p:spPr>
          <a:xfrm>
            <a:off x="6226775" y="1767988"/>
            <a:ext cx="2771775" cy="1189945"/>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As one variable increases, the other variable decreases.  Example: As television viewing goes up, exam grades go down. </a:t>
            </a:r>
          </a:p>
        </p:txBody>
      </p:sp>
      <p:sp>
        <p:nvSpPr>
          <p:cNvPr id="33" name="Rectangle 32">
            <a:extLst>
              <a:ext uri="{FF2B5EF4-FFF2-40B4-BE49-F238E27FC236}">
                <a16:creationId xmlns:a16="http://schemas.microsoft.com/office/drawing/2014/main" id="{3D6CAE3E-1D59-4789-9212-2BDFDA507E1C}"/>
              </a:ext>
            </a:extLst>
          </p:cNvPr>
          <p:cNvSpPr/>
          <p:nvPr/>
        </p:nvSpPr>
        <p:spPr>
          <a:xfrm>
            <a:off x="6226775" y="4400549"/>
            <a:ext cx="2771775" cy="1248769"/>
          </a:xfrm>
          <a:prstGeom prst="rect">
            <a:avLst/>
          </a:prstGeom>
          <a:no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latin typeface="Arial" panose="020B0604020202020204" pitchFamily="34" charset="0"/>
                <a:cs typeface="Arial" panose="020B0604020202020204" pitchFamily="34" charset="0"/>
              </a:rPr>
              <a:t>As one variable decreases, the other variable increases.  Example: As television viewing goes down, exam grades go up. </a:t>
            </a:r>
          </a:p>
        </p:txBody>
      </p:sp>
    </p:spTree>
    <p:extLst>
      <p:ext uri="{BB962C8B-B14F-4D97-AF65-F5344CB8AC3E}">
        <p14:creationId xmlns:p14="http://schemas.microsoft.com/office/powerpoint/2010/main" val="3081706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BEA8571-86F2-4E8C-B6EB-7EB71CA3F090}"/>
              </a:ext>
            </a:extLst>
          </p:cNvPr>
          <p:cNvSpPr txBox="1">
            <a:spLocks/>
          </p:cNvSpPr>
          <p:nvPr/>
        </p:nvSpPr>
        <p:spPr>
          <a:xfrm>
            <a:off x="2888833" y="95940"/>
            <a:ext cx="6414332" cy="44116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Research Methods: Correlational Designs: Scatter Plots</a:t>
            </a:r>
          </a:p>
        </p:txBody>
      </p:sp>
      <p:pic>
        <p:nvPicPr>
          <p:cNvPr id="7" name="Picture 6">
            <a:extLst>
              <a:ext uri="{FF2B5EF4-FFF2-40B4-BE49-F238E27FC236}">
                <a16:creationId xmlns:a16="http://schemas.microsoft.com/office/drawing/2014/main" id="{9A74A8BD-F639-4E59-8C3E-0DB90375CEBC}"/>
              </a:ext>
            </a:extLst>
          </p:cNvPr>
          <p:cNvPicPr>
            <a:picLocks noChangeAspect="1"/>
          </p:cNvPicPr>
          <p:nvPr/>
        </p:nvPicPr>
        <p:blipFill>
          <a:blip r:embed="rId2"/>
          <a:stretch>
            <a:fillRect/>
          </a:stretch>
        </p:blipFill>
        <p:spPr>
          <a:xfrm>
            <a:off x="1246426" y="2618946"/>
            <a:ext cx="9286875" cy="2857500"/>
          </a:xfrm>
          <a:prstGeom prst="rect">
            <a:avLst/>
          </a:prstGeom>
        </p:spPr>
      </p:pic>
      <p:sp>
        <p:nvSpPr>
          <p:cNvPr id="9" name="TextBox 8">
            <a:extLst>
              <a:ext uri="{FF2B5EF4-FFF2-40B4-BE49-F238E27FC236}">
                <a16:creationId xmlns:a16="http://schemas.microsoft.com/office/drawing/2014/main" id="{E8BC6350-5747-4F82-8481-14A540D604AD}"/>
              </a:ext>
            </a:extLst>
          </p:cNvPr>
          <p:cNvSpPr txBox="1"/>
          <p:nvPr/>
        </p:nvSpPr>
        <p:spPr>
          <a:xfrm>
            <a:off x="263369" y="719150"/>
            <a:ext cx="11665259" cy="1754326"/>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b="0" i="0" dirty="0">
                <a:solidFill>
                  <a:srgbClr val="373D3F"/>
                </a:solidFill>
                <a:effectLst/>
                <a:latin typeface="Calibri" panose="020F0502020204030204" pitchFamily="34" charset="0"/>
                <a:cs typeface="Calibri" panose="020F0502020204030204" pitchFamily="34" charset="0"/>
              </a:rPr>
              <a:t>Scatterplots are a graphical view of the strength and direction of correlations. The stronger the correlation, the closer the data points are to a straight line.</a:t>
            </a:r>
          </a:p>
          <a:p>
            <a:pPr marL="285750" indent="-285750">
              <a:buFont typeface="Wingdings" panose="05000000000000000000" pitchFamily="2" charset="2"/>
              <a:buChar char="Ø"/>
            </a:pPr>
            <a:r>
              <a:rPr lang="en-US" b="0" i="0" dirty="0">
                <a:solidFill>
                  <a:srgbClr val="373D3F"/>
                </a:solidFill>
                <a:effectLst/>
                <a:latin typeface="Calibri" panose="020F0502020204030204" pitchFamily="34" charset="0"/>
                <a:cs typeface="Calibri" panose="020F0502020204030204" pitchFamily="34" charset="0"/>
              </a:rPr>
              <a:t>In the examples below, we see that there is:</a:t>
            </a:r>
          </a:p>
          <a:p>
            <a:pPr marL="742950" lvl="1" indent="-285750">
              <a:buFont typeface="Wingdings" panose="05000000000000000000" pitchFamily="2" charset="2"/>
              <a:buChar char="Ø"/>
            </a:pPr>
            <a:r>
              <a:rPr lang="en-US" b="0" i="0" dirty="0">
                <a:solidFill>
                  <a:srgbClr val="373D3F"/>
                </a:solidFill>
                <a:effectLst/>
                <a:latin typeface="Calibri" panose="020F0502020204030204" pitchFamily="34" charset="0"/>
                <a:cs typeface="Calibri" panose="020F0502020204030204" pitchFamily="34" charset="0"/>
              </a:rPr>
              <a:t>(a) a strong, almost perfect positive correlation between weight and height.</a:t>
            </a:r>
            <a:endParaRPr lang="en-US" dirty="0">
              <a:solidFill>
                <a:srgbClr val="373D3F"/>
              </a:solidFill>
              <a:latin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b="0" i="0" dirty="0">
                <a:solidFill>
                  <a:srgbClr val="373D3F"/>
                </a:solidFill>
                <a:effectLst/>
                <a:latin typeface="Calibri" panose="020F0502020204030204" pitchFamily="34" charset="0"/>
                <a:cs typeface="Calibri" panose="020F0502020204030204" pitchFamily="34" charset="0"/>
              </a:rPr>
              <a:t>(b) a strong, almost perfect negative correlation between tiredness and hours of sleep.</a:t>
            </a:r>
            <a:endParaRPr lang="en-US" dirty="0">
              <a:solidFill>
                <a:srgbClr val="373D3F"/>
              </a:solidFill>
              <a:latin typeface="Calibri" panose="020F0502020204030204" pitchFamily="34" charset="0"/>
              <a:cs typeface="Calibri" panose="020F0502020204030204" pitchFamily="34" charset="0"/>
            </a:endParaRPr>
          </a:p>
          <a:p>
            <a:pPr marL="742950" lvl="1" indent="-285750">
              <a:buFont typeface="Wingdings" panose="05000000000000000000" pitchFamily="2" charset="2"/>
              <a:buChar char="Ø"/>
            </a:pPr>
            <a:r>
              <a:rPr lang="en-US" b="0" i="0" dirty="0">
                <a:solidFill>
                  <a:srgbClr val="373D3F"/>
                </a:solidFill>
                <a:effectLst/>
                <a:latin typeface="Calibri" panose="020F0502020204030204" pitchFamily="34" charset="0"/>
                <a:cs typeface="Calibri" panose="020F0502020204030204" pitchFamily="34" charset="0"/>
              </a:rPr>
              <a:t>(c) no correlation between shoe size and hours of sleep.</a:t>
            </a:r>
            <a:endParaRPr lang="en-US" dirty="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4B184684-B09A-4083-90D7-7F8711B260D0}"/>
              </a:ext>
            </a:extLst>
          </p:cNvPr>
          <p:cNvSpPr txBox="1"/>
          <p:nvPr/>
        </p:nvSpPr>
        <p:spPr>
          <a:xfrm>
            <a:off x="2122345" y="6054683"/>
            <a:ext cx="7723574"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Text and image from </a:t>
            </a:r>
            <a:r>
              <a:rPr lang="en-US" sz="1000" dirty="0">
                <a:latin typeface="Arial" panose="020B0604020202020204" pitchFamily="34" charset="0"/>
                <a:cs typeface="Arial" panose="020B0604020202020204" pitchFamily="34" charset="0"/>
                <a:hlinkClick r:id="rId3"/>
              </a:rPr>
              <a:t>Open </a:t>
            </a:r>
            <a:r>
              <a:rPr lang="en-US" sz="1000" dirty="0" err="1">
                <a:latin typeface="Arial" panose="020B0604020202020204" pitchFamily="34" charset="0"/>
                <a:cs typeface="Arial" panose="020B0604020202020204" pitchFamily="34" charset="0"/>
                <a:hlinkClick r:id="rId3"/>
              </a:rPr>
              <a:t>Stax</a:t>
            </a:r>
            <a:r>
              <a:rPr lang="en-US" sz="1000" dirty="0">
                <a:latin typeface="Arial" panose="020B0604020202020204" pitchFamily="34" charset="0"/>
                <a:cs typeface="Arial" panose="020B0604020202020204" pitchFamily="34" charset="0"/>
                <a:hlinkClick r:id="rId3"/>
              </a:rPr>
              <a:t> Introduction to Psychology </a:t>
            </a:r>
            <a:r>
              <a:rPr lang="en-US" sz="1000" dirty="0">
                <a:latin typeface="Arial" panose="020B0604020202020204" pitchFamily="34" charset="0"/>
                <a:cs typeface="Arial" panose="020B0604020202020204" pitchFamily="34" charset="0"/>
              </a:rPr>
              <a:t>and is licensed under </a:t>
            </a:r>
            <a:r>
              <a:rPr lang="en-US" sz="1000" dirty="0">
                <a:latin typeface="Arial" panose="020B0604020202020204" pitchFamily="34" charset="0"/>
                <a:cs typeface="Arial" panose="020B0604020202020204" pitchFamily="34" charset="0"/>
                <a:hlinkClick r:id="rId4"/>
              </a:rPr>
              <a:t>CC BY 4.0</a:t>
            </a:r>
            <a:r>
              <a:rPr lang="en-US" sz="1000" dirty="0">
                <a:latin typeface="Arial" panose="020B0604020202020204" pitchFamily="34" charset="0"/>
                <a:cs typeface="Arial" panose="020B0604020202020204" pitchFamily="34" charset="0"/>
              </a:rPr>
              <a:t>.  Text slightly modified by Maria Pagano </a:t>
            </a:r>
          </a:p>
        </p:txBody>
      </p:sp>
      <p:sp>
        <p:nvSpPr>
          <p:cNvPr id="2" name="TextBox 1">
            <a:extLst>
              <a:ext uri="{FF2B5EF4-FFF2-40B4-BE49-F238E27FC236}">
                <a16:creationId xmlns:a16="http://schemas.microsoft.com/office/drawing/2014/main" id="{8B4C4B41-C271-9E7A-158F-75B276BE801E}"/>
              </a:ext>
            </a:extLst>
          </p:cNvPr>
          <p:cNvSpPr txBox="1"/>
          <p:nvPr/>
        </p:nvSpPr>
        <p:spPr>
          <a:xfrm>
            <a:off x="3075098" y="5686418"/>
            <a:ext cx="581806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Statistics – Making a Scatter Plot </a:t>
            </a:r>
            <a:r>
              <a:rPr lang="en-US" sz="1200" dirty="0">
                <a:latin typeface="Arial" panose="020B0604020202020204" pitchFamily="34" charset="0"/>
                <a:cs typeface="Arial" panose="020B0604020202020204" pitchFamily="34" charset="0"/>
              </a:rPr>
              <a:t>shows how to create a scatterplot by hand</a:t>
            </a:r>
          </a:p>
        </p:txBody>
      </p:sp>
    </p:spTree>
    <p:extLst>
      <p:ext uri="{BB962C8B-B14F-4D97-AF65-F5344CB8AC3E}">
        <p14:creationId xmlns:p14="http://schemas.microsoft.com/office/powerpoint/2010/main" val="3219421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92F59D4D-5B27-4141-AC47-8CDA02BEAAAB}"/>
              </a:ext>
            </a:extLst>
          </p:cNvPr>
          <p:cNvSpPr txBox="1">
            <a:spLocks/>
          </p:cNvSpPr>
          <p:nvPr/>
        </p:nvSpPr>
        <p:spPr>
          <a:xfrm>
            <a:off x="3696202" y="24929"/>
            <a:ext cx="4799596" cy="46442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Research Methods: Experimental Designs</a:t>
            </a:r>
          </a:p>
        </p:txBody>
      </p:sp>
      <p:sp>
        <p:nvSpPr>
          <p:cNvPr id="4" name="TextBox 3">
            <a:extLst>
              <a:ext uri="{FF2B5EF4-FFF2-40B4-BE49-F238E27FC236}">
                <a16:creationId xmlns:a16="http://schemas.microsoft.com/office/drawing/2014/main" id="{8FCC2977-5A79-4264-8E27-FF4BAED9787F}"/>
              </a:ext>
            </a:extLst>
          </p:cNvPr>
          <p:cNvSpPr txBox="1"/>
          <p:nvPr/>
        </p:nvSpPr>
        <p:spPr>
          <a:xfrm>
            <a:off x="912294" y="686019"/>
            <a:ext cx="10560127" cy="36933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Calibri" panose="020F0502020204030204" pitchFamily="34" charset="0"/>
                <a:cs typeface="Calibri" panose="020F0502020204030204" pitchFamily="34" charset="0"/>
              </a:rPr>
              <a:t>Experimental designs are the only way to test if there is a cause-and-effect relationship between two variables.</a:t>
            </a:r>
          </a:p>
        </p:txBody>
      </p:sp>
      <p:sp>
        <p:nvSpPr>
          <p:cNvPr id="5" name="TextBox 4">
            <a:extLst>
              <a:ext uri="{FF2B5EF4-FFF2-40B4-BE49-F238E27FC236}">
                <a16:creationId xmlns:a16="http://schemas.microsoft.com/office/drawing/2014/main" id="{87A378B3-F84A-4868-A7B9-F3F523D3DF7E}"/>
              </a:ext>
            </a:extLst>
          </p:cNvPr>
          <p:cNvSpPr txBox="1"/>
          <p:nvPr/>
        </p:nvSpPr>
        <p:spPr>
          <a:xfrm>
            <a:off x="66387" y="1120676"/>
            <a:ext cx="11825056" cy="2308324"/>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Experiments are designed to test hypotheses, or a specific statement about the relationship between variables.</a:t>
            </a:r>
          </a:p>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Good experiments randomly assign participants to a minimum of two groups:</a:t>
            </a:r>
          </a:p>
          <a:p>
            <a:pPr marL="1200150" lvl="2"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The experimental group: Receives the experimental treatment or variable being tested</a:t>
            </a:r>
          </a:p>
          <a:p>
            <a:pPr marL="1200150" lvl="2"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The control group: Does not receive the experimental treatment or variable being tested.</a:t>
            </a:r>
          </a:p>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Researchers need to operationally define the variables used in the experiment.</a:t>
            </a:r>
          </a:p>
          <a:p>
            <a:pPr marL="742950" lvl="1"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The variable used in experimental designs are referred to as:</a:t>
            </a:r>
          </a:p>
          <a:p>
            <a:pPr marL="1200150" lvl="2"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The independent variable- The variable that is manipulated or altered by the researcher.</a:t>
            </a:r>
          </a:p>
          <a:p>
            <a:pPr marL="1200150" lvl="2" indent="-285750">
              <a:buFont typeface="Arial" panose="020B0604020202020204" pitchFamily="34" charset="0"/>
              <a:buChar char="•"/>
            </a:pPr>
            <a:r>
              <a:rPr lang="en-US" dirty="0">
                <a:latin typeface="Calibri" panose="020F0502020204030204" pitchFamily="34" charset="0"/>
                <a:cs typeface="Calibri" panose="020F0502020204030204" pitchFamily="34" charset="0"/>
              </a:rPr>
              <a:t>The dependent variable- The variable that is measured.</a:t>
            </a:r>
          </a:p>
        </p:txBody>
      </p:sp>
      <p:sp>
        <p:nvSpPr>
          <p:cNvPr id="7" name="TextBox 6">
            <a:extLst>
              <a:ext uri="{FF2B5EF4-FFF2-40B4-BE49-F238E27FC236}">
                <a16:creationId xmlns:a16="http://schemas.microsoft.com/office/drawing/2014/main" id="{C392C22E-5135-412A-BDB9-8CA5065A3B99}"/>
              </a:ext>
            </a:extLst>
          </p:cNvPr>
          <p:cNvSpPr txBox="1"/>
          <p:nvPr/>
        </p:nvSpPr>
        <p:spPr>
          <a:xfrm>
            <a:off x="0" y="6054679"/>
            <a:ext cx="7723574"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Text and image from </a:t>
            </a:r>
            <a:r>
              <a:rPr lang="en-US" sz="1000" dirty="0">
                <a:latin typeface="Arial" panose="020B0604020202020204" pitchFamily="34" charset="0"/>
                <a:cs typeface="Arial" panose="020B0604020202020204" pitchFamily="34" charset="0"/>
                <a:hlinkClick r:id="rId2"/>
              </a:rPr>
              <a:t>Open </a:t>
            </a:r>
            <a:r>
              <a:rPr lang="en-US" sz="1000" dirty="0" err="1">
                <a:latin typeface="Arial" panose="020B0604020202020204" pitchFamily="34" charset="0"/>
                <a:cs typeface="Arial" panose="020B0604020202020204" pitchFamily="34" charset="0"/>
                <a:hlinkClick r:id="rId2"/>
              </a:rPr>
              <a:t>Stax</a:t>
            </a:r>
            <a:r>
              <a:rPr lang="en-US" sz="1000" dirty="0">
                <a:latin typeface="Arial" panose="020B0604020202020204" pitchFamily="34" charset="0"/>
                <a:cs typeface="Arial" panose="020B0604020202020204" pitchFamily="34" charset="0"/>
                <a:hlinkClick r:id="rId2"/>
              </a:rPr>
              <a:t> Introduction to Psychology </a:t>
            </a:r>
            <a:r>
              <a:rPr lang="en-US" sz="1000" dirty="0">
                <a:latin typeface="Arial" panose="020B0604020202020204" pitchFamily="34" charset="0"/>
                <a:cs typeface="Arial" panose="020B0604020202020204" pitchFamily="34" charset="0"/>
              </a:rPr>
              <a:t>and is licensed under </a:t>
            </a:r>
            <a:r>
              <a:rPr lang="en-US" sz="1000" dirty="0">
                <a:latin typeface="Arial" panose="020B0604020202020204" pitchFamily="34" charset="0"/>
                <a:cs typeface="Arial" panose="020B0604020202020204" pitchFamily="34" charset="0"/>
                <a:hlinkClick r:id="rId3"/>
              </a:rPr>
              <a:t>CC BY 4.0</a:t>
            </a:r>
            <a:r>
              <a:rPr lang="en-US" sz="1000" dirty="0">
                <a:latin typeface="Arial" panose="020B0604020202020204" pitchFamily="34" charset="0"/>
                <a:cs typeface="Arial" panose="020B0604020202020204" pitchFamily="34" charset="0"/>
              </a:rPr>
              <a:t>.  Text modified by Maria Pagano </a:t>
            </a:r>
          </a:p>
        </p:txBody>
      </p:sp>
      <p:pic>
        <p:nvPicPr>
          <p:cNvPr id="8" name="Picture 7">
            <a:extLst>
              <a:ext uri="{FF2B5EF4-FFF2-40B4-BE49-F238E27FC236}">
                <a16:creationId xmlns:a16="http://schemas.microsoft.com/office/drawing/2014/main" id="{64A514A7-1ECF-4667-B0DE-7A49B7EAB5F8}"/>
              </a:ext>
            </a:extLst>
          </p:cNvPr>
          <p:cNvPicPr>
            <a:picLocks noChangeAspect="1"/>
          </p:cNvPicPr>
          <p:nvPr/>
        </p:nvPicPr>
        <p:blipFill>
          <a:blip r:embed="rId4"/>
          <a:stretch>
            <a:fillRect/>
          </a:stretch>
        </p:blipFill>
        <p:spPr>
          <a:xfrm>
            <a:off x="6842251" y="3282249"/>
            <a:ext cx="5283362" cy="3017520"/>
          </a:xfrm>
          <a:prstGeom prst="rect">
            <a:avLst/>
          </a:prstGeom>
        </p:spPr>
      </p:pic>
      <p:sp>
        <p:nvSpPr>
          <p:cNvPr id="10" name="TextBox 9">
            <a:extLst>
              <a:ext uri="{FF2B5EF4-FFF2-40B4-BE49-F238E27FC236}">
                <a16:creationId xmlns:a16="http://schemas.microsoft.com/office/drawing/2014/main" id="{2F9510C4-1367-431C-9E4E-F1EFB7F20B9E}"/>
              </a:ext>
            </a:extLst>
          </p:cNvPr>
          <p:cNvSpPr txBox="1"/>
          <p:nvPr/>
        </p:nvSpPr>
        <p:spPr>
          <a:xfrm>
            <a:off x="345037" y="3664621"/>
            <a:ext cx="5809673" cy="1077218"/>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600" b="0" i="0" dirty="0">
                <a:solidFill>
                  <a:srgbClr val="424242"/>
                </a:solidFill>
                <a:effectLst/>
                <a:latin typeface="Calibri" panose="020F0502020204030204" pitchFamily="34" charset="0"/>
                <a:cs typeface="Calibri" panose="020F0502020204030204" pitchFamily="34" charset="0"/>
              </a:rPr>
              <a:t>In an experiment, participants are randomly assigned to </a:t>
            </a:r>
            <a:r>
              <a:rPr lang="en-US" sz="1600" dirty="0">
                <a:solidFill>
                  <a:srgbClr val="424242"/>
                </a:solidFill>
                <a:latin typeface="Calibri" panose="020F0502020204030204" pitchFamily="34" charset="0"/>
                <a:cs typeface="Calibri" panose="020F0502020204030204" pitchFamily="34" charset="0"/>
              </a:rPr>
              <a:t>a minimum of two different groups, where ma</a:t>
            </a:r>
            <a:r>
              <a:rPr lang="en-US" sz="1600" b="0" i="0" dirty="0">
                <a:solidFill>
                  <a:srgbClr val="424242"/>
                </a:solidFill>
                <a:effectLst/>
                <a:latin typeface="Calibri" panose="020F0502020204030204" pitchFamily="34" charset="0"/>
                <a:cs typeface="Calibri" panose="020F0502020204030204" pitchFamily="34" charset="0"/>
              </a:rPr>
              <a:t>nipulations of the independent variable are expected to result in changes in the dependent variable for the experimental group. </a:t>
            </a:r>
            <a:endParaRPr lang="en-US" sz="1600"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54AD277E-2FF1-D843-950F-D6EEDF6F41BC}"/>
              </a:ext>
            </a:extLst>
          </p:cNvPr>
          <p:cNvSpPr txBox="1"/>
          <p:nvPr/>
        </p:nvSpPr>
        <p:spPr>
          <a:xfrm>
            <a:off x="36349" y="5128908"/>
            <a:ext cx="6835941"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Experimental Design: Variables, Groups, and Random Assignment </a:t>
            </a:r>
            <a:r>
              <a:rPr lang="en-US" sz="1200" dirty="0">
                <a:latin typeface="Arial" panose="020B0604020202020204" pitchFamily="34" charset="0"/>
                <a:cs typeface="Arial" panose="020B0604020202020204" pitchFamily="34" charset="0"/>
              </a:rPr>
              <a:t> This video goes into detail and further explains of all the information found on this slide as well as random assignment.</a:t>
            </a:r>
          </a:p>
        </p:txBody>
      </p:sp>
    </p:spTree>
    <p:extLst>
      <p:ext uri="{BB962C8B-B14F-4D97-AF65-F5344CB8AC3E}">
        <p14:creationId xmlns:p14="http://schemas.microsoft.com/office/powerpoint/2010/main" val="2274235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bwMode="auto">
          <a:xfrm>
            <a:off x="176130" y="437017"/>
            <a:ext cx="11839740" cy="396983"/>
          </a:xfrm>
          <a:prstGeom prst="rect">
            <a:avLst/>
          </a:prstGeom>
          <a:solidFill>
            <a:schemeClr val="accent1">
              <a:lumMod val="20000"/>
              <a:lumOff val="80000"/>
            </a:schemeClr>
          </a:solidFill>
          <a:ln w="9525">
            <a:solidFill>
              <a:schemeClr val="accent1">
                <a:lumMod val="50000"/>
              </a:schemeClr>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marR="0" lvl="0" indent="0" algn="l" defTabSz="914400" rtl="0" eaLnBrk="0" fontAlgn="base" latinLnBrk="0" hangingPunct="0">
              <a:lnSpc>
                <a:spcPct val="100000"/>
              </a:lnSpc>
              <a:spcBef>
                <a:spcPct val="20000"/>
              </a:spcBef>
              <a:spcAft>
                <a:spcPct val="0"/>
              </a:spcAft>
              <a:buClr>
                <a:srgbClr val="330066"/>
              </a:buClr>
              <a:buSzPct val="70000"/>
              <a:buNone/>
              <a:tabLst/>
              <a:defRPr/>
            </a:pPr>
            <a:r>
              <a:rPr kumimoji="0" lang="en-US"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Hypothesis: A prediction</a:t>
            </a:r>
            <a:r>
              <a:rPr lang="en-US" sz="1800" kern="0" dirty="0">
                <a:solidFill>
                  <a:srgbClr val="000000"/>
                </a:solidFill>
                <a:latin typeface="Calibri" panose="020F0502020204030204" pitchFamily="34" charset="0"/>
                <a:cs typeface="Calibri" panose="020F0502020204030204" pitchFamily="34" charset="0"/>
              </a:rPr>
              <a:t> which is </a:t>
            </a:r>
            <a:r>
              <a:rPr kumimoji="0" lang="en-US"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based </a:t>
            </a:r>
            <a:r>
              <a:rPr lang="en-US" sz="1800" kern="0" dirty="0">
                <a:solidFill>
                  <a:srgbClr val="000000"/>
                </a:solidFill>
                <a:latin typeface="Calibri" panose="020F0502020204030204" pitchFamily="34" charset="0"/>
                <a:cs typeface="Calibri" panose="020F0502020204030204" pitchFamily="34" charset="0"/>
              </a:rPr>
              <a:t>in</a:t>
            </a:r>
            <a:r>
              <a:rPr kumimoji="0" lang="en-US"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theoretical ideas or observations</a:t>
            </a:r>
            <a:r>
              <a:rPr lang="en-US" sz="1800" kern="0" dirty="0">
                <a:solidFill>
                  <a:srgbClr val="000000"/>
                </a:solidFill>
                <a:latin typeface="Calibri" panose="020F0502020204030204" pitchFamily="34" charset="0"/>
                <a:cs typeface="Calibri" panose="020F0502020204030204" pitchFamily="34" charset="0"/>
              </a:rPr>
              <a:t> and can be </a:t>
            </a:r>
            <a:r>
              <a:rPr kumimoji="0" lang="en-US"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tested </a:t>
            </a:r>
            <a:r>
              <a:rPr lang="en-US" sz="1800" kern="0" dirty="0">
                <a:solidFill>
                  <a:srgbClr val="000000"/>
                </a:solidFill>
                <a:latin typeface="Calibri" panose="020F0502020204030204" pitchFamily="34" charset="0"/>
                <a:cs typeface="Calibri" panose="020F0502020204030204" pitchFamily="34" charset="0"/>
              </a:rPr>
              <a:t>using experimental methods</a:t>
            </a:r>
            <a:r>
              <a:rPr kumimoji="0" lang="en-US" sz="18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a:t>
            </a:r>
          </a:p>
          <a:p>
            <a:pPr marL="342900" marR="0" lvl="0" indent="-342900" algn="l" defTabSz="914400" rtl="0" eaLnBrk="0" fontAlgn="base" latinLnBrk="0" hangingPunct="0">
              <a:lnSpc>
                <a:spcPct val="100000"/>
              </a:lnSpc>
              <a:spcBef>
                <a:spcPct val="20000"/>
              </a:spcBef>
              <a:spcAft>
                <a:spcPct val="0"/>
              </a:spcAft>
              <a:buClr>
                <a:srgbClr val="330066"/>
              </a:buClr>
              <a:buSzPct val="70000"/>
              <a:buFont typeface="Wingdings" pitchFamily="2" charset="2"/>
              <a:buChar char="l"/>
              <a:tabLst/>
              <a:defRPr/>
            </a:pPr>
            <a:endParaRPr kumimoji="0" lang="en-US" sz="30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5" name="Rectangle 4"/>
          <p:cNvSpPr/>
          <p:nvPr/>
        </p:nvSpPr>
        <p:spPr>
          <a:xfrm>
            <a:off x="176130" y="862908"/>
            <a:ext cx="11839740" cy="1754326"/>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dirty="0">
                <a:solidFill>
                  <a:srgbClr val="333333"/>
                </a:solidFill>
                <a:latin typeface="Calibri" panose="020F0502020204030204" pitchFamily="34" charset="0"/>
                <a:cs typeface="Calibri" panose="020F0502020204030204" pitchFamily="34" charset="0"/>
              </a:rPr>
              <a:t>Your hypothesis should be a question that you can test, or what’s referred to as a </a:t>
            </a:r>
            <a:r>
              <a:rPr lang="en-US" b="1" dirty="0">
                <a:solidFill>
                  <a:srgbClr val="333333"/>
                </a:solidFill>
                <a:latin typeface="Calibri" panose="020F0502020204030204" pitchFamily="34" charset="0"/>
                <a:cs typeface="Calibri" panose="020F0502020204030204" pitchFamily="34" charset="0"/>
              </a:rPr>
              <a:t>”testable”</a:t>
            </a:r>
            <a:r>
              <a:rPr lang="en-US" dirty="0">
                <a:solidFill>
                  <a:srgbClr val="333333"/>
                </a:solidFill>
                <a:latin typeface="Calibri" panose="020F0502020204030204" pitchFamily="34" charset="0"/>
                <a:cs typeface="Calibri" panose="020F0502020204030204" pitchFamily="34" charset="0"/>
              </a:rPr>
              <a:t> hypothesis.</a:t>
            </a:r>
          </a:p>
          <a:p>
            <a:pPr marL="742950" lvl="1" indent="-285750">
              <a:buFont typeface="Wingdings" panose="05000000000000000000" pitchFamily="2" charset="2"/>
              <a:buChar char="Ø"/>
            </a:pPr>
            <a:r>
              <a:rPr lang="en-US" dirty="0">
                <a:solidFill>
                  <a:srgbClr val="333333"/>
                </a:solidFill>
                <a:latin typeface="Calibri" panose="020F0502020204030204" pitchFamily="34" charset="0"/>
                <a:cs typeface="Calibri" panose="020F0502020204030204" pitchFamily="34" charset="0"/>
              </a:rPr>
              <a:t>In other words, you need to be able to measure both "what you do" and "what will happen.“  For example:</a:t>
            </a:r>
            <a:endParaRPr lang="en-US" b="0" i="0" dirty="0">
              <a:solidFill>
                <a:srgbClr val="333333"/>
              </a:solidFill>
              <a:effectLst/>
              <a:latin typeface="Calibri" panose="020F0502020204030204" pitchFamily="34" charset="0"/>
              <a:cs typeface="Calibri" panose="020F0502020204030204" pitchFamily="34" charset="0"/>
            </a:endParaRPr>
          </a:p>
          <a:p>
            <a:pPr marL="1200150" lvl="2" indent="-285750">
              <a:buFont typeface="Wingdings" panose="05000000000000000000" pitchFamily="2" charset="2"/>
              <a:buChar char="Ø"/>
            </a:pPr>
            <a:r>
              <a:rPr lang="en-US" dirty="0">
                <a:solidFill>
                  <a:srgbClr val="333333"/>
                </a:solidFill>
                <a:latin typeface="Calibri" panose="020F0502020204030204" pitchFamily="34" charset="0"/>
                <a:cs typeface="Calibri" panose="020F0502020204030204" pitchFamily="34" charset="0"/>
              </a:rPr>
              <a:t>Let’s say that I have observed that children who consume high sugar content snacks seem to do poorer on their mathematics tests than children who do not high sugar snacks. If I wanted to run a study, I could hypothesize that if I manipulate the amount of sugar in a child’s diet, then those children who receive more than an average day’s worth of sugar should do worse on a mathematics test than those who had did not receive more sugar.</a:t>
            </a:r>
            <a:endParaRPr lang="en-US" b="0" i="0" dirty="0">
              <a:solidFill>
                <a:srgbClr val="333333"/>
              </a:solidFill>
              <a:effectLst/>
              <a:latin typeface="Calibri" panose="020F0502020204030204" pitchFamily="34" charset="0"/>
              <a:cs typeface="Calibri" panose="020F0502020204030204" pitchFamily="34" charset="0"/>
            </a:endParaRPr>
          </a:p>
        </p:txBody>
      </p:sp>
      <p:sp>
        <p:nvSpPr>
          <p:cNvPr id="10" name="Title 1">
            <a:extLst>
              <a:ext uri="{FF2B5EF4-FFF2-40B4-BE49-F238E27FC236}">
                <a16:creationId xmlns:a16="http://schemas.microsoft.com/office/drawing/2014/main" id="{A43246C6-099E-47C1-9AE6-C3D788F9A0C7}"/>
              </a:ext>
            </a:extLst>
          </p:cNvPr>
          <p:cNvSpPr txBox="1">
            <a:spLocks/>
          </p:cNvSpPr>
          <p:nvPr/>
        </p:nvSpPr>
        <p:spPr>
          <a:xfrm>
            <a:off x="2823352" y="88962"/>
            <a:ext cx="6283613" cy="36130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Research Methods: Experimental Designs: Hypotheses</a:t>
            </a:r>
          </a:p>
        </p:txBody>
      </p:sp>
      <p:pic>
        <p:nvPicPr>
          <p:cNvPr id="4" name="Picture 3">
            <a:extLst>
              <a:ext uri="{FF2B5EF4-FFF2-40B4-BE49-F238E27FC236}">
                <a16:creationId xmlns:a16="http://schemas.microsoft.com/office/drawing/2014/main" id="{BD191B62-F253-5645-56CA-E27204F2A8D4}"/>
              </a:ext>
            </a:extLst>
          </p:cNvPr>
          <p:cNvPicPr>
            <a:picLocks noChangeAspect="1"/>
          </p:cNvPicPr>
          <p:nvPr/>
        </p:nvPicPr>
        <p:blipFill>
          <a:blip r:embed="rId3"/>
          <a:stretch>
            <a:fillRect/>
          </a:stretch>
        </p:blipFill>
        <p:spPr>
          <a:xfrm>
            <a:off x="2742807" y="2646142"/>
            <a:ext cx="6444701" cy="3657600"/>
          </a:xfrm>
          <a:prstGeom prst="rect">
            <a:avLst/>
          </a:prstGeom>
        </p:spPr>
      </p:pic>
    </p:spTree>
    <p:extLst>
      <p:ext uri="{BB962C8B-B14F-4D97-AF65-F5344CB8AC3E}">
        <p14:creationId xmlns:p14="http://schemas.microsoft.com/office/powerpoint/2010/main" val="3736471434"/>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4161</TotalTime>
  <Words>2534</Words>
  <Application>Microsoft Office PowerPoint</Application>
  <PresentationFormat>Widescreen</PresentationFormat>
  <Paragraphs>153</Paragraphs>
  <Slides>15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Wingdings</vt:lpstr>
      <vt:lpstr>Retrospect</vt:lpstr>
      <vt:lpstr>Research Methods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Study Development</dc:title>
  <dc:creator>Maria</dc:creator>
  <cp:lastModifiedBy>Maria Pagano</cp:lastModifiedBy>
  <cp:revision>113</cp:revision>
  <cp:lastPrinted>2014-07-07T20:04:27Z</cp:lastPrinted>
  <dcterms:created xsi:type="dcterms:W3CDTF">2014-07-07T16:42:02Z</dcterms:created>
  <dcterms:modified xsi:type="dcterms:W3CDTF">2023-09-13T14:38:08Z</dcterms:modified>
</cp:coreProperties>
</file>