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75" r:id="rId3"/>
    <p:sldId id="264" r:id="rId4"/>
    <p:sldId id="271" r:id="rId5"/>
    <p:sldId id="272" r:id="rId6"/>
    <p:sldId id="277" r:id="rId7"/>
    <p:sldId id="273" r:id="rId8"/>
    <p:sldId id="274" r:id="rId9"/>
    <p:sldId id="279" r:id="rId10"/>
    <p:sldId id="267" r:id="rId11"/>
    <p:sldId id="269" r:id="rId12"/>
    <p:sldId id="268" r:id="rId13"/>
    <p:sldId id="266" r:id="rId14"/>
    <p:sldId id="270" r:id="rId15"/>
    <p:sldId id="278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34578" autoAdjust="0"/>
    <p:restoredTop sz="86323" autoAdjust="0"/>
  </p:normalViewPr>
  <p:slideViewPr>
    <p:cSldViewPr>
      <p:cViewPr>
        <p:scale>
          <a:sx n="60" d="100"/>
          <a:sy n="60" d="100"/>
        </p:scale>
        <p:origin x="-1560" y="-4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D93D5D-389E-4858-B37F-7CF23CC81132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3A08F6-3B72-4718-8086-2C32C8CF0F5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93945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NYC Ballet, just over</a:t>
            </a:r>
            <a:r>
              <a:rPr lang="en-US" baseline="0" dirty="0" smtClean="0"/>
              <a:t> 35, 000 people, 2012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2013 season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3A08F6-3B72-4718-8086-2C32C8CF0F5D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66E802B-3D89-4823-B91C-148D7F94A6EB}" type="datetimeFigureOut">
              <a:rPr lang="en-US" smtClean="0"/>
              <a:pPr/>
              <a:t>3/28/2016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4D1321F1-FD1A-4FAE-A71F-F8F1F13D863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r.org/player/v2/mediaPlayer.html?action=1&amp;t=1&amp;islist=false&amp;id=239705610&amp;m=239860209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ps.gov/personnel/seasonal.htm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delawarenorth.com/careers-internships.aspx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ycgovparks.org/facilities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wnyc.org/shows/bl/2012/oct/25/financing-parks/" TargetMode="External"/><Relationship Id="rId4" Type="http://schemas.openxmlformats.org/officeDocument/2006/relationships/hyperlink" Target="http://www.wnyc.org/story/35-parks-130-million/" TargetMode="Externa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gif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t&amp;rct=j&amp;q=&amp;esrc=s&amp;source=web&amp;cd=2&amp;cad=rja&amp;uact=8&amp;ved=0CCcQFjAB&amp;url=http://www.aecom.com/deployedfiles/Internet/Capabilities/Economics/_documents/ThemeMuseumIndex_2013.pdf&amp;ei=x_9HVLPzFpHLsASJ-YDwDw&amp;usg=AFQjCNFB" TargetMode="Externa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spn.go.com/mlb/attendance/_/sort/allAvg" TargetMode="External"/><Relationship Id="rId13" Type="http://schemas.openxmlformats.org/officeDocument/2006/relationships/hyperlink" Target="http://espn.go.com/mlb/team/_/name/sf/san-francisco-giants" TargetMode="External"/><Relationship Id="rId18" Type="http://schemas.openxmlformats.org/officeDocument/2006/relationships/hyperlink" Target="http://espn.go.com/mlb/team/_/name/det/detroit-tigers" TargetMode="External"/><Relationship Id="rId3" Type="http://schemas.openxmlformats.org/officeDocument/2006/relationships/hyperlink" Target="http://espn.go.com/mlb/attendance/_/sort/homeTotal" TargetMode="External"/><Relationship Id="rId7" Type="http://schemas.openxmlformats.org/officeDocument/2006/relationships/hyperlink" Target="http://espn.go.com/mlb/attendance/_/sort/awayPct" TargetMode="External"/><Relationship Id="rId12" Type="http://schemas.openxmlformats.org/officeDocument/2006/relationships/hyperlink" Target="http://espn.go.com/mlb/team/_/name/tex/texas-rangers" TargetMode="External"/><Relationship Id="rId17" Type="http://schemas.openxmlformats.org/officeDocument/2006/relationships/hyperlink" Target="http://espn.go.com/mlb/team/_/name/bos/boston-red-sox" TargetMode="External"/><Relationship Id="rId2" Type="http://schemas.openxmlformats.org/officeDocument/2006/relationships/notesSlide" Target="../notesSlides/notesSlide5.xml"/><Relationship Id="rId16" Type="http://schemas.openxmlformats.org/officeDocument/2006/relationships/hyperlink" Target="http://espn.go.com/mlb/team/_/name/laa/los-angeles-ange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pn.go.com/mlb/attendance/_/sort/awayAvg" TargetMode="External"/><Relationship Id="rId11" Type="http://schemas.openxmlformats.org/officeDocument/2006/relationships/hyperlink" Target="http://espn.go.com/mlb/team/_/name/nyy/new-york-yankees" TargetMode="External"/><Relationship Id="rId5" Type="http://schemas.openxmlformats.org/officeDocument/2006/relationships/hyperlink" Target="http://espn.go.com/mlb/attendance/_/sort/homePct" TargetMode="External"/><Relationship Id="rId15" Type="http://schemas.openxmlformats.org/officeDocument/2006/relationships/hyperlink" Target="http://espn.go.com/mlb/team/_/name/stl/st.-louis-cardinals" TargetMode="External"/><Relationship Id="rId10" Type="http://schemas.openxmlformats.org/officeDocument/2006/relationships/hyperlink" Target="http://espn.go.com/mlb/team/_/name/phi/philadelphia-phillies" TargetMode="External"/><Relationship Id="rId19" Type="http://schemas.openxmlformats.org/officeDocument/2006/relationships/hyperlink" Target="http://espn.go.com/mlb/team/_/name/chc/chicago-cubs" TargetMode="External"/><Relationship Id="rId4" Type="http://schemas.openxmlformats.org/officeDocument/2006/relationships/hyperlink" Target="http://espn.go.com/mlb/attendance/_/order/false" TargetMode="External"/><Relationship Id="rId9" Type="http://schemas.openxmlformats.org/officeDocument/2006/relationships/hyperlink" Target="http://espn.go.com/mlb/attendance/_/sort/allPct" TargetMode="External"/><Relationship Id="rId14" Type="http://schemas.openxmlformats.org/officeDocument/2006/relationships/hyperlink" Target="http://espn.go.com/mlb/team/_/name/lad/los-angeles-dodgers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espn.go.com/mlb/attendance/_/sort/allAvg" TargetMode="External"/><Relationship Id="rId13" Type="http://schemas.openxmlformats.org/officeDocument/2006/relationships/hyperlink" Target="http://espn.go.com/mlb/team/_/name/nyy/new-york-yankees" TargetMode="External"/><Relationship Id="rId18" Type="http://schemas.openxmlformats.org/officeDocument/2006/relationships/hyperlink" Target="http://espn.go.com/mlb/team/_/name/bos/boston-red-sox" TargetMode="External"/><Relationship Id="rId3" Type="http://schemas.openxmlformats.org/officeDocument/2006/relationships/hyperlink" Target="http://espn.go.com/mlb/attendance/_/sort/homeTotal" TargetMode="External"/><Relationship Id="rId7" Type="http://schemas.openxmlformats.org/officeDocument/2006/relationships/hyperlink" Target="http://espn.go.com/mlb/attendance/_/sort/awayPct" TargetMode="External"/><Relationship Id="rId12" Type="http://schemas.openxmlformats.org/officeDocument/2006/relationships/hyperlink" Target="http://espn.go.com/mlb/team/_/name/sf/san-francisco-giants" TargetMode="External"/><Relationship Id="rId17" Type="http://schemas.openxmlformats.org/officeDocument/2006/relationships/hyperlink" Target="http://espn.go.com/mlb/team/_/name/phi/philadelphia-phillies" TargetMode="External"/><Relationship Id="rId2" Type="http://schemas.openxmlformats.org/officeDocument/2006/relationships/notesSlide" Target="../notesSlides/notesSlide6.xml"/><Relationship Id="rId16" Type="http://schemas.openxmlformats.org/officeDocument/2006/relationships/hyperlink" Target="http://espn.go.com/mlb/team/_/name/laa/los-angeles-angels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espn.go.com/mlb/attendance/_/sort/awayAvg" TargetMode="External"/><Relationship Id="rId11" Type="http://schemas.openxmlformats.org/officeDocument/2006/relationships/hyperlink" Target="http://espn.go.com/mlb/team/_/name/stl/st.-louis-cardinals" TargetMode="External"/><Relationship Id="rId5" Type="http://schemas.openxmlformats.org/officeDocument/2006/relationships/hyperlink" Target="http://espn.go.com/mlb/attendance/_/sort/homePct" TargetMode="External"/><Relationship Id="rId15" Type="http://schemas.openxmlformats.org/officeDocument/2006/relationships/hyperlink" Target="http://espn.go.com/mlb/team/_/name/det/detroit-tigers" TargetMode="External"/><Relationship Id="rId10" Type="http://schemas.openxmlformats.org/officeDocument/2006/relationships/hyperlink" Target="http://espn.go.com/mlb/team/_/name/lad/los-angeles-dodgers" TargetMode="External"/><Relationship Id="rId19" Type="http://schemas.openxmlformats.org/officeDocument/2006/relationships/hyperlink" Target="http://espn.go.com/mlb/team/_/name/col/colorado-rockies" TargetMode="External"/><Relationship Id="rId4" Type="http://schemas.openxmlformats.org/officeDocument/2006/relationships/hyperlink" Target="http://espn.go.com/mlb/attendance/_/order/false" TargetMode="External"/><Relationship Id="rId9" Type="http://schemas.openxmlformats.org/officeDocument/2006/relationships/hyperlink" Target="http://espn.go.com/mlb/attendance/_/sort/allPct" TargetMode="External"/><Relationship Id="rId14" Type="http://schemas.openxmlformats.org/officeDocument/2006/relationships/hyperlink" Target="http://espn.go.com/mlb/team/_/name/tex/texas-rangers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url?sa=t&amp;rct=j&amp;q=&amp;esrc=s&amp;source=web&amp;cd=2&amp;cad=rja&amp;uact=8&amp;ved=0CCcQFjAB&amp;url=http://www.aecom.com/deployedfiles/Internet/Capabilities/Economics/_documents/ThemeMuseumIndex_2013.pdf&amp;ei=x_9HVLPzFpHLsASJ-YDwDw&amp;usg=AFQjCNFB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324600" cy="1894362"/>
          </a:xfrm>
        </p:spPr>
        <p:txBody>
          <a:bodyPr/>
          <a:lstStyle/>
          <a:p>
            <a:r>
              <a:rPr lang="en-US" dirty="0" smtClean="0"/>
              <a:t>Park &amp; Recreation </a:t>
            </a:r>
            <a:br>
              <a:rPr lang="en-US" dirty="0" smtClean="0"/>
            </a:br>
            <a:r>
              <a:rPr lang="en-US" dirty="0" smtClean="0"/>
              <a:t>Management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Prof. Karen Goodlad</a:t>
            </a:r>
          </a:p>
          <a:p>
            <a:r>
              <a:rPr lang="en-US" dirty="0" smtClean="0"/>
              <a:t>Perspectives of Hospitality Management</a:t>
            </a:r>
          </a:p>
          <a:p>
            <a:r>
              <a:rPr lang="en-US" dirty="0" smtClean="0"/>
              <a:t>Spring 2016</a:t>
            </a:r>
            <a:endParaRPr lang="en-US" dirty="0" smtClean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National Parks</a:t>
            </a:r>
            <a:r>
              <a:rPr lang="en-US" baseline="0" dirty="0" smtClean="0"/>
              <a:t> System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7772400" cy="5330952"/>
          </a:xfrm>
        </p:spPr>
        <p:txBody>
          <a:bodyPr/>
          <a:lstStyle/>
          <a:p>
            <a:r>
              <a:rPr lang="en-US" dirty="0" smtClean="0"/>
              <a:t>What is a National Park?</a:t>
            </a:r>
          </a:p>
          <a:p>
            <a:pPr lvl="1"/>
            <a:r>
              <a:rPr lang="en-US" dirty="0" smtClean="0"/>
              <a:t>Pursuit of happiness</a:t>
            </a:r>
          </a:p>
          <a:p>
            <a:r>
              <a:rPr lang="en-US" dirty="0" smtClean="0"/>
              <a:t>What value does a National Park bring to a community?</a:t>
            </a:r>
          </a:p>
          <a:p>
            <a:pPr lvl="1"/>
            <a:r>
              <a:rPr lang="en-US" dirty="0" smtClean="0"/>
              <a:t>Jobs</a:t>
            </a:r>
          </a:p>
          <a:p>
            <a:pPr lvl="1"/>
            <a:r>
              <a:rPr lang="en-US" dirty="0" smtClean="0"/>
              <a:t>Influx of money from out side of the community</a:t>
            </a:r>
          </a:p>
          <a:p>
            <a:pPr lvl="1"/>
            <a:r>
              <a:rPr lang="en-US" dirty="0" smtClean="0"/>
              <a:t>Preserves natural resources, historic places, unique features</a:t>
            </a:r>
          </a:p>
          <a:p>
            <a:pPr lvl="1"/>
            <a:r>
              <a:rPr lang="en-US" dirty="0" smtClean="0"/>
              <a:t>Education</a:t>
            </a:r>
          </a:p>
          <a:p>
            <a:pPr lvl="1"/>
            <a:r>
              <a:rPr lang="en-US" dirty="0" smtClean="0"/>
              <a:t>Public recreation</a:t>
            </a:r>
          </a:p>
          <a:p>
            <a:r>
              <a:rPr lang="en-US" dirty="0" smtClean="0"/>
              <a:t>Identify National Parks of interest to you</a:t>
            </a:r>
          </a:p>
          <a:p>
            <a:r>
              <a:rPr lang="en-US" dirty="0" smtClean="0"/>
              <a:t>Controversy in our National Parks</a:t>
            </a:r>
          </a:p>
          <a:p>
            <a:pPr lvl="1"/>
            <a:r>
              <a:rPr lang="en-US" dirty="0" smtClean="0"/>
              <a:t>NPR: </a:t>
            </a:r>
            <a:r>
              <a:rPr lang="en-US" dirty="0" smtClean="0">
                <a:hlinkClick r:id="rId3"/>
              </a:rPr>
              <a:t>Yellowstone National Park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Nation</a:t>
            </a:r>
            <a:r>
              <a:rPr lang="en-US" sz="3600" baseline="0" dirty="0" smtClean="0"/>
              <a:t> Parks in NYC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600200"/>
            <a:ext cx="8382000" cy="487375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African Burial Grounds</a:t>
            </a:r>
          </a:p>
          <a:p>
            <a:r>
              <a:rPr lang="en-US" sz="3200" dirty="0" smtClean="0"/>
              <a:t>Castle Clinton</a:t>
            </a:r>
          </a:p>
          <a:p>
            <a:r>
              <a:rPr lang="en-US" sz="3200" dirty="0" smtClean="0"/>
              <a:t> Ellis Island</a:t>
            </a:r>
          </a:p>
          <a:p>
            <a:r>
              <a:rPr lang="en-US" sz="3200" dirty="0" smtClean="0"/>
              <a:t>Gateway National Recreation Center</a:t>
            </a:r>
          </a:p>
          <a:p>
            <a:r>
              <a:rPr lang="en-US" sz="3200" dirty="0" smtClean="0"/>
              <a:t>General Grant National Memorial</a:t>
            </a:r>
          </a:p>
          <a:p>
            <a:r>
              <a:rPr lang="en-US" sz="3200" dirty="0" smtClean="0"/>
              <a:t>Governor's Island</a:t>
            </a:r>
          </a:p>
          <a:p>
            <a:r>
              <a:rPr lang="en-US" sz="3200" dirty="0" smtClean="0"/>
              <a:t>Home of FDR</a:t>
            </a:r>
          </a:p>
          <a:p>
            <a:r>
              <a:rPr lang="en-US" sz="3200" dirty="0" smtClean="0"/>
              <a:t>Lower East Side Tenement Museum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Working in National Parks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487375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Park Guide: </a:t>
            </a:r>
            <a:r>
              <a:rPr lang="en-US" sz="3600" dirty="0" smtClean="0">
                <a:hlinkClick r:id="rId3"/>
              </a:rPr>
              <a:t>http://www.nps.gov/personnel/seasonal.htm#parkguide</a:t>
            </a:r>
            <a:endParaRPr lang="en-US" sz="3600" dirty="0" smtClean="0"/>
          </a:p>
          <a:p>
            <a:r>
              <a:rPr lang="en-US" sz="3600" dirty="0" smtClean="0"/>
              <a:t>Internships with the Delaware North Company </a:t>
            </a:r>
            <a:r>
              <a:rPr lang="en-US" sz="3600" dirty="0" smtClean="0">
                <a:hlinkClick r:id="rId4"/>
              </a:rPr>
              <a:t>http://www.delawarenorth.com/careers-internships.aspx</a:t>
            </a:r>
            <a:r>
              <a:rPr lang="en-US" sz="3600" dirty="0" smtClean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020762"/>
          </a:xfrm>
        </p:spPr>
        <p:txBody>
          <a:bodyPr/>
          <a:lstStyle/>
          <a:p>
            <a:r>
              <a:rPr lang="en-US" dirty="0" smtClean="0"/>
              <a:t>Examples of Parks &amp; Recreation</a:t>
            </a:r>
            <a:br>
              <a:rPr lang="en-US" dirty="0" smtClean="0"/>
            </a:br>
            <a:r>
              <a:rPr lang="en-US" dirty="0" smtClean="0"/>
              <a:t>Career Opportunities In NYC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371600"/>
            <a:ext cx="7772400" cy="5486400"/>
          </a:xfrm>
        </p:spPr>
        <p:txBody>
          <a:bodyPr>
            <a:normAutofit/>
          </a:bodyPr>
          <a:lstStyle/>
          <a:p>
            <a:r>
              <a:rPr lang="en-US" dirty="0" smtClean="0"/>
              <a:t>New York City Department of Parks &amp; Recreation</a:t>
            </a:r>
          </a:p>
          <a:p>
            <a:r>
              <a:rPr lang="en-US" dirty="0" smtClean="0"/>
              <a:t>Central Park Conservancy</a:t>
            </a:r>
          </a:p>
          <a:p>
            <a:r>
              <a:rPr lang="en-US" dirty="0" smtClean="0"/>
              <a:t>Bronx Zoo</a:t>
            </a:r>
          </a:p>
          <a:p>
            <a:r>
              <a:rPr lang="en-US" dirty="0" smtClean="0"/>
              <a:t>New York Botanical Gardens</a:t>
            </a:r>
          </a:p>
          <a:p>
            <a:r>
              <a:rPr lang="en-US" dirty="0" smtClean="0"/>
              <a:t>Brooklyn Botanical Gardens</a:t>
            </a:r>
          </a:p>
          <a:p>
            <a:r>
              <a:rPr lang="en-US" dirty="0" smtClean="0"/>
              <a:t>Yankee Stadium &amp; </a:t>
            </a:r>
            <a:r>
              <a:rPr lang="en-US" dirty="0" err="1" smtClean="0"/>
              <a:t>Citi</a:t>
            </a:r>
            <a:r>
              <a:rPr lang="en-US" dirty="0" smtClean="0"/>
              <a:t> Field</a:t>
            </a:r>
          </a:p>
          <a:p>
            <a:pPr lvl="1"/>
            <a:r>
              <a:rPr lang="en-US" dirty="0" smtClean="0"/>
              <a:t>F&amp;B Department</a:t>
            </a:r>
          </a:p>
          <a:p>
            <a:pPr lvl="1"/>
            <a:r>
              <a:rPr lang="en-US" dirty="0" smtClean="0"/>
              <a:t>Luxury Suites</a:t>
            </a:r>
          </a:p>
          <a:p>
            <a:pPr lvl="1"/>
            <a:r>
              <a:rPr lang="en-US" dirty="0" smtClean="0"/>
              <a:t>Concession Management</a:t>
            </a:r>
          </a:p>
          <a:p>
            <a:pPr lvl="1"/>
            <a:r>
              <a:rPr lang="en-US" dirty="0" smtClean="0"/>
              <a:t>Ticketing Department</a:t>
            </a:r>
          </a:p>
          <a:p>
            <a:pPr lvl="1"/>
            <a:r>
              <a:rPr lang="en-US" dirty="0" smtClean="0"/>
              <a:t>Sales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15962"/>
          </a:xfrm>
        </p:spPr>
        <p:txBody>
          <a:bodyPr/>
          <a:lstStyle/>
          <a:p>
            <a:r>
              <a:rPr lang="en-US" dirty="0" smtClean="0"/>
              <a:t>What Would You Do?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305800" cy="53309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Stake Holders</a:t>
            </a:r>
          </a:p>
          <a:p>
            <a:pPr lvl="1"/>
            <a:r>
              <a:rPr lang="en-US" dirty="0" smtClean="0"/>
              <a:t>Parks Department Recreation Manager</a:t>
            </a:r>
          </a:p>
          <a:p>
            <a:pPr lvl="1"/>
            <a:r>
              <a:rPr lang="en-US" dirty="0" smtClean="0"/>
              <a:t>Parks Department Facilities Manager</a:t>
            </a:r>
          </a:p>
          <a:p>
            <a:pPr lvl="1"/>
            <a:r>
              <a:rPr lang="en-US" dirty="0" smtClean="0"/>
              <a:t>Local restaurateur</a:t>
            </a:r>
          </a:p>
          <a:p>
            <a:pPr lvl="1"/>
            <a:r>
              <a:rPr lang="en-US" dirty="0" smtClean="0"/>
              <a:t>Community Board Member</a:t>
            </a:r>
          </a:p>
          <a:p>
            <a:pPr lvl="1"/>
            <a:r>
              <a:rPr lang="en-US" dirty="0" smtClean="0"/>
              <a:t>Private Donor</a:t>
            </a:r>
          </a:p>
          <a:p>
            <a:r>
              <a:rPr lang="en-US" dirty="0" smtClean="0"/>
              <a:t>Who will use the park?</a:t>
            </a:r>
          </a:p>
          <a:p>
            <a:r>
              <a:rPr lang="en-US" dirty="0" smtClean="0"/>
              <a:t>What facilities should be included? </a:t>
            </a:r>
            <a:r>
              <a:rPr lang="en-US" sz="1200" dirty="0" smtClean="0">
                <a:hlinkClick r:id="rId3"/>
              </a:rPr>
              <a:t>http://www.nycgovparks.org/facilities</a:t>
            </a:r>
            <a:r>
              <a:rPr lang="en-US" sz="1200" dirty="0" smtClean="0"/>
              <a:t> </a:t>
            </a:r>
          </a:p>
          <a:p>
            <a:r>
              <a:rPr lang="en-US" dirty="0" smtClean="0"/>
              <a:t>What services/activities should be offered?</a:t>
            </a:r>
          </a:p>
          <a:p>
            <a:r>
              <a:rPr lang="en-US" dirty="0" smtClean="0"/>
              <a:t>What is your “big draw”? Why will people visit your park?</a:t>
            </a:r>
          </a:p>
          <a:p>
            <a:r>
              <a:rPr lang="en-US" dirty="0" smtClean="0"/>
              <a:t>Brian Lehrer, WNYC, 10/10/14 </a:t>
            </a:r>
            <a:r>
              <a:rPr lang="en-US" dirty="0" smtClean="0">
                <a:hlinkClick r:id="rId4"/>
              </a:rPr>
              <a:t>35-parks-130-million</a:t>
            </a:r>
            <a:endParaRPr lang="en-US" dirty="0" smtClean="0"/>
          </a:p>
          <a:p>
            <a:r>
              <a:rPr lang="en-US" dirty="0" smtClean="0"/>
              <a:t>Brian Lehrer, WNYC, 2012 </a:t>
            </a:r>
            <a:r>
              <a:rPr lang="en-US" dirty="0" smtClean="0">
                <a:hlinkClick r:id="rId5"/>
              </a:rPr>
              <a:t>Financing the Parks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0963" name="Picture 3"/>
          <p:cNvPicPr>
            <a:picLocks noChangeAspect="1" noChangeArrowheads="1"/>
          </p:cNvPicPr>
          <p:nvPr/>
        </p:nvPicPr>
        <p:blipFill>
          <a:blip r:embed="rId2" cstate="print"/>
          <a:srcRect l="1757" t="18750" r="38009" b="8333"/>
          <a:stretch>
            <a:fillRect/>
          </a:stretch>
        </p:blipFill>
        <p:spPr bwMode="auto">
          <a:xfrm>
            <a:off x="0" y="177368"/>
            <a:ext cx="9144000" cy="6223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304800" y="990600"/>
            <a:ext cx="5638800" cy="5611368"/>
          </a:xfrm>
        </p:spPr>
        <p:txBody>
          <a:bodyPr/>
          <a:lstStyle/>
          <a:p>
            <a:pPr>
              <a:buNone/>
            </a:pPr>
            <a:r>
              <a:rPr lang="en-US" sz="3600" dirty="0" smtClean="0"/>
              <a:t>Class Objectives</a:t>
            </a:r>
          </a:p>
          <a:p>
            <a:r>
              <a:rPr lang="en-US" dirty="0" smtClean="0"/>
              <a:t>Identify the scope of the hospitality and tourism industry. </a:t>
            </a:r>
          </a:p>
          <a:p>
            <a:r>
              <a:rPr lang="en-US" dirty="0" smtClean="0"/>
              <a:t>Understand and describe the characteristics of the hospitality and tourism industry from a local, national and global perspective.</a:t>
            </a:r>
            <a:endParaRPr lang="en-US" dirty="0"/>
          </a:p>
        </p:txBody>
      </p:sp>
      <p:pic>
        <p:nvPicPr>
          <p:cNvPr id="1034" name="Picture 10" descr="http://www.wilderness.net/images/logos/NPSbw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55690" y="0"/>
            <a:ext cx="2507310" cy="3276599"/>
          </a:xfrm>
          <a:prstGeom prst="rect">
            <a:avLst/>
          </a:prstGeom>
          <a:noFill/>
        </p:spPr>
      </p:pic>
      <p:pic>
        <p:nvPicPr>
          <p:cNvPr id="1036" name="Picture 12" descr="http://t2.gstatic.com/images?q=tbn:ANd9GcRxfZUQpTbsNvbb2JLkdcrBMNjVi6yHQC8zLR90yKcA3omcOte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5562" y="3276600"/>
            <a:ext cx="2477437" cy="838200"/>
          </a:xfrm>
          <a:prstGeom prst="rect">
            <a:avLst/>
          </a:prstGeom>
          <a:noFill/>
        </p:spPr>
      </p:pic>
      <p:pic>
        <p:nvPicPr>
          <p:cNvPr id="1038" name="Picture 14" descr="http://www.nyc.gov/html/coolroofs/images/branding/logos/city_of_new_york_parks__recreation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96000" y="3962400"/>
            <a:ext cx="2819399" cy="1127760"/>
          </a:xfrm>
          <a:prstGeom prst="rect">
            <a:avLst/>
          </a:prstGeom>
          <a:noFill/>
        </p:spPr>
      </p:pic>
      <p:pic>
        <p:nvPicPr>
          <p:cNvPr id="1040" name="Picture 16" descr="http://mickeyavenue.com/fonts/images/MKCastle_01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77000" y="4806914"/>
            <a:ext cx="2209800" cy="20510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sz="3600" dirty="0" smtClean="0"/>
              <a:t>Today’s Schedule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153400" cy="4873752"/>
          </a:xfrm>
        </p:spPr>
        <p:txBody>
          <a:bodyPr>
            <a:normAutofit/>
          </a:bodyPr>
          <a:lstStyle/>
          <a:p>
            <a:r>
              <a:rPr lang="en-US" sz="2800" dirty="0" smtClean="0"/>
              <a:t>Review of </a:t>
            </a:r>
            <a:r>
              <a:rPr lang="en-US" sz="2800" dirty="0" err="1" smtClean="0"/>
              <a:t>NYTimes</a:t>
            </a:r>
            <a:r>
              <a:rPr lang="en-US" sz="2800" dirty="0" smtClean="0"/>
              <a:t> Travel Section</a:t>
            </a:r>
          </a:p>
          <a:p>
            <a:r>
              <a:rPr lang="en-US" sz="2800" dirty="0" smtClean="0"/>
              <a:t>Review of Concierge Assignment</a:t>
            </a:r>
          </a:p>
          <a:p>
            <a:r>
              <a:rPr lang="en-US" sz="2800" dirty="0" smtClean="0"/>
              <a:t>Parks and Recreation Lecture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4400" dirty="0" smtClean="0"/>
              <a:t>Commercial Recreation </a:t>
            </a:r>
            <a:endParaRPr lang="en-US" sz="44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/>
              <a:t>Themed Parks</a:t>
            </a:r>
          </a:p>
          <a:p>
            <a:r>
              <a:rPr lang="en-US" sz="3600" dirty="0" smtClean="0"/>
              <a:t>Amusement Parks</a:t>
            </a:r>
          </a:p>
          <a:p>
            <a:r>
              <a:rPr lang="en-US" sz="3600" dirty="0" smtClean="0"/>
              <a:t>Sports Facilities </a:t>
            </a:r>
          </a:p>
          <a:p>
            <a:r>
              <a:rPr lang="en-US" sz="3600" dirty="0" smtClean="0"/>
              <a:t>Recreation Facilities</a:t>
            </a:r>
          </a:p>
          <a:p>
            <a:r>
              <a:rPr lang="en-US" sz="3600" dirty="0" smtClean="0"/>
              <a:t>Historic Places</a:t>
            </a:r>
          </a:p>
          <a:p>
            <a:r>
              <a:rPr lang="en-US" sz="3600" dirty="0" smtClean="0"/>
              <a:t>Museums</a:t>
            </a:r>
          </a:p>
          <a:p>
            <a:r>
              <a:rPr lang="en-US" sz="3600" dirty="0" smtClean="0"/>
              <a:t>Performing Arts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 descr="http://behindthethrills.com/wp-content/uploads/2012/05/reports.png"/>
          <p:cNvPicPr/>
          <p:nvPr/>
        </p:nvPicPr>
        <p:blipFill>
          <a:blip r:embed="rId3" cstate="print"/>
          <a:srcRect b="58219"/>
          <a:stretch>
            <a:fillRect/>
          </a:stretch>
        </p:blipFill>
        <p:spPr bwMode="auto">
          <a:xfrm>
            <a:off x="1524000" y="104274"/>
            <a:ext cx="6042728" cy="66031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6588332"/>
            <a:ext cx="7467600" cy="301752"/>
          </a:xfrm>
        </p:spPr>
        <p:txBody>
          <a:bodyPr>
            <a:noAutofit/>
          </a:bodyPr>
          <a:lstStyle/>
          <a:p>
            <a:r>
              <a:rPr lang="en-US" sz="1400" dirty="0" smtClean="0"/>
              <a:t>Source: Themed</a:t>
            </a:r>
            <a:r>
              <a:rPr lang="en-US" sz="1400" baseline="0" dirty="0" smtClean="0"/>
              <a:t> </a:t>
            </a:r>
            <a:r>
              <a:rPr lang="en-US" sz="1400" dirty="0" smtClean="0"/>
              <a:t>Entertainment Association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39938" name="Picture 2"/>
          <p:cNvPicPr>
            <a:picLocks noChangeAspect="1" noChangeArrowheads="1"/>
          </p:cNvPicPr>
          <p:nvPr/>
        </p:nvPicPr>
        <p:blipFill>
          <a:blip r:embed="rId2" cstate="print"/>
          <a:srcRect l="5271" t="10417" r="59004" b="13542"/>
          <a:stretch>
            <a:fillRect/>
          </a:stretch>
        </p:blipFill>
        <p:spPr bwMode="auto">
          <a:xfrm>
            <a:off x="1447800" y="0"/>
            <a:ext cx="5715000" cy="6839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0" y="48006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</a:t>
            </a:r>
          </a:p>
          <a:p>
            <a:r>
              <a:rPr lang="en-US" dirty="0" smtClean="0">
                <a:hlinkClick r:id="rId3"/>
              </a:rPr>
              <a:t>Theme and Museum Index Report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563562"/>
          </a:xfrm>
        </p:spPr>
        <p:txBody>
          <a:bodyPr/>
          <a:lstStyle/>
          <a:p>
            <a:r>
              <a:rPr lang="en-US" dirty="0" smtClean="0"/>
              <a:t>Major League Baseball, 2012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228597" y="1143000"/>
          <a:ext cx="8534406" cy="5330826"/>
        </p:xfrm>
        <a:graphic>
          <a:graphicData uri="http://schemas.openxmlformats.org/drawingml/2006/table">
            <a:tbl>
              <a:tblPr/>
              <a:tblGrid>
                <a:gridCol w="338002"/>
                <a:gridCol w="1351982"/>
                <a:gridCol w="84499"/>
                <a:gridCol w="929487"/>
                <a:gridCol w="852029"/>
                <a:gridCol w="711201"/>
                <a:gridCol w="711201"/>
                <a:gridCol w="711201"/>
                <a:gridCol w="711201"/>
                <a:gridCol w="711201"/>
                <a:gridCol w="711201"/>
                <a:gridCol w="711201"/>
              </a:tblGrid>
              <a:tr h="400195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2012 Attendance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Home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Road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RK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TEAM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3"/>
                        </a:rPr>
                        <a:t>TOTAL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4"/>
                        </a:rPr>
                        <a:t>AVG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 dirty="0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PCT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GMS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AVG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PCT 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GMS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AVG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PCT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Philadelphia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3,565,718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44,021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100.8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31,749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72.8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37,885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86.9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NY Yankees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3,542,406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43,733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87.0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34,154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82.0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38,943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84.7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2"/>
                        </a:rPr>
                        <a:t>Texas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3,460,280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42,719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86.9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28,209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66.7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35,509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77.6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3"/>
                        </a:rPr>
                        <a:t>San Francisco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3,377,371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41,695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99.5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32,889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72.4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37,320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85.5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576357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4"/>
                        </a:rPr>
                        <a:t>LA Dodgers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3,324,246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41,040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73.3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32,640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74.4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36,866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73.8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5"/>
                        </a:rPr>
                        <a:t>St. Louis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3,262,109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40,272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91.6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31,436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72.7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35,854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82.2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6"/>
                        </a:rPr>
                        <a:t>LA Angels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3,061,770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37,799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83.3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30,831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70.2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34,315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76.8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7"/>
                        </a:rPr>
                        <a:t>Boston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3,043,003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37,567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101.4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31,038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71.8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34,303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85.5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9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8"/>
                        </a:rPr>
                        <a:t>Detroit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3,028,033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37,383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90.6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30,539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73.5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33,961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82.0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00195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u="sng">
                          <a:solidFill>
                            <a:srgbClr val="0000FF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9"/>
                        </a:rPr>
                        <a:t>Chicago Cubs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2,882,756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35,589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86.5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81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32,485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75.2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162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>
                          <a:latin typeface="Times New Roman"/>
                          <a:ea typeface="Times New Roman"/>
                          <a:cs typeface="Times New Roman"/>
                        </a:rPr>
                        <a:t>34,037</a:t>
                      </a:r>
                      <a:endParaRPr lang="en-US" sz="16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dirty="0">
                          <a:latin typeface="Times New Roman"/>
                          <a:ea typeface="Times New Roman"/>
                          <a:cs typeface="Times New Roman"/>
                        </a:rPr>
                        <a:t>80.7</a:t>
                      </a:r>
                      <a:endParaRPr lang="en-US" sz="16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21882" marR="21882" marT="21882" marB="21882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381000" y="304800"/>
          <a:ext cx="8382000" cy="6172200"/>
        </p:xfrm>
        <a:graphic>
          <a:graphicData uri="http://schemas.openxmlformats.org/drawingml/2006/table">
            <a:tbl>
              <a:tblPr/>
              <a:tblGrid>
                <a:gridCol w="325515"/>
                <a:gridCol w="1071485"/>
                <a:gridCol w="556087"/>
                <a:gridCol w="840913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  <a:gridCol w="698500"/>
              </a:tblGrid>
              <a:tr h="486682">
                <a:tc gridSpan="2">
                  <a:txBody>
                    <a:bodyPr/>
                    <a:lstStyle/>
                    <a:p>
                      <a:pPr fontAlgn="ctr"/>
                      <a:r>
                        <a:rPr lang="en-US" sz="1200" b="1">
                          <a:solidFill>
                            <a:srgbClr val="FFFFFF"/>
                          </a:solidFill>
                          <a:latin typeface="helvetica"/>
                        </a:rPr>
                        <a:t>2013 Attendance</a:t>
                      </a:r>
                    </a:p>
                  </a:txBody>
                  <a:tcPr marL="27157" marR="27157" marT="13578" marB="135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8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fontAlgn="ctr"/>
                      <a:r>
                        <a:rPr lang="en-US" sz="1200" b="1">
                          <a:solidFill>
                            <a:srgbClr val="FFFFFF"/>
                          </a:solidFill>
                          <a:latin typeface="helvetica"/>
                        </a:rPr>
                        <a:t>Home</a:t>
                      </a:r>
                    </a:p>
                  </a:txBody>
                  <a:tcPr marL="27157" marR="27157" marT="13578" marB="135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8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ctr"/>
                      <a:r>
                        <a:rPr lang="en-US" sz="1200" b="1">
                          <a:solidFill>
                            <a:srgbClr val="FFFFFF"/>
                          </a:solidFill>
                          <a:latin typeface="helvetica"/>
                        </a:rPr>
                        <a:t>Road</a:t>
                      </a:r>
                    </a:p>
                  </a:txBody>
                  <a:tcPr marL="27157" marR="27157" marT="13578" marB="135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8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fontAlgn="ctr"/>
                      <a:r>
                        <a:rPr lang="en-US" sz="1200" b="1">
                          <a:solidFill>
                            <a:srgbClr val="FFFFFF"/>
                          </a:solidFill>
                          <a:latin typeface="helvetica"/>
                        </a:rPr>
                        <a:t>Overall</a:t>
                      </a:r>
                    </a:p>
                  </a:txBody>
                  <a:tcPr marL="27157" marR="27157" marT="13578" marB="13578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F487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27892"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RK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TEAM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GMS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3"/>
                        </a:rPr>
                        <a:t>TOTAL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4"/>
                        </a:rPr>
                        <a:t>AVG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5"/>
                        </a:rPr>
                        <a:t>PCT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GMS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6"/>
                        </a:rPr>
                        <a:t>AVG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7"/>
                        </a:rPr>
                        <a:t>PCT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solidFill>
                            <a:srgbClr val="444444"/>
                          </a:solidFill>
                          <a:latin typeface="Verdana"/>
                        </a:rPr>
                        <a:t>GMS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8"/>
                        </a:rPr>
                        <a:t>AVG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u="sng">
                          <a:solidFill>
                            <a:srgbClr val="444444"/>
                          </a:solidFill>
                          <a:latin typeface="Verdana"/>
                          <a:hlinkClick r:id="rId9"/>
                        </a:rPr>
                        <a:t>PCT</a:t>
                      </a:r>
                      <a:endParaRPr lang="en-US" sz="1200" b="1">
                        <a:solidFill>
                          <a:srgbClr val="444444"/>
                        </a:solidFill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E8E8"/>
                    </a:solidFill>
                  </a:tcPr>
                </a:tc>
              </a:tr>
              <a:tr h="624850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0"/>
                        </a:rPr>
                        <a:t>LA Dodgers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3,743,527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46,216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82.5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35,348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79.3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40,782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81.1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C2C2C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1"/>
                        </a:rPr>
                        <a:t>St. Louis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3,369,769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41,602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94.6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32,374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75.9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37,016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85.4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624850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2"/>
                        </a:rPr>
                        <a:t>San Francisco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3,326,796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 dirty="0">
                          <a:latin typeface="Verdana"/>
                        </a:rPr>
                        <a:t>41,584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99.2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34,977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76.6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38,260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87.3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4850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3"/>
                        </a:rPr>
                        <a:t>NY Yankees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3,279,589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40,488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80.5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33,632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78.8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37,082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79.7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4"/>
                        </a:rPr>
                        <a:t>Texas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3,178,273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38,759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78.8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28,121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66.5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33,473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73.2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5"/>
                        </a:rPr>
                        <a:t>Detroit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3,083,397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38,066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92.3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28,024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67.2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33,045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79.7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6"/>
                        </a:rPr>
                        <a:t>LA Angels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3,019,505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37,277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82.1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27,588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64.2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32,432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73.4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624850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7"/>
                        </a:rPr>
                        <a:t>Philadelphia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3,012,403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37,190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85.2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30,463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70.1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33,826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77.7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8"/>
                        </a:rPr>
                        <a:t>Boston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2,833,333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34,979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94.4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33,045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74.8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34,012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83.7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476371">
                <a:tc>
                  <a:txBody>
                    <a:bodyPr/>
                    <a:lstStyle/>
                    <a:p>
                      <a:pPr fontAlgn="ctr"/>
                      <a:r>
                        <a:rPr lang="en-US" sz="1200">
                          <a:latin typeface="Verdana"/>
                        </a:rPr>
                        <a:t>10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fontAlgn="ctr"/>
                      <a:r>
                        <a:rPr lang="en-US" sz="1200" u="none" strike="noStrike">
                          <a:solidFill>
                            <a:srgbClr val="225DB7"/>
                          </a:solidFill>
                          <a:latin typeface="Verdana"/>
                          <a:hlinkClick r:id="rId19"/>
                        </a:rPr>
                        <a:t>Colorado</a:t>
                      </a:r>
                      <a:endParaRPr lang="en-US" sz="1200">
                        <a:latin typeface="Verdana"/>
                      </a:endParaRP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2,793,828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b="1">
                          <a:latin typeface="Verdana"/>
                        </a:rPr>
                        <a:t>34,491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68.3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81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32,669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72.5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162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>
                          <a:latin typeface="Verdana"/>
                        </a:rPr>
                        <a:t>33,580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200" dirty="0">
                          <a:latin typeface="Verdana"/>
                        </a:rPr>
                        <a:t>70.3</a:t>
                      </a:r>
                    </a:p>
                  </a:txBody>
                  <a:tcPr marL="20368" marR="20368" marT="10184" marB="1018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1F1F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1986" name="Picture 2"/>
          <p:cNvPicPr>
            <a:picLocks noChangeAspect="1" noChangeArrowheads="1"/>
          </p:cNvPicPr>
          <p:nvPr/>
        </p:nvPicPr>
        <p:blipFill>
          <a:blip r:embed="rId2" cstate="print"/>
          <a:srcRect l="4100" t="13542" r="59004" b="16667"/>
          <a:stretch>
            <a:fillRect/>
          </a:stretch>
        </p:blipFill>
        <p:spPr bwMode="auto">
          <a:xfrm>
            <a:off x="1295400" y="-30238"/>
            <a:ext cx="6477000" cy="6888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5766" y="4800600"/>
            <a:ext cx="13716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Source:</a:t>
            </a:r>
          </a:p>
          <a:p>
            <a:r>
              <a:rPr lang="en-US" dirty="0" smtClean="0">
                <a:hlinkClick r:id="rId3"/>
              </a:rPr>
              <a:t>Theme and Museum Index Report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1354</TotalTime>
  <Words>622</Words>
  <Application>Microsoft Office PowerPoint</Application>
  <PresentationFormat>On-screen Show (4:3)</PresentationFormat>
  <Paragraphs>348</Paragraphs>
  <Slides>15</Slides>
  <Notes>11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Oriel</vt:lpstr>
      <vt:lpstr>Park &amp; Recreation  Management</vt:lpstr>
      <vt:lpstr>PowerPoint Presentation</vt:lpstr>
      <vt:lpstr>Today’s Schedule</vt:lpstr>
      <vt:lpstr>Commercial Recreation </vt:lpstr>
      <vt:lpstr>PowerPoint Presentation</vt:lpstr>
      <vt:lpstr>PowerPoint Presentation</vt:lpstr>
      <vt:lpstr>Major League Baseball, 2012</vt:lpstr>
      <vt:lpstr>PowerPoint Presentation</vt:lpstr>
      <vt:lpstr>PowerPoint Presentation</vt:lpstr>
      <vt:lpstr>National Parks System</vt:lpstr>
      <vt:lpstr>Nation Parks in NYC</vt:lpstr>
      <vt:lpstr>Working in National Parks</vt:lpstr>
      <vt:lpstr>Examples of Parks &amp; Recreation Career Opportunities In NYC</vt:lpstr>
      <vt:lpstr>What Would You Do?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&amp;Beverage Management</dc:title>
  <dc:creator>Goodvino</dc:creator>
  <cp:lastModifiedBy>Karen Goodlad</cp:lastModifiedBy>
  <cp:revision>49</cp:revision>
  <dcterms:created xsi:type="dcterms:W3CDTF">2009-10-24T03:18:01Z</dcterms:created>
  <dcterms:modified xsi:type="dcterms:W3CDTF">2016-03-28T12:23:54Z</dcterms:modified>
</cp:coreProperties>
</file>