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 name="Shape 61"/>
        <p:cNvGrpSpPr/>
        <p:nvPr/>
      </p:nvGrpSpPr>
      <p:grpSpPr>
        <a:xfrm>
          <a:off x="0" y="0"/>
          <a:ext cx="0" cy="0"/>
          <a:chOff x="0" y="0"/>
          <a:chExt cx="0" cy="0"/>
        </a:xfrm>
      </p:grpSpPr>
      <p:sp>
        <p:nvSpPr>
          <p:cNvPr id="62" name="Shape 6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3" name="Shape 6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9" name="Shape 69"/>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7" name="Shape 9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5" name="Shape 1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2.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11.png"/><Relationship Id="rId5"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9.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1.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 name="Shape 53"/>
        <p:cNvGrpSpPr/>
        <p:nvPr/>
      </p:nvGrpSpPr>
      <p:grpSpPr>
        <a:xfrm>
          <a:off x="0" y="0"/>
          <a:ext cx="0" cy="0"/>
          <a:chOff x="0" y="0"/>
          <a:chExt cx="0" cy="0"/>
        </a:xfrm>
      </p:grpSpPr>
      <p:sp>
        <p:nvSpPr>
          <p:cNvPr id="54" name="Shape 54"/>
          <p:cNvSpPr txBox="1"/>
          <p:nvPr>
            <p:ph idx="4294967295" type="ctrTitle"/>
          </p:nvPr>
        </p:nvSpPr>
        <p:spPr>
          <a:xfrm>
            <a:off x="311708" y="744575"/>
            <a:ext cx="8520600" cy="20526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BRONX LIBRARY CENTER</a:t>
            </a:r>
            <a:endParaRPr/>
          </a:p>
        </p:txBody>
      </p:sp>
      <p:sp>
        <p:nvSpPr>
          <p:cNvPr id="55" name="Shape 55"/>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p>
            <a:pPr indent="0" lvl="0" marL="0" rtl="0">
              <a:spcBef>
                <a:spcPts val="0"/>
              </a:spcBef>
              <a:spcAft>
                <a:spcPts val="0"/>
              </a:spcAft>
              <a:buNone/>
            </a:pPr>
            <a:r>
              <a:rPr lang="en"/>
              <a:t>CASE STUDY PRESENTATION 1</a:t>
            </a:r>
            <a:endParaRPr/>
          </a:p>
          <a:p>
            <a:pPr indent="0" lvl="0" marL="0">
              <a:spcBef>
                <a:spcPts val="0"/>
              </a:spcBef>
              <a:spcAft>
                <a:spcPts val="0"/>
              </a:spcAft>
              <a:buNone/>
            </a:pPr>
            <a:r>
              <a:rPr lang="en"/>
              <a:t>Najah, Nayaab,Eva</a:t>
            </a:r>
            <a:endParaRPr/>
          </a:p>
          <a:p>
            <a:pPr indent="0" lvl="0" marL="0">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 name="Shape 59"/>
        <p:cNvGrpSpPr/>
        <p:nvPr/>
      </p:nvGrpSpPr>
      <p:grpSpPr>
        <a:xfrm>
          <a:off x="0" y="0"/>
          <a:ext cx="0" cy="0"/>
          <a:chOff x="0" y="0"/>
          <a:chExt cx="0" cy="0"/>
        </a:xfrm>
      </p:grpSpPr>
      <p:sp>
        <p:nvSpPr>
          <p:cNvPr id="60" name="Shape 60"/>
          <p:cNvSpPr txBox="1"/>
          <p:nvPr>
            <p:ph idx="1" type="body"/>
          </p:nvPr>
        </p:nvSpPr>
        <p:spPr>
          <a:xfrm>
            <a:off x="311700" y="445025"/>
            <a:ext cx="8520600" cy="41238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1000">
                <a:solidFill>
                  <a:srgbClr val="222222"/>
                </a:solidFill>
                <a:highlight>
                  <a:srgbClr val="FFFFFF"/>
                </a:highlight>
              </a:rPr>
              <a:t>Najah Ridgel</a:t>
            </a:r>
            <a:endParaRPr sz="1000">
              <a:solidFill>
                <a:srgbClr val="222222"/>
              </a:solidFill>
              <a:highlight>
                <a:srgbClr val="FFFFFF"/>
              </a:highlight>
            </a:endParaRPr>
          </a:p>
          <a:p>
            <a:pPr indent="457200" lvl="0" marL="0" rtl="0">
              <a:spcBef>
                <a:spcPts val="0"/>
              </a:spcBef>
              <a:spcAft>
                <a:spcPts val="0"/>
              </a:spcAft>
              <a:buClr>
                <a:schemeClr val="dk1"/>
              </a:buClr>
              <a:buSzPts val="1100"/>
              <a:buFont typeface="Arial"/>
              <a:buNone/>
            </a:pPr>
            <a:r>
              <a:rPr lang="en" sz="1000">
                <a:solidFill>
                  <a:srgbClr val="222222"/>
                </a:solidFill>
                <a:highlight>
                  <a:srgbClr val="FFFFFF"/>
                </a:highlight>
              </a:rPr>
              <a:t>I am 18 years old, born and raised in Crown Heights, Brooklyn, New York. I am the youngest of 5, with two older sisters and two older brothers. I'm interested in anime, drawing, rock climbing, being outdoors in nature when it's warm, fanfiction, and almost any book I can get my hands on. I love . I chose to study in Architecture Technology because I always enjoyed drawing and designing and when took civil engineering and architecture classes in my high school, I knew I wanted to do something with this. There we did little projects with bridges and designing my own house. I also enjoyed the drafting aspect as well as drawing the plans and elevations. Nothing feels as wonderful as having ideas, designing, and then seeing it come to life. It is great finally see it come to life in a render or 3D model after all the hard work. So I wish to do that in the future designing buildings, spaces, and structures that people can love and experience as I would.</a:t>
            </a:r>
            <a:endParaRPr sz="1000">
              <a:solidFill>
                <a:srgbClr val="222222"/>
              </a:solidFill>
              <a:highlight>
                <a:srgbClr val="FFFFFF"/>
              </a:highlight>
            </a:endParaRPr>
          </a:p>
          <a:p>
            <a:pPr indent="0" lvl="0" marL="0">
              <a:spcBef>
                <a:spcPts val="0"/>
              </a:spcBef>
              <a:spcAft>
                <a:spcPts val="16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 name="Shape 64"/>
        <p:cNvGrpSpPr/>
        <p:nvPr/>
      </p:nvGrpSpPr>
      <p:grpSpPr>
        <a:xfrm>
          <a:off x="0" y="0"/>
          <a:ext cx="0" cy="0"/>
          <a:chOff x="0" y="0"/>
          <a:chExt cx="0" cy="0"/>
        </a:xfrm>
      </p:grpSpPr>
      <p:sp>
        <p:nvSpPr>
          <p:cNvPr id="65" name="Shape 65"/>
          <p:cNvSpPr txBox="1"/>
          <p:nvPr>
            <p:ph idx="1" type="body"/>
          </p:nvPr>
        </p:nvSpPr>
        <p:spPr>
          <a:xfrm>
            <a:off x="311700" y="445025"/>
            <a:ext cx="8520600" cy="41238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chemeClr val="dk1"/>
              </a:buClr>
              <a:buSzPts val="1100"/>
              <a:buFont typeface="Arial"/>
              <a:buNone/>
            </a:pPr>
            <a:r>
              <a:rPr lang="en" sz="1000">
                <a:solidFill>
                  <a:srgbClr val="222222"/>
                </a:solidFill>
                <a:highlight>
                  <a:srgbClr val="FFFFFF"/>
                </a:highlight>
              </a:rPr>
              <a:t>LOCATION: 310 East Kingsbridge Road, Bronx, 10458</a:t>
            </a:r>
            <a:endParaRPr sz="1000">
              <a:solidFill>
                <a:srgbClr val="222222"/>
              </a:solidFill>
              <a:highlight>
                <a:srgbClr val="FFFFFF"/>
              </a:highlight>
            </a:endParaRPr>
          </a:p>
          <a:p>
            <a:pPr indent="0" lvl="0" marL="0" rtl="0">
              <a:spcBef>
                <a:spcPts val="0"/>
              </a:spcBef>
              <a:spcAft>
                <a:spcPts val="0"/>
              </a:spcAft>
              <a:buClr>
                <a:schemeClr val="dk1"/>
              </a:buClr>
              <a:buSzPts val="1100"/>
              <a:buFont typeface="Arial"/>
              <a:buNone/>
            </a:pPr>
            <a:r>
              <a:rPr lang="en" sz="1000">
                <a:solidFill>
                  <a:srgbClr val="222222"/>
                </a:solidFill>
                <a:highlight>
                  <a:srgbClr val="FFFFFF"/>
                </a:highlight>
              </a:rPr>
              <a:t>YEAR OF COMPLETION: 2006</a:t>
            </a:r>
            <a:endParaRPr sz="1000">
              <a:solidFill>
                <a:srgbClr val="222222"/>
              </a:solidFill>
              <a:highlight>
                <a:srgbClr val="FFFFFF"/>
              </a:highlight>
            </a:endParaRPr>
          </a:p>
          <a:p>
            <a:pPr indent="0" lvl="0" marL="0" rtl="0">
              <a:spcBef>
                <a:spcPts val="0"/>
              </a:spcBef>
              <a:spcAft>
                <a:spcPts val="0"/>
              </a:spcAft>
              <a:buClr>
                <a:schemeClr val="dk1"/>
              </a:buClr>
              <a:buSzPts val="1100"/>
              <a:buFont typeface="Arial"/>
              <a:buNone/>
            </a:pPr>
            <a:r>
              <a:rPr lang="en" sz="1000">
                <a:solidFill>
                  <a:srgbClr val="222222"/>
                </a:solidFill>
                <a:highlight>
                  <a:srgbClr val="FFFFFF"/>
                </a:highlight>
              </a:rPr>
              <a:t>AREA: 78,000 sq ft</a:t>
            </a:r>
            <a:endParaRPr sz="1000">
              <a:solidFill>
                <a:srgbClr val="222222"/>
              </a:solidFill>
              <a:highlight>
                <a:srgbClr val="FFFFFF"/>
              </a:highlight>
            </a:endParaRPr>
          </a:p>
          <a:p>
            <a:pPr indent="0" lvl="0" marL="0" rtl="0">
              <a:spcBef>
                <a:spcPts val="0"/>
              </a:spcBef>
              <a:spcAft>
                <a:spcPts val="0"/>
              </a:spcAft>
              <a:buClr>
                <a:schemeClr val="dk1"/>
              </a:buClr>
              <a:buSzPts val="1100"/>
              <a:buFont typeface="Arial"/>
              <a:buNone/>
            </a:pPr>
            <a:r>
              <a:rPr lang="en" sz="1000">
                <a:solidFill>
                  <a:srgbClr val="222222"/>
                </a:solidFill>
                <a:highlight>
                  <a:srgbClr val="FFFFFF"/>
                </a:highlight>
              </a:rPr>
              <a:t>ARCHITECT: Dattner Architect</a:t>
            </a:r>
            <a:endParaRPr sz="1000">
              <a:solidFill>
                <a:srgbClr val="222222"/>
              </a:solidFill>
              <a:highlight>
                <a:srgbClr val="FFFFFF"/>
              </a:highlight>
            </a:endParaRPr>
          </a:p>
          <a:p>
            <a:pPr indent="0" lvl="0" marL="0" rtl="0">
              <a:spcBef>
                <a:spcPts val="0"/>
              </a:spcBef>
              <a:spcAft>
                <a:spcPts val="0"/>
              </a:spcAft>
              <a:buClr>
                <a:schemeClr val="dk1"/>
              </a:buClr>
              <a:buSzPts val="1100"/>
              <a:buFont typeface="Arial"/>
              <a:buNone/>
            </a:pPr>
            <a:r>
              <a:rPr lang="en" sz="1000">
                <a:solidFill>
                  <a:srgbClr val="222222"/>
                </a:solidFill>
                <a:highlight>
                  <a:srgbClr val="FFFFFF"/>
                </a:highlight>
              </a:rPr>
              <a:t>CLIENT: The New York Public Library</a:t>
            </a:r>
            <a:endParaRPr sz="1000"/>
          </a:p>
        </p:txBody>
      </p:sp>
      <p:pic>
        <p:nvPicPr>
          <p:cNvPr id="66" name="Shape 66"/>
          <p:cNvPicPr preferRelativeResize="0"/>
          <p:nvPr/>
        </p:nvPicPr>
        <p:blipFill>
          <a:blip r:embed="rId3">
            <a:alphaModFix/>
          </a:blip>
          <a:stretch>
            <a:fillRect/>
          </a:stretch>
        </p:blipFill>
        <p:spPr>
          <a:xfrm>
            <a:off x="311700" y="1585500"/>
            <a:ext cx="4591050" cy="26003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 name="Shape 70"/>
        <p:cNvGrpSpPr/>
        <p:nvPr/>
      </p:nvGrpSpPr>
      <p:grpSpPr>
        <a:xfrm>
          <a:off x="0" y="0"/>
          <a:ext cx="0" cy="0"/>
          <a:chOff x="0" y="0"/>
          <a:chExt cx="0" cy="0"/>
        </a:xfrm>
      </p:grpSpPr>
      <p:sp>
        <p:nvSpPr>
          <p:cNvPr id="71" name="Shape 7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Clr>
                <a:srgbClr val="000000"/>
              </a:buClr>
              <a:buSzPts val="1100"/>
              <a:buFont typeface="Arial"/>
              <a:buNone/>
            </a:pPr>
            <a:r>
              <a:rPr lang="en"/>
              <a:t>Program/ Layout of Library</a:t>
            </a:r>
            <a:endParaRPr/>
          </a:p>
        </p:txBody>
      </p:sp>
      <p:sp>
        <p:nvSpPr>
          <p:cNvPr id="72" name="Shape 72"/>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SzPts val="1400"/>
              <a:buChar char="●"/>
            </a:pPr>
            <a:r>
              <a:rPr lang="en"/>
              <a:t>Basement floor :</a:t>
            </a:r>
            <a:br>
              <a:rPr lang="en"/>
            </a:br>
            <a:r>
              <a:rPr lang="en"/>
              <a:t>	Auditorium that can fit 150 people</a:t>
            </a:r>
            <a:br>
              <a:rPr lang="en"/>
            </a:br>
            <a:r>
              <a:rPr lang="en"/>
              <a:t>	Writing center</a:t>
            </a:r>
            <a:br>
              <a:rPr lang="en"/>
            </a:br>
            <a:r>
              <a:rPr lang="en"/>
              <a:t>	Technology Training Center</a:t>
            </a:r>
            <a:br>
              <a:rPr lang="en"/>
            </a:br>
            <a:br>
              <a:rPr lang="en"/>
            </a:br>
            <a:endParaRPr/>
          </a:p>
        </p:txBody>
      </p:sp>
      <p:sp>
        <p:nvSpPr>
          <p:cNvPr id="73" name="Shape 73"/>
          <p:cNvSpPr txBox="1"/>
          <p:nvPr>
            <p:ph idx="2" type="body"/>
          </p:nvPr>
        </p:nvSpPr>
        <p:spPr>
          <a:xfrm>
            <a:off x="4832400" y="1152475"/>
            <a:ext cx="3999900" cy="1517400"/>
          </a:xfrm>
          <a:prstGeom prst="rect">
            <a:avLst/>
          </a:prstGeom>
        </p:spPr>
        <p:txBody>
          <a:bodyPr anchorCtr="0" anchor="t" bIns="91425" lIns="91425" spcFirstLastPara="1" rIns="91425" wrap="square" tIns="91425">
            <a:noAutofit/>
          </a:bodyPr>
          <a:lstStyle/>
          <a:p>
            <a:pPr indent="-317500" lvl="0" marL="457200">
              <a:spcBef>
                <a:spcPts val="0"/>
              </a:spcBef>
              <a:spcAft>
                <a:spcPts val="0"/>
              </a:spcAft>
              <a:buSzPts val="1400"/>
              <a:buChar char="●"/>
            </a:pPr>
            <a:r>
              <a:rPr lang="en"/>
              <a:t>Ground floor (First Floor):</a:t>
            </a:r>
            <a:br>
              <a:rPr lang="en"/>
            </a:br>
            <a:r>
              <a:rPr lang="en"/>
              <a:t>	Teen center with teen (ages 13-17) only computer lab </a:t>
            </a:r>
            <a:br>
              <a:rPr lang="en"/>
            </a:br>
            <a:r>
              <a:rPr lang="en"/>
              <a:t>	Main circulation desk (get library cards, checkout and check in items)</a:t>
            </a:r>
            <a:br>
              <a:rPr lang="en"/>
            </a:br>
            <a:br>
              <a:rPr lang="en"/>
            </a:br>
            <a:endParaRPr/>
          </a:p>
        </p:txBody>
      </p:sp>
      <p:pic>
        <p:nvPicPr>
          <p:cNvPr id="74" name="Shape 74"/>
          <p:cNvPicPr preferRelativeResize="0"/>
          <p:nvPr/>
        </p:nvPicPr>
        <p:blipFill>
          <a:blip r:embed="rId3">
            <a:alphaModFix/>
          </a:blip>
          <a:stretch>
            <a:fillRect/>
          </a:stretch>
        </p:blipFill>
        <p:spPr>
          <a:xfrm>
            <a:off x="949575" y="2575050"/>
            <a:ext cx="3247560" cy="2168825"/>
          </a:xfrm>
          <a:prstGeom prst="rect">
            <a:avLst/>
          </a:prstGeom>
          <a:noFill/>
          <a:ln>
            <a:noFill/>
          </a:ln>
        </p:spPr>
      </p:pic>
      <p:pic>
        <p:nvPicPr>
          <p:cNvPr id="75" name="Shape 75"/>
          <p:cNvPicPr preferRelativeResize="0"/>
          <p:nvPr/>
        </p:nvPicPr>
        <p:blipFill>
          <a:blip r:embed="rId4">
            <a:alphaModFix/>
          </a:blip>
          <a:stretch>
            <a:fillRect/>
          </a:stretch>
        </p:blipFill>
        <p:spPr>
          <a:xfrm>
            <a:off x="5264175" y="2575050"/>
            <a:ext cx="3136354" cy="21688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a:t>Program/ Layout of Library</a:t>
            </a:r>
            <a:endParaRPr/>
          </a:p>
        </p:txBody>
      </p:sp>
      <p:sp>
        <p:nvSpPr>
          <p:cNvPr id="81" name="Shape 81"/>
          <p:cNvSpPr txBox="1"/>
          <p:nvPr>
            <p:ph idx="1" type="body"/>
          </p:nvPr>
        </p:nvSpPr>
        <p:spPr>
          <a:xfrm>
            <a:off x="311700" y="1152475"/>
            <a:ext cx="3999900" cy="572700"/>
          </a:xfrm>
          <a:prstGeom prst="rect">
            <a:avLst/>
          </a:prstGeom>
        </p:spPr>
        <p:txBody>
          <a:bodyPr anchorCtr="0" anchor="t" bIns="91425" lIns="91425" spcFirstLastPara="1" rIns="91425" wrap="square" tIns="91425">
            <a:noAutofit/>
          </a:bodyPr>
          <a:lstStyle/>
          <a:p>
            <a:pPr indent="-317500" lvl="0" marL="457200">
              <a:spcBef>
                <a:spcPts val="0"/>
              </a:spcBef>
              <a:spcAft>
                <a:spcPts val="0"/>
              </a:spcAft>
              <a:buSzPts val="1400"/>
              <a:buChar char="●"/>
            </a:pPr>
            <a:r>
              <a:rPr lang="en"/>
              <a:t>Second floor:</a:t>
            </a:r>
            <a:br>
              <a:rPr lang="en"/>
            </a:br>
            <a:r>
              <a:rPr lang="en"/>
              <a:t>	Children's floor</a:t>
            </a:r>
            <a:br>
              <a:rPr lang="en"/>
            </a:br>
            <a:endParaRPr/>
          </a:p>
        </p:txBody>
      </p:sp>
      <p:sp>
        <p:nvSpPr>
          <p:cNvPr id="82" name="Shape 82"/>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317500" lvl="0" marL="457200">
              <a:spcBef>
                <a:spcPts val="0"/>
              </a:spcBef>
              <a:spcAft>
                <a:spcPts val="0"/>
              </a:spcAft>
              <a:buSzPts val="1400"/>
              <a:buChar char="●"/>
            </a:pPr>
            <a:r>
              <a:rPr lang="en"/>
              <a:t>Third floor:</a:t>
            </a:r>
            <a:br>
              <a:rPr lang="en"/>
            </a:br>
            <a:r>
              <a:rPr lang="en"/>
              <a:t>	Adult’s floor with adult (18+) only computer lab</a:t>
            </a:r>
            <a:br>
              <a:rPr lang="en"/>
            </a:br>
            <a:endParaRPr/>
          </a:p>
        </p:txBody>
      </p:sp>
      <p:pic>
        <p:nvPicPr>
          <p:cNvPr id="83" name="Shape 83"/>
          <p:cNvPicPr preferRelativeResize="0"/>
          <p:nvPr/>
        </p:nvPicPr>
        <p:blipFill>
          <a:blip r:embed="rId3">
            <a:alphaModFix/>
          </a:blip>
          <a:stretch>
            <a:fillRect/>
          </a:stretch>
        </p:blipFill>
        <p:spPr>
          <a:xfrm>
            <a:off x="1899600" y="2996675"/>
            <a:ext cx="2990850" cy="1990725"/>
          </a:xfrm>
          <a:prstGeom prst="rect">
            <a:avLst/>
          </a:prstGeom>
          <a:noFill/>
          <a:ln>
            <a:noFill/>
          </a:ln>
        </p:spPr>
      </p:pic>
      <p:pic>
        <p:nvPicPr>
          <p:cNvPr id="84" name="Shape 84"/>
          <p:cNvPicPr preferRelativeResize="0"/>
          <p:nvPr/>
        </p:nvPicPr>
        <p:blipFill>
          <a:blip r:embed="rId4">
            <a:alphaModFix/>
          </a:blip>
          <a:stretch>
            <a:fillRect/>
          </a:stretch>
        </p:blipFill>
        <p:spPr>
          <a:xfrm>
            <a:off x="105575" y="1767350"/>
            <a:ext cx="2876550" cy="1981200"/>
          </a:xfrm>
          <a:prstGeom prst="rect">
            <a:avLst/>
          </a:prstGeom>
          <a:noFill/>
          <a:ln>
            <a:noFill/>
          </a:ln>
        </p:spPr>
      </p:pic>
      <p:pic>
        <p:nvPicPr>
          <p:cNvPr id="85" name="Shape 85"/>
          <p:cNvPicPr preferRelativeResize="0"/>
          <p:nvPr/>
        </p:nvPicPr>
        <p:blipFill>
          <a:blip r:embed="rId5">
            <a:alphaModFix/>
          </a:blip>
          <a:stretch>
            <a:fillRect/>
          </a:stretch>
        </p:blipFill>
        <p:spPr>
          <a:xfrm>
            <a:off x="5191538" y="2177550"/>
            <a:ext cx="3281625" cy="22666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lang="en"/>
              <a:t>Program/ Layout of Library</a:t>
            </a:r>
            <a:endParaRPr/>
          </a:p>
        </p:txBody>
      </p:sp>
      <p:sp>
        <p:nvSpPr>
          <p:cNvPr id="91" name="Shape 91"/>
          <p:cNvSpPr txBox="1"/>
          <p:nvPr>
            <p:ph idx="1" type="body"/>
          </p:nvPr>
        </p:nvSpPr>
        <p:spPr>
          <a:xfrm>
            <a:off x="311700" y="1152475"/>
            <a:ext cx="3999900" cy="1586100"/>
          </a:xfrm>
          <a:prstGeom prst="rect">
            <a:avLst/>
          </a:prstGeom>
        </p:spPr>
        <p:txBody>
          <a:bodyPr anchorCtr="0" anchor="t" bIns="91425" lIns="91425" spcFirstLastPara="1" rIns="91425" wrap="square" tIns="91425">
            <a:noAutofit/>
          </a:bodyPr>
          <a:lstStyle/>
          <a:p>
            <a:pPr indent="-317500" lvl="0" marL="457200">
              <a:spcBef>
                <a:spcPts val="0"/>
              </a:spcBef>
              <a:spcAft>
                <a:spcPts val="0"/>
              </a:spcAft>
              <a:buSzPts val="1400"/>
              <a:buChar char="●"/>
            </a:pPr>
            <a:r>
              <a:rPr lang="en"/>
              <a:t>Fourth floor:</a:t>
            </a:r>
            <a:br>
              <a:rPr lang="en"/>
            </a:br>
            <a:r>
              <a:rPr lang="en"/>
              <a:t>	Research Department with reference collection</a:t>
            </a:r>
            <a:br>
              <a:rPr lang="en"/>
            </a:br>
            <a:r>
              <a:rPr lang="en"/>
              <a:t>	48 internet accessible computers</a:t>
            </a:r>
            <a:br>
              <a:rPr lang="en"/>
            </a:br>
            <a:r>
              <a:rPr lang="en"/>
              <a:t>	Latino and Puerto Rican Cultural Collection</a:t>
            </a:r>
            <a:br>
              <a:rPr lang="en"/>
            </a:br>
            <a:endParaRPr/>
          </a:p>
        </p:txBody>
      </p:sp>
      <p:sp>
        <p:nvSpPr>
          <p:cNvPr id="92" name="Shape 92"/>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317500" lvl="0" marL="457200">
              <a:spcBef>
                <a:spcPts val="0"/>
              </a:spcBef>
              <a:spcAft>
                <a:spcPts val="0"/>
              </a:spcAft>
              <a:buSzPts val="1400"/>
              <a:buChar char="●"/>
            </a:pPr>
            <a:r>
              <a:rPr lang="en"/>
              <a:t>Fifth floor :</a:t>
            </a:r>
            <a:br>
              <a:rPr lang="en"/>
            </a:br>
            <a:r>
              <a:rPr lang="en"/>
              <a:t>	Career Services Center (NYC Programs)</a:t>
            </a:r>
            <a:br>
              <a:rPr lang="en"/>
            </a:br>
            <a:r>
              <a:rPr lang="en"/>
              <a:t>	Conference Room</a:t>
            </a:r>
            <a:br>
              <a:rPr lang="en"/>
            </a:br>
            <a:endParaRPr/>
          </a:p>
        </p:txBody>
      </p:sp>
      <p:pic>
        <p:nvPicPr>
          <p:cNvPr id="93" name="Shape 93"/>
          <p:cNvPicPr preferRelativeResize="0"/>
          <p:nvPr/>
        </p:nvPicPr>
        <p:blipFill>
          <a:blip r:embed="rId3">
            <a:alphaModFix/>
          </a:blip>
          <a:stretch>
            <a:fillRect/>
          </a:stretch>
        </p:blipFill>
        <p:spPr>
          <a:xfrm>
            <a:off x="2481782" y="3479925"/>
            <a:ext cx="2252543" cy="1506525"/>
          </a:xfrm>
          <a:prstGeom prst="rect">
            <a:avLst/>
          </a:prstGeom>
          <a:noFill/>
          <a:ln>
            <a:noFill/>
          </a:ln>
        </p:spPr>
      </p:pic>
      <p:pic>
        <p:nvPicPr>
          <p:cNvPr id="94" name="Shape 94"/>
          <p:cNvPicPr preferRelativeResize="0"/>
          <p:nvPr/>
        </p:nvPicPr>
        <p:blipFill>
          <a:blip r:embed="rId4">
            <a:alphaModFix/>
          </a:blip>
          <a:stretch>
            <a:fillRect/>
          </a:stretch>
        </p:blipFill>
        <p:spPr>
          <a:xfrm>
            <a:off x="152400" y="2846087"/>
            <a:ext cx="2252550" cy="155141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8" name="Shape 98"/>
        <p:cNvGrpSpPr/>
        <p:nvPr/>
      </p:nvGrpSpPr>
      <p:grpSpPr>
        <a:xfrm>
          <a:off x="0" y="0"/>
          <a:ext cx="0" cy="0"/>
          <a:chOff x="0" y="0"/>
          <a:chExt cx="0" cy="0"/>
        </a:xfrm>
      </p:grpSpPr>
      <p:sp>
        <p:nvSpPr>
          <p:cNvPr id="99" name="Shape 9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Land Use</a:t>
            </a:r>
            <a:endParaRPr/>
          </a:p>
        </p:txBody>
      </p:sp>
      <p:sp>
        <p:nvSpPr>
          <p:cNvPr id="100" name="Shape 100"/>
          <p:cNvSpPr txBox="1"/>
          <p:nvPr>
            <p:ph idx="2" type="body"/>
          </p:nvPr>
        </p:nvSpPr>
        <p:spPr>
          <a:xfrm>
            <a:off x="6360675" y="1152475"/>
            <a:ext cx="2471700" cy="3416400"/>
          </a:xfrm>
          <a:prstGeom prst="rect">
            <a:avLst/>
          </a:prstGeom>
        </p:spPr>
        <p:txBody>
          <a:bodyPr anchorCtr="0" anchor="t" bIns="91425" lIns="91425" spcFirstLastPara="1" rIns="91425" wrap="square" tIns="91425">
            <a:noAutofit/>
          </a:bodyPr>
          <a:lstStyle/>
          <a:p>
            <a:pPr indent="0" lvl="0" marL="0">
              <a:spcBef>
                <a:spcPts val="0"/>
              </a:spcBef>
              <a:spcAft>
                <a:spcPts val="1600"/>
              </a:spcAft>
              <a:buNone/>
            </a:pPr>
            <a:r>
              <a:rPr lang="en"/>
              <a:t>Block: 83</a:t>
            </a:r>
            <a:br>
              <a:rPr lang="en"/>
            </a:br>
            <a:r>
              <a:rPr lang="en"/>
              <a:t>Institutions- Public Library </a:t>
            </a:r>
            <a:br>
              <a:rPr lang="en"/>
            </a:br>
            <a:br>
              <a:rPr lang="en"/>
            </a:br>
            <a:br>
              <a:rPr lang="en"/>
            </a:br>
            <a:endParaRPr/>
          </a:p>
        </p:txBody>
      </p:sp>
      <p:pic>
        <p:nvPicPr>
          <p:cNvPr id="101" name="Shape 101"/>
          <p:cNvPicPr preferRelativeResize="0"/>
          <p:nvPr/>
        </p:nvPicPr>
        <p:blipFill>
          <a:blip r:embed="rId3">
            <a:alphaModFix/>
          </a:blip>
          <a:stretch>
            <a:fillRect/>
          </a:stretch>
        </p:blipFill>
        <p:spPr>
          <a:xfrm>
            <a:off x="351550" y="1068100"/>
            <a:ext cx="5943600" cy="3648075"/>
          </a:xfrm>
          <a:prstGeom prst="rect">
            <a:avLst/>
          </a:prstGeom>
          <a:noFill/>
          <a:ln>
            <a:noFill/>
          </a:ln>
        </p:spPr>
      </p:pic>
      <p:pic>
        <p:nvPicPr>
          <p:cNvPr id="102" name="Shape 102"/>
          <p:cNvPicPr preferRelativeResize="0"/>
          <p:nvPr/>
        </p:nvPicPr>
        <p:blipFill>
          <a:blip r:embed="rId4">
            <a:alphaModFix/>
          </a:blip>
          <a:stretch>
            <a:fillRect/>
          </a:stretch>
        </p:blipFill>
        <p:spPr>
          <a:xfrm>
            <a:off x="6577125" y="2856925"/>
            <a:ext cx="2028825" cy="14001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6" name="Shape 106"/>
        <p:cNvGrpSpPr/>
        <p:nvPr/>
      </p:nvGrpSpPr>
      <p:grpSpPr>
        <a:xfrm>
          <a:off x="0" y="0"/>
          <a:ext cx="0" cy="0"/>
          <a:chOff x="0" y="0"/>
          <a:chExt cx="0" cy="0"/>
        </a:xfrm>
      </p:grpSpPr>
      <p:sp>
        <p:nvSpPr>
          <p:cNvPr id="107" name="Shape 10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lang="en"/>
              <a:t>Architecture</a:t>
            </a:r>
            <a:endParaRPr/>
          </a:p>
        </p:txBody>
      </p:sp>
      <p:sp>
        <p:nvSpPr>
          <p:cNvPr id="108" name="Shape 108"/>
          <p:cNvSpPr txBox="1"/>
          <p:nvPr>
            <p:ph idx="1" type="body"/>
          </p:nvPr>
        </p:nvSpPr>
        <p:spPr>
          <a:xfrm>
            <a:off x="311700" y="1000075"/>
            <a:ext cx="4929900" cy="3416400"/>
          </a:xfrm>
          <a:prstGeom prst="rect">
            <a:avLst/>
          </a:prstGeom>
        </p:spPr>
        <p:txBody>
          <a:bodyPr anchorCtr="0" anchor="t" bIns="91425" lIns="91425" spcFirstLastPara="1" rIns="91425" wrap="square" tIns="91425">
            <a:noAutofit/>
          </a:bodyPr>
          <a:lstStyle/>
          <a:p>
            <a:pPr indent="-317500" lvl="0" marL="457200" rtl="0">
              <a:spcBef>
                <a:spcPts val="0"/>
              </a:spcBef>
              <a:spcAft>
                <a:spcPts val="0"/>
              </a:spcAft>
              <a:buClr>
                <a:srgbClr val="222222"/>
              </a:buClr>
              <a:buSzPts val="1400"/>
              <a:buChar char="●"/>
            </a:pPr>
            <a:r>
              <a:rPr lang="en">
                <a:solidFill>
                  <a:srgbClr val="222222"/>
                </a:solidFill>
                <a:highlight>
                  <a:srgbClr val="FFFFFF"/>
                </a:highlight>
              </a:rPr>
              <a:t>The building is steel-framed and uses diverse materials in its construction that contrast with each other. The building is intended to be inviting on the interior and bold on the exterior.</a:t>
            </a:r>
            <a:endParaRPr>
              <a:solidFill>
                <a:srgbClr val="222222"/>
              </a:solidFill>
              <a:highlight>
                <a:srgbClr val="FFFFFF"/>
              </a:highlight>
            </a:endParaRPr>
          </a:p>
          <a:p>
            <a:pPr indent="-317500" lvl="0" marL="457200" rtl="0">
              <a:spcBef>
                <a:spcPts val="0"/>
              </a:spcBef>
              <a:spcAft>
                <a:spcPts val="0"/>
              </a:spcAft>
              <a:buClr>
                <a:srgbClr val="222222"/>
              </a:buClr>
              <a:buSzPts val="1400"/>
              <a:buChar char="●"/>
            </a:pPr>
            <a:r>
              <a:rPr lang="en">
                <a:solidFill>
                  <a:srgbClr val="222222"/>
                </a:solidFill>
                <a:highlight>
                  <a:srgbClr val="FFFFFF"/>
                </a:highlight>
              </a:rPr>
              <a:t>The library has 6 levels </a:t>
            </a:r>
            <a:endParaRPr>
              <a:solidFill>
                <a:srgbClr val="222222"/>
              </a:solidFill>
              <a:highlight>
                <a:srgbClr val="FFFFFF"/>
              </a:highlight>
            </a:endParaRPr>
          </a:p>
          <a:p>
            <a:pPr indent="-317500" lvl="0" marL="457200" rtl="0">
              <a:spcBef>
                <a:spcPts val="0"/>
              </a:spcBef>
              <a:spcAft>
                <a:spcPts val="0"/>
              </a:spcAft>
              <a:buClr>
                <a:srgbClr val="222222"/>
              </a:buClr>
              <a:buSzPts val="1400"/>
              <a:buChar char="●"/>
            </a:pPr>
            <a:r>
              <a:rPr lang="en">
                <a:solidFill>
                  <a:srgbClr val="222222"/>
                </a:solidFill>
                <a:highlight>
                  <a:srgbClr val="FFFFFF"/>
                </a:highlight>
              </a:rPr>
              <a:t>Exterior of the library:</a:t>
            </a:r>
            <a:endParaRPr>
              <a:solidFill>
                <a:srgbClr val="222222"/>
              </a:solidFill>
              <a:highlight>
                <a:srgbClr val="FFFFFF"/>
              </a:highlight>
            </a:endParaRPr>
          </a:p>
          <a:p>
            <a:pPr indent="-317500" lvl="1" marL="914400" rtl="0">
              <a:spcBef>
                <a:spcPts val="0"/>
              </a:spcBef>
              <a:spcAft>
                <a:spcPts val="0"/>
              </a:spcAft>
              <a:buClr>
                <a:srgbClr val="222222"/>
              </a:buClr>
              <a:buSzPts val="1400"/>
              <a:buChar char="○"/>
            </a:pPr>
            <a:r>
              <a:rPr lang="en" sz="1400">
                <a:solidFill>
                  <a:srgbClr val="222222"/>
                </a:solidFill>
                <a:highlight>
                  <a:srgbClr val="FFFFFF"/>
                </a:highlight>
              </a:rPr>
              <a:t>A multi-story glazed glass curtain wall (which stretches four stories and cantilevers out from the main body of the library to dominate the front façade). </a:t>
            </a:r>
            <a:endParaRPr sz="1400">
              <a:solidFill>
                <a:srgbClr val="222222"/>
              </a:solidFill>
              <a:highlight>
                <a:srgbClr val="FFFFFF"/>
              </a:highlight>
            </a:endParaRPr>
          </a:p>
          <a:p>
            <a:pPr indent="-317500" lvl="1" marL="914400" rtl="0">
              <a:spcBef>
                <a:spcPts val="0"/>
              </a:spcBef>
              <a:spcAft>
                <a:spcPts val="0"/>
              </a:spcAft>
              <a:buClr>
                <a:srgbClr val="222222"/>
              </a:buClr>
              <a:buSzPts val="1400"/>
              <a:buChar char="○"/>
            </a:pPr>
            <a:r>
              <a:rPr lang="en" sz="1400">
                <a:solidFill>
                  <a:srgbClr val="222222"/>
                </a:solidFill>
                <a:highlight>
                  <a:srgbClr val="FFFFFF"/>
                </a:highlight>
              </a:rPr>
              <a:t>Red granite panel are the rest of the façade and also extend into the interior of the library on the fourth floor towards the terrace. </a:t>
            </a:r>
            <a:endParaRPr sz="1400">
              <a:solidFill>
                <a:srgbClr val="222222"/>
              </a:solidFill>
              <a:highlight>
                <a:srgbClr val="FFFFFF"/>
              </a:highlight>
            </a:endParaRPr>
          </a:p>
          <a:p>
            <a:pPr indent="-317500" lvl="1" marL="914400" rtl="0">
              <a:spcBef>
                <a:spcPts val="0"/>
              </a:spcBef>
              <a:spcAft>
                <a:spcPts val="0"/>
              </a:spcAft>
              <a:buClr>
                <a:srgbClr val="222222"/>
              </a:buClr>
              <a:buSzPts val="1400"/>
              <a:buChar char="○"/>
            </a:pPr>
            <a:r>
              <a:rPr lang="en" sz="1400">
                <a:solidFill>
                  <a:srgbClr val="222222"/>
                </a:solidFill>
                <a:highlight>
                  <a:srgbClr val="FFFFFF"/>
                </a:highlight>
              </a:rPr>
              <a:t>The signature swooping roof is clad in aluminum paneling on the exterior and maple veneer on the interior. </a:t>
            </a:r>
            <a:endParaRPr sz="1400"/>
          </a:p>
        </p:txBody>
      </p:sp>
      <p:pic>
        <p:nvPicPr>
          <p:cNvPr id="109" name="Shape 109"/>
          <p:cNvPicPr preferRelativeResize="0"/>
          <p:nvPr/>
        </p:nvPicPr>
        <p:blipFill>
          <a:blip r:embed="rId3">
            <a:alphaModFix/>
          </a:blip>
          <a:stretch>
            <a:fillRect/>
          </a:stretch>
        </p:blipFill>
        <p:spPr>
          <a:xfrm>
            <a:off x="5384550" y="623550"/>
            <a:ext cx="2895600" cy="1990725"/>
          </a:xfrm>
          <a:prstGeom prst="rect">
            <a:avLst/>
          </a:prstGeom>
          <a:noFill/>
          <a:ln>
            <a:noFill/>
          </a:ln>
        </p:spPr>
      </p:pic>
      <p:pic>
        <p:nvPicPr>
          <p:cNvPr id="110" name="Shape 110"/>
          <p:cNvPicPr preferRelativeResize="0"/>
          <p:nvPr/>
        </p:nvPicPr>
        <p:blipFill>
          <a:blip r:embed="rId4">
            <a:alphaModFix/>
          </a:blip>
          <a:stretch>
            <a:fillRect/>
          </a:stretch>
        </p:blipFill>
        <p:spPr>
          <a:xfrm>
            <a:off x="5384550" y="2798050"/>
            <a:ext cx="2895600" cy="20002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4" name="Shape 114"/>
        <p:cNvGrpSpPr/>
        <p:nvPr/>
      </p:nvGrpSpPr>
      <p:grpSpPr>
        <a:xfrm>
          <a:off x="0" y="0"/>
          <a:ext cx="0" cy="0"/>
          <a:chOff x="0" y="0"/>
          <a:chExt cx="0" cy="0"/>
        </a:xfrm>
      </p:grpSpPr>
      <p:sp>
        <p:nvSpPr>
          <p:cNvPr id="115" name="Shape 1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
              <a:t>Architecture</a:t>
            </a:r>
            <a:endParaRPr/>
          </a:p>
        </p:txBody>
      </p:sp>
      <p:sp>
        <p:nvSpPr>
          <p:cNvPr id="116" name="Shape 116"/>
          <p:cNvSpPr txBox="1"/>
          <p:nvPr>
            <p:ph idx="1" type="body"/>
          </p:nvPr>
        </p:nvSpPr>
        <p:spPr>
          <a:xfrm>
            <a:off x="311700" y="1017725"/>
            <a:ext cx="6743400" cy="4076700"/>
          </a:xfrm>
          <a:prstGeom prst="rect">
            <a:avLst/>
          </a:prstGeom>
        </p:spPr>
        <p:txBody>
          <a:bodyPr anchorCtr="0" anchor="t" bIns="91425" lIns="91425" spcFirstLastPara="1" rIns="91425" wrap="square" tIns="91425">
            <a:noAutofit/>
          </a:bodyPr>
          <a:lstStyle/>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The main stair at the back of the library has a frosted channel glass wall, steel handrails, and linoleum flooring. The main stair wraps around the elevator and is framed by the glass wall to provide daylight.</a:t>
            </a:r>
            <a:endParaRPr sz="1100">
              <a:solidFill>
                <a:srgbClr val="222222"/>
              </a:solidFill>
              <a:highlight>
                <a:srgbClr val="FFFFFF"/>
              </a:highlight>
            </a:endParaRPr>
          </a:p>
          <a:p>
            <a:pPr indent="0" lvl="0" marL="0" rtl="0">
              <a:spcBef>
                <a:spcPts val="0"/>
              </a:spcBef>
              <a:spcAft>
                <a:spcPts val="0"/>
              </a:spcAft>
              <a:buClr>
                <a:schemeClr val="dk1"/>
              </a:buClr>
              <a:buSzPts val="1100"/>
              <a:buFont typeface="Arial"/>
              <a:buNone/>
            </a:pPr>
            <a:r>
              <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The Bronx Library Center is LEED Silver-certified and is the first "green" library in New York City; it includes many sustainable architecture features. </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About 40% of materials used in the construction of the library were manufactured locally (within 500 miles of the site). </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The library itself is composed of roughly 20% recycled material.</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 In addition to using environmentally safe materials, the use of water-cooled chillers has lessen the gravity of chemical release into the atmosphere. </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The mechanical HVAC systems help provide building energy use of 20 percent less than code requires.</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The glazed curtain wall is composed of glass with a low U-value for better insulating properties on the interior of the building. At times there may be too much daylight along the perimeter reading areas along the wall, so there are mechanized nylon mesh shades to soften the light and light shelves that bounce some of the strongest light off of the surface and push it deeper into the spaces.</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Photocell sensors on the ceilings react to daylight levels and automatically change electric lighting intensities accordingly to save energy used.</a:t>
            </a:r>
            <a:endParaRPr sz="1100">
              <a:solidFill>
                <a:srgbClr val="222222"/>
              </a:solidFill>
              <a:highlight>
                <a:srgbClr val="FFFFFF"/>
              </a:highlight>
            </a:endParaRPr>
          </a:p>
          <a:p>
            <a:pPr indent="-298450" lvl="0" marL="457200" rtl="0">
              <a:spcBef>
                <a:spcPts val="0"/>
              </a:spcBef>
              <a:spcAft>
                <a:spcPts val="0"/>
              </a:spcAft>
              <a:buClr>
                <a:srgbClr val="222222"/>
              </a:buClr>
              <a:buSzPts val="1100"/>
              <a:buChar char="●"/>
            </a:pPr>
            <a:r>
              <a:rPr lang="en" sz="1100">
                <a:solidFill>
                  <a:srgbClr val="222222"/>
                </a:solidFill>
                <a:highlight>
                  <a:srgbClr val="FFFFFF"/>
                </a:highlight>
              </a:rPr>
              <a:t>Overall, 75% of the interior spaces meet LEED criteria for the ratio of daylight to illuminated light.</a:t>
            </a:r>
            <a:endParaRPr sz="1100"/>
          </a:p>
        </p:txBody>
      </p:sp>
      <p:pic>
        <p:nvPicPr>
          <p:cNvPr id="117" name="Shape 117"/>
          <p:cNvPicPr preferRelativeResize="0"/>
          <p:nvPr/>
        </p:nvPicPr>
        <p:blipFill>
          <a:blip r:embed="rId3">
            <a:alphaModFix/>
          </a:blip>
          <a:stretch>
            <a:fillRect/>
          </a:stretch>
        </p:blipFill>
        <p:spPr>
          <a:xfrm>
            <a:off x="7055225" y="1492000"/>
            <a:ext cx="1889825" cy="25959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