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21"/>
  </p:notesMasterIdLst>
  <p:sldIdLst>
    <p:sldId id="256" r:id="rId2"/>
    <p:sldId id="257" r:id="rId3"/>
    <p:sldId id="258" r:id="rId4"/>
    <p:sldId id="259" r:id="rId5"/>
    <p:sldId id="261" r:id="rId6"/>
    <p:sldId id="276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5143500" type="screen16x9"/>
  <p:notesSz cx="6858000" cy="9144000"/>
  <p:embeddedFontLst>
    <p:embeddedFont>
      <p:font typeface="Georgia" panose="02040502050405020303" pitchFamily="18" charset="0"/>
      <p:regular r:id="rId22"/>
      <p:bold r:id="rId23"/>
      <p:italic r:id="rId24"/>
      <p:boldItalic r:id="rId25"/>
    </p:embeddedFont>
    <p:embeddedFont>
      <p:font typeface="Lato" panose="020F0502020204030203" pitchFamily="34" charset="0"/>
      <p:regular r:id="rId26"/>
      <p:bold r:id="rId27"/>
      <p:italic r:id="rId28"/>
      <p:boldItalic r:id="rId29"/>
    </p:embeddedFont>
    <p:embeddedFont>
      <p:font typeface="Roboto" panose="02000000000000000000" pitchFamily="2" charset="0"/>
      <p:regular r:id="rId30"/>
      <p:bold r:id="rId31"/>
      <p:italic r:id="rId32"/>
      <p:boldItalic r:id="rId33"/>
    </p:embeddedFont>
    <p:embeddedFont>
      <p:font typeface="Roboto Slab" panose="020B0604020202020204" charset="0"/>
      <p:regular r:id="rId34"/>
      <p:bold r:id="rId3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72D0867-BC04-4020-A2AE-CD8A1B489C60}" v="49" dt="2022-11-10T23:48:38.33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7" d="100"/>
          <a:sy n="107" d="100"/>
        </p:scale>
        <p:origin x="754" y="8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5.fntdata"/><Relationship Id="rId39" Type="http://schemas.openxmlformats.org/officeDocument/2006/relationships/tableStyles" Target="tableStyles.xml"/><Relationship Id="rId21" Type="http://schemas.openxmlformats.org/officeDocument/2006/relationships/notesMaster" Target="notesMasters/notesMaster1.xml"/><Relationship Id="rId34" Type="http://schemas.openxmlformats.org/officeDocument/2006/relationships/font" Target="fonts/font13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8.fntdata"/><Relationship Id="rId41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3.fntdata"/><Relationship Id="rId32" Type="http://schemas.openxmlformats.org/officeDocument/2006/relationships/font" Target="fonts/font11.fntdata"/><Relationship Id="rId37" Type="http://schemas.openxmlformats.org/officeDocument/2006/relationships/viewProps" Target="viewProps.xml"/><Relationship Id="rId40" Type="http://schemas.microsoft.com/office/2016/11/relationships/changesInfo" Target="changesInfos/changesInfo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2.fntdata"/><Relationship Id="rId28" Type="http://schemas.openxmlformats.org/officeDocument/2006/relationships/font" Target="fonts/font7.fntdata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10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1.fntdata"/><Relationship Id="rId27" Type="http://schemas.openxmlformats.org/officeDocument/2006/relationships/font" Target="fonts/font6.fntdata"/><Relationship Id="rId30" Type="http://schemas.openxmlformats.org/officeDocument/2006/relationships/font" Target="fonts/font9.fntdata"/><Relationship Id="rId35" Type="http://schemas.openxmlformats.org/officeDocument/2006/relationships/font" Target="fonts/font14.fntdata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4.fntdata"/><Relationship Id="rId33" Type="http://schemas.openxmlformats.org/officeDocument/2006/relationships/font" Target="fonts/font12.fntdata"/><Relationship Id="rId38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Smith" userId="eac52e5223bf4258" providerId="LiveId" clId="{B72D0867-BC04-4020-A2AE-CD8A1B489C60}"/>
    <pc:docChg chg="custSel addSld delSld modSld">
      <pc:chgData name="Tom Smith" userId="eac52e5223bf4258" providerId="LiveId" clId="{B72D0867-BC04-4020-A2AE-CD8A1B489C60}" dt="2022-11-10T23:49:06.632" v="384" actId="20577"/>
      <pc:docMkLst>
        <pc:docMk/>
      </pc:docMkLst>
      <pc:sldChg chg="modSp mod">
        <pc:chgData name="Tom Smith" userId="eac52e5223bf4258" providerId="LiveId" clId="{B72D0867-BC04-4020-A2AE-CD8A1B489C60}" dt="2022-11-10T23:46:40.886" v="281" actId="27636"/>
        <pc:sldMkLst>
          <pc:docMk/>
          <pc:sldMk cId="0" sldId="256"/>
        </pc:sldMkLst>
        <pc:spChg chg="mod">
          <ac:chgData name="Tom Smith" userId="eac52e5223bf4258" providerId="LiveId" clId="{B72D0867-BC04-4020-A2AE-CD8A1B489C60}" dt="2022-11-10T23:23:01.448" v="40" actId="20577"/>
          <ac:spMkLst>
            <pc:docMk/>
            <pc:sldMk cId="0" sldId="256"/>
            <ac:spMk id="64" creationId="{00000000-0000-0000-0000-000000000000}"/>
          </ac:spMkLst>
        </pc:spChg>
        <pc:spChg chg="mod">
          <ac:chgData name="Tom Smith" userId="eac52e5223bf4258" providerId="LiveId" clId="{B72D0867-BC04-4020-A2AE-CD8A1B489C60}" dt="2022-11-10T23:46:40.886" v="281" actId="27636"/>
          <ac:spMkLst>
            <pc:docMk/>
            <pc:sldMk cId="0" sldId="256"/>
            <ac:spMk id="67" creationId="{00000000-0000-0000-0000-000000000000}"/>
          </ac:spMkLst>
        </pc:spChg>
      </pc:sldChg>
      <pc:sldChg chg="modSp mod">
        <pc:chgData name="Tom Smith" userId="eac52e5223bf4258" providerId="LiveId" clId="{B72D0867-BC04-4020-A2AE-CD8A1B489C60}" dt="2022-11-10T23:23:17.222" v="60" actId="20577"/>
        <pc:sldMkLst>
          <pc:docMk/>
          <pc:sldMk cId="0" sldId="257"/>
        </pc:sldMkLst>
        <pc:spChg chg="mod">
          <ac:chgData name="Tom Smith" userId="eac52e5223bf4258" providerId="LiveId" clId="{B72D0867-BC04-4020-A2AE-CD8A1B489C60}" dt="2022-11-10T23:23:17.222" v="60" actId="20577"/>
          <ac:spMkLst>
            <pc:docMk/>
            <pc:sldMk cId="0" sldId="257"/>
            <ac:spMk id="73" creationId="{00000000-0000-0000-0000-000000000000}"/>
          </ac:spMkLst>
        </pc:spChg>
      </pc:sldChg>
      <pc:sldChg chg="del">
        <pc:chgData name="Tom Smith" userId="eac52e5223bf4258" providerId="LiveId" clId="{B72D0867-BC04-4020-A2AE-CD8A1B489C60}" dt="2022-11-10T23:28:04.502" v="61" actId="47"/>
        <pc:sldMkLst>
          <pc:docMk/>
          <pc:sldMk cId="0" sldId="260"/>
        </pc:sldMkLst>
      </pc:sldChg>
      <pc:sldChg chg="del">
        <pc:chgData name="Tom Smith" userId="eac52e5223bf4258" providerId="LiveId" clId="{B72D0867-BC04-4020-A2AE-CD8A1B489C60}" dt="2022-11-10T23:31:02.334" v="62" actId="47"/>
        <pc:sldMkLst>
          <pc:docMk/>
          <pc:sldMk cId="0" sldId="262"/>
        </pc:sldMkLst>
      </pc:sldChg>
      <pc:sldChg chg="modSp mod">
        <pc:chgData name="Tom Smith" userId="eac52e5223bf4258" providerId="LiveId" clId="{B72D0867-BC04-4020-A2AE-CD8A1B489C60}" dt="2022-11-10T23:47:34.317" v="356" actId="20577"/>
        <pc:sldMkLst>
          <pc:docMk/>
          <pc:sldMk cId="0" sldId="263"/>
        </pc:sldMkLst>
        <pc:spChg chg="mod">
          <ac:chgData name="Tom Smith" userId="eac52e5223bf4258" providerId="LiveId" clId="{B72D0867-BC04-4020-A2AE-CD8A1B489C60}" dt="2022-11-10T23:47:34.317" v="356" actId="20577"/>
          <ac:spMkLst>
            <pc:docMk/>
            <pc:sldMk cId="0" sldId="263"/>
            <ac:spMk id="110" creationId="{00000000-0000-0000-0000-000000000000}"/>
          </ac:spMkLst>
        </pc:spChg>
      </pc:sldChg>
      <pc:sldChg chg="modSp mod modAnim">
        <pc:chgData name="Tom Smith" userId="eac52e5223bf4258" providerId="LiveId" clId="{B72D0867-BC04-4020-A2AE-CD8A1B489C60}" dt="2022-11-10T23:48:38.336" v="364"/>
        <pc:sldMkLst>
          <pc:docMk/>
          <pc:sldMk cId="0" sldId="268"/>
        </pc:sldMkLst>
        <pc:spChg chg="mod">
          <ac:chgData name="Tom Smith" userId="eac52e5223bf4258" providerId="LiveId" clId="{B72D0867-BC04-4020-A2AE-CD8A1B489C60}" dt="2022-11-10T23:46:40.757" v="280" actId="27636"/>
          <ac:spMkLst>
            <pc:docMk/>
            <pc:sldMk cId="0" sldId="268"/>
            <ac:spMk id="137" creationId="{00000000-0000-0000-0000-000000000000}"/>
          </ac:spMkLst>
        </pc:spChg>
      </pc:sldChg>
      <pc:sldChg chg="modSp mod">
        <pc:chgData name="Tom Smith" userId="eac52e5223bf4258" providerId="LiveId" clId="{B72D0867-BC04-4020-A2AE-CD8A1B489C60}" dt="2022-11-10T23:49:06.632" v="384" actId="20577"/>
        <pc:sldMkLst>
          <pc:docMk/>
          <pc:sldMk cId="0" sldId="275"/>
        </pc:sldMkLst>
        <pc:spChg chg="mod">
          <ac:chgData name="Tom Smith" userId="eac52e5223bf4258" providerId="LiveId" clId="{B72D0867-BC04-4020-A2AE-CD8A1B489C60}" dt="2022-11-10T23:49:06.632" v="384" actId="20577"/>
          <ac:spMkLst>
            <pc:docMk/>
            <pc:sldMk cId="0" sldId="275"/>
            <ac:spMk id="180" creationId="{00000000-0000-0000-0000-000000000000}"/>
          </ac:spMkLst>
        </pc:spChg>
      </pc:sldChg>
      <pc:sldChg chg="addSp delSp modSp new mod modClrScheme modAnim chgLayout">
        <pc:chgData name="Tom Smith" userId="eac52e5223bf4258" providerId="LiveId" clId="{B72D0867-BC04-4020-A2AE-CD8A1B489C60}" dt="2022-11-10T23:46:55.645" v="318" actId="20577"/>
        <pc:sldMkLst>
          <pc:docMk/>
          <pc:sldMk cId="1011461831" sldId="276"/>
        </pc:sldMkLst>
        <pc:spChg chg="del mod ord">
          <ac:chgData name="Tom Smith" userId="eac52e5223bf4258" providerId="LiveId" clId="{B72D0867-BC04-4020-A2AE-CD8A1B489C60}" dt="2022-11-10T23:38:16.974" v="64" actId="700"/>
          <ac:spMkLst>
            <pc:docMk/>
            <pc:sldMk cId="1011461831" sldId="276"/>
            <ac:spMk id="2" creationId="{E3C26D3B-7D4E-4269-C771-199B619920F1}"/>
          </ac:spMkLst>
        </pc:spChg>
        <pc:spChg chg="add mod ord">
          <ac:chgData name="Tom Smith" userId="eac52e5223bf4258" providerId="LiveId" clId="{B72D0867-BC04-4020-A2AE-CD8A1B489C60}" dt="2022-11-10T23:38:36.155" v="71" actId="20577"/>
          <ac:spMkLst>
            <pc:docMk/>
            <pc:sldMk cId="1011461831" sldId="276"/>
            <ac:spMk id="3" creationId="{C3E07718-4610-933D-131C-B0F38010C788}"/>
          </ac:spMkLst>
        </pc:spChg>
        <pc:spChg chg="add mod ord">
          <ac:chgData name="Tom Smith" userId="eac52e5223bf4258" providerId="LiveId" clId="{B72D0867-BC04-4020-A2AE-CD8A1B489C60}" dt="2022-11-10T23:46:55.645" v="318" actId="20577"/>
          <ac:spMkLst>
            <pc:docMk/>
            <pc:sldMk cId="1011461831" sldId="276"/>
            <ac:spMk id="4" creationId="{6168C9C8-F519-ADB9-AA8F-3865035691A5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edutopia.org/article/teaching-students-how-ask-productive-questions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Relationship Id="rId5" Type="http://schemas.openxmlformats.org/officeDocument/2006/relationships/hyperlink" Target="https://teaching.uchicago.edu/resources/teaching-strategies/asking-effective-questions/" TargetMode="External"/><Relationship Id="rId4" Type="http://schemas.openxmlformats.org/officeDocument/2006/relationships/hyperlink" Target="https://www.edweek.org/teaching-learning/opinion-10-strategies-for-encouraging-students-to-ask-questions/2021/05" TargetMode="Externa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g10debfac250_0_5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g10debfac250_0_5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37e9a28c22_0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0" name="Google Shape;130;g137e9a28c22_0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sz="1200"/>
              <a:t>11:10-11:20</a:t>
            </a:r>
            <a:endParaRPr sz="1200"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 sz="1200"/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Lato"/>
              <a:buChar char="●"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Be specific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Lato"/>
              <a:buChar char="●"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Be brief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Lato"/>
              <a:buChar char="●"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Be thorough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048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1200"/>
              <a:buFont typeface="Lato"/>
              <a:buChar char="●"/>
            </a:pPr>
            <a:r>
              <a:rPr lang="en" sz="1200">
                <a:solidFill>
                  <a:srgbClr val="595959"/>
                </a:solidFill>
                <a:latin typeface="Lato"/>
                <a:ea typeface="Lato"/>
                <a:cs typeface="Lato"/>
                <a:sym typeface="Lato"/>
              </a:rPr>
              <a:t>Be appreciative</a:t>
            </a:r>
            <a:endParaRPr sz="1200">
              <a:solidFill>
                <a:srgbClr val="595959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l" rtl="0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SzPts val="1100"/>
              <a:buNone/>
            </a:pPr>
            <a:endParaRPr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137e9a28c22_0_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g137e9a28c22_0_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Supporting Material: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https://www.edutopia.org/article/teaching-students-how-ask-productive-questions</a:t>
            </a:r>
            <a:r>
              <a:rPr lang="en"/>
              <a:t>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4"/>
              </a:rPr>
              <a:t>https://www.edweek.org/teaching-learning/opinion-10-strategies-for-encouraging-students-to-ask-questions/2021/05</a:t>
            </a:r>
            <a:r>
              <a:rPr lang="en"/>
              <a:t>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 u="sng">
                <a:solidFill>
                  <a:schemeClr val="hlink"/>
                </a:solidFill>
                <a:hlinkClick r:id="rId5"/>
              </a:rPr>
              <a:t>https://teaching.uchicago.edu/resources/teaching-strategies/asking-effective-questions/</a:t>
            </a:r>
            <a:r>
              <a:rPr lang="en"/>
              <a:t> 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37e9a28c22_0_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1" name="Google Shape;141;g137e9a28c22_0_1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37e9a28c22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6" name="Google Shape;146;g137e9a28c22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g137e9a28c22_0_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3" name="Google Shape;153;g137e9a28c22_0_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37e9a28c22_0_3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8" name="Google Shape;158;g137e9a28c22_0_3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g131ac6b3324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5" name="Google Shape;165;g131ac6b3324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10debfac250_0_19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1" name="Google Shape;171;g10debfac250_0_19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ADD LINK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358d51f6a5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7" name="Google Shape;177;g1358d51f6a5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319a702a2c_0_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319a702a2c_0_3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3a7aac0efb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5" name="Google Shape;85;g13a7aac0efb_0_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13a7aac0efb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13a7aac0efb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3a8413b15d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8" name="Google Shape;108;g13a8413b15d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13a7aac0efb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4" name="Google Shape;114;g13a7aac0efb_0_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37e9a28c2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19" name="Google Shape;119;g137e9a28c22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37e9a28c22_0_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4" name="Google Shape;124;g137e9a28c22_0_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What makes a question a good question?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n"/>
              <a:t>Break 11:10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1524800" y="672606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sp>
        <p:nvSpPr>
          <p:cNvPr id="11" name="Google Shape;11;p2"/>
          <p:cNvSpPr/>
          <p:nvPr/>
        </p:nvSpPr>
        <p:spPr>
          <a:xfrm rot="10800000">
            <a:off x="6537563" y="3342925"/>
            <a:ext cx="1081625" cy="1124950"/>
          </a:xfrm>
          <a:custGeom>
            <a:avLst/>
            <a:gdLst/>
            <a:ahLst/>
            <a:cxnLst/>
            <a:rect l="l" t="t" r="r" b="b"/>
            <a:pathLst>
              <a:path w="43265" h="44998" extrusionOk="0">
                <a:moveTo>
                  <a:pt x="0" y="44998"/>
                </a:moveTo>
                <a:lnTo>
                  <a:pt x="0" y="0"/>
                </a:lnTo>
                <a:lnTo>
                  <a:pt x="43265" y="0"/>
                </a:lnTo>
              </a:path>
            </a:pathLst>
          </a:custGeom>
          <a:noFill/>
          <a:ln w="28575" cap="flat" cmpd="sng">
            <a:solidFill>
              <a:schemeClr val="accent5"/>
            </a:solidFill>
            <a:prstDash val="solid"/>
            <a:miter lim="8000"/>
            <a:headEnd type="none" w="sm" len="sm"/>
            <a:tailEnd type="none" w="sm" len="sm"/>
          </a:ln>
        </p:spPr>
      </p:sp>
      <p:cxnSp>
        <p:nvCxnSpPr>
          <p:cNvPr id="12" name="Google Shape;12;p2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1680302" y="3049450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400"/>
              <a:buFont typeface="Roboto Slab"/>
              <a:buNone/>
              <a:defRPr sz="2400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1"/>
          <p:cNvSpPr/>
          <p:nvPr/>
        </p:nvSpPr>
        <p:spPr>
          <a:xfrm>
            <a:off x="150" y="5076825"/>
            <a:ext cx="9143700" cy="666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4" name="Google Shape;54;p11"/>
          <p:cNvSpPr txBox="1">
            <a:spLocks noGrp="1"/>
          </p:cNvSpPr>
          <p:nvPr>
            <p:ph type="title" hasCustomPrompt="1"/>
          </p:nvPr>
        </p:nvSpPr>
        <p:spPr>
          <a:xfrm>
            <a:off x="387900" y="1152450"/>
            <a:ext cx="83682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3000"/>
              <a:buNone/>
              <a:defRPr sz="13000">
                <a:solidFill>
                  <a:schemeClr val="accent5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5" name="Google Shape;55;p11"/>
          <p:cNvSpPr txBox="1">
            <a:spLocks noGrp="1"/>
          </p:cNvSpPr>
          <p:nvPr>
            <p:ph type="body" idx="1"/>
          </p:nvPr>
        </p:nvSpPr>
        <p:spPr>
          <a:xfrm>
            <a:off x="387900" y="2919450"/>
            <a:ext cx="83682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56" name="Google Shape;56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359602" y="281746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1" name="Google Shape;21;p4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2" name="Google Shape;22;p4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4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4" name="Google Shape;24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6" name="Google Shape;26;p5"/>
          <p:cNvCxnSpPr/>
          <p:nvPr/>
        </p:nvCxnSpPr>
        <p:spPr>
          <a:xfrm>
            <a:off x="492563" y="1260284"/>
            <a:ext cx="4248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7" name="Google Shape;27;p5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5"/>
          <p:cNvSpPr txBox="1">
            <a:spLocks noGrp="1"/>
          </p:cNvSpPr>
          <p:nvPr>
            <p:ph type="body" idx="1"/>
          </p:nvPr>
        </p:nvSpPr>
        <p:spPr>
          <a:xfrm>
            <a:off x="3879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9" name="Google Shape;29;p5"/>
          <p:cNvSpPr txBox="1">
            <a:spLocks noGrp="1"/>
          </p:cNvSpPr>
          <p:nvPr>
            <p:ph type="body" idx="2"/>
          </p:nvPr>
        </p:nvSpPr>
        <p:spPr>
          <a:xfrm>
            <a:off x="4756200" y="1489825"/>
            <a:ext cx="39999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0" name="Google Shape;30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5" name="Google Shape;35;p7"/>
          <p:cNvCxnSpPr/>
          <p:nvPr/>
        </p:nvCxnSpPr>
        <p:spPr>
          <a:xfrm>
            <a:off x="489218" y="1412277"/>
            <a:ext cx="331500" cy="0"/>
          </a:xfrm>
          <a:prstGeom prst="straightConnector1">
            <a:avLst/>
          </a:prstGeom>
          <a:noFill/>
          <a:ln w="38100" cap="flat" cmpd="sng">
            <a:solidFill>
              <a:schemeClr val="accent4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6" name="Google Shape;36;p7"/>
          <p:cNvSpPr txBox="1">
            <a:spLocks noGrp="1"/>
          </p:cNvSpPr>
          <p:nvPr>
            <p:ph type="title"/>
          </p:nvPr>
        </p:nvSpPr>
        <p:spPr>
          <a:xfrm>
            <a:off x="3879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body" idx="1"/>
          </p:nvPr>
        </p:nvSpPr>
        <p:spPr>
          <a:xfrm>
            <a:off x="387900" y="1594025"/>
            <a:ext cx="2808000" cy="2681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187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41" name="Google Shape;41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9"/>
          <p:cNvSpPr/>
          <p:nvPr/>
        </p:nvSpPr>
        <p:spPr>
          <a:xfrm>
            <a:off x="4572000" y="-7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44" name="Google Shape;44;p9"/>
          <p:cNvCxnSpPr/>
          <p:nvPr/>
        </p:nvCxnSpPr>
        <p:spPr>
          <a:xfrm>
            <a:off x="5029675" y="4495503"/>
            <a:ext cx="540900" cy="0"/>
          </a:xfrm>
          <a:prstGeom prst="straightConnector1">
            <a:avLst/>
          </a:prstGeom>
          <a:noFill/>
          <a:ln w="38100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5" name="Google Shape;45;p9"/>
          <p:cNvSpPr txBox="1">
            <a:spLocks noGrp="1"/>
          </p:cNvSpPr>
          <p:nvPr>
            <p:ph type="title"/>
          </p:nvPr>
        </p:nvSpPr>
        <p:spPr>
          <a:xfrm>
            <a:off x="265500" y="1209075"/>
            <a:ext cx="4045200" cy="1506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6" name="Google Shape;46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2100"/>
              <a:buNone/>
              <a:defRPr sz="2100">
                <a:solidFill>
                  <a:schemeClr val="accent5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0"/>
          <p:cNvSpPr txBox="1">
            <a:spLocks noGrp="1"/>
          </p:cNvSpPr>
          <p:nvPr>
            <p:ph type="body" idx="1"/>
          </p:nvPr>
        </p:nvSpPr>
        <p:spPr>
          <a:xfrm>
            <a:off x="319500" y="4233725"/>
            <a:ext cx="5998800" cy="598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None/>
              <a:defRPr>
                <a:latin typeface="Roboto Slab"/>
                <a:ea typeface="Roboto Slab"/>
                <a:cs typeface="Roboto Slab"/>
                <a:sym typeface="Roboto Slab"/>
              </a:defRPr>
            </a:lvl1pPr>
          </a:lstStyle>
          <a:p>
            <a:endParaRPr/>
          </a:p>
        </p:txBody>
      </p:sp>
      <p:sp>
        <p:nvSpPr>
          <p:cNvPr id="51" name="Google Shape;51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marina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Roboto Slab"/>
              <a:buNone/>
              <a:defRPr sz="3000">
                <a:solidFill>
                  <a:schemeClr val="dk1"/>
                </a:solidFill>
                <a:latin typeface="Roboto Slab"/>
                <a:ea typeface="Roboto Slab"/>
                <a:cs typeface="Roboto Slab"/>
                <a:sym typeface="Roboto Slab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Roboto"/>
              <a:buChar char="●"/>
              <a:defRPr sz="18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●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○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Roboto"/>
              <a:buChar char="■"/>
              <a:defRPr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dk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-nc-sa/4.0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itytech.cuny.edu/current-student/complaints/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-nc-sa/4.0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creativecommons.org/licenses/by-nc-sa/4.0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VxW5D5VPg_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ed.com/talks/clint_smith_the_danger_of_silence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podcasts.apple.com/us/podcast/nontraditional-college-success/id1518025061" TargetMode="External"/><Relationship Id="rId4" Type="http://schemas.openxmlformats.org/officeDocument/2006/relationships/hyperlink" Target="https://www.ted.com/talks/hrishikesh_hirway_what_you_discover_when_you_really_listen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3"/>
          <p:cNvSpPr txBox="1">
            <a:spLocks noGrp="1"/>
          </p:cNvSpPr>
          <p:nvPr>
            <p:ph type="ctrTitle"/>
          </p:nvPr>
        </p:nvSpPr>
        <p:spPr>
          <a:xfrm>
            <a:off x="1680302" y="1188925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5500" b="1"/>
              <a:t>City Tech 101</a:t>
            </a:r>
            <a:endParaRPr sz="5500" b="1"/>
          </a:p>
        </p:txBody>
      </p:sp>
      <p:sp>
        <p:nvSpPr>
          <p:cNvPr id="64" name="Google Shape;64;p13"/>
          <p:cNvSpPr txBox="1">
            <a:spLocks noGrp="1"/>
          </p:cNvSpPr>
          <p:nvPr>
            <p:ph type="subTitle" idx="1"/>
          </p:nvPr>
        </p:nvSpPr>
        <p:spPr>
          <a:xfrm>
            <a:off x="1680302" y="3280475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Semester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Professor Jessica Penner</a:t>
            </a:r>
            <a:endParaRPr dirty="0"/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jpenner@citytech.cuny.edu</a:t>
            </a:r>
            <a:endParaRPr dirty="0"/>
          </a:p>
        </p:txBody>
      </p:sp>
      <p:grpSp>
        <p:nvGrpSpPr>
          <p:cNvPr id="65" name="Google Shape;65;p13"/>
          <p:cNvGrpSpPr/>
          <p:nvPr/>
        </p:nvGrpSpPr>
        <p:grpSpPr>
          <a:xfrm>
            <a:off x="86851" y="4448817"/>
            <a:ext cx="1273858" cy="607271"/>
            <a:chOff x="86851" y="4297675"/>
            <a:chExt cx="1881900" cy="758425"/>
          </a:xfrm>
        </p:grpSpPr>
        <p:pic>
          <p:nvPicPr>
            <p:cNvPr id="66" name="Google Shape;66;p13" descr="Creative Commons License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67" name="Google Shape;67;p13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25000" lnSpcReduction="20000"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/>
                </a:rPr>
                <a:t>Creative Commons Attribution-NonCommercial-ShareAlike 4.0 International License</a:t>
              </a: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6" name="Google Shape;126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03325" y="671863"/>
            <a:ext cx="8940650" cy="3799775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23"/>
          <p:cNvSpPr txBox="1">
            <a:spLocks noGrp="1"/>
          </p:cNvSpPr>
          <p:nvPr>
            <p:ph type="title"/>
          </p:nvPr>
        </p:nvSpPr>
        <p:spPr>
          <a:xfrm>
            <a:off x="5436600" y="1322450"/>
            <a:ext cx="3564600" cy="151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2100" b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“Asking Questions is a good way to find things out.” </a:t>
            </a:r>
            <a:endParaRPr sz="2100" b="0">
              <a:solidFill>
                <a:srgbClr val="000000"/>
              </a:solidFill>
              <a:latin typeface="Georgia"/>
              <a:ea typeface="Georgia"/>
              <a:cs typeface="Georgia"/>
              <a:sym typeface="Georgia"/>
            </a:endParaRP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2100" b="0">
                <a:solidFill>
                  <a:srgbClr val="000000"/>
                </a:solidFill>
                <a:latin typeface="Georgia"/>
                <a:ea typeface="Georgia"/>
                <a:cs typeface="Georgia"/>
                <a:sym typeface="Georgia"/>
              </a:rPr>
              <a:t>--Big Bird</a:t>
            </a:r>
            <a:endParaRPr sz="21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4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040" b="1">
                <a:solidFill>
                  <a:schemeClr val="accent5"/>
                </a:solidFill>
              </a:rPr>
              <a:t>Ask “Effective Questions”... </a:t>
            </a:r>
            <a:endParaRPr sz="4040" b="1">
              <a:solidFill>
                <a:schemeClr val="accent5"/>
              </a:solidFill>
            </a:endParaRP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endParaRPr sz="4040" b="1">
              <a:solidFill>
                <a:schemeClr val="accent5"/>
              </a:solidFill>
            </a:endParaRPr>
          </a:p>
          <a:p>
            <a:pPr marL="45720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endParaRPr sz="4040" b="1">
              <a:solidFill>
                <a:schemeClr val="accent5"/>
              </a:solidFill>
            </a:endParaRPr>
          </a:p>
          <a:p>
            <a:pPr marL="45720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040">
                <a:solidFill>
                  <a:schemeClr val="accent6"/>
                </a:solidFill>
              </a:rPr>
              <a:t>What does that even mean?</a:t>
            </a:r>
            <a:endParaRPr sz="404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5"/>
          <p:cNvSpPr txBox="1">
            <a:spLocks noGrp="1"/>
          </p:cNvSpPr>
          <p:nvPr>
            <p:ph type="body" idx="1"/>
          </p:nvPr>
        </p:nvSpPr>
        <p:spPr>
          <a:xfrm>
            <a:off x="1119475" y="2098875"/>
            <a:ext cx="7688700" cy="2514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85000" lnSpcReduction="20000"/>
          </a:bodyPr>
          <a:lstStyle/>
          <a:p>
            <a:pPr marL="457200" lvl="0" indent="-33528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●"/>
            </a:pPr>
            <a:r>
              <a:rPr lang="en" sz="2400" dirty="0">
                <a:latin typeface="Roboto Slab"/>
                <a:ea typeface="Roboto Slab"/>
                <a:cs typeface="Roboto Slab"/>
                <a:sym typeface="Roboto Slab"/>
              </a:rPr>
              <a:t>Be specific</a:t>
            </a:r>
            <a:endParaRPr sz="24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3527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○"/>
            </a:pPr>
            <a:r>
              <a:rPr lang="en" sz="2400" dirty="0">
                <a:latin typeface="Roboto Slab"/>
                <a:ea typeface="Roboto Slab"/>
                <a:cs typeface="Roboto Slab"/>
                <a:sym typeface="Roboto Slab"/>
              </a:rPr>
              <a:t>What do you want as an outcome?</a:t>
            </a:r>
            <a:endParaRPr sz="24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3528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●"/>
            </a:pPr>
            <a:r>
              <a:rPr lang="en" sz="2400" dirty="0">
                <a:latin typeface="Roboto Slab"/>
                <a:ea typeface="Roboto Slab"/>
                <a:cs typeface="Roboto Slab"/>
                <a:sym typeface="Roboto Slab"/>
              </a:rPr>
              <a:t>Be brief</a:t>
            </a:r>
            <a:endParaRPr sz="24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3527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○"/>
            </a:pPr>
            <a:r>
              <a:rPr lang="en" sz="2400" dirty="0">
                <a:latin typeface="Roboto Slab"/>
                <a:ea typeface="Roboto Slab"/>
                <a:cs typeface="Roboto Slab"/>
                <a:sym typeface="Roboto Slab"/>
              </a:rPr>
              <a:t>Include only relevant information</a:t>
            </a:r>
            <a:endParaRPr sz="24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3528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●"/>
            </a:pPr>
            <a:r>
              <a:rPr lang="en" sz="2400" dirty="0">
                <a:latin typeface="Roboto Slab"/>
                <a:ea typeface="Roboto Slab"/>
                <a:cs typeface="Roboto Slab"/>
                <a:sym typeface="Roboto Slab"/>
              </a:rPr>
              <a:t>Be thorough</a:t>
            </a:r>
            <a:endParaRPr sz="24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3527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○"/>
            </a:pPr>
            <a:r>
              <a:rPr lang="en" sz="2400" dirty="0">
                <a:latin typeface="Roboto Slab"/>
                <a:ea typeface="Roboto Slab"/>
                <a:cs typeface="Roboto Slab"/>
                <a:sym typeface="Roboto Slab"/>
              </a:rPr>
              <a:t>But, don’t leave out supporting information</a:t>
            </a:r>
            <a:endParaRPr sz="24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3528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●"/>
            </a:pPr>
            <a:r>
              <a:rPr lang="en" sz="2400" dirty="0">
                <a:latin typeface="Roboto Slab"/>
                <a:ea typeface="Roboto Slab"/>
                <a:cs typeface="Roboto Slab"/>
                <a:sym typeface="Roboto Slab"/>
              </a:rPr>
              <a:t>Be appreciative</a:t>
            </a:r>
            <a:endParaRPr sz="24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3527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100000"/>
              <a:buFont typeface="Roboto Slab"/>
              <a:buChar char="○"/>
            </a:pPr>
            <a:r>
              <a:rPr lang="en" sz="2400" dirty="0">
                <a:latin typeface="Roboto Slab"/>
                <a:ea typeface="Roboto Slab"/>
                <a:cs typeface="Roboto Slab"/>
                <a:sym typeface="Roboto Slab"/>
              </a:rPr>
              <a:t>You will gain an ally </a:t>
            </a:r>
            <a:endParaRPr sz="2400" dirty="0">
              <a:latin typeface="Roboto Slab"/>
              <a:ea typeface="Roboto Slab"/>
              <a:cs typeface="Roboto Slab"/>
              <a:sym typeface="Roboto Slab"/>
            </a:endParaRPr>
          </a:p>
        </p:txBody>
      </p:sp>
      <p:sp>
        <p:nvSpPr>
          <p:cNvPr id="138" name="Google Shape;138;p25"/>
          <p:cNvSpPr txBox="1">
            <a:spLocks noGrp="1"/>
          </p:cNvSpPr>
          <p:nvPr>
            <p:ph type="title"/>
          </p:nvPr>
        </p:nvSpPr>
        <p:spPr>
          <a:xfrm>
            <a:off x="503175" y="418525"/>
            <a:ext cx="8368200" cy="686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040" b="1">
                <a:solidFill>
                  <a:schemeClr val="accent5"/>
                </a:solidFill>
              </a:rPr>
              <a:t>Ask “Effective Questions”... </a:t>
            </a:r>
            <a:endParaRPr sz="4040" b="1">
              <a:solidFill>
                <a:schemeClr val="accent5"/>
              </a:solidFill>
            </a:endParaRPr>
          </a:p>
          <a:p>
            <a:pPr marL="457200" lvl="0" indent="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lang="en" sz="4040" b="1">
                <a:solidFill>
                  <a:schemeClr val="accent5"/>
                </a:solidFill>
              </a:rPr>
              <a:t>What does that even mean?</a:t>
            </a:r>
            <a:endParaRPr sz="4040" b="1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3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p26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Asking for Help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7"/>
          <p:cNvSpPr txBox="1">
            <a:spLocks noGrp="1"/>
          </p:cNvSpPr>
          <p:nvPr>
            <p:ph type="title"/>
          </p:nvPr>
        </p:nvSpPr>
        <p:spPr>
          <a:xfrm>
            <a:off x="804000" y="143725"/>
            <a:ext cx="7688400" cy="767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</a:pPr>
            <a:r>
              <a:rPr lang="en" sz="3500" b="1">
                <a:solidFill>
                  <a:schemeClr val="accent5"/>
                </a:solidFill>
              </a:rPr>
              <a:t>Asking For Help Is...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149" name="Google Shape;149;p27"/>
          <p:cNvSpPr txBox="1"/>
          <p:nvPr/>
        </p:nvSpPr>
        <p:spPr>
          <a:xfrm>
            <a:off x="900125" y="1353050"/>
            <a:ext cx="6236400" cy="205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572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Char char="●"/>
            </a:pPr>
            <a:r>
              <a:rPr lang="en"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0" name="Google Shape;150;p27"/>
          <p:cNvPicPr preferRelativeResize="0"/>
          <p:nvPr/>
        </p:nvPicPr>
        <p:blipFill rotWithShape="1">
          <a:blip r:embed="rId3">
            <a:alphaModFix/>
          </a:blip>
          <a:srcRect l="24961" t="38540" r="4606" b="20415"/>
          <a:stretch/>
        </p:blipFill>
        <p:spPr>
          <a:xfrm>
            <a:off x="622325" y="1616650"/>
            <a:ext cx="7899350" cy="25892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28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Self-Advocacy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29"/>
          <p:cNvSpPr txBox="1">
            <a:spLocks noGrp="1"/>
          </p:cNvSpPr>
          <p:nvPr>
            <p:ph type="title"/>
          </p:nvPr>
        </p:nvSpPr>
        <p:spPr>
          <a:xfrm>
            <a:off x="727650" y="403150"/>
            <a:ext cx="7688700" cy="53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</a:pPr>
            <a:r>
              <a:rPr lang="en" sz="2500" b="1">
                <a:solidFill>
                  <a:schemeClr val="accent5"/>
                </a:solidFill>
              </a:rPr>
              <a:t>What are some reasons students may complain or file a grievance?</a:t>
            </a:r>
            <a:endParaRPr sz="2320" b="1">
              <a:solidFill>
                <a:schemeClr val="accent5"/>
              </a:solidFill>
            </a:endParaRPr>
          </a:p>
        </p:txBody>
      </p:sp>
      <p:sp>
        <p:nvSpPr>
          <p:cNvPr id="161" name="Google Shape;161;p29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1200"/>
              </a:spcAft>
              <a:buSzPts val="1300"/>
              <a:buNone/>
            </a:pPr>
            <a:endParaRPr/>
          </a:p>
        </p:txBody>
      </p:sp>
      <p:pic>
        <p:nvPicPr>
          <p:cNvPr id="162" name="Google Shape;162;p29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 l="7977" t="12497" r="1680" b="25417"/>
          <a:stretch/>
        </p:blipFill>
        <p:spPr>
          <a:xfrm>
            <a:off x="441525" y="1620475"/>
            <a:ext cx="8260949" cy="3193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p30"/>
          <p:cNvSpPr txBox="1">
            <a:spLocks noGrp="1"/>
          </p:cNvSpPr>
          <p:nvPr>
            <p:ph type="title"/>
          </p:nvPr>
        </p:nvSpPr>
        <p:spPr>
          <a:xfrm>
            <a:off x="277200" y="1583850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b="1">
                <a:solidFill>
                  <a:schemeClr val="accent6"/>
                </a:solidFill>
              </a:rPr>
              <a:t>Recap</a:t>
            </a:r>
            <a:endParaRPr sz="4900" b="1">
              <a:solidFill>
                <a:schemeClr val="accent6"/>
              </a:solidFill>
            </a:endParaRPr>
          </a:p>
        </p:txBody>
      </p:sp>
      <p:sp>
        <p:nvSpPr>
          <p:cNvPr id="168" name="Google Shape;168;p30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Motivation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Counseling Center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Asking Effective Questions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Asking For Help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Self-Advocacy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31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>
                <a:solidFill>
                  <a:schemeClr val="accent5"/>
                </a:solidFill>
              </a:rPr>
              <a:t>Before Session 12…</a:t>
            </a:r>
            <a:endParaRPr b="1">
              <a:solidFill>
                <a:schemeClr val="accent5"/>
              </a:solidFill>
            </a:endParaRPr>
          </a:p>
        </p:txBody>
      </p:sp>
      <p:sp>
        <p:nvSpPr>
          <p:cNvPr id="174" name="Google Shape;174;p31"/>
          <p:cNvSpPr txBox="1">
            <a:spLocks noGrp="1"/>
          </p:cNvSpPr>
          <p:nvPr>
            <p:ph type="body" idx="1"/>
          </p:nvPr>
        </p:nvSpPr>
        <p:spPr>
          <a:xfrm>
            <a:off x="387900" y="1341375"/>
            <a:ext cx="8211300" cy="3638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Font typeface="Roboto Slab"/>
              <a:buChar char="●"/>
            </a:pPr>
            <a:r>
              <a:rPr lang="en" sz="1400" b="1">
                <a:latin typeface="Roboto Slab"/>
                <a:ea typeface="Roboto Slab"/>
                <a:cs typeface="Roboto Slab"/>
                <a:sym typeface="Roboto Slab"/>
              </a:rPr>
              <a:t>Complete Reflection #11 on OpenLab.</a:t>
            </a:r>
            <a:endParaRPr sz="1400" b="1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b="1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b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Reflection #11</a:t>
            </a:r>
            <a:endParaRPr sz="1400" b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8288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i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Consider the discussions we had today about self-advocacy and motivation. Share a concept you believe is important and explain </a:t>
            </a: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8288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i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what the concept means to you as a college student/learner.</a:t>
            </a: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8288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i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 </a:t>
            </a: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82880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400" i="1">
                <a:solidFill>
                  <a:schemeClr val="accent6"/>
                </a:solidFill>
                <a:latin typeface="Roboto Slab"/>
                <a:ea typeface="Roboto Slab"/>
                <a:cs typeface="Roboto Slab"/>
                <a:sym typeface="Roboto Slab"/>
              </a:rPr>
              <a:t>Read and comment on another student’s post.</a:t>
            </a:r>
            <a:endParaRPr sz="1400" i="1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182880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400" i="1" strike="sngStrike">
              <a:solidFill>
                <a:schemeClr val="accent6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2"/>
          <p:cNvSpPr txBox="1">
            <a:spLocks noGrp="1"/>
          </p:cNvSpPr>
          <p:nvPr>
            <p:ph type="ctrTitle"/>
          </p:nvPr>
        </p:nvSpPr>
        <p:spPr>
          <a:xfrm>
            <a:off x="1680302" y="1419950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55" b="1"/>
              <a:t>Self-Advocacy + Motivation</a:t>
            </a:r>
            <a:endParaRPr/>
          </a:p>
        </p:txBody>
      </p:sp>
      <p:sp>
        <p:nvSpPr>
          <p:cNvPr id="180" name="Google Shape;180;p32"/>
          <p:cNvSpPr txBox="1">
            <a:spLocks noGrp="1"/>
          </p:cNvSpPr>
          <p:nvPr>
            <p:ph type="subTitle" idx="1"/>
          </p:nvPr>
        </p:nvSpPr>
        <p:spPr>
          <a:xfrm>
            <a:off x="1680302" y="3377750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</a:rPr>
              <a:t>Session 11</a:t>
            </a:r>
            <a:endParaRPr dirty="0">
              <a:solidFill>
                <a:schemeClr val="accent6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</a:rPr>
              <a:t>11/11</a:t>
            </a:r>
            <a:endParaRPr dirty="0">
              <a:solidFill>
                <a:schemeClr val="accent6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accent6"/>
                </a:solidFill>
              </a:rPr>
              <a:t>Professor Jessica Penner</a:t>
            </a:r>
            <a:endParaRPr dirty="0">
              <a:solidFill>
                <a:schemeClr val="accent6"/>
              </a:solidFill>
            </a:endParaRPr>
          </a:p>
        </p:txBody>
      </p:sp>
      <p:grpSp>
        <p:nvGrpSpPr>
          <p:cNvPr id="181" name="Google Shape;181;p32"/>
          <p:cNvGrpSpPr/>
          <p:nvPr/>
        </p:nvGrpSpPr>
        <p:grpSpPr>
          <a:xfrm>
            <a:off x="1" y="4385075"/>
            <a:ext cx="1881900" cy="758425"/>
            <a:chOff x="86851" y="4297675"/>
            <a:chExt cx="1881900" cy="758425"/>
          </a:xfrm>
        </p:grpSpPr>
        <p:pic>
          <p:nvPicPr>
            <p:cNvPr id="182" name="Google Shape;182;p32" descr="Creative Commons License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83" name="Google Shape;183;p32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40000" lnSpcReduction="20000"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/>
                </a:rPr>
                <a:t>Creative Commons Attribution-NonCommercial-ShareAlike 4.0 International License</a:t>
              </a: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>
            <a:spLocks noGrp="1"/>
          </p:cNvSpPr>
          <p:nvPr>
            <p:ph type="ctrTitle"/>
          </p:nvPr>
        </p:nvSpPr>
        <p:spPr>
          <a:xfrm>
            <a:off x="1680302" y="1419950"/>
            <a:ext cx="5783400" cy="1457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555" b="1"/>
              <a:t>Self-Advocacy + Motivation</a:t>
            </a:r>
            <a:endParaRPr/>
          </a:p>
        </p:txBody>
      </p:sp>
      <p:sp>
        <p:nvSpPr>
          <p:cNvPr id="73" name="Google Shape;73;p14"/>
          <p:cNvSpPr txBox="1">
            <a:spLocks noGrp="1"/>
          </p:cNvSpPr>
          <p:nvPr>
            <p:ph type="subTitle" idx="1"/>
          </p:nvPr>
        </p:nvSpPr>
        <p:spPr>
          <a:xfrm>
            <a:off x="1680302" y="3377750"/>
            <a:ext cx="5783400" cy="909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77500" lnSpcReduction="20000"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</a:rPr>
              <a:t>Session 11</a:t>
            </a:r>
            <a:endParaRPr dirty="0">
              <a:solidFill>
                <a:schemeClr val="accent6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</a:rPr>
              <a:t>11/11</a:t>
            </a:r>
            <a:endParaRPr dirty="0">
              <a:solidFill>
                <a:schemeClr val="accent6"/>
              </a:solidFill>
            </a:endParaRPr>
          </a:p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>
                <a:solidFill>
                  <a:schemeClr val="accent6"/>
                </a:solidFill>
              </a:rPr>
              <a:t>Professor Jessica Penner</a:t>
            </a:r>
            <a:endParaRPr dirty="0">
              <a:solidFill>
                <a:schemeClr val="accent6"/>
              </a:solidFill>
            </a:endParaRPr>
          </a:p>
        </p:txBody>
      </p:sp>
      <p:grpSp>
        <p:nvGrpSpPr>
          <p:cNvPr id="74" name="Google Shape;74;p14"/>
          <p:cNvGrpSpPr/>
          <p:nvPr/>
        </p:nvGrpSpPr>
        <p:grpSpPr>
          <a:xfrm>
            <a:off x="1" y="4385075"/>
            <a:ext cx="1881900" cy="758425"/>
            <a:chOff x="86851" y="4297675"/>
            <a:chExt cx="1881900" cy="758425"/>
          </a:xfrm>
        </p:grpSpPr>
        <p:pic>
          <p:nvPicPr>
            <p:cNvPr id="75" name="Google Shape;75;p14" descr="Creative Commons License"/>
            <p:cNvPicPr preferRelativeResize="0"/>
            <p:nvPr/>
          </p:nvPicPr>
          <p:blipFill>
            <a:blip r:embed="rId3">
              <a:alphaModFix/>
            </a:blip>
            <a:stretch>
              <a:fillRect/>
            </a:stretch>
          </p:blipFill>
          <p:spPr>
            <a:xfrm>
              <a:off x="670563" y="4297675"/>
              <a:ext cx="714475" cy="32865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76" name="Google Shape;76;p14"/>
            <p:cNvSpPr txBox="1"/>
            <p:nvPr/>
          </p:nvSpPr>
          <p:spPr>
            <a:xfrm>
              <a:off x="86851" y="4491200"/>
              <a:ext cx="1881900" cy="564900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91425" tIns="91425" rIns="91425" bIns="91425" anchor="ctr" anchorCtr="0">
              <a:normAutofit fontScale="40000" lnSpcReduction="20000"/>
            </a:bodyPr>
            <a:lstStyle/>
            <a:p>
              <a:pPr marL="0" lvl="0" indent="0" algn="just" rtl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  <a:p>
              <a:pPr marL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City Tech 101 by Karen Goodlad and Sarah Paruolo is licensed under a </a:t>
              </a:r>
              <a:r>
                <a:rPr lang="en" sz="1450">
                  <a:uFill>
                    <a:noFill/>
                  </a:uFill>
                  <a:latin typeface="Roboto"/>
                  <a:ea typeface="Roboto"/>
                  <a:cs typeface="Roboto"/>
                  <a:sym typeface="Roboto"/>
                  <a:hlinkClick r:id="rId4"/>
                </a:rPr>
                <a:t>Creative Commons Attribution-NonCommercial-ShareAlike 4.0 International License</a:t>
              </a:r>
              <a:r>
                <a:rPr lang="en" sz="1450">
                  <a:latin typeface="Roboto"/>
                  <a:ea typeface="Roboto"/>
                  <a:cs typeface="Roboto"/>
                  <a:sym typeface="Roboto"/>
                </a:rPr>
                <a:t>.</a:t>
              </a:r>
              <a:endParaRPr>
                <a:latin typeface="Roboto"/>
                <a:ea typeface="Roboto"/>
                <a:cs typeface="Roboto"/>
                <a:sym typeface="Roboto"/>
              </a:endParaRP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5"/>
          <p:cNvSpPr txBox="1">
            <a:spLocks noGrp="1"/>
          </p:cNvSpPr>
          <p:nvPr>
            <p:ph type="title"/>
          </p:nvPr>
        </p:nvSpPr>
        <p:spPr>
          <a:xfrm>
            <a:off x="277200" y="1583850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900" b="1">
                <a:solidFill>
                  <a:schemeClr val="accent6"/>
                </a:solidFill>
              </a:rPr>
              <a:t>Today’s Topics</a:t>
            </a:r>
            <a:endParaRPr sz="4900" b="1">
              <a:solidFill>
                <a:schemeClr val="accent6"/>
              </a:solidFill>
            </a:endParaRPr>
          </a:p>
        </p:txBody>
      </p:sp>
      <p:sp>
        <p:nvSpPr>
          <p:cNvPr id="82" name="Google Shape;82;p15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Motivation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Counseling Center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Asking Effective Questions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Asking For Help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l" rtl="0">
              <a:spcBef>
                <a:spcPts val="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Roboto Slab"/>
              <a:buChar char="★"/>
            </a:pPr>
            <a:r>
              <a:rPr lang="en">
                <a:solidFill>
                  <a:schemeClr val="accent5"/>
                </a:solidFill>
                <a:latin typeface="Roboto Slab"/>
                <a:ea typeface="Roboto Slab"/>
                <a:cs typeface="Roboto Slab"/>
                <a:sym typeface="Roboto Slab"/>
              </a:rPr>
              <a:t>Self-Advocacy</a:t>
            </a:r>
            <a:endParaRPr>
              <a:solidFill>
                <a:schemeClr val="accent5"/>
              </a:solidFill>
              <a:latin typeface="Roboto Slab"/>
              <a:ea typeface="Roboto Slab"/>
              <a:cs typeface="Roboto Slab"/>
              <a:sym typeface="Roboto Slab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6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Motivation!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8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 dirty="0">
                <a:solidFill>
                  <a:schemeClr val="hlink"/>
                </a:solidFill>
                <a:hlinkClick r:id="rId3"/>
              </a:rPr>
              <a:t>Michelle Obama's Best Advice For Students | How To Succeed In Life</a:t>
            </a:r>
            <a:endParaRPr dirty="0"/>
          </a:p>
        </p:txBody>
      </p:sp>
      <p:pic>
        <p:nvPicPr>
          <p:cNvPr id="99" name="Google Shape;9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399700" y="2756750"/>
            <a:ext cx="4195504" cy="2166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3E07718-4610-933D-131C-B0F38010C7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Discuss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168C9C8-F519-ADB9-AA8F-3865035691A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Here’s a transcript of Michelle Obama’s speech. We just listened to it, now take a moment and read what she says: </a:t>
            </a:r>
          </a:p>
          <a:p>
            <a:pPr lvl="1"/>
            <a:r>
              <a:rPr lang="en-US" dirty="0"/>
              <a:t>https://docs.google.com/document/d/1DNRwqlzY6WDaxu03nTzJ5JbI3vqJPk2cGvFWFTFjYsY/edit?usp=sharing</a:t>
            </a:r>
          </a:p>
          <a:p>
            <a:r>
              <a:rPr lang="en-US" dirty="0"/>
              <a:t>What is she saying in this speech? Summarize it!</a:t>
            </a:r>
          </a:p>
          <a:p>
            <a:r>
              <a:rPr lang="en-US" dirty="0"/>
              <a:t>What does this mean you need to do?</a:t>
            </a:r>
          </a:p>
        </p:txBody>
      </p:sp>
    </p:spTree>
    <p:extLst>
      <p:ext uri="{BB962C8B-B14F-4D97-AF65-F5344CB8AC3E}">
        <p14:creationId xmlns:p14="http://schemas.microsoft.com/office/powerpoint/2010/main" val="1011461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20"/>
          <p:cNvSpPr txBox="1">
            <a:spLocks noGrp="1"/>
          </p:cNvSpPr>
          <p:nvPr>
            <p:ph type="title"/>
          </p:nvPr>
        </p:nvSpPr>
        <p:spPr>
          <a:xfrm>
            <a:off x="387900" y="458025"/>
            <a:ext cx="8368200" cy="686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b="1" dirty="0">
                <a:solidFill>
                  <a:schemeClr val="accent5"/>
                </a:solidFill>
              </a:rPr>
              <a:t>Other Media</a:t>
            </a:r>
            <a:endParaRPr b="1" dirty="0">
              <a:solidFill>
                <a:schemeClr val="accent5"/>
              </a:solidFill>
            </a:endParaRPr>
          </a:p>
        </p:txBody>
      </p:sp>
      <p:sp>
        <p:nvSpPr>
          <p:cNvPr id="111" name="Google Shape;111;p20"/>
          <p:cNvSpPr txBox="1">
            <a:spLocks noGrp="1"/>
          </p:cNvSpPr>
          <p:nvPr>
            <p:ph type="body" idx="1"/>
          </p:nvPr>
        </p:nvSpPr>
        <p:spPr>
          <a:xfrm>
            <a:off x="387900" y="1489824"/>
            <a:ext cx="8368200" cy="3078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TEDTalks 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○"/>
            </a:pPr>
            <a:r>
              <a:rPr lang="en" sz="1800" u="sng" dirty="0">
                <a:latin typeface="Roboto Slab"/>
                <a:ea typeface="Roboto Slab"/>
                <a:cs typeface="Roboto Slab"/>
                <a:sym typeface="Roboto Slab"/>
                <a:hlinkClick r:id="rId3"/>
              </a:rPr>
              <a:t>The Danger of Silence</a:t>
            </a:r>
            <a:r>
              <a:rPr lang="en" sz="1800" dirty="0">
                <a:latin typeface="Roboto Slab"/>
                <a:ea typeface="Roboto Slab"/>
                <a:cs typeface="Roboto Slab"/>
                <a:sym typeface="Roboto Slab"/>
              </a:rPr>
              <a:t> by Clint Smith</a:t>
            </a:r>
            <a:endParaRPr sz="18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○"/>
            </a:pPr>
            <a:r>
              <a:rPr lang="en" sz="1800" u="sng" dirty="0">
                <a:latin typeface="Roboto Slab"/>
                <a:ea typeface="Roboto Slab"/>
                <a:cs typeface="Roboto Slab"/>
                <a:sym typeface="Roboto Slab"/>
                <a:hlinkClick r:id="rId4"/>
              </a:rPr>
              <a:t>What You Discover When You Really Listen</a:t>
            </a:r>
            <a:r>
              <a:rPr lang="en" sz="1800" dirty="0">
                <a:latin typeface="Roboto Slab"/>
                <a:ea typeface="Roboto Slab"/>
                <a:cs typeface="Roboto Slab"/>
                <a:sym typeface="Roboto Slab"/>
              </a:rPr>
              <a:t> by Hrishikesh Hirway</a:t>
            </a:r>
            <a:endParaRPr sz="1800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457200" lvl="0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●"/>
            </a:pPr>
            <a:r>
              <a:rPr lang="en" dirty="0">
                <a:latin typeface="Roboto Slab"/>
                <a:ea typeface="Roboto Slab"/>
                <a:cs typeface="Roboto Slab"/>
                <a:sym typeface="Roboto Slab"/>
              </a:rPr>
              <a:t>Podcast</a:t>
            </a:r>
            <a:endParaRPr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914400" lvl="1" indent="-342900" algn="just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Font typeface="Roboto Slab"/>
              <a:buChar char="○"/>
            </a:pPr>
            <a:r>
              <a:rPr lang="en" sz="1800" u="sng" dirty="0">
                <a:latin typeface="Roboto Slab"/>
                <a:ea typeface="Roboto Slab"/>
                <a:cs typeface="Roboto Slab"/>
                <a:sym typeface="Roboto Slab"/>
                <a:hlinkClick r:id="rId5"/>
              </a:rPr>
              <a:t>Non Traditional College Success</a:t>
            </a:r>
            <a:r>
              <a:rPr lang="en" sz="1800" dirty="0">
                <a:latin typeface="Roboto Slab"/>
                <a:ea typeface="Roboto Slab"/>
                <a:cs typeface="Roboto Slab"/>
                <a:sym typeface="Roboto Slab"/>
              </a:rPr>
              <a:t> </a:t>
            </a:r>
            <a:endParaRPr sz="1800" b="1" dirty="0">
              <a:latin typeface="Roboto Slab"/>
              <a:ea typeface="Roboto Slab"/>
              <a:cs typeface="Roboto Slab"/>
              <a:sym typeface="Roboto Slab"/>
            </a:endParaRPr>
          </a:p>
          <a:p>
            <a:pPr marL="0" lvl="0" indent="0" algn="l" rtl="0">
              <a:spcBef>
                <a:spcPts val="0"/>
              </a:spcBef>
              <a:spcAft>
                <a:spcPts val="1200"/>
              </a:spcAft>
              <a:buNone/>
            </a:pPr>
            <a:endParaRPr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1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Counseling Center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2"/>
          <p:cNvSpPr txBox="1">
            <a:spLocks noGrp="1"/>
          </p:cNvSpPr>
          <p:nvPr>
            <p:ph type="title"/>
          </p:nvPr>
        </p:nvSpPr>
        <p:spPr>
          <a:xfrm>
            <a:off x="480750" y="1764950"/>
            <a:ext cx="8222100" cy="90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rmAutofit fontScale="90000"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rPr lang="en" b="1">
                <a:solidFill>
                  <a:schemeClr val="accent5"/>
                </a:solidFill>
              </a:rPr>
              <a:t>Asking Effective Questions</a:t>
            </a:r>
            <a:endParaRPr b="1">
              <a:solidFill>
                <a:schemeClr val="accent5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arina">
  <a:themeElements>
    <a:clrScheme name="Marina">
      <a:dk1>
        <a:srgbClr val="FFFFFF"/>
      </a:dk1>
      <a:lt1>
        <a:srgbClr val="00517C"/>
      </a:lt1>
      <a:dk2>
        <a:srgbClr val="004065"/>
      </a:dk2>
      <a:lt2>
        <a:srgbClr val="CFD8DC"/>
      </a:lt2>
      <a:accent1>
        <a:srgbClr val="0277BD"/>
      </a:accent1>
      <a:accent2>
        <a:srgbClr val="558B2F"/>
      </a:accent2>
      <a:accent3>
        <a:srgbClr val="009688"/>
      </a:accent3>
      <a:accent4>
        <a:srgbClr val="039BE5"/>
      </a:accent4>
      <a:accent5>
        <a:srgbClr val="8BC34A"/>
      </a:accent5>
      <a:accent6>
        <a:srgbClr val="FFEB38"/>
      </a:accent6>
      <a:hlink>
        <a:srgbClr val="8BC34A"/>
      </a:hlink>
      <a:folHlink>
        <a:srgbClr val="8BC34A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436</Words>
  <Application>Microsoft Office PowerPoint</Application>
  <PresentationFormat>On-screen Show (16:9)</PresentationFormat>
  <Paragraphs>91</Paragraphs>
  <Slides>19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Roboto</vt:lpstr>
      <vt:lpstr>Roboto Slab</vt:lpstr>
      <vt:lpstr>Lato</vt:lpstr>
      <vt:lpstr>Georgia</vt:lpstr>
      <vt:lpstr>Marina</vt:lpstr>
      <vt:lpstr>City Tech 101</vt:lpstr>
      <vt:lpstr>Self-Advocacy + Motivation</vt:lpstr>
      <vt:lpstr>Today’s Topics</vt:lpstr>
      <vt:lpstr>Motivation!</vt:lpstr>
      <vt:lpstr>Michelle Obama's Best Advice For Students | How To Succeed In Life</vt:lpstr>
      <vt:lpstr>Discuss</vt:lpstr>
      <vt:lpstr>Other Media</vt:lpstr>
      <vt:lpstr>Counseling Center</vt:lpstr>
      <vt:lpstr>Asking Effective Questions</vt:lpstr>
      <vt:lpstr>“Asking Questions is a good way to find things out.”  --Big Bird</vt:lpstr>
      <vt:lpstr>Ask “Effective Questions”...    What does that even mean?</vt:lpstr>
      <vt:lpstr>Ask “Effective Questions”...  What does that even mean?</vt:lpstr>
      <vt:lpstr>Asking for Help</vt:lpstr>
      <vt:lpstr>Asking For Help Is...</vt:lpstr>
      <vt:lpstr>Self-Advocacy</vt:lpstr>
      <vt:lpstr>What are some reasons students may complain or file a grievance?</vt:lpstr>
      <vt:lpstr>Recap</vt:lpstr>
      <vt:lpstr>Before Session 12…</vt:lpstr>
      <vt:lpstr>Self-Advocacy + Motivation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City Tech 101</dc:title>
  <dc:creator>Jessica Penner</dc:creator>
  <cp:lastModifiedBy>Tom Smith</cp:lastModifiedBy>
  <cp:revision>1</cp:revision>
  <dcterms:modified xsi:type="dcterms:W3CDTF">2022-11-10T23:49:09Z</dcterms:modified>
</cp:coreProperties>
</file>