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17"/>
  </p:notesMasterIdLst>
  <p:sldIdLst>
    <p:sldId id="278" r:id="rId5"/>
    <p:sldId id="279" r:id="rId6"/>
    <p:sldId id="283" r:id="rId7"/>
    <p:sldId id="282" r:id="rId8"/>
    <p:sldId id="281" r:id="rId9"/>
    <p:sldId id="284" r:id="rId10"/>
    <p:sldId id="285" r:id="rId11"/>
    <p:sldId id="286" r:id="rId12"/>
    <p:sldId id="288" r:id="rId13"/>
    <p:sldId id="289" r:id="rId14"/>
    <p:sldId id="287" r:id="rId15"/>
    <p:sldId id="28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1509" autoAdjust="0"/>
  </p:normalViewPr>
  <p:slideViewPr>
    <p:cSldViewPr snapToGrid="0">
      <p:cViewPr varScale="1">
        <p:scale>
          <a:sx n="66" d="100"/>
          <a:sy n="66" d="100"/>
        </p:scale>
        <p:origin x="1253"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D01546-198A-4195-BCF8-F0FF54C90E5E}" type="datetimeFigureOut">
              <a:rPr lang="en-US" smtClean="0"/>
              <a:t>5/11/2020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6DE88F-1F85-4A27-9D34-D74A50E7B0DA}" type="slidenum">
              <a:rPr lang="en-US" smtClean="0"/>
              <a:t>‹#›</a:t>
            </a:fld>
            <a:endParaRPr lang="en-US" dirty="0"/>
          </a:p>
        </p:txBody>
      </p:sp>
    </p:spTree>
    <p:extLst>
      <p:ext uri="{BB962C8B-B14F-4D97-AF65-F5344CB8AC3E}">
        <p14:creationId xmlns:p14="http://schemas.microsoft.com/office/powerpoint/2010/main" val="373009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AEA074-24A7-4657-AE02-A51F68EA6A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7847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2:   hospitality has prepared me for crisis like theses. I have had electric fires in venue prior to an event 5 days prior, I have also had a decor company warehouse burn down and lost all inventory. So crisis I'm prepared. </a:t>
            </a:r>
          </a:p>
        </p:txBody>
      </p:sp>
      <p:sp>
        <p:nvSpPr>
          <p:cNvPr id="4" name="Slide Number Placeholder 3"/>
          <p:cNvSpPr>
            <a:spLocks noGrp="1"/>
          </p:cNvSpPr>
          <p:nvPr>
            <p:ph type="sldNum" sz="quarter" idx="5"/>
          </p:nvPr>
        </p:nvSpPr>
        <p:spPr/>
        <p:txBody>
          <a:bodyPr/>
          <a:lstStyle/>
          <a:p>
            <a:fld id="{2E6DE88F-1F85-4A27-9D34-D74A50E7B0DA}" type="slidenum">
              <a:rPr lang="en-US" smtClean="0"/>
              <a:t>4</a:t>
            </a:fld>
            <a:endParaRPr lang="en-US" dirty="0"/>
          </a:p>
        </p:txBody>
      </p:sp>
    </p:spTree>
    <p:extLst>
      <p:ext uri="{BB962C8B-B14F-4D97-AF65-F5344CB8AC3E}">
        <p14:creationId xmlns:p14="http://schemas.microsoft.com/office/powerpoint/2010/main" val="2860672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77348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5/11/2020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150746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a:extLst>
              <a:ext uri="{FF2B5EF4-FFF2-40B4-BE49-F238E27FC236}">
                <a16:creationId xmlns:a16="http://schemas.microsoft.com/office/drawing/2014/main" id="{CE39118B-B3AD-4BD4-BA22-DEFF4E76CE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247728"/>
            <a:ext cx="10353762" cy="543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1F1B079-7EF0-44EE-B798-BCC497C9F3B2}" type="datetime1">
              <a:rPr lang="en-US" smtClean="0"/>
              <a:t>5/11/2020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09502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normAutofit/>
          </a:bodyPr>
          <a:lstStyle>
            <a:lvl1pPr>
              <a:defRPr sz="40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FF70A8-1D13-4657-95F0-A9EA54967B8D}" type="datetime1">
              <a:rPr lang="en-US" smtClean="0"/>
              <a:t>5/11/2020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5385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EB90AC-71BD-4C7F-8ACA-7B3F18292E63}" type="datetime1">
              <a:rPr lang="en-US" smtClean="0"/>
              <a:t>5/11/2020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
        <p:nvSpPr>
          <p:cNvPr id="11" name="TextBox 10">
            <a:extLst>
              <a:ext uri="{FF2B5EF4-FFF2-40B4-BE49-F238E27FC236}">
                <a16:creationId xmlns:a16="http://schemas.microsoft.com/office/drawing/2014/main" id="{223F0D53-0705-41B7-8554-09D21E7807F9}"/>
              </a:ext>
            </a:extLst>
          </p:cNvPr>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a:extLst>
              <a:ext uri="{FF2B5EF4-FFF2-40B4-BE49-F238E27FC236}">
                <a16:creationId xmlns:a16="http://schemas.microsoft.com/office/drawing/2014/main" id="{C7F647CD-0F1A-4BB3-89E0-A74F1E1B098D}"/>
              </a:ext>
            </a:extLst>
          </p:cNvPr>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775291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E6EFC2C-8905-46F0-B443-CE905B76BA01}" type="datetime1">
              <a:rPr lang="en-US" smtClean="0"/>
              <a:t>5/11/2020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45092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49"/>
            <a:ext cx="3300984" cy="764783"/>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768112"/>
            <a:ext cx="3300984" cy="302308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764782"/>
          </a:xfrm>
        </p:spPr>
        <p:txBody>
          <a:bodyPr anchor="b">
            <a:noAutofit/>
          </a:bodyPr>
          <a:lstStyle>
            <a:lvl1pPr marL="0" indent="0" algn="ctr">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768110"/>
            <a:ext cx="3300984" cy="302308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9079DC3-C9B5-499E-9140-0DC28B7074E2}" type="datetime1">
              <a:rPr lang="en-US" smtClean="0"/>
              <a:t>5/11/2020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32647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a:extLst>
              <a:ext uri="{FF2B5EF4-FFF2-40B4-BE49-F238E27FC236}">
                <a16:creationId xmlns:a16="http://schemas.microsoft.com/office/drawing/2014/main" id="{7E87C569-D426-4615-ADA7-B370EA9834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a:extLst>
              <a:ext uri="{FF2B5EF4-FFF2-40B4-BE49-F238E27FC236}">
                <a16:creationId xmlns:a16="http://schemas.microsoft.com/office/drawing/2014/main" id="{7B353ED4-7AD0-46C9-88ED-1A16B1433A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a:extLst>
              <a:ext uri="{FF2B5EF4-FFF2-40B4-BE49-F238E27FC236}">
                <a16:creationId xmlns:a16="http://schemas.microsoft.com/office/drawing/2014/main" id="{F561D985-AD57-459A-B3A6-EBF2960397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572443"/>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572442"/>
            <a:ext cx="3300984" cy="121875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0BB33EA-E472-4D22-9C03-A9C14AA21CED}" type="datetime1">
              <a:rPr lang="en-US" smtClean="0"/>
              <a:t>5/11/2020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93254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55A3C-5767-4844-A0A3-83778C2E5409}" type="datetime1">
              <a:rPr lang="en-US" smtClean="0"/>
              <a:t>5/11/2020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54865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763439"/>
            <a:ext cx="9590550" cy="133349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E507A8-A5CF-4D38-AB86-7EDDA87A85D4}" type="datetime1">
              <a:rPr lang="en-US" smtClean="0"/>
              <a:t>5/11/2020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84640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126187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76450"/>
            <a:ext cx="4856841" cy="362267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0716" y="2076451"/>
            <a:ext cx="4856841" cy="3622672"/>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FCD27C-8599-43EF-BA1D-14DDC1946E06}" type="datetime1">
              <a:rPr lang="en-US" smtClean="0"/>
              <a:t>5/11/2020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8820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a:extLst>
              <a:ext uri="{FF2B5EF4-FFF2-40B4-BE49-F238E27FC236}">
                <a16:creationId xmlns:a16="http://schemas.microsoft.com/office/drawing/2014/main" id="{37B721FF-D609-4D98-9D19-CF75AA8A54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29200" cy="4099959"/>
          </a:xfrm>
          <a:prstGeom prst="rect">
            <a:avLst/>
          </a:prstGeom>
        </p:spPr>
      </p:pic>
      <p:pic>
        <p:nvPicPr>
          <p:cNvPr id="21" name="Picture 20" descr="Slate-V2-HD-compPhotoInset.png">
            <a:extLst>
              <a:ext uri="{FF2B5EF4-FFF2-40B4-BE49-F238E27FC236}">
                <a16:creationId xmlns:a16="http://schemas.microsoft.com/office/drawing/2014/main" id="{073936BD-C868-433F-8E84-D6DD8E640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8357" y="1734506"/>
            <a:ext cx="5029200" cy="4099959"/>
          </a:xfrm>
          <a:prstGeom prst="rect">
            <a:avLst/>
          </a:prstGeom>
        </p:spPr>
      </p:pic>
      <p:sp>
        <p:nvSpPr>
          <p:cNvPr id="2" name="Title 1"/>
          <p:cNvSpPr>
            <a:spLocks noGrp="1"/>
          </p:cNvSpPr>
          <p:nvPr>
            <p:ph type="title"/>
          </p:nvPr>
        </p:nvSpPr>
        <p:spPr>
          <a:xfrm>
            <a:off x="913795" y="609600"/>
            <a:ext cx="10353762" cy="97045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46013" y="1855153"/>
            <a:ext cx="4764764" cy="69249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6013" y="2702103"/>
            <a:ext cx="4764764"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3166" y="1855152"/>
            <a:ext cx="4779582" cy="692495"/>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3167" y="2702103"/>
            <a:ext cx="4779581" cy="304353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343D99-809A-49C0-96E5-4250D0B498EE}" type="datetime1">
              <a:rPr lang="en-US" smtClean="0"/>
              <a:t>5/11/2020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35120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143DE9B-B678-4EFB-BB7D-A4370204A0B0}" type="datetime1">
              <a:rPr lang="en-US" smtClean="0"/>
              <a:t>5/11/2020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9094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8812DA-F765-4142-A6A3-A8ED7235E082}" type="datetime1">
              <a:rPr lang="en-US" smtClean="0"/>
              <a:t>5/11/2020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55130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8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0800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673351"/>
            <a:ext cx="3706889" cy="301625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0277FD-7DE6-41D4-930D-AC99F5AFE54E}" type="datetime1">
              <a:rPr lang="en-US" smtClean="0"/>
              <a:t>5/11/2020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79355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a:extLst>
              <a:ext uri="{FF2B5EF4-FFF2-40B4-BE49-F238E27FC236}">
                <a16:creationId xmlns:a16="http://schemas.microsoft.com/office/drawing/2014/main" id="{4D06E496-ACBA-4063-B4A1-C5C484EE5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763701"/>
            <a:ext cx="5707899" cy="1675559"/>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73698" y="2679699"/>
            <a:ext cx="4588094" cy="3135695"/>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A15526-7079-4B7B-987C-1B5FAE11A0FF}" type="datetime1">
              <a:rPr lang="en-US" smtClean="0"/>
              <a:t>5/11/2020</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305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073ED0CC-082F-4160-86E5-0D6041F12778}" type="datetime1">
              <a:rPr lang="en-US" smtClean="0"/>
              <a:t>5/11/2020</a:t>
            </a:fld>
            <a:endParaRPr lang="en-US" dirty="0"/>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1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185897835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sldNum="0" hdr="0" ftr="0" dt="0"/>
  <p:txStyles>
    <p:titleStyle>
      <a:lvl1pPr algn="ctr" defTabSz="457200" rtl="0" eaLnBrk="1" latinLnBrk="0" hangingPunct="1">
        <a:lnSpc>
          <a:spcPct val="90000"/>
        </a:lnSpc>
        <a:spcBef>
          <a:spcPct val="0"/>
        </a:spcBef>
        <a:buNone/>
        <a:defRPr sz="4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3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6.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linkedin.com/fee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108" name="Rectangle 107">
            <a:extLst>
              <a:ext uri="{FF2B5EF4-FFF2-40B4-BE49-F238E27FC236}">
                <a16:creationId xmlns:a16="http://schemas.microsoft.com/office/drawing/2014/main" id="{72CA733A-8D25-4E63-8273-CC14052E0E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1F047C-C727-42A7-85C5-68C5AA1B1A93}"/>
              </a:ext>
            </a:extLst>
          </p:cNvPr>
          <p:cNvSpPr>
            <a:spLocks noGrp="1"/>
          </p:cNvSpPr>
          <p:nvPr>
            <p:ph type="ctrTitle"/>
          </p:nvPr>
        </p:nvSpPr>
        <p:spPr>
          <a:xfrm>
            <a:off x="147484" y="4406537"/>
            <a:ext cx="11877367" cy="1088336"/>
          </a:xfrm>
        </p:spPr>
        <p:txBody>
          <a:bodyPr anchor="ctr">
            <a:noAutofit/>
          </a:bodyPr>
          <a:lstStyle/>
          <a:p>
            <a:r>
              <a:rPr lang="en-US" sz="4400" dirty="0"/>
              <a:t>Hidden Careers in Hospitality Management</a:t>
            </a:r>
          </a:p>
        </p:txBody>
      </p:sp>
      <p:sp>
        <p:nvSpPr>
          <p:cNvPr id="3" name="Subtitle 2">
            <a:extLst>
              <a:ext uri="{FF2B5EF4-FFF2-40B4-BE49-F238E27FC236}">
                <a16:creationId xmlns:a16="http://schemas.microsoft.com/office/drawing/2014/main" id="{DB93FB3F-A8D4-46D3-A1C6-C79C64563729}"/>
              </a:ext>
            </a:extLst>
          </p:cNvPr>
          <p:cNvSpPr>
            <a:spLocks noGrp="1"/>
          </p:cNvSpPr>
          <p:nvPr>
            <p:ph type="subTitle" idx="1"/>
          </p:nvPr>
        </p:nvSpPr>
        <p:spPr>
          <a:xfrm>
            <a:off x="1370693" y="5494871"/>
            <a:ext cx="9440034" cy="1191063"/>
          </a:xfrm>
        </p:spPr>
        <p:txBody>
          <a:bodyPr anchor="ctr">
            <a:normAutofit/>
          </a:bodyPr>
          <a:lstStyle/>
          <a:p>
            <a:pPr>
              <a:lnSpc>
                <a:spcPct val="100000"/>
              </a:lnSpc>
              <a:spcBef>
                <a:spcPts val="0"/>
              </a:spcBef>
              <a:spcAft>
                <a:spcPts val="0"/>
              </a:spcAft>
            </a:pPr>
            <a:r>
              <a:rPr lang="en-US" b="1" dirty="0"/>
              <a:t>Prof. Karen Goodlad, CSW</a:t>
            </a:r>
          </a:p>
          <a:p>
            <a:pPr>
              <a:lnSpc>
                <a:spcPct val="100000"/>
              </a:lnSpc>
              <a:spcBef>
                <a:spcPts val="0"/>
              </a:spcBef>
              <a:spcAft>
                <a:spcPts val="0"/>
              </a:spcAft>
            </a:pPr>
            <a:r>
              <a:rPr lang="en-US" b="1" dirty="0"/>
              <a:t>HMGT 1101, Spring 2020</a:t>
            </a:r>
          </a:p>
        </p:txBody>
      </p:sp>
      <p:pic>
        <p:nvPicPr>
          <p:cNvPr id="110" name="Picture 109">
            <a:extLst>
              <a:ext uri="{FF2B5EF4-FFF2-40B4-BE49-F238E27FC236}">
                <a16:creationId xmlns:a16="http://schemas.microsoft.com/office/drawing/2014/main" id="{2BFB581C-2142-4222-9A3B-905AD6C0953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798" t="2669" r="616"/>
          <a:stretch/>
        </p:blipFill>
        <p:spPr>
          <a:xfrm>
            <a:off x="-1" y="0"/>
            <a:ext cx="12192001" cy="4322278"/>
          </a:xfrm>
          <a:prstGeom prst="rect">
            <a:avLst/>
          </a:prstGeom>
        </p:spPr>
      </p:pic>
      <p:pic>
        <p:nvPicPr>
          <p:cNvPr id="5" name="Picture 4">
            <a:extLst>
              <a:ext uri="{FF2B5EF4-FFF2-40B4-BE49-F238E27FC236}">
                <a16:creationId xmlns:a16="http://schemas.microsoft.com/office/drawing/2014/main" id="{F8A1C807-B9AD-4C9B-BF9F-60F03428998E}"/>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t="25355" r="-1" b="13135"/>
          <a:stretch/>
        </p:blipFill>
        <p:spPr>
          <a:xfrm>
            <a:off x="-1" y="-1"/>
            <a:ext cx="12198915" cy="4220682"/>
          </a:xfrm>
          <a:prstGeom prst="rect">
            <a:avLst/>
          </a:prstGeom>
        </p:spPr>
      </p:pic>
    </p:spTree>
    <p:extLst>
      <p:ext uri="{BB962C8B-B14F-4D97-AF65-F5344CB8AC3E}">
        <p14:creationId xmlns:p14="http://schemas.microsoft.com/office/powerpoint/2010/main" val="4167884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B89C5-0F19-4662-B58E-76D4239478F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5A5C650-10E3-4066-B7EB-E3841ED1235A}"/>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5D2B1E08-4FAB-4623-99FF-F77F3077E3E2}"/>
              </a:ext>
            </a:extLst>
          </p:cNvPr>
          <p:cNvPicPr>
            <a:picLocks noChangeAspect="1"/>
          </p:cNvPicPr>
          <p:nvPr/>
        </p:nvPicPr>
        <p:blipFill>
          <a:blip r:embed="rId2"/>
          <a:stretch>
            <a:fillRect/>
          </a:stretch>
        </p:blipFill>
        <p:spPr>
          <a:xfrm>
            <a:off x="2580555" y="0"/>
            <a:ext cx="7030890" cy="6858000"/>
          </a:xfrm>
          <a:prstGeom prst="rect">
            <a:avLst/>
          </a:prstGeom>
        </p:spPr>
      </p:pic>
      <p:sp>
        <p:nvSpPr>
          <p:cNvPr id="5" name="TextBox 4">
            <a:extLst>
              <a:ext uri="{FF2B5EF4-FFF2-40B4-BE49-F238E27FC236}">
                <a16:creationId xmlns:a16="http://schemas.microsoft.com/office/drawing/2014/main" id="{7E3FBFD1-82F6-4B50-9FA6-11E6C9992CA2}"/>
              </a:ext>
            </a:extLst>
          </p:cNvPr>
          <p:cNvSpPr txBox="1"/>
          <p:nvPr/>
        </p:nvSpPr>
        <p:spPr>
          <a:xfrm>
            <a:off x="0" y="6270278"/>
            <a:ext cx="2847372" cy="461665"/>
          </a:xfrm>
          <a:prstGeom prst="rect">
            <a:avLst/>
          </a:prstGeom>
          <a:noFill/>
        </p:spPr>
        <p:txBody>
          <a:bodyPr wrap="square" rtlCol="0">
            <a:spAutoFit/>
          </a:bodyPr>
          <a:lstStyle/>
          <a:p>
            <a:r>
              <a:rPr lang="en-US" sz="1200" dirty="0"/>
              <a:t>Source: Walker and Walker. (2020) Introduction to Hospitality.  Chapter 10, </a:t>
            </a:r>
          </a:p>
        </p:txBody>
      </p:sp>
    </p:spTree>
    <p:extLst>
      <p:ext uri="{BB962C8B-B14F-4D97-AF65-F5344CB8AC3E}">
        <p14:creationId xmlns:p14="http://schemas.microsoft.com/office/powerpoint/2010/main" val="940702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367DACA-3AA9-41BC-8509-E11C441F200A}"/>
              </a:ext>
            </a:extLst>
          </p:cNvPr>
          <p:cNvSpPr>
            <a:spLocks noGrp="1"/>
          </p:cNvSpPr>
          <p:nvPr>
            <p:ph type="title"/>
          </p:nvPr>
        </p:nvSpPr>
        <p:spPr/>
        <p:txBody>
          <a:bodyPr/>
          <a:lstStyle/>
          <a:p>
            <a:endParaRPr lang="en-US"/>
          </a:p>
        </p:txBody>
      </p:sp>
      <p:graphicFrame>
        <p:nvGraphicFramePr>
          <p:cNvPr id="7" name="Content Placeholder 6">
            <a:extLst>
              <a:ext uri="{FF2B5EF4-FFF2-40B4-BE49-F238E27FC236}">
                <a16:creationId xmlns:a16="http://schemas.microsoft.com/office/drawing/2014/main" id="{304C0187-70A5-47CC-AA2D-755DFBD92CB4}"/>
              </a:ext>
            </a:extLst>
          </p:cNvPr>
          <p:cNvGraphicFramePr>
            <a:graphicFrameLocks noGrp="1"/>
          </p:cNvGraphicFramePr>
          <p:nvPr>
            <p:ph idx="1"/>
            <p:extLst>
              <p:ext uri="{D42A27DB-BD31-4B8C-83A1-F6EECF244321}">
                <p14:modId xmlns:p14="http://schemas.microsoft.com/office/powerpoint/2010/main" val="4072015384"/>
              </p:ext>
            </p:extLst>
          </p:nvPr>
        </p:nvGraphicFramePr>
        <p:xfrm>
          <a:off x="117676" y="0"/>
          <a:ext cx="11956648" cy="6995429"/>
        </p:xfrm>
        <a:graphic>
          <a:graphicData uri="http://schemas.openxmlformats.org/drawingml/2006/table">
            <a:tbl>
              <a:tblPr firstRow="1" firstCol="1" bandRow="1">
                <a:tableStyleId>{5C22544A-7EE6-4342-B048-85BDC9FD1C3A}</a:tableStyleId>
              </a:tblPr>
              <a:tblGrid>
                <a:gridCol w="11956648">
                  <a:extLst>
                    <a:ext uri="{9D8B030D-6E8A-4147-A177-3AD203B41FA5}">
                      <a16:colId xmlns:a16="http://schemas.microsoft.com/office/drawing/2014/main" val="3202104614"/>
                    </a:ext>
                  </a:extLst>
                </a:gridCol>
              </a:tblGrid>
              <a:tr h="175043">
                <a:tc>
                  <a:txBody>
                    <a:bodyPr/>
                    <a:lstStyle/>
                    <a:p>
                      <a:pPr marL="0" marR="0">
                        <a:lnSpc>
                          <a:spcPts val="1200"/>
                        </a:lnSpc>
                        <a:spcBef>
                          <a:spcPts val="500"/>
                        </a:spcBef>
                        <a:spcAft>
                          <a:spcPts val="1000"/>
                        </a:spcAft>
                      </a:pPr>
                      <a:r>
                        <a:rPr lang="en-US" sz="1400"/>
                        <a:t>Operational Planning</a:t>
                      </a:r>
                    </a:p>
                  </a:txBody>
                  <a:tcPr marL="27367" marR="27367" marT="0" marB="0"/>
                </a:tc>
                <a:extLst>
                  <a:ext uri="{0D108BD9-81ED-4DB2-BD59-A6C34878D82A}">
                    <a16:rowId xmlns:a16="http://schemas.microsoft.com/office/drawing/2014/main" val="2100412067"/>
                  </a:ext>
                </a:extLst>
              </a:tr>
              <a:tr h="175043">
                <a:tc>
                  <a:txBody>
                    <a:bodyPr/>
                    <a:lstStyle/>
                    <a:p>
                      <a:pPr marL="0" marR="0" algn="ctr">
                        <a:lnSpc>
                          <a:spcPts val="1200"/>
                        </a:lnSpc>
                        <a:spcBef>
                          <a:spcPts val="500"/>
                        </a:spcBef>
                        <a:spcAft>
                          <a:spcPts val="1000"/>
                        </a:spcAft>
                      </a:pPr>
                      <a:r>
                        <a:rPr lang="en-US" sz="1400"/>
                        <a:t>How Do Managers Plan?</a:t>
                      </a:r>
                    </a:p>
                  </a:txBody>
                  <a:tcPr marL="27367" marR="27367" marT="0" marB="0"/>
                </a:tc>
                <a:extLst>
                  <a:ext uri="{0D108BD9-81ED-4DB2-BD59-A6C34878D82A}">
                    <a16:rowId xmlns:a16="http://schemas.microsoft.com/office/drawing/2014/main" val="924107015"/>
                  </a:ext>
                </a:extLst>
              </a:tr>
              <a:tr h="208854">
                <a:tc>
                  <a:txBody>
                    <a:bodyPr/>
                    <a:lstStyle/>
                    <a:p>
                      <a:pPr marL="0" marR="0">
                        <a:lnSpc>
                          <a:spcPts val="1200"/>
                        </a:lnSpc>
                        <a:spcBef>
                          <a:spcPts val="0"/>
                        </a:spcBef>
                        <a:spcAft>
                          <a:spcPts val="1000"/>
                        </a:spcAft>
                      </a:pPr>
                      <a:r>
                        <a:rPr lang="en-US" sz="1400"/>
                        <a:t>Planning is the first of the management functions, so it establishes the basis for the other functions. Planning involves two main parts: goals and strategies.</a:t>
                      </a:r>
                    </a:p>
                  </a:txBody>
                  <a:tcPr marL="27367" marR="27367" marT="0" marB="0"/>
                </a:tc>
                <a:extLst>
                  <a:ext uri="{0D108BD9-81ED-4DB2-BD59-A6C34878D82A}">
                    <a16:rowId xmlns:a16="http://schemas.microsoft.com/office/drawing/2014/main" val="1389808680"/>
                  </a:ext>
                </a:extLst>
              </a:tr>
              <a:tr h="349505">
                <a:tc>
                  <a:txBody>
                    <a:bodyPr/>
                    <a:lstStyle/>
                    <a:p>
                      <a:pPr marL="0" marR="0">
                        <a:lnSpc>
                          <a:spcPts val="1200"/>
                        </a:lnSpc>
                        <a:spcBef>
                          <a:spcPts val="0"/>
                        </a:spcBef>
                        <a:spcAft>
                          <a:spcPts val="1000"/>
                        </a:spcAft>
                      </a:pPr>
                      <a:r>
                        <a:rPr lang="en-US" sz="1400"/>
                        <a:t>Operational plans are generally created for periods of up to one year and fit in with the strategic plan. Most hotel, restaurant, and other hospitality managers plan for periods from hourly, daily, weekly, monthly, and up to 90 days.</a:t>
                      </a:r>
                    </a:p>
                  </a:txBody>
                  <a:tcPr marL="27367" marR="27367" marT="0" marB="0"/>
                </a:tc>
                <a:extLst>
                  <a:ext uri="{0D108BD9-81ED-4DB2-BD59-A6C34878D82A}">
                    <a16:rowId xmlns:a16="http://schemas.microsoft.com/office/drawing/2014/main" val="3256142444"/>
                  </a:ext>
                </a:extLst>
              </a:tr>
              <a:tr h="208854">
                <a:tc>
                  <a:txBody>
                    <a:bodyPr/>
                    <a:lstStyle/>
                    <a:p>
                      <a:pPr marL="0" marR="0">
                        <a:lnSpc>
                          <a:spcPts val="1200"/>
                        </a:lnSpc>
                        <a:spcBef>
                          <a:spcPts val="0"/>
                        </a:spcBef>
                        <a:spcAft>
                          <a:spcPts val="1000"/>
                        </a:spcAft>
                      </a:pPr>
                      <a:r>
                        <a:rPr lang="en-US" sz="1400"/>
                        <a:t>Operational plans provide managers with a step-by-step approach to accomplish goals. The overall purpose of planning is to have the entire organization moving harmoniously toward the goals.</a:t>
                      </a:r>
                    </a:p>
                  </a:txBody>
                  <a:tcPr marL="27367" marR="27367" marT="0" marB="0"/>
                </a:tc>
                <a:extLst>
                  <a:ext uri="{0D108BD9-81ED-4DB2-BD59-A6C34878D82A}">
                    <a16:rowId xmlns:a16="http://schemas.microsoft.com/office/drawing/2014/main" val="2199817081"/>
                  </a:ext>
                </a:extLst>
              </a:tr>
              <a:tr h="2486660">
                <a:tc>
                  <a:txBody>
                    <a:bodyPr/>
                    <a:lstStyle/>
                    <a:p>
                      <a:pPr marL="0" marR="0">
                        <a:lnSpc>
                          <a:spcPts val="1200"/>
                        </a:lnSpc>
                        <a:spcBef>
                          <a:spcPts val="0"/>
                        </a:spcBef>
                        <a:spcAft>
                          <a:spcPts val="1000"/>
                        </a:spcAft>
                      </a:pPr>
                      <a:r>
                        <a:rPr lang="en-US" sz="1400" dirty="0"/>
                        <a:t>There are seven steps in operational planning:</a:t>
                      </a:r>
                    </a:p>
                    <a:p>
                      <a:pPr marL="228600" marR="0" indent="-228600">
                        <a:lnSpc>
                          <a:spcPts val="1200"/>
                        </a:lnSpc>
                        <a:spcBef>
                          <a:spcPts val="500"/>
                        </a:spcBef>
                        <a:spcAft>
                          <a:spcPts val="500"/>
                        </a:spcAft>
                      </a:pPr>
                      <a:r>
                        <a:rPr lang="en-US" sz="1400" dirty="0"/>
                        <a:t>1.	Setting goals. Goals should be specific, measurable, and achievable.</a:t>
                      </a:r>
                    </a:p>
                    <a:p>
                      <a:pPr marL="228600" marR="0" indent="-228600">
                        <a:lnSpc>
                          <a:spcPts val="1200"/>
                        </a:lnSpc>
                        <a:spcBef>
                          <a:spcPts val="500"/>
                        </a:spcBef>
                        <a:spcAft>
                          <a:spcPts val="500"/>
                        </a:spcAft>
                      </a:pPr>
                      <a:r>
                        <a:rPr lang="en-US" sz="1400" dirty="0"/>
                        <a:t>2.	Analyzing and evaluating the environment. This involves analyzing political, economic, social, and other trends that may affect the operation.</a:t>
                      </a:r>
                    </a:p>
                    <a:p>
                      <a:pPr marL="228600" marR="0" indent="-228600">
                        <a:lnSpc>
                          <a:spcPts val="1200"/>
                        </a:lnSpc>
                        <a:spcBef>
                          <a:spcPts val="500"/>
                        </a:spcBef>
                        <a:spcAft>
                          <a:spcPts val="500"/>
                        </a:spcAft>
                      </a:pPr>
                      <a:r>
                        <a:rPr lang="en-US" sz="1400" dirty="0"/>
                        <a:t>3.	Determining alternatives. This involves developing courses of action, sometimes requesting the input from employees.</a:t>
                      </a:r>
                    </a:p>
                    <a:p>
                      <a:pPr marL="228600" marR="0" indent="-228600">
                        <a:lnSpc>
                          <a:spcPts val="1200"/>
                        </a:lnSpc>
                        <a:spcBef>
                          <a:spcPts val="500"/>
                        </a:spcBef>
                        <a:spcAft>
                          <a:spcPts val="500"/>
                        </a:spcAft>
                      </a:pPr>
                      <a:r>
                        <a:rPr lang="en-US" sz="1400" dirty="0"/>
                        <a:t>4.	Evaluating alternatives. This calls for making a list of advantages and disadvantages considering resources and effects on the organization.</a:t>
                      </a:r>
                    </a:p>
                    <a:p>
                      <a:pPr marL="228600" marR="0" indent="-228600">
                        <a:lnSpc>
                          <a:spcPts val="1200"/>
                        </a:lnSpc>
                        <a:spcBef>
                          <a:spcPts val="500"/>
                        </a:spcBef>
                        <a:spcAft>
                          <a:spcPts val="500"/>
                        </a:spcAft>
                      </a:pPr>
                      <a:r>
                        <a:rPr lang="en-US" sz="1400" dirty="0"/>
                        <a:t>5.	Selecting the best solution. This results from the analysis of various alternatives and sometimes combining two or more alternatives.</a:t>
                      </a:r>
                    </a:p>
                    <a:p>
                      <a:pPr marL="228600" marR="0" indent="-228600">
                        <a:lnSpc>
                          <a:spcPts val="1200"/>
                        </a:lnSpc>
                        <a:spcBef>
                          <a:spcPts val="500"/>
                        </a:spcBef>
                        <a:spcAft>
                          <a:spcPts val="500"/>
                        </a:spcAft>
                      </a:pPr>
                      <a:r>
                        <a:rPr lang="en-US" sz="1400" dirty="0"/>
                        <a:t>6.	Implementing the plan. This includes decisions on people, dates, resources, benefits, costs, reporting, and authority to be granted.</a:t>
                      </a:r>
                    </a:p>
                    <a:p>
                      <a:pPr marL="228600" marR="0" indent="-228600">
                        <a:lnSpc>
                          <a:spcPts val="1200"/>
                        </a:lnSpc>
                        <a:spcBef>
                          <a:spcPts val="500"/>
                        </a:spcBef>
                        <a:spcAft>
                          <a:spcPts val="500"/>
                        </a:spcAft>
                      </a:pPr>
                      <a:r>
                        <a:rPr lang="en-US" sz="1400" dirty="0"/>
                        <a:t>7.	Controlling and evaluating results. This involves monitoring progress toward goals.</a:t>
                      </a:r>
                    </a:p>
                  </a:txBody>
                  <a:tcPr marL="27367" marR="27367" marT="0" marB="0"/>
                </a:tc>
                <a:extLst>
                  <a:ext uri="{0D108BD9-81ED-4DB2-BD59-A6C34878D82A}">
                    <a16:rowId xmlns:a16="http://schemas.microsoft.com/office/drawing/2014/main" val="3608579102"/>
                  </a:ext>
                </a:extLst>
              </a:tr>
              <a:tr h="175043">
                <a:tc>
                  <a:txBody>
                    <a:bodyPr/>
                    <a:lstStyle/>
                    <a:p>
                      <a:pPr marL="0" marR="0">
                        <a:lnSpc>
                          <a:spcPts val="1200"/>
                        </a:lnSpc>
                        <a:spcBef>
                          <a:spcPts val="500"/>
                        </a:spcBef>
                        <a:spcAft>
                          <a:spcPts val="1000"/>
                        </a:spcAft>
                      </a:pPr>
                      <a:r>
                        <a:rPr lang="en-US" sz="1400"/>
                        <a:t>Operational Goal Setting</a:t>
                      </a:r>
                    </a:p>
                  </a:txBody>
                  <a:tcPr marL="27367" marR="27367" marT="0" marB="0"/>
                </a:tc>
                <a:extLst>
                  <a:ext uri="{0D108BD9-81ED-4DB2-BD59-A6C34878D82A}">
                    <a16:rowId xmlns:a16="http://schemas.microsoft.com/office/drawing/2014/main" val="2887258268"/>
                  </a:ext>
                </a:extLst>
              </a:tr>
              <a:tr h="349505">
                <a:tc>
                  <a:txBody>
                    <a:bodyPr/>
                    <a:lstStyle/>
                    <a:p>
                      <a:pPr marL="0" marR="0">
                        <a:lnSpc>
                          <a:spcPts val="1200"/>
                        </a:lnSpc>
                        <a:spcBef>
                          <a:spcPts val="0"/>
                        </a:spcBef>
                        <a:spcAft>
                          <a:spcPts val="1000"/>
                        </a:spcAft>
                      </a:pPr>
                      <a:r>
                        <a:rPr lang="en-US" sz="1400"/>
                        <a:t>Goal setting is the process of determining outcomes for each area and associate. No one can work effectively without specific goals and monthly evaluation reports to gauge whether the effort is moving toward goal accomplishment, or whether adjustments must be made to change course.</a:t>
                      </a:r>
                    </a:p>
                  </a:txBody>
                  <a:tcPr marL="27367" marR="27367" marT="0" marB="0"/>
                </a:tc>
                <a:extLst>
                  <a:ext uri="{0D108BD9-81ED-4DB2-BD59-A6C34878D82A}">
                    <a16:rowId xmlns:a16="http://schemas.microsoft.com/office/drawing/2014/main" val="3065340094"/>
                  </a:ext>
                </a:extLst>
              </a:tr>
              <a:tr h="887428">
                <a:tc>
                  <a:txBody>
                    <a:bodyPr/>
                    <a:lstStyle/>
                    <a:p>
                      <a:pPr marL="0" marR="0">
                        <a:lnSpc>
                          <a:spcPts val="1200"/>
                        </a:lnSpc>
                        <a:spcBef>
                          <a:spcPts val="0"/>
                        </a:spcBef>
                        <a:spcAft>
                          <a:spcPts val="1000"/>
                        </a:spcAft>
                      </a:pPr>
                      <a:r>
                        <a:rPr lang="en-US" sz="1400" dirty="0"/>
                        <a:t>Examples of goals and information for a sales department include:</a:t>
                      </a:r>
                    </a:p>
                    <a:p>
                      <a:pPr marL="342900" marR="0" lvl="0" indent="-342900">
                        <a:lnSpc>
                          <a:spcPts val="1200"/>
                        </a:lnSpc>
                        <a:spcBef>
                          <a:spcPts val="500"/>
                        </a:spcBef>
                        <a:spcAft>
                          <a:spcPts val="500"/>
                        </a:spcAft>
                        <a:buFont typeface="Wingdings" panose="05000000000000000000" pitchFamily="2" charset="2"/>
                        <a:buChar char=""/>
                      </a:pPr>
                      <a:r>
                        <a:rPr lang="en-US" sz="1400" dirty="0"/>
                        <a:t>Group room nights (booked this month and year-to-date by market segment and salesperson, actual consumer room nights, actual average group room rates).</a:t>
                      </a:r>
                    </a:p>
                    <a:p>
                      <a:pPr marL="342900" marR="0" lvl="0" indent="-342900">
                        <a:lnSpc>
                          <a:spcPts val="1200"/>
                        </a:lnSpc>
                        <a:spcBef>
                          <a:spcPts val="500"/>
                        </a:spcBef>
                        <a:spcAft>
                          <a:spcPts val="500"/>
                        </a:spcAft>
                        <a:buFont typeface="Wingdings" panose="05000000000000000000" pitchFamily="2" charset="2"/>
                        <a:buChar char=""/>
                      </a:pPr>
                      <a:r>
                        <a:rPr lang="en-US" sz="1400" dirty="0"/>
                        <a:t>Individual room nights (actual room nights booked, local corporate clients, occupancy compared to same time last year, rev par, and packages sold).</a:t>
                      </a:r>
                    </a:p>
                  </a:txBody>
                  <a:tcPr marL="27367" marR="27367" marT="0" marB="0"/>
                </a:tc>
                <a:extLst>
                  <a:ext uri="{0D108BD9-81ED-4DB2-BD59-A6C34878D82A}">
                    <a16:rowId xmlns:a16="http://schemas.microsoft.com/office/drawing/2014/main" val="2531677149"/>
                  </a:ext>
                </a:extLst>
              </a:tr>
              <a:tr h="349505">
                <a:tc>
                  <a:txBody>
                    <a:bodyPr/>
                    <a:lstStyle/>
                    <a:p>
                      <a:pPr marL="0" marR="0">
                        <a:lnSpc>
                          <a:spcPts val="1200"/>
                        </a:lnSpc>
                        <a:spcBef>
                          <a:spcPts val="0"/>
                        </a:spcBef>
                        <a:spcAft>
                          <a:spcPts val="1000"/>
                        </a:spcAft>
                      </a:pPr>
                      <a:r>
                        <a:rPr lang="en-US" sz="1400"/>
                        <a:t>Another example of goals is productivity goals that measure the amount of labor required to do a task. Productivity is measured in labor costs, which are expressed as a percentage of sales, for each department.</a:t>
                      </a:r>
                    </a:p>
                  </a:txBody>
                  <a:tcPr marL="27367" marR="27367" marT="0" marB="0"/>
                </a:tc>
                <a:extLst>
                  <a:ext uri="{0D108BD9-81ED-4DB2-BD59-A6C34878D82A}">
                    <a16:rowId xmlns:a16="http://schemas.microsoft.com/office/drawing/2014/main" val="3292590321"/>
                  </a:ext>
                </a:extLst>
              </a:tr>
              <a:tr h="1527121">
                <a:tc>
                  <a:txBody>
                    <a:bodyPr/>
                    <a:lstStyle/>
                    <a:p>
                      <a:pPr marL="0" marR="0">
                        <a:lnSpc>
                          <a:spcPts val="1200"/>
                        </a:lnSpc>
                        <a:spcBef>
                          <a:spcPts val="0"/>
                        </a:spcBef>
                        <a:spcAft>
                          <a:spcPts val="1000"/>
                        </a:spcAft>
                      </a:pPr>
                      <a:r>
                        <a:rPr lang="en-US" sz="1400" dirty="0"/>
                        <a:t>Planning expert George Morrisey offers this four-point model for writing goals:</a:t>
                      </a:r>
                    </a:p>
                    <a:p>
                      <a:pPr marL="228600" marR="0" indent="-228600">
                        <a:lnSpc>
                          <a:spcPts val="1200"/>
                        </a:lnSpc>
                        <a:spcBef>
                          <a:spcPts val="500"/>
                        </a:spcBef>
                        <a:spcAft>
                          <a:spcPts val="500"/>
                        </a:spcAft>
                      </a:pPr>
                      <a:r>
                        <a:rPr lang="en-US" sz="1400" dirty="0"/>
                        <a:t>1.	to (action/verb)……… “increase guest satisfaction scores”</a:t>
                      </a:r>
                    </a:p>
                    <a:p>
                      <a:pPr marL="228600" marR="0" indent="-228600">
                        <a:lnSpc>
                          <a:spcPts val="1200"/>
                        </a:lnSpc>
                        <a:spcBef>
                          <a:spcPts val="500"/>
                        </a:spcBef>
                        <a:spcAft>
                          <a:spcPts val="500"/>
                        </a:spcAft>
                      </a:pPr>
                      <a:r>
                        <a:rPr lang="en-US" sz="1400" dirty="0"/>
                        <a:t>2.	the (single measurement result)…. “from 87 to 95 percent”</a:t>
                      </a:r>
                    </a:p>
                    <a:p>
                      <a:pPr marL="228600" marR="0" indent="-228600">
                        <a:lnSpc>
                          <a:spcPts val="1200"/>
                        </a:lnSpc>
                        <a:spcBef>
                          <a:spcPts val="500"/>
                        </a:spcBef>
                        <a:spcAft>
                          <a:spcPts val="500"/>
                        </a:spcAft>
                      </a:pPr>
                      <a:r>
                        <a:rPr lang="en-US" sz="1400" dirty="0"/>
                        <a:t>3.	by (the target date/time span)…. “by December 31, 20xx”</a:t>
                      </a:r>
                    </a:p>
                    <a:p>
                      <a:pPr marL="228600" marR="0" indent="-228600">
                        <a:lnSpc>
                          <a:spcPts val="1200"/>
                        </a:lnSpc>
                        <a:spcBef>
                          <a:spcPts val="500"/>
                        </a:spcBef>
                        <a:spcAft>
                          <a:spcPts val="500"/>
                        </a:spcAft>
                      </a:pPr>
                      <a:r>
                        <a:rPr lang="en-US" sz="1400" dirty="0"/>
                        <a:t>4.	at (cost in time and/or energy)… “at a cost of $500 for training”</a:t>
                      </a:r>
                    </a:p>
                  </a:txBody>
                  <a:tcPr marL="27367" marR="27367" marT="0" marB="0"/>
                </a:tc>
                <a:extLst>
                  <a:ext uri="{0D108BD9-81ED-4DB2-BD59-A6C34878D82A}">
                    <a16:rowId xmlns:a16="http://schemas.microsoft.com/office/drawing/2014/main" val="1055751969"/>
                  </a:ext>
                </a:extLst>
              </a:tr>
            </a:tbl>
          </a:graphicData>
        </a:graphic>
      </p:graphicFrame>
    </p:spTree>
    <p:extLst>
      <p:ext uri="{BB962C8B-B14F-4D97-AF65-F5344CB8AC3E}">
        <p14:creationId xmlns:p14="http://schemas.microsoft.com/office/powerpoint/2010/main" val="2606885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6B051A4-96A7-4A11-9DAD-063A9C577F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5B67B9C-9B45-4084-9BB5-187071EE9A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565918"/>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182D463-B753-4D19-80A7-5F8DC693E72F}"/>
              </a:ext>
            </a:extLst>
          </p:cNvPr>
          <p:cNvSpPr>
            <a:spLocks noGrp="1"/>
          </p:cNvSpPr>
          <p:nvPr>
            <p:ph type="title"/>
          </p:nvPr>
        </p:nvSpPr>
        <p:spPr>
          <a:xfrm>
            <a:off x="913794" y="741515"/>
            <a:ext cx="10353761" cy="1633340"/>
          </a:xfrm>
        </p:spPr>
        <p:txBody>
          <a:bodyPr>
            <a:normAutofit/>
          </a:bodyPr>
          <a:lstStyle/>
          <a:p>
            <a:r>
              <a:rPr lang="en-US" sz="4800" dirty="0">
                <a:solidFill>
                  <a:srgbClr val="FFFFFF"/>
                </a:solidFill>
              </a:rPr>
              <a:t>Create a </a:t>
            </a:r>
            <a:r>
              <a:rPr lang="en-US" sz="4800" dirty="0">
                <a:solidFill>
                  <a:srgbClr val="FFFFFF"/>
                </a:solidFill>
                <a:hlinkClick r:id="rId2"/>
              </a:rPr>
              <a:t>LinkedIn</a:t>
            </a:r>
            <a:r>
              <a:rPr lang="en-US" sz="4800" dirty="0">
                <a:solidFill>
                  <a:srgbClr val="FFFFFF"/>
                </a:solidFill>
              </a:rPr>
              <a:t> Account</a:t>
            </a:r>
          </a:p>
        </p:txBody>
      </p:sp>
      <p:sp>
        <p:nvSpPr>
          <p:cNvPr id="3" name="Content Placeholder 2">
            <a:extLst>
              <a:ext uri="{FF2B5EF4-FFF2-40B4-BE49-F238E27FC236}">
                <a16:creationId xmlns:a16="http://schemas.microsoft.com/office/drawing/2014/main" id="{47F9CCC7-90A7-4304-8CA5-A3AC5BE421D6}"/>
              </a:ext>
            </a:extLst>
          </p:cNvPr>
          <p:cNvSpPr>
            <a:spLocks noGrp="1"/>
          </p:cNvSpPr>
          <p:nvPr>
            <p:ph idx="1"/>
          </p:nvPr>
        </p:nvSpPr>
        <p:spPr>
          <a:xfrm>
            <a:off x="913795" y="3070927"/>
            <a:ext cx="10353762" cy="3045558"/>
          </a:xfrm>
          <a:effectLst/>
        </p:spPr>
        <p:txBody>
          <a:bodyPr anchor="ctr">
            <a:normAutofit/>
          </a:bodyPr>
          <a:lstStyle/>
          <a:p>
            <a:r>
              <a:rPr lang="en-US" sz="2800" dirty="0"/>
              <a:t>Create an account</a:t>
            </a:r>
          </a:p>
          <a:p>
            <a:r>
              <a:rPr lang="en-US" sz="2800" dirty="0"/>
              <a:t>Keep in private</a:t>
            </a:r>
          </a:p>
          <a:p>
            <a:r>
              <a:rPr lang="en-US" sz="2800" dirty="0"/>
              <a:t>“friend” me before Friday, May 15, 10pm</a:t>
            </a:r>
          </a:p>
        </p:txBody>
      </p:sp>
    </p:spTree>
    <p:extLst>
      <p:ext uri="{BB962C8B-B14F-4D97-AF65-F5344CB8AC3E}">
        <p14:creationId xmlns:p14="http://schemas.microsoft.com/office/powerpoint/2010/main" val="2358106847"/>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sp useBgFill="1">
        <p:nvSpPr>
          <p:cNvPr id="55" name="Rectangle 54">
            <a:extLst>
              <a:ext uri="{FF2B5EF4-FFF2-40B4-BE49-F238E27FC236}">
                <a16:creationId xmlns:a16="http://schemas.microsoft.com/office/drawing/2014/main" id="{0EF2A0DA-AE81-4A45-972E-646AC2870C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oudy Old Style"/>
              <a:ea typeface="+mn-ea"/>
              <a:cs typeface="+mn-cs"/>
            </a:endParaRPr>
          </a:p>
        </p:txBody>
      </p:sp>
      <p:pic>
        <p:nvPicPr>
          <p:cNvPr id="3" name="Picture 2">
            <a:extLst>
              <a:ext uri="{FF2B5EF4-FFF2-40B4-BE49-F238E27FC236}">
                <a16:creationId xmlns:a16="http://schemas.microsoft.com/office/drawing/2014/main" id="{72B2D6DE-C9B5-4678-91EF-77E85F2350DA}"/>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val="0"/>
              </a:ext>
            </a:extLst>
          </a:blip>
          <a:srcRect b="-1"/>
          <a:stretch/>
        </p:blipFill>
        <p:spPr>
          <a:xfrm>
            <a:off x="-8622" y="10"/>
            <a:ext cx="6096000" cy="6857990"/>
          </a:xfrm>
          <a:prstGeom prst="rect">
            <a:avLst/>
          </a:prstGeom>
        </p:spPr>
      </p:pic>
      <p:pic>
        <p:nvPicPr>
          <p:cNvPr id="57" name="Picture 56">
            <a:extLst>
              <a:ext uri="{FF2B5EF4-FFF2-40B4-BE49-F238E27FC236}">
                <a16:creationId xmlns:a16="http://schemas.microsoft.com/office/drawing/2014/main" id="{B536FA4E-0152-4E27-91DA-0FC22D1846B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a:stretch/>
        </p:blipFill>
        <p:spPr>
          <a:xfrm>
            <a:off x="6257026" y="1"/>
            <a:ext cx="5934973" cy="6858000"/>
          </a:xfrm>
          <a:prstGeom prst="rect">
            <a:avLst/>
          </a:prstGeom>
        </p:spPr>
      </p:pic>
      <p:sp>
        <p:nvSpPr>
          <p:cNvPr id="2" name="Title 1">
            <a:extLst>
              <a:ext uri="{FF2B5EF4-FFF2-40B4-BE49-F238E27FC236}">
                <a16:creationId xmlns:a16="http://schemas.microsoft.com/office/drawing/2014/main" id="{89559F60-4CE1-4E2F-86EA-1B60679F1F4A}"/>
              </a:ext>
            </a:extLst>
          </p:cNvPr>
          <p:cNvSpPr>
            <a:spLocks noGrp="1"/>
          </p:cNvSpPr>
          <p:nvPr>
            <p:ph type="title"/>
          </p:nvPr>
        </p:nvSpPr>
        <p:spPr>
          <a:xfrm>
            <a:off x="6900493" y="609600"/>
            <a:ext cx="4538124" cy="970450"/>
          </a:xfrm>
        </p:spPr>
        <p:txBody>
          <a:bodyPr anchor="b">
            <a:normAutofit/>
          </a:bodyPr>
          <a:lstStyle/>
          <a:p>
            <a:pPr algn="l"/>
            <a:r>
              <a:rPr lang="en-US" sz="4000" dirty="0"/>
              <a:t>Make a List</a:t>
            </a:r>
          </a:p>
        </p:txBody>
      </p:sp>
      <p:sp>
        <p:nvSpPr>
          <p:cNvPr id="24" name="Content Placeholder 2">
            <a:extLst>
              <a:ext uri="{FF2B5EF4-FFF2-40B4-BE49-F238E27FC236}">
                <a16:creationId xmlns:a16="http://schemas.microsoft.com/office/drawing/2014/main" id="{F260476B-CCA6-412B-A9C5-399C34AE6F05}"/>
              </a:ext>
            </a:extLst>
          </p:cNvPr>
          <p:cNvSpPr>
            <a:spLocks noGrp="1"/>
          </p:cNvSpPr>
          <p:nvPr>
            <p:ph idx="1"/>
          </p:nvPr>
        </p:nvSpPr>
        <p:spPr>
          <a:xfrm>
            <a:off x="6900493" y="1732449"/>
            <a:ext cx="4403596" cy="4058751"/>
          </a:xfrm>
        </p:spPr>
        <p:txBody>
          <a:bodyPr anchor="t">
            <a:normAutofit/>
          </a:bodyPr>
          <a:lstStyle/>
          <a:p>
            <a:pPr marL="36900" lvl="0" indent="0">
              <a:buNone/>
            </a:pPr>
            <a:r>
              <a:rPr lang="en-US" sz="2400" dirty="0"/>
              <a:t>What makes you happy?</a:t>
            </a:r>
          </a:p>
          <a:p>
            <a:pPr marL="36900" lvl="0" indent="0">
              <a:buNone/>
            </a:pPr>
            <a:r>
              <a:rPr lang="en-US" sz="2400" dirty="0"/>
              <a:t>What excites you? </a:t>
            </a:r>
          </a:p>
          <a:p>
            <a:pPr marL="36900" lvl="0" indent="0">
              <a:buNone/>
            </a:pPr>
            <a:r>
              <a:rPr lang="en-US" sz="2400" dirty="0"/>
              <a:t>What are you good at?</a:t>
            </a:r>
          </a:p>
          <a:p>
            <a:pPr marL="36900" lvl="0" indent="0">
              <a:buNone/>
            </a:pPr>
            <a:r>
              <a:rPr lang="en-US" sz="2400" dirty="0"/>
              <a:t>What do you </a:t>
            </a:r>
          </a:p>
        </p:txBody>
      </p:sp>
    </p:spTree>
    <p:extLst>
      <p:ext uri="{BB962C8B-B14F-4D97-AF65-F5344CB8AC3E}">
        <p14:creationId xmlns:p14="http://schemas.microsoft.com/office/powerpoint/2010/main" val="3220235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CDE2E-9E5E-4427-9E46-F11FB5AF4998}"/>
              </a:ext>
            </a:extLst>
          </p:cNvPr>
          <p:cNvSpPr>
            <a:spLocks noGrp="1"/>
          </p:cNvSpPr>
          <p:nvPr>
            <p:ph type="title"/>
          </p:nvPr>
        </p:nvSpPr>
        <p:spPr/>
        <p:txBody>
          <a:bodyPr/>
          <a:lstStyle/>
          <a:p>
            <a:r>
              <a:rPr lang="en-US" dirty="0"/>
              <a:t>Food Service Paths</a:t>
            </a:r>
          </a:p>
        </p:txBody>
      </p:sp>
      <p:sp>
        <p:nvSpPr>
          <p:cNvPr id="3" name="Content Placeholder 2">
            <a:extLst>
              <a:ext uri="{FF2B5EF4-FFF2-40B4-BE49-F238E27FC236}">
                <a16:creationId xmlns:a16="http://schemas.microsoft.com/office/drawing/2014/main" id="{CF8D5413-AD20-4ADE-8A11-2BED20B447C4}"/>
              </a:ext>
            </a:extLst>
          </p:cNvPr>
          <p:cNvSpPr>
            <a:spLocks noGrp="1"/>
          </p:cNvSpPr>
          <p:nvPr>
            <p:ph sz="half" idx="1"/>
          </p:nvPr>
        </p:nvSpPr>
        <p:spPr/>
        <p:txBody>
          <a:bodyPr>
            <a:normAutofit/>
          </a:bodyPr>
          <a:lstStyle/>
          <a:p>
            <a:pPr marL="36900" indent="0">
              <a:buNone/>
            </a:pPr>
            <a:r>
              <a:rPr lang="en-US" dirty="0"/>
              <a:t>Currently Design and Operations Coordinator for BET. </a:t>
            </a:r>
          </a:p>
          <a:p>
            <a:pPr marL="36900" indent="0">
              <a:buNone/>
            </a:pPr>
            <a:r>
              <a:rPr lang="en-US" dirty="0"/>
              <a:t>Four jobs that helped me get here: Office Manager/HR Coordinator at </a:t>
            </a:r>
            <a:r>
              <a:rPr lang="en-US" dirty="0" err="1"/>
              <a:t>Landmarc</a:t>
            </a:r>
            <a:r>
              <a:rPr lang="en-US" dirty="0"/>
              <a:t> at the Time Warner Center, Floor Manager at Maison </a:t>
            </a:r>
            <a:r>
              <a:rPr lang="en-US" dirty="0" err="1"/>
              <a:t>Kayser</a:t>
            </a:r>
            <a:r>
              <a:rPr lang="en-US" dirty="0"/>
              <a:t>, Operations Coordinator for </a:t>
            </a:r>
            <a:r>
              <a:rPr lang="en-US" dirty="0" err="1"/>
              <a:t>Sweetist</a:t>
            </a:r>
            <a:r>
              <a:rPr lang="en-US" dirty="0"/>
              <a:t>, Jr. Floor Manager for Financier Patisserie </a:t>
            </a:r>
          </a:p>
        </p:txBody>
      </p:sp>
      <p:sp>
        <p:nvSpPr>
          <p:cNvPr id="4" name="Content Placeholder 3">
            <a:extLst>
              <a:ext uri="{FF2B5EF4-FFF2-40B4-BE49-F238E27FC236}">
                <a16:creationId xmlns:a16="http://schemas.microsoft.com/office/drawing/2014/main" id="{9D11402E-2AAA-46FF-AE0B-B267360E8216}"/>
              </a:ext>
            </a:extLst>
          </p:cNvPr>
          <p:cNvSpPr>
            <a:spLocks noGrp="1"/>
          </p:cNvSpPr>
          <p:nvPr>
            <p:ph sz="half" idx="2"/>
          </p:nvPr>
        </p:nvSpPr>
        <p:spPr/>
        <p:txBody>
          <a:bodyPr>
            <a:normAutofit/>
          </a:bodyPr>
          <a:lstStyle/>
          <a:p>
            <a:pPr marL="36900" indent="0">
              <a:buNone/>
            </a:pPr>
            <a:r>
              <a:rPr lang="en-US" dirty="0"/>
              <a:t>Currently the Executive Dining Manager for </a:t>
            </a:r>
            <a:r>
              <a:rPr lang="en-US" dirty="0" err="1"/>
              <a:t>ViacomCBS</a:t>
            </a:r>
            <a:r>
              <a:rPr lang="en-US" dirty="0"/>
              <a:t>. </a:t>
            </a:r>
          </a:p>
          <a:p>
            <a:pPr marL="36900" indent="0">
              <a:buNone/>
            </a:pPr>
            <a:r>
              <a:rPr lang="en-US" dirty="0"/>
              <a:t>Formally the Beverage director for the Met Museum. What got me here was my love for the industry, hard work, and dedication, plus all the people that believed in me. I’ve worked in hotel’s and independently owned restaurants. </a:t>
            </a:r>
          </a:p>
        </p:txBody>
      </p:sp>
    </p:spTree>
    <p:extLst>
      <p:ext uri="{BB962C8B-B14F-4D97-AF65-F5344CB8AC3E}">
        <p14:creationId xmlns:p14="http://schemas.microsoft.com/office/powerpoint/2010/main" val="877838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01D196F-AFD7-4568-8CBE-4DBEE926CEAD}"/>
              </a:ext>
            </a:extLst>
          </p:cNvPr>
          <p:cNvSpPr>
            <a:spLocks noGrp="1"/>
          </p:cNvSpPr>
          <p:nvPr>
            <p:ph type="title"/>
          </p:nvPr>
        </p:nvSpPr>
        <p:spPr/>
        <p:txBody>
          <a:bodyPr>
            <a:normAutofit fontScale="90000"/>
          </a:bodyPr>
          <a:lstStyle/>
          <a:p>
            <a:r>
              <a:rPr lang="en-US" dirty="0"/>
              <a:t>What do the Two Career Paths have in Common</a:t>
            </a:r>
          </a:p>
        </p:txBody>
      </p:sp>
      <p:sp>
        <p:nvSpPr>
          <p:cNvPr id="5" name="Content Placeholder 4">
            <a:extLst>
              <a:ext uri="{FF2B5EF4-FFF2-40B4-BE49-F238E27FC236}">
                <a16:creationId xmlns:a16="http://schemas.microsoft.com/office/drawing/2014/main" id="{E274EA86-B215-43BD-B551-6B380A61607C}"/>
              </a:ext>
            </a:extLst>
          </p:cNvPr>
          <p:cNvSpPr>
            <a:spLocks noGrp="1"/>
          </p:cNvSpPr>
          <p:nvPr>
            <p:ph sz="half" idx="1"/>
          </p:nvPr>
        </p:nvSpPr>
        <p:spPr>
          <a:xfrm>
            <a:off x="606491" y="2076450"/>
            <a:ext cx="5164146" cy="4426987"/>
          </a:xfrm>
        </p:spPr>
        <p:txBody>
          <a:bodyPr>
            <a:normAutofit fontScale="92500" lnSpcReduction="20000"/>
          </a:bodyPr>
          <a:lstStyle/>
          <a:p>
            <a:pPr marL="36900" indent="0">
              <a:buNone/>
            </a:pPr>
            <a:r>
              <a:rPr lang="en-US" sz="2400" dirty="0">
                <a:effectLst/>
              </a:rPr>
              <a:t>Current Professional Position: Director of Special Events at CUNY </a:t>
            </a:r>
          </a:p>
          <a:p>
            <a:pPr marL="36900" indent="0">
              <a:buNone/>
            </a:pPr>
            <a:r>
              <a:rPr lang="en-US" sz="2400" dirty="0">
                <a:effectLst/>
              </a:rPr>
              <a:t>Current Personal Business: Felix Vargas Management</a:t>
            </a:r>
          </a:p>
          <a:p>
            <a:pPr marL="36900" indent="0">
              <a:buNone/>
            </a:pPr>
            <a:r>
              <a:rPr lang="en-US" sz="2400" dirty="0">
                <a:effectLst/>
              </a:rPr>
              <a:t>Jobs that helped me get here: </a:t>
            </a:r>
          </a:p>
          <a:p>
            <a:pPr marL="36900" indent="0">
              <a:buNone/>
            </a:pPr>
            <a:r>
              <a:rPr lang="en-US" sz="2400" dirty="0">
                <a:effectLst/>
              </a:rPr>
              <a:t>1) Director of Events at Punto Space</a:t>
            </a:r>
          </a:p>
          <a:p>
            <a:pPr marL="36900" indent="0">
              <a:buNone/>
            </a:pPr>
            <a:r>
              <a:rPr lang="en-US" sz="2400" dirty="0">
                <a:effectLst/>
              </a:rPr>
              <a:t>2) Assistant Creative Producer at </a:t>
            </a:r>
            <a:r>
              <a:rPr lang="en-US" sz="2400" dirty="0" err="1">
                <a:effectLst/>
              </a:rPr>
              <a:t>Fyre</a:t>
            </a:r>
            <a:r>
              <a:rPr lang="en-US" sz="2400" dirty="0">
                <a:effectLst/>
              </a:rPr>
              <a:t> Festival </a:t>
            </a:r>
          </a:p>
          <a:p>
            <a:pPr marL="36900" indent="0">
              <a:buNone/>
            </a:pPr>
            <a:r>
              <a:rPr lang="en-US" sz="2400" dirty="0">
                <a:effectLst/>
              </a:rPr>
              <a:t>3) Exec Event Producer at The Style Marc</a:t>
            </a:r>
          </a:p>
          <a:p>
            <a:pPr marL="36900" indent="0">
              <a:buNone/>
            </a:pPr>
            <a:r>
              <a:rPr lang="en-US" sz="2400" dirty="0">
                <a:effectLst/>
              </a:rPr>
              <a:t>4) Assistant Manager at Cafe 2/Terrace 5 at MoMA</a:t>
            </a:r>
          </a:p>
        </p:txBody>
      </p:sp>
      <p:sp>
        <p:nvSpPr>
          <p:cNvPr id="6" name="Content Placeholder 5">
            <a:extLst>
              <a:ext uri="{FF2B5EF4-FFF2-40B4-BE49-F238E27FC236}">
                <a16:creationId xmlns:a16="http://schemas.microsoft.com/office/drawing/2014/main" id="{A96BE7CD-A716-48F4-835A-7B16385B649B}"/>
              </a:ext>
            </a:extLst>
          </p:cNvPr>
          <p:cNvSpPr>
            <a:spLocks noGrp="1"/>
          </p:cNvSpPr>
          <p:nvPr>
            <p:ph sz="half" idx="2"/>
          </p:nvPr>
        </p:nvSpPr>
        <p:spPr>
          <a:xfrm>
            <a:off x="6410716" y="2076451"/>
            <a:ext cx="5174793" cy="4492300"/>
          </a:xfrm>
        </p:spPr>
        <p:txBody>
          <a:bodyPr>
            <a:normAutofit fontScale="92500" lnSpcReduction="20000"/>
          </a:bodyPr>
          <a:lstStyle/>
          <a:p>
            <a:pPr marL="36900" indent="0">
              <a:buNone/>
            </a:pPr>
            <a:r>
              <a:rPr lang="en-US" sz="2400" dirty="0">
                <a:effectLst/>
              </a:rPr>
              <a:t>Owner and Wedding &amp; Event Planner for my own company. </a:t>
            </a:r>
          </a:p>
          <a:p>
            <a:pPr marL="36900" indent="0">
              <a:buNone/>
            </a:pPr>
            <a:r>
              <a:rPr lang="en-US" sz="2400" dirty="0">
                <a:effectLst/>
              </a:rPr>
              <a:t>Formerly worked at The Sherry~ Netherland Hotel - Housekeeping, </a:t>
            </a:r>
          </a:p>
          <a:p>
            <a:pPr marL="36900" indent="0">
              <a:buNone/>
            </a:pPr>
            <a:r>
              <a:rPr lang="en-US" sz="2400" dirty="0">
                <a:effectLst/>
              </a:rPr>
              <a:t>Grand Hyatt - Culinary, pastry, banquet, catering department </a:t>
            </a:r>
          </a:p>
          <a:p>
            <a:pPr marL="36900" indent="0">
              <a:buNone/>
            </a:pPr>
            <a:r>
              <a:rPr lang="en-US" sz="2400" dirty="0">
                <a:effectLst/>
              </a:rPr>
              <a:t>The Peninsula NY Hotel catering department and Mandarin Oriental NY Food and beverage.</a:t>
            </a:r>
          </a:p>
          <a:p>
            <a:pPr marL="36900" indent="0">
              <a:buNone/>
            </a:pPr>
            <a:endParaRPr lang="en-US" sz="2400" dirty="0">
              <a:effectLst/>
            </a:endParaRPr>
          </a:p>
        </p:txBody>
      </p:sp>
    </p:spTree>
    <p:extLst>
      <p:ext uri="{BB962C8B-B14F-4D97-AF65-F5344CB8AC3E}">
        <p14:creationId xmlns:p14="http://schemas.microsoft.com/office/powerpoint/2010/main" val="810775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1EA66C-9173-458B-A9EE-B273094160BA}"/>
              </a:ext>
            </a:extLst>
          </p:cNvPr>
          <p:cNvSpPr>
            <a:spLocks noGrp="1"/>
          </p:cNvSpPr>
          <p:nvPr>
            <p:ph type="title"/>
          </p:nvPr>
        </p:nvSpPr>
        <p:spPr>
          <a:xfrm>
            <a:off x="913795" y="149290"/>
            <a:ext cx="10353762" cy="1722182"/>
          </a:xfrm>
        </p:spPr>
        <p:txBody>
          <a:bodyPr/>
          <a:lstStyle/>
          <a:p>
            <a:r>
              <a:rPr lang="en-US" dirty="0"/>
              <a:t>Compare These Two Beverage Career Paths</a:t>
            </a:r>
          </a:p>
        </p:txBody>
      </p:sp>
      <p:sp>
        <p:nvSpPr>
          <p:cNvPr id="5" name="Content Placeholder 4">
            <a:extLst>
              <a:ext uri="{FF2B5EF4-FFF2-40B4-BE49-F238E27FC236}">
                <a16:creationId xmlns:a16="http://schemas.microsoft.com/office/drawing/2014/main" id="{79C4274F-4B0E-4047-A0C6-4452E3AA2049}"/>
              </a:ext>
            </a:extLst>
          </p:cNvPr>
          <p:cNvSpPr>
            <a:spLocks noGrp="1"/>
          </p:cNvSpPr>
          <p:nvPr>
            <p:ph sz="half" idx="1"/>
          </p:nvPr>
        </p:nvSpPr>
        <p:spPr>
          <a:xfrm>
            <a:off x="587829" y="1763486"/>
            <a:ext cx="5182807" cy="3935635"/>
          </a:xfrm>
        </p:spPr>
        <p:txBody>
          <a:bodyPr>
            <a:normAutofit lnSpcReduction="10000"/>
          </a:bodyPr>
          <a:lstStyle/>
          <a:p>
            <a:pPr marL="36900" indent="0">
              <a:buNone/>
            </a:pPr>
            <a:r>
              <a:rPr lang="en-US" sz="2400" dirty="0">
                <a:effectLst/>
              </a:rPr>
              <a:t>Currently Marketing Manager for Wines of South Africa. Four jobs that helped me get here: Beverage Director at </a:t>
            </a:r>
            <a:r>
              <a:rPr lang="en-US" sz="2400" dirty="0" err="1">
                <a:effectLst/>
              </a:rPr>
              <a:t>Megu</a:t>
            </a:r>
            <a:r>
              <a:rPr lang="en-US" sz="2400" dirty="0">
                <a:effectLst/>
              </a:rPr>
              <a:t> and then Armani; Freelance writer; Teacher, English as a foreign language in Germany; Composer.</a:t>
            </a:r>
          </a:p>
          <a:p>
            <a:pPr marL="36900" indent="0">
              <a:buNone/>
            </a:pPr>
            <a:endParaRPr lang="en-US" sz="2400" dirty="0"/>
          </a:p>
        </p:txBody>
      </p:sp>
      <p:sp>
        <p:nvSpPr>
          <p:cNvPr id="6" name="Content Placeholder 5">
            <a:extLst>
              <a:ext uri="{FF2B5EF4-FFF2-40B4-BE49-F238E27FC236}">
                <a16:creationId xmlns:a16="http://schemas.microsoft.com/office/drawing/2014/main" id="{3202F055-6373-4B1D-9D20-5703E19380E6}"/>
              </a:ext>
            </a:extLst>
          </p:cNvPr>
          <p:cNvSpPr>
            <a:spLocks noGrp="1"/>
          </p:cNvSpPr>
          <p:nvPr>
            <p:ph sz="half" idx="2"/>
          </p:nvPr>
        </p:nvSpPr>
        <p:spPr>
          <a:xfrm>
            <a:off x="6096000" y="1763486"/>
            <a:ext cx="5669902" cy="5019870"/>
          </a:xfrm>
        </p:spPr>
        <p:txBody>
          <a:bodyPr>
            <a:normAutofit lnSpcReduction="10000"/>
          </a:bodyPr>
          <a:lstStyle/>
          <a:p>
            <a:pPr marL="36900" indent="0">
              <a:buNone/>
            </a:pPr>
            <a:r>
              <a:rPr lang="en-US" sz="2400" dirty="0"/>
              <a:t>Before I got into this business, I was heavily involved in the music world from the age of 15. Worked in both musical instruments and record retail, booked and managed bands, did PR and worked from a CD one stop selling imports online back in the days of CD wow! Then spent several years as an executive assistant in home fragrance and non-profits before landing a gig as an associate director of a small non-profit where I had to write grants for 1st responders. 14 years into the alcoholic industry and still scratching my head on "how did I get here". </a:t>
            </a:r>
          </a:p>
        </p:txBody>
      </p:sp>
    </p:spTree>
    <p:extLst>
      <p:ext uri="{BB962C8B-B14F-4D97-AF65-F5344CB8AC3E}">
        <p14:creationId xmlns:p14="http://schemas.microsoft.com/office/powerpoint/2010/main" val="778578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2AC3FB6-4C30-401A-B504-4DEB6568485E}"/>
              </a:ext>
            </a:extLst>
          </p:cNvPr>
          <p:cNvSpPr>
            <a:spLocks noGrp="1"/>
          </p:cNvSpPr>
          <p:nvPr>
            <p:ph type="title"/>
          </p:nvPr>
        </p:nvSpPr>
        <p:spPr/>
        <p:txBody>
          <a:bodyPr>
            <a:normAutofit fontScale="90000"/>
          </a:bodyPr>
          <a:lstStyle/>
          <a:p>
            <a:r>
              <a:rPr lang="en-US" dirty="0"/>
              <a:t>Management and Education Contrast the Path</a:t>
            </a:r>
          </a:p>
        </p:txBody>
      </p:sp>
      <p:sp>
        <p:nvSpPr>
          <p:cNvPr id="6" name="Content Placeholder 5">
            <a:extLst>
              <a:ext uri="{FF2B5EF4-FFF2-40B4-BE49-F238E27FC236}">
                <a16:creationId xmlns:a16="http://schemas.microsoft.com/office/drawing/2014/main" id="{EF0CCB60-32B6-414F-A3FF-3E170301D801}"/>
              </a:ext>
            </a:extLst>
          </p:cNvPr>
          <p:cNvSpPr>
            <a:spLocks noGrp="1"/>
          </p:cNvSpPr>
          <p:nvPr>
            <p:ph sz="half" idx="1"/>
          </p:nvPr>
        </p:nvSpPr>
        <p:spPr>
          <a:xfrm>
            <a:off x="471435" y="2076450"/>
            <a:ext cx="5299201" cy="4171950"/>
          </a:xfrm>
        </p:spPr>
        <p:txBody>
          <a:bodyPr>
            <a:normAutofit lnSpcReduction="10000"/>
          </a:bodyPr>
          <a:lstStyle/>
          <a:p>
            <a:pPr marL="36900" indent="0">
              <a:buNone/>
            </a:pPr>
            <a:r>
              <a:rPr lang="en-US" sz="2000" dirty="0"/>
              <a:t>I am a Chef Instructor/Hospitality Educator. </a:t>
            </a:r>
          </a:p>
          <a:p>
            <a:pPr marL="36900" indent="0">
              <a:buNone/>
            </a:pPr>
            <a:r>
              <a:rPr lang="en-US" sz="2000" dirty="0"/>
              <a:t>My NYCCT education, as well as jobs I've had have brought me to where I am now. Most recent jobs before my current one at Auguste Escoffier School of Culinary Arts, would be Le Cordon Bleu, Lenox Hill Neighborhood House, and PRINT. My culinary skills refine and just get better with teaching, as well as team/student management in the classroom, and my food costing skills have been better than they have ever been before! Teaching is a very rewarding job and I am very happy to help others grow! </a:t>
            </a:r>
          </a:p>
        </p:txBody>
      </p:sp>
      <p:sp>
        <p:nvSpPr>
          <p:cNvPr id="7" name="Content Placeholder 6">
            <a:extLst>
              <a:ext uri="{FF2B5EF4-FFF2-40B4-BE49-F238E27FC236}">
                <a16:creationId xmlns:a16="http://schemas.microsoft.com/office/drawing/2014/main" id="{83ED0A39-E9BA-4CEC-9648-4C0956E93D38}"/>
              </a:ext>
            </a:extLst>
          </p:cNvPr>
          <p:cNvSpPr>
            <a:spLocks noGrp="1"/>
          </p:cNvSpPr>
          <p:nvPr>
            <p:ph sz="half" idx="2"/>
          </p:nvPr>
        </p:nvSpPr>
        <p:spPr>
          <a:xfrm>
            <a:off x="6410716" y="2076451"/>
            <a:ext cx="5299202" cy="3622672"/>
          </a:xfrm>
        </p:spPr>
        <p:txBody>
          <a:bodyPr>
            <a:noAutofit/>
          </a:bodyPr>
          <a:lstStyle/>
          <a:p>
            <a:pPr marL="36900" indent="0">
              <a:buNone/>
            </a:pPr>
            <a:r>
              <a:rPr lang="en-US" sz="2200" dirty="0">
                <a:effectLst/>
              </a:rPr>
              <a:t>General Manager at </a:t>
            </a:r>
            <a:r>
              <a:rPr lang="en-US" sz="2200" dirty="0" err="1">
                <a:effectLst/>
              </a:rPr>
              <a:t>Jajaja</a:t>
            </a:r>
            <a:r>
              <a:rPr lang="en-US" sz="2200" dirty="0">
                <a:effectLst/>
              </a:rPr>
              <a:t> Mexicana currently. </a:t>
            </a:r>
          </a:p>
          <a:p>
            <a:pPr marL="36900" indent="0">
              <a:buNone/>
            </a:pPr>
            <a:r>
              <a:rPr lang="en-US" sz="2200" dirty="0">
                <a:effectLst/>
              </a:rPr>
              <a:t>Previously: administrative assistant to the director of staffing at CXRA (catering by restaurant associates) and then went on to be a catering manager at a law firm here in NYC with Restaurant Associates. After that I took some time off and worked in a cocktail bar learning all things cocktails and then I was led to my current position as a manager and just recently was promoted to GM</a:t>
            </a:r>
            <a:endParaRPr lang="en-US" sz="2200" dirty="0"/>
          </a:p>
          <a:p>
            <a:endParaRPr lang="en-US" sz="2200" dirty="0"/>
          </a:p>
        </p:txBody>
      </p:sp>
    </p:spTree>
    <p:extLst>
      <p:ext uri="{BB962C8B-B14F-4D97-AF65-F5344CB8AC3E}">
        <p14:creationId xmlns:p14="http://schemas.microsoft.com/office/powerpoint/2010/main" val="1460165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DE3E5-A3B9-47C2-9FAE-4EF2FD6750C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E5B4769-6236-419F-8978-4F5C9DA4525E}"/>
              </a:ext>
            </a:extLst>
          </p:cNvPr>
          <p:cNvSpPr>
            <a:spLocks noGrp="1"/>
          </p:cNvSpPr>
          <p:nvPr>
            <p:ph sz="half" idx="1"/>
          </p:nvPr>
        </p:nvSpPr>
        <p:spPr/>
        <p:txBody>
          <a:bodyPr>
            <a:normAutofit fontScale="70000" lnSpcReduction="20000"/>
          </a:bodyPr>
          <a:lstStyle/>
          <a:p>
            <a:pPr marL="36900" indent="0">
              <a:buNone/>
            </a:pPr>
            <a:r>
              <a:rPr lang="en-US" dirty="0"/>
              <a:t>I saw your post and thought of my years working at </a:t>
            </a:r>
            <a:r>
              <a:rPr lang="en-US" dirty="0" err="1"/>
              <a:t>CitiField</a:t>
            </a:r>
            <a:r>
              <a:rPr lang="en-US" dirty="0"/>
              <a:t> and in Sports and Entertainment - a sector I never thought of or was really introduced to while at school. I only came across it because of the difficulties we faced finding jobs after the 2008 crash. I am not currently working (due to an on the job injury) but I left Citi as a Restaurant Manager. That in itself is not a hidden career but running one in a stadium is very different than any standard operation. Some of the jobs I had (all within the same company) to get there were suite and catering supervisor, sales manager, Premium Manager at a minor league stadium - covering everything from menu creation, suites operations, private events, and overseeing the player meals. I never thought I would work at a stadium while in college but I enjoyed the high pace environment and spent 8 years with the company.</a:t>
            </a:r>
          </a:p>
        </p:txBody>
      </p:sp>
      <p:sp>
        <p:nvSpPr>
          <p:cNvPr id="4" name="Content Placeholder 3">
            <a:extLst>
              <a:ext uri="{FF2B5EF4-FFF2-40B4-BE49-F238E27FC236}">
                <a16:creationId xmlns:a16="http://schemas.microsoft.com/office/drawing/2014/main" id="{B2195123-6AA2-4F20-9CDD-B9B73CC1BF01}"/>
              </a:ext>
            </a:extLst>
          </p:cNvPr>
          <p:cNvSpPr>
            <a:spLocks noGrp="1"/>
          </p:cNvSpPr>
          <p:nvPr>
            <p:ph sz="half" idx="2"/>
          </p:nvPr>
        </p:nvSpPr>
        <p:spPr/>
        <p:txBody>
          <a:bodyPr>
            <a:normAutofit fontScale="70000" lnSpcReduction="20000"/>
          </a:bodyPr>
          <a:lstStyle/>
          <a:p>
            <a:endParaRPr lang="en-US" dirty="0"/>
          </a:p>
        </p:txBody>
      </p:sp>
    </p:spTree>
    <p:extLst>
      <p:ext uri="{BB962C8B-B14F-4D97-AF65-F5344CB8AC3E}">
        <p14:creationId xmlns:p14="http://schemas.microsoft.com/office/powerpoint/2010/main" val="2246552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A9F74-B430-49F5-8369-2A8632214275}"/>
              </a:ext>
            </a:extLst>
          </p:cNvPr>
          <p:cNvSpPr>
            <a:spLocks noGrp="1"/>
          </p:cNvSpPr>
          <p:nvPr>
            <p:ph type="title"/>
          </p:nvPr>
        </p:nvSpPr>
        <p:spPr/>
        <p:txBody>
          <a:bodyPr/>
          <a:lstStyle/>
          <a:p>
            <a:r>
              <a:rPr lang="en-US" dirty="0"/>
              <a:t>The Walt Disney Company as a Foundation</a:t>
            </a:r>
          </a:p>
        </p:txBody>
      </p:sp>
      <p:sp>
        <p:nvSpPr>
          <p:cNvPr id="3" name="Content Placeholder 2">
            <a:extLst>
              <a:ext uri="{FF2B5EF4-FFF2-40B4-BE49-F238E27FC236}">
                <a16:creationId xmlns:a16="http://schemas.microsoft.com/office/drawing/2014/main" id="{4BC89C51-C408-4DC8-99B4-83AD70810704}"/>
              </a:ext>
            </a:extLst>
          </p:cNvPr>
          <p:cNvSpPr>
            <a:spLocks noGrp="1"/>
          </p:cNvSpPr>
          <p:nvPr>
            <p:ph sz="half" idx="1"/>
          </p:nvPr>
        </p:nvSpPr>
        <p:spPr/>
        <p:txBody>
          <a:bodyPr>
            <a:normAutofit lnSpcReduction="10000"/>
          </a:bodyPr>
          <a:lstStyle/>
          <a:p>
            <a:r>
              <a:rPr lang="en-US" dirty="0">
                <a:effectLst/>
              </a:rPr>
              <a:t>Currently operations manager for a school feeding facility in Trinidad and owner of limousine company.</a:t>
            </a:r>
          </a:p>
          <a:p>
            <a:r>
              <a:rPr lang="en-US" dirty="0">
                <a:effectLst/>
              </a:rPr>
              <a:t>Jobs that got me here are; Disney’s College Program, NYC </a:t>
            </a:r>
            <a:r>
              <a:rPr lang="en-US" dirty="0" err="1">
                <a:effectLst/>
              </a:rPr>
              <a:t>schoolfood</a:t>
            </a:r>
            <a:r>
              <a:rPr lang="en-US" dirty="0">
                <a:effectLst/>
              </a:rPr>
              <a:t> program, bartender in queens NY, lecturer in Trinidad and Tobago Hospitality and Tourism Institute</a:t>
            </a:r>
          </a:p>
          <a:p>
            <a:endParaRPr lang="en-US" dirty="0"/>
          </a:p>
        </p:txBody>
      </p:sp>
      <p:sp>
        <p:nvSpPr>
          <p:cNvPr id="4" name="Content Placeholder 3">
            <a:extLst>
              <a:ext uri="{FF2B5EF4-FFF2-40B4-BE49-F238E27FC236}">
                <a16:creationId xmlns:a16="http://schemas.microsoft.com/office/drawing/2014/main" id="{2223A834-FFAB-48F6-B3C8-1C96C09E8D13}"/>
              </a:ext>
            </a:extLst>
          </p:cNvPr>
          <p:cNvSpPr>
            <a:spLocks noGrp="1"/>
          </p:cNvSpPr>
          <p:nvPr>
            <p:ph sz="half" idx="2"/>
          </p:nvPr>
        </p:nvSpPr>
        <p:spPr/>
        <p:txBody>
          <a:bodyPr>
            <a:normAutofit lnSpcReduction="10000"/>
          </a:bodyPr>
          <a:lstStyle/>
          <a:p>
            <a:r>
              <a:rPr lang="en-US" dirty="0">
                <a:effectLst/>
              </a:rPr>
              <a:t>Current position: Specialist, Customer Engagement and Planning at American Airlines.</a:t>
            </a:r>
          </a:p>
          <a:p>
            <a:r>
              <a:rPr lang="en-US" dirty="0">
                <a:effectLst/>
              </a:rPr>
              <a:t>Jobs that helped me get here: Disney college program, vacation planner. Merchandising Intern and then Supervisor at Yankee Stadium. Sales Planning Intern at American Airlines. </a:t>
            </a:r>
          </a:p>
          <a:p>
            <a:endParaRPr lang="en-US" dirty="0"/>
          </a:p>
        </p:txBody>
      </p:sp>
    </p:spTree>
    <p:extLst>
      <p:ext uri="{BB962C8B-B14F-4D97-AF65-F5344CB8AC3E}">
        <p14:creationId xmlns:p14="http://schemas.microsoft.com/office/powerpoint/2010/main" val="353122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037C2-0230-432D-A116-58D4C3FF107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C97DF65-7AFD-47F2-A256-96D0ED5694E7}"/>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1E73F793-D6AA-4FCD-B929-77B88E0D6019}"/>
              </a:ext>
            </a:extLst>
          </p:cNvPr>
          <p:cNvPicPr>
            <a:picLocks noChangeAspect="1"/>
          </p:cNvPicPr>
          <p:nvPr/>
        </p:nvPicPr>
        <p:blipFill>
          <a:blip r:embed="rId2"/>
          <a:stretch>
            <a:fillRect/>
          </a:stretch>
        </p:blipFill>
        <p:spPr>
          <a:xfrm>
            <a:off x="2571750" y="19050"/>
            <a:ext cx="7048500" cy="6819900"/>
          </a:xfrm>
          <a:prstGeom prst="rect">
            <a:avLst/>
          </a:prstGeom>
        </p:spPr>
      </p:pic>
      <p:sp>
        <p:nvSpPr>
          <p:cNvPr id="5" name="TextBox 4">
            <a:extLst>
              <a:ext uri="{FF2B5EF4-FFF2-40B4-BE49-F238E27FC236}">
                <a16:creationId xmlns:a16="http://schemas.microsoft.com/office/drawing/2014/main" id="{FB1A904C-A699-4222-8799-2DB93980A0E7}"/>
              </a:ext>
            </a:extLst>
          </p:cNvPr>
          <p:cNvSpPr txBox="1"/>
          <p:nvPr/>
        </p:nvSpPr>
        <p:spPr>
          <a:xfrm>
            <a:off x="0" y="6270278"/>
            <a:ext cx="2847372" cy="461665"/>
          </a:xfrm>
          <a:prstGeom prst="rect">
            <a:avLst/>
          </a:prstGeom>
          <a:noFill/>
        </p:spPr>
        <p:txBody>
          <a:bodyPr wrap="square" rtlCol="0">
            <a:spAutoFit/>
          </a:bodyPr>
          <a:lstStyle/>
          <a:p>
            <a:r>
              <a:rPr lang="en-US" sz="1200" dirty="0"/>
              <a:t>Source: Walker and Walker. (2020) Introduction to Hospitality.  Chapter 10, </a:t>
            </a:r>
          </a:p>
        </p:txBody>
      </p:sp>
    </p:spTree>
    <p:extLst>
      <p:ext uri="{BB962C8B-B14F-4D97-AF65-F5344CB8AC3E}">
        <p14:creationId xmlns:p14="http://schemas.microsoft.com/office/powerpoint/2010/main" val="19857772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Custom 35">
      <a:dk1>
        <a:sysClr val="windowText" lastClr="000000"/>
      </a:dk1>
      <a:lt1>
        <a:sysClr val="window" lastClr="FFFFFF"/>
      </a:lt1>
      <a:dk2>
        <a:srgbClr val="4E3B30"/>
      </a:dk2>
      <a:lt2>
        <a:srgbClr val="F4EDD8"/>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ustom 4">
      <a:majorFont>
        <a:latin typeface="Goudy Old Style"/>
        <a:ea typeface=""/>
        <a:cs typeface=""/>
      </a:majorFont>
      <a:minorFont>
        <a:latin typeface="Goudy Old Style"/>
        <a:ea typeface=""/>
        <a:cs typeface=""/>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VTI" id="{35C4A07C-0176-4A32-9BCB-B016516853F0}" vid="{9B70D35C-BCA8-4715-BB49-8BE54A7FC0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ppt/theme/themeOverride2.xml><?xml version="1.0" encoding="utf-8"?>
<a:themeOverride xmlns:a="http://schemas.openxmlformats.org/drawingml/2006/main">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B270AB-C138-415C-897E-3C24487DECF1}">
  <ds:schemaRefs>
    <ds:schemaRef ds:uri="http://schemas.microsoft.com/sharepoint/v3/contenttype/forms"/>
  </ds:schemaRefs>
</ds:datastoreItem>
</file>

<file path=customXml/itemProps2.xml><?xml version="1.0" encoding="utf-8"?>
<ds:datastoreItem xmlns:ds="http://schemas.openxmlformats.org/officeDocument/2006/customXml" ds:itemID="{2C4C00F4-06E9-43E3-AD97-88A857CEFA82}">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0585E981-8C91-4205-A0C3-C991F42B4C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1492</Words>
  <Application>Microsoft Office PowerPoint</Application>
  <PresentationFormat>Widescreen</PresentationFormat>
  <Paragraphs>72</Paragraphs>
  <Slides>12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Goudy Old Style</vt:lpstr>
      <vt:lpstr>Wingdings</vt:lpstr>
      <vt:lpstr>Wingdings 2</vt:lpstr>
      <vt:lpstr>SlateVTI</vt:lpstr>
      <vt:lpstr>Hidden Careers in Hospitality Management</vt:lpstr>
      <vt:lpstr>Make a List</vt:lpstr>
      <vt:lpstr>Food Service Paths</vt:lpstr>
      <vt:lpstr>What do the Two Career Paths have in Common</vt:lpstr>
      <vt:lpstr>Compare These Two Beverage Career Paths</vt:lpstr>
      <vt:lpstr>Management and Education Contrast the Path</vt:lpstr>
      <vt:lpstr>PowerPoint Presentation</vt:lpstr>
      <vt:lpstr>The Walt Disney Company as a Foundation</vt:lpstr>
      <vt:lpstr>PowerPoint Presentation</vt:lpstr>
      <vt:lpstr>PowerPoint Presentation</vt:lpstr>
      <vt:lpstr>PowerPoint Presentation</vt:lpstr>
      <vt:lpstr>Create a LinkedIn Account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2020-05-12T01:23:36Z</dcterms:created>
  <dcterms:modified xsi:type="dcterms:W3CDTF">2020-05-12T12:17:39Z</dcterms:modified>
</cp:coreProperties>
</file>