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Lst>
  <p:sldSz cx="9144000" cy="5143500" type="screen16x9"/>
  <p:notesSz cx="6858000" cy="9144000"/>
  <p:embeddedFontLst>
    <p:embeddedFont>
      <p:font typeface="Lobster" panose="00000500000000000000" pitchFamily="2" charset="0"/>
      <p:regular r:id="rId49"/>
    </p:embeddedFont>
    <p:embeddedFont>
      <p:font typeface="Roboto" panose="02000000000000000000" pitchFamily="2" charset="0"/>
      <p:regular r:id="rId50"/>
      <p:bold r:id="rId51"/>
      <p:italic r:id="rId52"/>
      <p:boldItalic r:id="rId53"/>
    </p:embeddedFont>
    <p:embeddedFont>
      <p:font typeface="Roboto Slab" pitchFamily="2" charset="0"/>
      <p:regular r:id="rId54"/>
      <p:bold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font" Target="fonts/font2.fntdata"/><Relationship Id="rId55" Type="http://schemas.openxmlformats.org/officeDocument/2006/relationships/font" Target="fonts/font7.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font" Target="fonts/font5.fntdata"/><Relationship Id="rId58" Type="http://schemas.openxmlformats.org/officeDocument/2006/relationships/theme" Target="theme/theme1.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font" Target="fonts/font3.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1.fntdata"/><Relationship Id="rId57" Type="http://schemas.openxmlformats.org/officeDocument/2006/relationships/viewProps" Target="view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citytech.cuny.edu/academics/academic-departments.aspx"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33e1a7a55_0_1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33e1a7a55_0_1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71450" lvl="0" indent="-171450" algn="l" rtl="0">
              <a:lnSpc>
                <a:spcPct val="150000"/>
              </a:lnSpc>
              <a:spcBef>
                <a:spcPts val="0"/>
              </a:spcBef>
              <a:spcAft>
                <a:spcPts val="0"/>
              </a:spcAft>
              <a:buClr>
                <a:schemeClr val="dk1"/>
              </a:buClr>
              <a:buSzPts val="1100"/>
              <a:buChar char="●"/>
            </a:pPr>
            <a:r>
              <a:rPr lang="en" sz="1100">
                <a:solidFill>
                  <a:schemeClr val="dk1"/>
                </a:solidFill>
              </a:rPr>
              <a:t>Sample Course of Study on your </a:t>
            </a:r>
            <a:r>
              <a:rPr lang="en" sz="1100" u="sng">
                <a:solidFill>
                  <a:schemeClr val="dk1"/>
                </a:solidFill>
                <a:hlinkClick r:id="rId3">
                  <a:extLst>
                    <a:ext uri="{A12FA001-AC4F-418D-AE19-62706E023703}">
                      <ahyp:hlinkClr xmlns:ahyp="http://schemas.microsoft.com/office/drawing/2018/hyperlinkcolor" val="tx"/>
                    </a:ext>
                  </a:extLst>
                </a:hlinkClick>
              </a:rPr>
              <a:t>Department Site</a:t>
            </a:r>
            <a:endParaRPr sz="1100" u="sng">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Each department offers a sample course of study. This is exactly what it says, a sample. Students should use the sample as a guide but should consider their own specific plan towards graduation</a:t>
            </a:r>
            <a:endParaRPr>
              <a:solidFill>
                <a:schemeClr val="dk1"/>
              </a:solidFill>
            </a:endParaRPr>
          </a:p>
          <a:p>
            <a:pPr marL="628650" lvl="1" indent="-171450" algn="l" rtl="0">
              <a:lnSpc>
                <a:spcPct val="150000"/>
              </a:lnSpc>
              <a:spcBef>
                <a:spcPts val="0"/>
              </a:spcBef>
              <a:spcAft>
                <a:spcPts val="0"/>
              </a:spcAft>
              <a:buClr>
                <a:schemeClr val="dk1"/>
              </a:buClr>
              <a:buSzPts val="1100"/>
              <a:buChar char="○"/>
            </a:pPr>
            <a:r>
              <a:rPr lang="en" sz="1100" u="none">
                <a:solidFill>
                  <a:schemeClr val="dk1"/>
                </a:solidFill>
              </a:rPr>
              <a:t>For instance, some students will be enrolled in MAT1272CO but their sample states the first course as  MAT1375. An example: https://www.citytech.cuny.edu/computer-engineering/computer-engineering-btech.aspx </a:t>
            </a:r>
            <a:endParaRPr>
              <a:solidFill>
                <a:schemeClr val="dk1"/>
              </a:solidFill>
            </a:endParaRPr>
          </a:p>
          <a:p>
            <a:pPr marL="171450" lvl="0" indent="-171450" algn="l" rtl="0">
              <a:lnSpc>
                <a:spcPct val="150000"/>
              </a:lnSpc>
              <a:spcBef>
                <a:spcPts val="0"/>
              </a:spcBef>
              <a:spcAft>
                <a:spcPts val="0"/>
              </a:spcAft>
              <a:buClr>
                <a:schemeClr val="dk1"/>
              </a:buClr>
              <a:buSzPts val="1100"/>
              <a:buChar char="●"/>
            </a:pPr>
            <a:r>
              <a:rPr lang="en" sz="1100">
                <a:solidFill>
                  <a:schemeClr val="dk1"/>
                </a:solidFill>
              </a:rPr>
              <a:t>Course Descriptions are found with in the department the course if offered</a:t>
            </a:r>
            <a:endParaRPr sz="1100">
              <a:solidFill>
                <a:schemeClr val="dk1"/>
              </a:solidFill>
            </a:endParaRPr>
          </a:p>
          <a:p>
            <a:pPr marL="0" lvl="0" indent="0" algn="l" rtl="0">
              <a:lnSpc>
                <a:spcPct val="100000"/>
              </a:lnSpc>
              <a:spcBef>
                <a:spcPts val="0"/>
              </a:spcBef>
              <a:spcAft>
                <a:spcPts val="0"/>
              </a:spcAft>
              <a:buSzPts val="1100"/>
              <a:buNone/>
            </a:pP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Google Shape;176;g1333e1a7a55_0_41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7" name="Google Shape;177;g1333e1a7a55_0_4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11aa11d9e7f_0_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11aa11d9e7f_0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e9cbfdc5b1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9" name="Google Shape;189;ge9cbfdc5b1_0_4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e9cbfdc5b1_0_5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ge9cbfdc5b1_0_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1aa11d9e7f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g11aa11d9e7f_0_7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g11aa11d9e7f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g11aa11d9e7f_0_7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11aa11d9e7f_0_8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1" name="Google Shape;211;g11aa11d9e7f_0_8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6" name="Google Shape;21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1aa11d9e7f_0_8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1" name="Google Shape;221;g11aa11d9e7f_0_8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333e1a7a55_0_1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1333e1a7a55_0_14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11aa11d9e7f_0_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6" name="Google Shape;226;g11aa11d9e7f_0_9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1333e1a7a55_0_4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g1333e1a7a55_0_4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11aa11d9e7f_0_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6" name="Google Shape;236;g11aa11d9e7f_0_9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11aa11d9e7f_0_1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2" name="Google Shape;242;g11aa11d9e7f_0_15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11aa11d9e7f_0_1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7" name="Google Shape;247;g11aa11d9e7f_0_15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11aa11d9e7f_0_1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2" name="Google Shape;252;g11aa11d9e7f_0_1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g11aa11d9e7f_0_1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7" name="Google Shape;257;g11aa11d9e7f_0_10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11aa11d9e7f_0_1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4" name="Google Shape;264;g11aa11d9e7f_0_1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e9cbfdc5b1_0_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9" name="Google Shape;269;ge9cbfdc5b1_0_6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g11aa11d9e7f_0_1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7" name="Google Shape;277;g11aa11d9e7f_0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33e1a7a55_0_1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33e1a7a55_0_1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11aa11d9e7f_0_1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4" name="Google Shape;284;g11aa11d9e7f_0_1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11aa11d9e7f_0_1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9" name="Google Shape;289;g11aa11d9e7f_0_1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1333e1a7a55_0_4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5" name="Google Shape;295;g1333e1a7a55_0_4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0" name="Google Shape;30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07" name="Google Shape;30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11aa11d9e7f_0_1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g11aa11d9e7f_0_1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1333e1a7a55_0_4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9" name="Google Shape;319;g1333e1a7a55_0_4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e9cbfdc5b1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4" name="Google Shape;324;ge9cbfdc5b1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r>
              <a:rPr lang="en"/>
              <a:t>Share this link with students: https://www.citytech.cuny.edu/advisement/virtual-advisors.aspx </a:t>
            </a:r>
            <a:endParaRPr/>
          </a:p>
          <a:p>
            <a:pPr marL="0" lvl="0" indent="0" algn="l" rtl="0">
              <a:lnSpc>
                <a:spcPct val="100000"/>
              </a:lnSpc>
              <a:spcBef>
                <a:spcPts val="0"/>
              </a:spcBef>
              <a:spcAft>
                <a:spcPts val="0"/>
              </a:spcAft>
              <a:buSzPts val="1100"/>
              <a:buNone/>
            </a:pPr>
            <a:r>
              <a:rPr lang="en"/>
              <a:t>They will need to know the department/degree</a:t>
            </a:r>
            <a:endParaRPr/>
          </a:p>
          <a:p>
            <a:pPr marL="0" lvl="0" indent="0" algn="l" rtl="0">
              <a:lnSpc>
                <a:spcPct val="100000"/>
              </a:lnSpc>
              <a:spcBef>
                <a:spcPts val="0"/>
              </a:spcBef>
              <a:spcAft>
                <a:spcPts val="0"/>
              </a:spcAft>
              <a:buSzPts val="1100"/>
              <a:buNone/>
            </a:pPr>
            <a:r>
              <a:rPr lang="en"/>
              <a:t>It leads to the Academic Advising page and all departments will have something posted. Note, there is no consistency in the listing of the department’s information.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11aa11d9e7f_0_1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0" name="Google Shape;330;g11aa11d9e7f_0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e9cbfdc5b1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5" name="Google Shape;335;ge9cbfdc5b1_0_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a:t>I asked the PMs to talk about this slide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Remind students to use the city tech email address.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1333e1a7a55_0_1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g1333e1a7a55_0_15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1333e1a7a55_0_4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2" name="Google Shape;342;g1333e1a7a55_0_4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7" name="Google Shape;34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1333e1a7a55_0_27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1333e1a7a55_0_2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1333e1a7a55_0_3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1333e1a7a55_0_3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Google Shape;365;g1333e1a7a55_0_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6" name="Google Shape;366;g1333e1a7a55_0_26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g1333e1a7a55_0_4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5" name="Google Shape;375;g1333e1a7a55_0_4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4" name="Google Shape;144;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4 minutes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Explain the foundation of the organizaiton and where each student fits into the organization.  Ask there they fit into the organizaion.</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It is exciting to announce that the college now offers New for fall 2021, Minors!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 asked this question using polls so that we can use the information in discussion during the session</a:t>
            </a:r>
            <a:endParaRPr/>
          </a:p>
          <a:p>
            <a:pPr marL="0" lvl="0" indent="0" algn="l" rtl="0">
              <a:lnSpc>
                <a:spcPct val="100000"/>
              </a:lnSpc>
              <a:spcBef>
                <a:spcPts val="0"/>
              </a:spcBef>
              <a:spcAft>
                <a:spcPts val="0"/>
              </a:spcAft>
              <a:buSzPts val="1100"/>
              <a:buNone/>
            </a:pPr>
            <a:endParaRPr/>
          </a:p>
          <a:p>
            <a:pPr marL="457200" marR="0" lvl="0" indent="-298450" algn="l" rtl="0">
              <a:lnSpc>
                <a:spcPct val="100000"/>
              </a:lnSpc>
              <a:spcBef>
                <a:spcPts val="0"/>
              </a:spcBef>
              <a:spcAft>
                <a:spcPts val="0"/>
              </a:spcAft>
              <a:buClr>
                <a:srgbClr val="000000"/>
              </a:buClr>
              <a:buSzPts val="1100"/>
              <a:buFont typeface="Arial"/>
              <a:buChar char="●"/>
            </a:pPr>
            <a:r>
              <a:rPr lang="en"/>
              <a:t>1.How confident are you that you chose the right major? (Single Choice)*</a:t>
            </a:r>
            <a:endParaRPr/>
          </a:p>
          <a:p>
            <a:pPr marL="457200" lvl="0" indent="-298450" algn="l" rtl="0">
              <a:lnSpc>
                <a:spcPct val="100000"/>
              </a:lnSpc>
              <a:spcBef>
                <a:spcPts val="0"/>
              </a:spcBef>
              <a:spcAft>
                <a:spcPts val="0"/>
              </a:spcAft>
              <a:buSzPts val="1100"/>
              <a:buFont typeface="Arial"/>
              <a:buChar char="•"/>
            </a:pPr>
            <a:r>
              <a:rPr lang="en"/>
              <a:t>I am Not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Somewhat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Neutral</a:t>
            </a:r>
            <a:endParaRPr/>
          </a:p>
          <a:p>
            <a:pPr marL="457200" marR="0" lvl="0" indent="-298450" algn="l" rtl="0">
              <a:lnSpc>
                <a:spcPct val="100000"/>
              </a:lnSpc>
              <a:spcBef>
                <a:spcPts val="0"/>
              </a:spcBef>
              <a:spcAft>
                <a:spcPts val="0"/>
              </a:spcAft>
              <a:buClr>
                <a:srgbClr val="000000"/>
              </a:buClr>
              <a:buSzPts val="1100"/>
              <a:buFont typeface="Arial"/>
              <a:buChar char="●"/>
            </a:pPr>
            <a:r>
              <a:rPr lang="en"/>
              <a:t>I am Confident</a:t>
            </a:r>
            <a:endParaRPr/>
          </a:p>
          <a:p>
            <a:pPr marL="457200" marR="0" lvl="0" indent="-298450" algn="l" rtl="0">
              <a:lnSpc>
                <a:spcPct val="100000"/>
              </a:lnSpc>
              <a:spcBef>
                <a:spcPts val="0"/>
              </a:spcBef>
              <a:spcAft>
                <a:spcPts val="0"/>
              </a:spcAft>
              <a:buClr>
                <a:srgbClr val="000000"/>
              </a:buClr>
              <a:buSzPts val="1100"/>
              <a:buFont typeface="Arial"/>
              <a:buChar char="●"/>
            </a:pPr>
            <a:r>
              <a:rPr lang="en"/>
              <a:t>I am Very Confident</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333e1a7a55_0_2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9" name="Google Shape;149;g1333e1a7a55_0_27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2 minutes to introduce</a:t>
            </a:r>
            <a:endParaRPr/>
          </a:p>
          <a:p>
            <a:pPr marL="0" lvl="0" indent="0" algn="l" rtl="0">
              <a:lnSpc>
                <a:spcPct val="100000"/>
              </a:lnSpc>
              <a:spcBef>
                <a:spcPts val="0"/>
              </a:spcBef>
              <a:spcAft>
                <a:spcPts val="0"/>
              </a:spcAft>
              <a:buSzPts val="1100"/>
              <a:buNone/>
            </a:pPr>
            <a:r>
              <a:rPr lang="en"/>
              <a:t>10 minutes for contributing and discussion</a:t>
            </a:r>
            <a:endParaRPr/>
          </a:p>
          <a:p>
            <a:pPr marL="0" lvl="0" indent="0" algn="l" rtl="0">
              <a:lnSpc>
                <a:spcPct val="100000"/>
              </a:lnSpc>
              <a:spcBef>
                <a:spcPts val="0"/>
              </a:spcBef>
              <a:spcAft>
                <a:spcPts val="0"/>
              </a:spcAft>
              <a:buSzPts val="1100"/>
              <a:buNone/>
            </a:pPr>
            <a:r>
              <a:rPr lang="en"/>
              <a:t>Create a JamBoard or other collaborative tool. If using a google tool, make sure the people with the link have editing access (not just viewing access). </a:t>
            </a:r>
            <a:endParaRPr/>
          </a:p>
          <a:p>
            <a:pPr marL="0" lvl="0" indent="0" algn="l" rtl="0">
              <a:lnSpc>
                <a:spcPct val="100000"/>
              </a:lnSpc>
              <a:spcBef>
                <a:spcPts val="0"/>
              </a:spcBef>
              <a:spcAft>
                <a:spcPts val="0"/>
              </a:spcAft>
              <a:buSzPts val="1100"/>
              <a:buNone/>
            </a:pPr>
            <a:r>
              <a:rPr lang="en"/>
              <a:t>Encourage creativity and varity in expression. Doing so will allow students to tap into the format they feel most comfortable with. </a:t>
            </a:r>
            <a:endParaRPr/>
          </a:p>
          <a:p>
            <a:pPr marL="0" lvl="0" indent="0" algn="l" rtl="0">
              <a:lnSpc>
                <a:spcPct val="100000"/>
              </a:lnSpc>
              <a:spcBef>
                <a:spcPts val="0"/>
              </a:spcBef>
              <a:spcAft>
                <a:spcPts val="0"/>
              </a:spcAft>
              <a:buSzPts val="1100"/>
              <a:buNone/>
            </a:pPr>
            <a:r>
              <a:rPr lang="en"/>
              <a:t>Add your own contribution so that students can learn more about your </a:t>
            </a:r>
            <a:endParaRPr/>
          </a:p>
          <a:p>
            <a:pPr marL="0" lvl="0" indent="0" algn="l" rtl="0">
              <a:lnSpc>
                <a:spcPct val="100000"/>
              </a:lnSpc>
              <a:spcBef>
                <a:spcPts val="0"/>
              </a:spcBef>
              <a:spcAft>
                <a:spcPts val="0"/>
              </a:spcAft>
              <a:buSzPts val="1100"/>
              <a:buNone/>
            </a:pPr>
            <a:r>
              <a:rPr lang="en"/>
              <a:t>Discuss this activity with your PM for additional ideas and a deeper expression of themselves. </a:t>
            </a:r>
            <a:endParaRPr/>
          </a:p>
          <a:p>
            <a:pPr marL="0" lvl="0" indent="0" algn="l" rtl="0">
              <a:lnSpc>
                <a:spcPct val="100000"/>
              </a:lnSpc>
              <a:spcBef>
                <a:spcPts val="0"/>
              </a:spcBef>
              <a:spcAft>
                <a:spcPts val="0"/>
              </a:spcAft>
              <a:buSzPts val="1100"/>
              <a:buNone/>
            </a:pPr>
            <a:r>
              <a:rPr lang="en"/>
              <a:t>As the images appear, make comments.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This slide brings in important vocabulary. Initially it is the difference between advisement and registration. Next it will be examples of questions that are related to both registration (the act of enrollment, something students do on their own, PM will guide them through the process), academic advisement is the act of discussing ones path to graduation, which includes advice on which classes to register for, but is more. Students work with an Academic Advisor who is a full time faculty member in their department. Academic Advisors should be able to </a:t>
            </a:r>
            <a:endParaRPr/>
          </a:p>
          <a:p>
            <a:pPr marL="171450" lvl="0" indent="-171450" algn="l" rtl="0">
              <a:lnSpc>
                <a:spcPct val="100000"/>
              </a:lnSpc>
              <a:spcBef>
                <a:spcPts val="0"/>
              </a:spcBef>
              <a:spcAft>
                <a:spcPts val="0"/>
              </a:spcAft>
              <a:buSzPts val="1100"/>
              <a:buChar char="●"/>
            </a:pPr>
            <a:r>
              <a:rPr lang="en"/>
              <a:t>Discuss prerequisites</a:t>
            </a:r>
            <a:endParaRPr/>
          </a:p>
          <a:p>
            <a:pPr marL="171450" lvl="0" indent="-171450" algn="l" rtl="0">
              <a:lnSpc>
                <a:spcPct val="100000"/>
              </a:lnSpc>
              <a:spcBef>
                <a:spcPts val="0"/>
              </a:spcBef>
              <a:spcAft>
                <a:spcPts val="0"/>
              </a:spcAft>
              <a:buSzPts val="1100"/>
              <a:buChar char="●"/>
            </a:pPr>
            <a:r>
              <a:rPr lang="en"/>
              <a:t>Which clubs are available and how to join</a:t>
            </a:r>
            <a:endParaRPr/>
          </a:p>
          <a:p>
            <a:pPr marL="171450" lvl="0" indent="-171450" algn="l" rtl="0">
              <a:lnSpc>
                <a:spcPct val="100000"/>
              </a:lnSpc>
              <a:spcBef>
                <a:spcPts val="0"/>
              </a:spcBef>
              <a:spcAft>
                <a:spcPts val="0"/>
              </a:spcAft>
              <a:buSzPts val="1100"/>
              <a:buChar char="●"/>
            </a:pPr>
            <a:r>
              <a:rPr lang="en"/>
              <a:t>Guide a student who is struggling or who is excelling </a:t>
            </a:r>
            <a:endParaRPr/>
          </a:p>
          <a:p>
            <a:pPr marL="171450" lvl="0" indent="-171450" algn="l" rtl="0">
              <a:lnSpc>
                <a:spcPct val="100000"/>
              </a:lnSpc>
              <a:spcBef>
                <a:spcPts val="0"/>
              </a:spcBef>
              <a:spcAft>
                <a:spcPts val="0"/>
              </a:spcAft>
              <a:buSzPts val="1100"/>
              <a:buChar char="●"/>
            </a:pPr>
            <a:r>
              <a:rPr lang="en"/>
              <a:t>Offer career advice</a:t>
            </a:r>
            <a:endParaRPr/>
          </a:p>
          <a:p>
            <a:pPr marL="171450" lvl="0" indent="-171450" algn="l" rtl="0">
              <a:lnSpc>
                <a:spcPct val="100000"/>
              </a:lnSpc>
              <a:spcBef>
                <a:spcPts val="0"/>
              </a:spcBef>
              <a:spcAft>
                <a:spcPts val="0"/>
              </a:spcAft>
              <a:buSzPts val="1100"/>
              <a:buChar char="●"/>
            </a:pPr>
            <a:r>
              <a:rPr lang="en"/>
              <a:t>Discuss programs available to students.</a:t>
            </a:r>
            <a:endParaRPr/>
          </a:p>
          <a:p>
            <a:pPr marL="171450" lvl="0" indent="-10160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Advisors will NOT talk about financial aid issues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Some students have additional advisors if they are in SEEK or ASAP programs.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ge9cbfdc5b1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ge9cbfdc5b1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Peer Mentors helped develop this list of questions.</a:t>
            </a:r>
            <a:endParaRPr/>
          </a:p>
          <a:p>
            <a:pPr marL="0" lvl="0" indent="0" algn="l" rtl="0">
              <a:lnSpc>
                <a:spcPct val="100000"/>
              </a:lnSpc>
              <a:spcBef>
                <a:spcPts val="0"/>
              </a:spcBef>
              <a:spcAft>
                <a:spcPts val="0"/>
              </a:spcAft>
              <a:buSzPts val="1100"/>
              <a:buNone/>
            </a:pPr>
            <a:r>
              <a:rPr lang="en"/>
              <a:t>To engage students, ask if they think these questions are more academic advisement or registration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000"/>
              <a:buNone/>
              <a:defRPr sz="4000"/>
            </a:lvl1pPr>
            <a:lvl2pPr lvl="1" algn="ctr">
              <a:lnSpc>
                <a:spcPct val="100000"/>
              </a:lnSpc>
              <a:spcBef>
                <a:spcPts val="0"/>
              </a:spcBef>
              <a:spcAft>
                <a:spcPts val="0"/>
              </a:spcAft>
              <a:buSzPts val="4000"/>
              <a:buNone/>
              <a:defRPr sz="4000"/>
            </a:lvl2pPr>
            <a:lvl3pPr lvl="2" algn="ctr">
              <a:lnSpc>
                <a:spcPct val="100000"/>
              </a:lnSpc>
              <a:spcBef>
                <a:spcPts val="0"/>
              </a:spcBef>
              <a:spcAft>
                <a:spcPts val="0"/>
              </a:spcAft>
              <a:buSzPts val="4000"/>
              <a:buNone/>
              <a:defRPr sz="4000"/>
            </a:lvl3pPr>
            <a:lvl4pPr lvl="3" algn="ctr">
              <a:lnSpc>
                <a:spcPct val="100000"/>
              </a:lnSpc>
              <a:spcBef>
                <a:spcPts val="0"/>
              </a:spcBef>
              <a:spcAft>
                <a:spcPts val="0"/>
              </a:spcAft>
              <a:buSzPts val="4000"/>
              <a:buNone/>
              <a:defRPr sz="4000"/>
            </a:lvl4pPr>
            <a:lvl5pPr lvl="4" algn="ctr">
              <a:lnSpc>
                <a:spcPct val="100000"/>
              </a:lnSpc>
              <a:spcBef>
                <a:spcPts val="0"/>
              </a:spcBef>
              <a:spcAft>
                <a:spcPts val="0"/>
              </a:spcAft>
              <a:buSzPts val="4000"/>
              <a:buNone/>
              <a:defRPr sz="4000"/>
            </a:lvl5pPr>
            <a:lvl6pPr lvl="5" algn="ctr">
              <a:lnSpc>
                <a:spcPct val="100000"/>
              </a:lnSpc>
              <a:spcBef>
                <a:spcPts val="0"/>
              </a:spcBef>
              <a:spcAft>
                <a:spcPts val="0"/>
              </a:spcAft>
              <a:buSzPts val="4000"/>
              <a:buNone/>
              <a:defRPr sz="4000"/>
            </a:lvl6pPr>
            <a:lvl7pPr lvl="6" algn="ctr">
              <a:lnSpc>
                <a:spcPct val="100000"/>
              </a:lnSpc>
              <a:spcBef>
                <a:spcPts val="0"/>
              </a:spcBef>
              <a:spcAft>
                <a:spcPts val="0"/>
              </a:spcAft>
              <a:buSzPts val="4000"/>
              <a:buNone/>
              <a:defRPr sz="4000"/>
            </a:lvl7pPr>
            <a:lvl8pPr lvl="7" algn="ctr">
              <a:lnSpc>
                <a:spcPct val="100000"/>
              </a:lnSpc>
              <a:spcBef>
                <a:spcPts val="0"/>
              </a:spcBef>
              <a:spcAft>
                <a:spcPts val="0"/>
              </a:spcAft>
              <a:buSzPts val="4000"/>
              <a:buNone/>
              <a:defRPr sz="4000"/>
            </a:lvl8pPr>
            <a:lvl9pPr lvl="8" algn="ctr">
              <a:lnSpc>
                <a:spcPct val="100000"/>
              </a:lnSpc>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1"/>
        <p:cNvGrpSpPr/>
        <p:nvPr/>
      </p:nvGrpSpPr>
      <p:grpSpPr>
        <a:xfrm>
          <a:off x="0" y="0"/>
          <a:ext cx="0" cy="0"/>
          <a:chOff x="0" y="0"/>
          <a:chExt cx="0" cy="0"/>
        </a:xfrm>
      </p:grpSpPr>
      <p:cxnSp>
        <p:nvCxnSpPr>
          <p:cNvPr id="52" name="Google Shape;52;p11"/>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53" name="Google Shape;53;p11"/>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4" name="Google Shape;54;p11"/>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6"/>
        <p:cNvGrpSpPr/>
        <p:nvPr/>
      </p:nvGrpSpPr>
      <p:grpSpPr>
        <a:xfrm>
          <a:off x="0" y="0"/>
          <a:ext cx="0" cy="0"/>
          <a:chOff x="0" y="0"/>
          <a:chExt cx="0" cy="0"/>
        </a:xfrm>
      </p:grpSpPr>
      <p:sp>
        <p:nvSpPr>
          <p:cNvPr id="57" name="Google Shape;57;p12"/>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8" name="Google Shape;58;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None/>
              <a:defRPr sz="4000"/>
            </a:lvl1pPr>
            <a:lvl2pPr lvl="1" algn="ctr" rtl="0">
              <a:spcBef>
                <a:spcPts val="0"/>
              </a:spcBef>
              <a:spcAft>
                <a:spcPts val="0"/>
              </a:spcAft>
              <a:buSzPts val="4000"/>
              <a:buNone/>
              <a:defRPr sz="4000"/>
            </a:lvl2pPr>
            <a:lvl3pPr lvl="2" algn="ctr" rtl="0">
              <a:spcBef>
                <a:spcPts val="0"/>
              </a:spcBef>
              <a:spcAft>
                <a:spcPts val="0"/>
              </a:spcAft>
              <a:buSzPts val="4000"/>
              <a:buNone/>
              <a:defRPr sz="4000"/>
            </a:lvl3pPr>
            <a:lvl4pPr lvl="3" algn="ctr" rtl="0">
              <a:spcBef>
                <a:spcPts val="0"/>
              </a:spcBef>
              <a:spcAft>
                <a:spcPts val="0"/>
              </a:spcAft>
              <a:buSzPts val="4000"/>
              <a:buNone/>
              <a:defRPr sz="4000"/>
            </a:lvl4pPr>
            <a:lvl5pPr lvl="4" algn="ctr" rtl="0">
              <a:spcBef>
                <a:spcPts val="0"/>
              </a:spcBef>
              <a:spcAft>
                <a:spcPts val="0"/>
              </a:spcAft>
              <a:buSzPts val="4000"/>
              <a:buNone/>
              <a:defRPr sz="4000"/>
            </a:lvl5pPr>
            <a:lvl6pPr lvl="5" algn="ctr" rtl="0">
              <a:spcBef>
                <a:spcPts val="0"/>
              </a:spcBef>
              <a:spcAft>
                <a:spcPts val="0"/>
              </a:spcAft>
              <a:buSzPts val="4000"/>
              <a:buNone/>
              <a:defRPr sz="4000"/>
            </a:lvl6pPr>
            <a:lvl7pPr lvl="6" algn="ctr" rtl="0">
              <a:spcBef>
                <a:spcPts val="0"/>
              </a:spcBef>
              <a:spcAft>
                <a:spcPts val="0"/>
              </a:spcAft>
              <a:buSzPts val="4000"/>
              <a:buNone/>
              <a:defRPr sz="4000"/>
            </a:lvl7pPr>
            <a:lvl8pPr lvl="7" algn="ctr" rtl="0">
              <a:spcBef>
                <a:spcPts val="0"/>
              </a:spcBef>
              <a:spcAft>
                <a:spcPts val="0"/>
              </a:spcAft>
              <a:buSzPts val="4000"/>
              <a:buNone/>
              <a:defRPr sz="4000"/>
            </a:lvl8pPr>
            <a:lvl9pPr lvl="8" algn="ctr" rtl="0">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87" name="Google Shape;87;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88"/>
        <p:cNvGrpSpPr/>
        <p:nvPr/>
      </p:nvGrpSpPr>
      <p:grpSpPr>
        <a:xfrm>
          <a:off x="0" y="0"/>
          <a:ext cx="0" cy="0"/>
          <a:chOff x="0" y="0"/>
          <a:chExt cx="0" cy="0"/>
        </a:xfrm>
      </p:grpSpPr>
      <p:cxnSp>
        <p:nvCxnSpPr>
          <p:cNvPr id="89" name="Google Shape;89;p19"/>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90" name="Google Shape;90;p19"/>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91" name="Google Shape;91;p19"/>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rtl="0">
              <a:spcBef>
                <a:spcPts val="0"/>
              </a:spcBef>
              <a:spcAft>
                <a:spcPts val="0"/>
              </a:spcAft>
              <a:buSzPts val="1200"/>
              <a:buChar char="●"/>
              <a:defRPr sz="12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92" name="Google Shape;92;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3"/>
        <p:cNvGrpSpPr/>
        <p:nvPr/>
      </p:nvGrpSpPr>
      <p:grpSpPr>
        <a:xfrm>
          <a:off x="0" y="0"/>
          <a:ext cx="0" cy="0"/>
          <a:chOff x="0" y="0"/>
          <a:chExt cx="0" cy="0"/>
        </a:xfrm>
      </p:grpSpPr>
      <p:sp>
        <p:nvSpPr>
          <p:cNvPr id="94" name="Google Shape;94;p20"/>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a:endParaRPr/>
          </a:p>
        </p:txBody>
      </p:sp>
      <p:sp>
        <p:nvSpPr>
          <p:cNvPr id="95" name="Google Shape;95;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6"/>
        <p:cNvGrpSpPr/>
        <p:nvPr/>
      </p:nvGrpSpPr>
      <p:grpSpPr>
        <a:xfrm>
          <a:off x="0" y="0"/>
          <a:ext cx="0" cy="0"/>
          <a:chOff x="0" y="0"/>
          <a:chExt cx="0" cy="0"/>
        </a:xfrm>
      </p:grpSpPr>
      <p:sp>
        <p:nvSpPr>
          <p:cNvPr id="97" name="Google Shape;97;p21"/>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98" name="Google Shape;98;p21"/>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9" name="Google Shape;99;p21"/>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800"/>
              <a:buNone/>
              <a:defRPr sz="3800"/>
            </a:lvl1pPr>
            <a:lvl2pPr lvl="1" algn="ctr" rtl="0">
              <a:spcBef>
                <a:spcPts val="0"/>
              </a:spcBef>
              <a:spcAft>
                <a:spcPts val="0"/>
              </a:spcAft>
              <a:buSzPts val="3800"/>
              <a:buNone/>
              <a:defRPr sz="3800"/>
            </a:lvl2pPr>
            <a:lvl3pPr lvl="2" algn="ctr" rtl="0">
              <a:spcBef>
                <a:spcPts val="0"/>
              </a:spcBef>
              <a:spcAft>
                <a:spcPts val="0"/>
              </a:spcAft>
              <a:buSzPts val="3800"/>
              <a:buNone/>
              <a:defRPr sz="3800"/>
            </a:lvl3pPr>
            <a:lvl4pPr lvl="3" algn="ctr" rtl="0">
              <a:spcBef>
                <a:spcPts val="0"/>
              </a:spcBef>
              <a:spcAft>
                <a:spcPts val="0"/>
              </a:spcAft>
              <a:buSzPts val="3800"/>
              <a:buNone/>
              <a:defRPr sz="3800"/>
            </a:lvl4pPr>
            <a:lvl5pPr lvl="4" algn="ctr" rtl="0">
              <a:spcBef>
                <a:spcPts val="0"/>
              </a:spcBef>
              <a:spcAft>
                <a:spcPts val="0"/>
              </a:spcAft>
              <a:buSzPts val="3800"/>
              <a:buNone/>
              <a:defRPr sz="3800"/>
            </a:lvl5pPr>
            <a:lvl6pPr lvl="5" algn="ctr" rtl="0">
              <a:spcBef>
                <a:spcPts val="0"/>
              </a:spcBef>
              <a:spcAft>
                <a:spcPts val="0"/>
              </a:spcAft>
              <a:buSzPts val="3800"/>
              <a:buNone/>
              <a:defRPr sz="3800"/>
            </a:lvl6pPr>
            <a:lvl7pPr lvl="6" algn="ctr" rtl="0">
              <a:spcBef>
                <a:spcPts val="0"/>
              </a:spcBef>
              <a:spcAft>
                <a:spcPts val="0"/>
              </a:spcAft>
              <a:buSzPts val="3800"/>
              <a:buNone/>
              <a:defRPr sz="3800"/>
            </a:lvl7pPr>
            <a:lvl8pPr lvl="7" algn="ctr" rtl="0">
              <a:spcBef>
                <a:spcPts val="0"/>
              </a:spcBef>
              <a:spcAft>
                <a:spcPts val="0"/>
              </a:spcAft>
              <a:buSzPts val="3800"/>
              <a:buNone/>
              <a:defRPr sz="3800"/>
            </a:lvl8pPr>
            <a:lvl9pPr lvl="8" algn="ctr" rtl="0">
              <a:spcBef>
                <a:spcPts val="0"/>
              </a:spcBef>
              <a:spcAft>
                <a:spcPts val="0"/>
              </a:spcAft>
              <a:buSzPts val="3800"/>
              <a:buNone/>
              <a:defRPr sz="3800"/>
            </a:lvl9pPr>
          </a:lstStyle>
          <a:p>
            <a:endParaRPr/>
          </a:p>
        </p:txBody>
      </p:sp>
      <p:sp>
        <p:nvSpPr>
          <p:cNvPr id="100" name="Google Shape;100;p21"/>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101" name="Google Shape;101;p21"/>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102" name="Google Shape;102;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
        <p:cNvGrpSpPr/>
        <p:nvPr/>
      </p:nvGrpSpPr>
      <p:grpSpPr>
        <a:xfrm>
          <a:off x="0" y="0"/>
          <a:ext cx="0" cy="0"/>
          <a:chOff x="0" y="0"/>
          <a:chExt cx="0" cy="0"/>
        </a:xfrm>
      </p:grpSpPr>
      <p:sp>
        <p:nvSpPr>
          <p:cNvPr id="17" name="Google Shape;17;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3"/>
        <p:cNvGrpSpPr/>
        <p:nvPr/>
      </p:nvGrpSpPr>
      <p:grpSpPr>
        <a:xfrm>
          <a:off x="0" y="0"/>
          <a:ext cx="0" cy="0"/>
          <a:chOff x="0" y="0"/>
          <a:chExt cx="0" cy="0"/>
        </a:xfrm>
      </p:grpSpPr>
      <p:sp>
        <p:nvSpPr>
          <p:cNvPr id="104" name="Google Shape;104;p22"/>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05" name="Google Shape;105;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106"/>
        <p:cNvGrpSpPr/>
        <p:nvPr/>
      </p:nvGrpSpPr>
      <p:grpSpPr>
        <a:xfrm>
          <a:off x="0" y="0"/>
          <a:ext cx="0" cy="0"/>
          <a:chOff x="0" y="0"/>
          <a:chExt cx="0" cy="0"/>
        </a:xfrm>
      </p:grpSpPr>
      <p:sp>
        <p:nvSpPr>
          <p:cNvPr id="107" name="Google Shape;107;p23"/>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3"/>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accent5"/>
              </a:buClr>
              <a:buSzPts val="13000"/>
              <a:buNone/>
              <a:defRPr sz="13000">
                <a:solidFill>
                  <a:schemeClr val="accent5"/>
                </a:solidFill>
              </a:defRPr>
            </a:lvl1pPr>
            <a:lvl2pPr lvl="1" algn="ctr" rtl="0">
              <a:spcBef>
                <a:spcPts val="0"/>
              </a:spcBef>
              <a:spcAft>
                <a:spcPts val="0"/>
              </a:spcAft>
              <a:buClr>
                <a:schemeClr val="accent5"/>
              </a:buClr>
              <a:buSzPts val="13000"/>
              <a:buNone/>
              <a:defRPr sz="13000">
                <a:solidFill>
                  <a:schemeClr val="accent5"/>
                </a:solidFill>
              </a:defRPr>
            </a:lvl2pPr>
            <a:lvl3pPr lvl="2" algn="ctr" rtl="0">
              <a:spcBef>
                <a:spcPts val="0"/>
              </a:spcBef>
              <a:spcAft>
                <a:spcPts val="0"/>
              </a:spcAft>
              <a:buClr>
                <a:schemeClr val="accent5"/>
              </a:buClr>
              <a:buSzPts val="13000"/>
              <a:buNone/>
              <a:defRPr sz="13000">
                <a:solidFill>
                  <a:schemeClr val="accent5"/>
                </a:solidFill>
              </a:defRPr>
            </a:lvl3pPr>
            <a:lvl4pPr lvl="3" algn="ctr" rtl="0">
              <a:spcBef>
                <a:spcPts val="0"/>
              </a:spcBef>
              <a:spcAft>
                <a:spcPts val="0"/>
              </a:spcAft>
              <a:buClr>
                <a:schemeClr val="accent5"/>
              </a:buClr>
              <a:buSzPts val="13000"/>
              <a:buNone/>
              <a:defRPr sz="13000">
                <a:solidFill>
                  <a:schemeClr val="accent5"/>
                </a:solidFill>
              </a:defRPr>
            </a:lvl4pPr>
            <a:lvl5pPr lvl="4" algn="ctr" rtl="0">
              <a:spcBef>
                <a:spcPts val="0"/>
              </a:spcBef>
              <a:spcAft>
                <a:spcPts val="0"/>
              </a:spcAft>
              <a:buClr>
                <a:schemeClr val="accent5"/>
              </a:buClr>
              <a:buSzPts val="13000"/>
              <a:buNone/>
              <a:defRPr sz="13000">
                <a:solidFill>
                  <a:schemeClr val="accent5"/>
                </a:solidFill>
              </a:defRPr>
            </a:lvl5pPr>
            <a:lvl6pPr lvl="5" algn="ctr" rtl="0">
              <a:spcBef>
                <a:spcPts val="0"/>
              </a:spcBef>
              <a:spcAft>
                <a:spcPts val="0"/>
              </a:spcAft>
              <a:buClr>
                <a:schemeClr val="accent5"/>
              </a:buClr>
              <a:buSzPts val="13000"/>
              <a:buNone/>
              <a:defRPr sz="13000">
                <a:solidFill>
                  <a:schemeClr val="accent5"/>
                </a:solidFill>
              </a:defRPr>
            </a:lvl6pPr>
            <a:lvl7pPr lvl="6" algn="ctr" rtl="0">
              <a:spcBef>
                <a:spcPts val="0"/>
              </a:spcBef>
              <a:spcAft>
                <a:spcPts val="0"/>
              </a:spcAft>
              <a:buClr>
                <a:schemeClr val="accent5"/>
              </a:buClr>
              <a:buSzPts val="13000"/>
              <a:buNone/>
              <a:defRPr sz="13000">
                <a:solidFill>
                  <a:schemeClr val="accent5"/>
                </a:solidFill>
              </a:defRPr>
            </a:lvl7pPr>
            <a:lvl8pPr lvl="7" algn="ctr" rtl="0">
              <a:spcBef>
                <a:spcPts val="0"/>
              </a:spcBef>
              <a:spcAft>
                <a:spcPts val="0"/>
              </a:spcAft>
              <a:buClr>
                <a:schemeClr val="accent5"/>
              </a:buClr>
              <a:buSzPts val="13000"/>
              <a:buNone/>
              <a:defRPr sz="13000">
                <a:solidFill>
                  <a:schemeClr val="accent5"/>
                </a:solidFill>
              </a:defRPr>
            </a:lvl8pPr>
            <a:lvl9pPr lvl="8" algn="ctr" rtl="0">
              <a:spcBef>
                <a:spcPts val="0"/>
              </a:spcBef>
              <a:spcAft>
                <a:spcPts val="0"/>
              </a:spcAft>
              <a:buClr>
                <a:schemeClr val="accent5"/>
              </a:buClr>
              <a:buSzPts val="13000"/>
              <a:buNone/>
              <a:defRPr sz="13000">
                <a:solidFill>
                  <a:schemeClr val="accent5"/>
                </a:solidFill>
              </a:defRPr>
            </a:lvl9pPr>
          </a:lstStyle>
          <a:p>
            <a:r>
              <a:t>xx%</a:t>
            </a:r>
          </a:p>
        </p:txBody>
      </p:sp>
      <p:sp>
        <p:nvSpPr>
          <p:cNvPr id="109" name="Google Shape;109;p23"/>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SzPts val="1800"/>
              <a:buChar char="●"/>
              <a:defRPr/>
            </a:lvl1pPr>
            <a:lvl2pPr marL="914400" lvl="1" indent="-317500" algn="ctr" rtl="0">
              <a:spcBef>
                <a:spcPts val="0"/>
              </a:spcBef>
              <a:spcAft>
                <a:spcPts val="0"/>
              </a:spcAft>
              <a:buSzPts val="1400"/>
              <a:buChar char="○"/>
              <a:defRPr/>
            </a:lvl2pPr>
            <a:lvl3pPr marL="1371600" lvl="2" indent="-317500" algn="ctr" rtl="0">
              <a:spcBef>
                <a:spcPts val="0"/>
              </a:spcBef>
              <a:spcAft>
                <a:spcPts val="0"/>
              </a:spcAft>
              <a:buSzPts val="1400"/>
              <a:buChar char="■"/>
              <a:defRPr/>
            </a:lvl3pPr>
            <a:lvl4pPr marL="1828800" lvl="3" indent="-317500" algn="ctr" rtl="0">
              <a:spcBef>
                <a:spcPts val="0"/>
              </a:spcBef>
              <a:spcAft>
                <a:spcPts val="0"/>
              </a:spcAft>
              <a:buSzPts val="1400"/>
              <a:buChar char="●"/>
              <a:defRPr/>
            </a:lvl4pPr>
            <a:lvl5pPr marL="2286000" lvl="4" indent="-317500" algn="ctr" rtl="0">
              <a:spcBef>
                <a:spcPts val="0"/>
              </a:spcBef>
              <a:spcAft>
                <a:spcPts val="0"/>
              </a:spcAft>
              <a:buSzPts val="1400"/>
              <a:buChar char="○"/>
              <a:defRPr/>
            </a:lvl5pPr>
            <a:lvl6pPr marL="2743200" lvl="5" indent="-317500" algn="ctr" rtl="0">
              <a:spcBef>
                <a:spcPts val="0"/>
              </a:spcBef>
              <a:spcAft>
                <a:spcPts val="0"/>
              </a:spcAft>
              <a:buSzPts val="1400"/>
              <a:buChar char="■"/>
              <a:defRPr/>
            </a:lvl6pPr>
            <a:lvl7pPr marL="3200400" lvl="6" indent="-317500" algn="ctr" rtl="0">
              <a:spcBef>
                <a:spcPts val="0"/>
              </a:spcBef>
              <a:spcAft>
                <a:spcPts val="0"/>
              </a:spcAft>
              <a:buSzPts val="1400"/>
              <a:buChar char="●"/>
              <a:defRPr/>
            </a:lvl7pPr>
            <a:lvl8pPr marL="3657600" lvl="7" indent="-317500" algn="ctr" rtl="0">
              <a:spcBef>
                <a:spcPts val="0"/>
              </a:spcBef>
              <a:spcAft>
                <a:spcPts val="0"/>
              </a:spcAft>
              <a:buSzPts val="1400"/>
              <a:buChar char="○"/>
              <a:defRPr/>
            </a:lvl8pPr>
            <a:lvl9pPr marL="4114800" lvl="8" indent="-317500" algn="ctr" rtl="0">
              <a:spcBef>
                <a:spcPts val="0"/>
              </a:spcBef>
              <a:spcAft>
                <a:spcPts val="0"/>
              </a:spcAft>
              <a:buSzPts val="1400"/>
              <a:buChar char="■"/>
              <a:defRPr/>
            </a:lvl9pPr>
          </a:lstStyle>
          <a:p>
            <a:endParaRPr/>
          </a:p>
        </p:txBody>
      </p:sp>
      <p:sp>
        <p:nvSpPr>
          <p:cNvPr id="110" name="Google Shape;110;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11"/>
        <p:cNvGrpSpPr/>
        <p:nvPr/>
      </p:nvGrpSpPr>
      <p:grpSpPr>
        <a:xfrm>
          <a:off x="0" y="0"/>
          <a:ext cx="0" cy="0"/>
          <a:chOff x="0" y="0"/>
          <a:chExt cx="0" cy="0"/>
        </a:xfrm>
      </p:grpSpPr>
      <p:sp>
        <p:nvSpPr>
          <p:cNvPr id="112" name="Google Shape;112;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23" name="Google Shape;23;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4"/>
        <p:cNvGrpSpPr/>
        <p:nvPr/>
      </p:nvGrpSpPr>
      <p:grpSpPr>
        <a:xfrm>
          <a:off x="0" y="0"/>
          <a:ext cx="0" cy="0"/>
          <a:chOff x="0" y="0"/>
          <a:chExt cx="0" cy="0"/>
        </a:xfrm>
      </p:grpSpPr>
      <p:sp>
        <p:nvSpPr>
          <p:cNvPr id="25" name="Google Shape;25;p6"/>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6" name="Google Shape;26;p6"/>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27" name="Google Shape;27;p6"/>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3800"/>
              <a:buNone/>
              <a:defRPr sz="3800"/>
            </a:lvl1pPr>
            <a:lvl2pPr lvl="1" algn="ctr">
              <a:lnSpc>
                <a:spcPct val="100000"/>
              </a:lnSpc>
              <a:spcBef>
                <a:spcPts val="0"/>
              </a:spcBef>
              <a:spcAft>
                <a:spcPts val="0"/>
              </a:spcAft>
              <a:buSzPts val="3800"/>
              <a:buNone/>
              <a:defRPr sz="3800"/>
            </a:lvl2pPr>
            <a:lvl3pPr lvl="2" algn="ctr">
              <a:lnSpc>
                <a:spcPct val="100000"/>
              </a:lnSpc>
              <a:spcBef>
                <a:spcPts val="0"/>
              </a:spcBef>
              <a:spcAft>
                <a:spcPts val="0"/>
              </a:spcAft>
              <a:buSzPts val="3800"/>
              <a:buNone/>
              <a:defRPr sz="3800"/>
            </a:lvl3pPr>
            <a:lvl4pPr lvl="3" algn="ctr">
              <a:lnSpc>
                <a:spcPct val="100000"/>
              </a:lnSpc>
              <a:spcBef>
                <a:spcPts val="0"/>
              </a:spcBef>
              <a:spcAft>
                <a:spcPts val="0"/>
              </a:spcAft>
              <a:buSzPts val="3800"/>
              <a:buNone/>
              <a:defRPr sz="3800"/>
            </a:lvl4pPr>
            <a:lvl5pPr lvl="4" algn="ctr">
              <a:lnSpc>
                <a:spcPct val="100000"/>
              </a:lnSpc>
              <a:spcBef>
                <a:spcPts val="0"/>
              </a:spcBef>
              <a:spcAft>
                <a:spcPts val="0"/>
              </a:spcAft>
              <a:buSzPts val="3800"/>
              <a:buNone/>
              <a:defRPr sz="3800"/>
            </a:lvl5pPr>
            <a:lvl6pPr lvl="5" algn="ctr">
              <a:lnSpc>
                <a:spcPct val="100000"/>
              </a:lnSpc>
              <a:spcBef>
                <a:spcPts val="0"/>
              </a:spcBef>
              <a:spcAft>
                <a:spcPts val="0"/>
              </a:spcAft>
              <a:buSzPts val="3800"/>
              <a:buNone/>
              <a:defRPr sz="3800"/>
            </a:lvl6pPr>
            <a:lvl7pPr lvl="6" algn="ctr">
              <a:lnSpc>
                <a:spcPct val="100000"/>
              </a:lnSpc>
              <a:spcBef>
                <a:spcPts val="0"/>
              </a:spcBef>
              <a:spcAft>
                <a:spcPts val="0"/>
              </a:spcAft>
              <a:buSzPts val="3800"/>
              <a:buNone/>
              <a:defRPr sz="3800"/>
            </a:lvl7pPr>
            <a:lvl8pPr lvl="7" algn="ctr">
              <a:lnSpc>
                <a:spcPct val="100000"/>
              </a:lnSpc>
              <a:spcBef>
                <a:spcPts val="0"/>
              </a:spcBef>
              <a:spcAft>
                <a:spcPts val="0"/>
              </a:spcAft>
              <a:buSzPts val="3800"/>
              <a:buNone/>
              <a:defRPr sz="3800"/>
            </a:lvl8pPr>
            <a:lvl9pPr lvl="8" algn="ctr">
              <a:lnSpc>
                <a:spcPct val="100000"/>
              </a:lnSpc>
              <a:spcBef>
                <a:spcPts val="0"/>
              </a:spcBef>
              <a:spcAft>
                <a:spcPts val="0"/>
              </a:spcAft>
              <a:buSzPts val="3800"/>
              <a:buNone/>
              <a:defRPr sz="3800"/>
            </a:lvl9pPr>
          </a:lstStyle>
          <a:p>
            <a:endParaRPr/>
          </a:p>
        </p:txBody>
      </p:sp>
      <p:sp>
        <p:nvSpPr>
          <p:cNvPr id="28" name="Google Shape;28;p6"/>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29" name="Google Shape;29;p6"/>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1"/>
        <p:cNvGrpSpPr/>
        <p:nvPr/>
      </p:nvGrpSpPr>
      <p:grpSpPr>
        <a:xfrm>
          <a:off x="0" y="0"/>
          <a:ext cx="0" cy="0"/>
          <a:chOff x="0" y="0"/>
          <a:chExt cx="0" cy="0"/>
        </a:xfrm>
      </p:grpSpPr>
      <p:sp>
        <p:nvSpPr>
          <p:cNvPr id="32" name="Google Shape;32;p7"/>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7"/>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Clr>
                <a:schemeClr val="accent5"/>
              </a:buClr>
              <a:buSzPts val="13000"/>
              <a:buNone/>
              <a:defRPr sz="13000">
                <a:solidFill>
                  <a:schemeClr val="accent5"/>
                </a:solidFill>
              </a:defRPr>
            </a:lvl1pPr>
            <a:lvl2pPr lvl="1" algn="ctr">
              <a:lnSpc>
                <a:spcPct val="100000"/>
              </a:lnSpc>
              <a:spcBef>
                <a:spcPts val="0"/>
              </a:spcBef>
              <a:spcAft>
                <a:spcPts val="0"/>
              </a:spcAft>
              <a:buClr>
                <a:schemeClr val="accent5"/>
              </a:buClr>
              <a:buSzPts val="13000"/>
              <a:buNone/>
              <a:defRPr sz="13000">
                <a:solidFill>
                  <a:schemeClr val="accent5"/>
                </a:solidFill>
              </a:defRPr>
            </a:lvl2pPr>
            <a:lvl3pPr lvl="2" algn="ctr">
              <a:lnSpc>
                <a:spcPct val="100000"/>
              </a:lnSpc>
              <a:spcBef>
                <a:spcPts val="0"/>
              </a:spcBef>
              <a:spcAft>
                <a:spcPts val="0"/>
              </a:spcAft>
              <a:buClr>
                <a:schemeClr val="accent5"/>
              </a:buClr>
              <a:buSzPts val="13000"/>
              <a:buNone/>
              <a:defRPr sz="13000">
                <a:solidFill>
                  <a:schemeClr val="accent5"/>
                </a:solidFill>
              </a:defRPr>
            </a:lvl3pPr>
            <a:lvl4pPr lvl="3" algn="ctr">
              <a:lnSpc>
                <a:spcPct val="100000"/>
              </a:lnSpc>
              <a:spcBef>
                <a:spcPts val="0"/>
              </a:spcBef>
              <a:spcAft>
                <a:spcPts val="0"/>
              </a:spcAft>
              <a:buClr>
                <a:schemeClr val="accent5"/>
              </a:buClr>
              <a:buSzPts val="13000"/>
              <a:buNone/>
              <a:defRPr sz="13000">
                <a:solidFill>
                  <a:schemeClr val="accent5"/>
                </a:solidFill>
              </a:defRPr>
            </a:lvl4pPr>
            <a:lvl5pPr lvl="4" algn="ctr">
              <a:lnSpc>
                <a:spcPct val="100000"/>
              </a:lnSpc>
              <a:spcBef>
                <a:spcPts val="0"/>
              </a:spcBef>
              <a:spcAft>
                <a:spcPts val="0"/>
              </a:spcAft>
              <a:buClr>
                <a:schemeClr val="accent5"/>
              </a:buClr>
              <a:buSzPts val="13000"/>
              <a:buNone/>
              <a:defRPr sz="13000">
                <a:solidFill>
                  <a:schemeClr val="accent5"/>
                </a:solidFill>
              </a:defRPr>
            </a:lvl5pPr>
            <a:lvl6pPr lvl="5" algn="ctr">
              <a:lnSpc>
                <a:spcPct val="100000"/>
              </a:lnSpc>
              <a:spcBef>
                <a:spcPts val="0"/>
              </a:spcBef>
              <a:spcAft>
                <a:spcPts val="0"/>
              </a:spcAft>
              <a:buClr>
                <a:schemeClr val="accent5"/>
              </a:buClr>
              <a:buSzPts val="13000"/>
              <a:buNone/>
              <a:defRPr sz="13000">
                <a:solidFill>
                  <a:schemeClr val="accent5"/>
                </a:solidFill>
              </a:defRPr>
            </a:lvl6pPr>
            <a:lvl7pPr lvl="6" algn="ctr">
              <a:lnSpc>
                <a:spcPct val="100000"/>
              </a:lnSpc>
              <a:spcBef>
                <a:spcPts val="0"/>
              </a:spcBef>
              <a:spcAft>
                <a:spcPts val="0"/>
              </a:spcAft>
              <a:buClr>
                <a:schemeClr val="accent5"/>
              </a:buClr>
              <a:buSzPts val="13000"/>
              <a:buNone/>
              <a:defRPr sz="13000">
                <a:solidFill>
                  <a:schemeClr val="accent5"/>
                </a:solidFill>
              </a:defRPr>
            </a:lvl7pPr>
            <a:lvl8pPr lvl="7" algn="ctr">
              <a:lnSpc>
                <a:spcPct val="100000"/>
              </a:lnSpc>
              <a:spcBef>
                <a:spcPts val="0"/>
              </a:spcBef>
              <a:spcAft>
                <a:spcPts val="0"/>
              </a:spcAft>
              <a:buClr>
                <a:schemeClr val="accent5"/>
              </a:buClr>
              <a:buSzPts val="13000"/>
              <a:buNone/>
              <a:defRPr sz="13000">
                <a:solidFill>
                  <a:schemeClr val="accent5"/>
                </a:solidFill>
              </a:defRPr>
            </a:lvl8pPr>
            <a:lvl9pPr lvl="8" algn="ctr">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34" name="Google Shape;34;p7"/>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35" name="Google Shape;35;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6"/>
        <p:cNvGrpSpPr/>
        <p:nvPr/>
      </p:nvGrpSpPr>
      <p:grpSpPr>
        <a:xfrm>
          <a:off x="0" y="0"/>
          <a:ext cx="0" cy="0"/>
          <a:chOff x="0" y="0"/>
          <a:chExt cx="0" cy="0"/>
        </a:xfrm>
      </p:grpSpPr>
      <p:cxnSp>
        <p:nvCxnSpPr>
          <p:cNvPr id="37" name="Google Shape;37;p8"/>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38" name="Google Shape;38;p8"/>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9" name="Google Shape;39;p8"/>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0" name="Google Shape;40;p8"/>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1" name="Google Shape;41;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2"/>
        <p:cNvGrpSpPr/>
        <p:nvPr/>
      </p:nvGrpSpPr>
      <p:grpSpPr>
        <a:xfrm>
          <a:off x="0" y="0"/>
          <a:ext cx="0" cy="0"/>
          <a:chOff x="0" y="0"/>
          <a:chExt cx="0" cy="0"/>
        </a:xfrm>
      </p:grpSpPr>
      <p:cxnSp>
        <p:nvCxnSpPr>
          <p:cNvPr id="43" name="Google Shape;43;p9"/>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44" name="Google Shape;44;p9"/>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5" name="Google Shape;45;p9"/>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6" name="Google Shape;46;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7"/>
        <p:cNvGrpSpPr/>
        <p:nvPr/>
      </p:nvGrpSpPr>
      <p:grpSpPr>
        <a:xfrm>
          <a:off x="0" y="0"/>
          <a:ext cx="0" cy="0"/>
          <a:chOff x="0" y="0"/>
          <a:chExt cx="0" cy="0"/>
        </a:xfrm>
      </p:grpSpPr>
      <p:cxnSp>
        <p:nvCxnSpPr>
          <p:cNvPr id="48" name="Google Shape;48;p10"/>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49" name="Google Shape;49;p1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50" name="Google Shape;5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rt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rtl="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1"/>
                </a:solidFill>
                <a:latin typeface="Roboto"/>
                <a:ea typeface="Roboto"/>
                <a:cs typeface="Roboto"/>
                <a:sym typeface="Roboto"/>
              </a:defRPr>
            </a:lvl1pPr>
            <a:lvl2pPr lvl="1" algn="r" rtl="0">
              <a:buNone/>
              <a:defRPr sz="1000">
                <a:solidFill>
                  <a:schemeClr val="dk1"/>
                </a:solidFill>
                <a:latin typeface="Roboto"/>
                <a:ea typeface="Roboto"/>
                <a:cs typeface="Roboto"/>
                <a:sym typeface="Roboto"/>
              </a:defRPr>
            </a:lvl2pPr>
            <a:lvl3pPr lvl="2" algn="r" rtl="0">
              <a:buNone/>
              <a:defRPr sz="1000">
                <a:solidFill>
                  <a:schemeClr val="dk1"/>
                </a:solidFill>
                <a:latin typeface="Roboto"/>
                <a:ea typeface="Roboto"/>
                <a:cs typeface="Roboto"/>
                <a:sym typeface="Roboto"/>
              </a:defRPr>
            </a:lvl3pPr>
            <a:lvl4pPr lvl="3" algn="r" rtl="0">
              <a:buNone/>
              <a:defRPr sz="1000">
                <a:solidFill>
                  <a:schemeClr val="dk1"/>
                </a:solidFill>
                <a:latin typeface="Roboto"/>
                <a:ea typeface="Roboto"/>
                <a:cs typeface="Roboto"/>
                <a:sym typeface="Roboto"/>
              </a:defRPr>
            </a:lvl4pPr>
            <a:lvl5pPr lvl="4" algn="r" rtl="0">
              <a:buNone/>
              <a:defRPr sz="1000">
                <a:solidFill>
                  <a:schemeClr val="dk1"/>
                </a:solidFill>
                <a:latin typeface="Roboto"/>
                <a:ea typeface="Roboto"/>
                <a:cs typeface="Roboto"/>
                <a:sym typeface="Roboto"/>
              </a:defRPr>
            </a:lvl5pPr>
            <a:lvl6pPr lvl="5" algn="r" rtl="0">
              <a:buNone/>
              <a:defRPr sz="1000">
                <a:solidFill>
                  <a:schemeClr val="dk1"/>
                </a:solidFill>
                <a:latin typeface="Roboto"/>
                <a:ea typeface="Roboto"/>
                <a:cs typeface="Roboto"/>
                <a:sym typeface="Roboto"/>
              </a:defRPr>
            </a:lvl6pPr>
            <a:lvl7pPr lvl="6" algn="r" rtl="0">
              <a:buNone/>
              <a:defRPr sz="1000">
                <a:solidFill>
                  <a:schemeClr val="dk1"/>
                </a:solidFill>
                <a:latin typeface="Roboto"/>
                <a:ea typeface="Roboto"/>
                <a:cs typeface="Roboto"/>
                <a:sym typeface="Roboto"/>
              </a:defRPr>
            </a:lvl7pPr>
            <a:lvl8pPr lvl="7" algn="r" rtl="0">
              <a:buNone/>
              <a:defRPr sz="1000">
                <a:solidFill>
                  <a:schemeClr val="dk1"/>
                </a:solidFill>
                <a:latin typeface="Roboto"/>
                <a:ea typeface="Roboto"/>
                <a:cs typeface="Roboto"/>
                <a:sym typeface="Roboto"/>
              </a:defRPr>
            </a:lvl8pPr>
            <a:lvl9pPr lvl="8" algn="r" rtl="0">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8" Type="http://schemas.openxmlformats.org/officeDocument/2006/relationships/hyperlink" Target="https://fyp.citytech.cuny.edu/media/2020/06/The-Companion-online.pdf#page=61" TargetMode="External"/><Relationship Id="rId3" Type="http://schemas.openxmlformats.org/officeDocument/2006/relationships/hyperlink" Target="http://www.citytech.cuny.edu/academics/academic-departments.aspx" TargetMode="External"/><Relationship Id="rId7" Type="http://schemas.openxmlformats.org/officeDocument/2006/relationships/hyperlink" Target="https://openlab.citytech.cuny.edu/citytechguide/department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citytech.cuny.edu/advisement/" TargetMode="External"/><Relationship Id="rId5" Type="http://schemas.openxmlformats.org/officeDocument/2006/relationships/hyperlink" Target="http://www.citytech.cuny.edu/advisement/virtual-advisors.aspx" TargetMode="External"/><Relationship Id="rId4" Type="http://schemas.openxmlformats.org/officeDocument/2006/relationships/hyperlink" Target="http://www.citytech.cuny.edu/academics/academic-catalog.aspx"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itytech.cuny.edu/advisement/"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hyperlink" Target="http://www.citytech.cuny.edu/advisement/six-steps.asp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www.citytech.cuny.edu/registrar/docs/Student_Guides/How_to_Read_your_DegreeWorks_Presentation.pdf"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www.citytech.cuny.edu/advisement/gen-ed.aspx"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hyperlink" Target="https://www.citytech.cuny.edu/registrar/docs/Student_Guides/How_to_Use_Schedule_Builder_Presentation.pdf"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hyperlink" Target="http://www.citytech.cuny.edu/advisement/planner.aspx"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hyperlink" Target="http://www.citytech.cuny.edu/advisement/planner.aspx"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hyperlink" Target="https://www.citytech.cuny.edu/advisement/virtual-advisors.aspx" TargetMode="External"/><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hyperlink" Target="http://www.citytech.cuny.edu/star/" TargetMode="External"/><Relationship Id="rId7" Type="http://schemas.openxmlformats.org/officeDocument/2006/relationships/hyperlink" Target="http://www.citytech.cuny.edu/registrar/schedule-builder.aspx" TargetMode="External"/><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hyperlink" Target="http://www.citytech.cuny.edu/registrar/faqs.aspx" TargetMode="External"/><Relationship Id="rId5" Type="http://schemas.openxmlformats.org/officeDocument/2006/relationships/hyperlink" Target="https://home.cunyfirst.cuny.edu/oam/Portal_Login1.html" TargetMode="External"/><Relationship Id="rId4" Type="http://schemas.openxmlformats.org/officeDocument/2006/relationships/hyperlink" Target="http://www.citytech.cuny.edu/advisement/virtual-advisors.aspx" TargetMode="Externa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hyperlink" Target="https://forms.gle/3ZWGMJoYCWN615YB9" TargetMode="External"/><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5.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Semester Summer 2023</a:t>
            </a:r>
            <a:endParaRPr dirty="0"/>
          </a:p>
          <a:p>
            <a:pPr marL="0" lvl="0" indent="0" algn="ctr" rtl="0">
              <a:spcBef>
                <a:spcPts val="0"/>
              </a:spcBef>
              <a:spcAft>
                <a:spcPts val="0"/>
              </a:spcAft>
              <a:buNone/>
            </a:pPr>
            <a:r>
              <a:rPr lang="en" dirty="0"/>
              <a:t>Professor Glenda Perreira</a:t>
            </a:r>
            <a:endParaRPr dirty="0"/>
          </a:p>
          <a:p>
            <a:pPr marL="0" lvl="0" indent="0" algn="ctr" rtl="0">
              <a:spcBef>
                <a:spcPts val="0"/>
              </a:spcBef>
              <a:spcAft>
                <a:spcPts val="0"/>
              </a:spcAft>
              <a:buNone/>
            </a:pPr>
            <a:r>
              <a:rPr lang="en" dirty="0"/>
              <a:t> Email gperreira@citytech.cuny.edu</a:t>
            </a:r>
            <a:endParaRPr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4"/>
          <p:cNvSpPr txBox="1">
            <a:spLocks noGrp="1"/>
          </p:cNvSpPr>
          <p:nvPr>
            <p:ph type="ctrTitle" idx="4294967295"/>
          </p:nvPr>
        </p:nvSpPr>
        <p:spPr>
          <a:xfrm>
            <a:off x="0" y="397000"/>
            <a:ext cx="9087000" cy="1323900"/>
          </a:xfrm>
          <a:prstGeom prst="rect">
            <a:avLst/>
          </a:prstGeom>
          <a:noFill/>
          <a:ln>
            <a:noFill/>
          </a:ln>
        </p:spPr>
        <p:txBody>
          <a:bodyPr spcFirstLastPara="1" wrap="square" lIns="91425" tIns="91425" rIns="91425" bIns="91425" anchor="b" anchorCtr="0">
            <a:noAutofit/>
          </a:bodyPr>
          <a:lstStyle/>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Find Information About </a:t>
            </a:r>
            <a:endParaRPr sz="3600" b="1" i="0" u="none" strike="noStrike" cap="none">
              <a:solidFill>
                <a:schemeClr val="accent5"/>
              </a:solidFill>
              <a:latin typeface="Roboto Slab"/>
              <a:ea typeface="Roboto Slab"/>
              <a:cs typeface="Roboto Slab"/>
              <a:sym typeface="Roboto Slab"/>
            </a:endParaRPr>
          </a:p>
          <a:p>
            <a:pPr marL="0" marR="0" lvl="0" indent="0" algn="ctr" rtl="0">
              <a:lnSpc>
                <a:spcPct val="100000"/>
              </a:lnSpc>
              <a:spcBef>
                <a:spcPts val="0"/>
              </a:spcBef>
              <a:spcAft>
                <a:spcPts val="0"/>
              </a:spcAft>
              <a:buClr>
                <a:schemeClr val="dk1"/>
              </a:buClr>
              <a:buSzPts val="990"/>
              <a:buFont typeface="Roboto Slab"/>
              <a:buNone/>
            </a:pPr>
            <a:r>
              <a:rPr lang="en" sz="3600" b="1" i="0" u="none" strike="noStrike" cap="none">
                <a:solidFill>
                  <a:schemeClr val="accent5"/>
                </a:solidFill>
                <a:latin typeface="Roboto Slab"/>
                <a:ea typeface="Roboto Slab"/>
                <a:cs typeface="Roboto Slab"/>
                <a:sym typeface="Roboto Slab"/>
              </a:rPr>
              <a:t>Your Department and Major</a:t>
            </a:r>
            <a:r>
              <a:rPr lang="en" sz="3600" b="1" i="0" u="none" strike="noStrike" cap="none">
                <a:solidFill>
                  <a:schemeClr val="accent6"/>
                </a:solidFill>
                <a:latin typeface="Roboto Slab"/>
                <a:ea typeface="Roboto Slab"/>
                <a:cs typeface="Roboto Slab"/>
                <a:sym typeface="Roboto Slab"/>
              </a:rPr>
              <a:t> </a:t>
            </a:r>
            <a:endParaRPr sz="3600" b="1" i="0" u="none" strike="noStrike" cap="none">
              <a:solidFill>
                <a:schemeClr val="accent6"/>
              </a:solidFill>
              <a:latin typeface="Roboto Slab"/>
              <a:ea typeface="Roboto Slab"/>
              <a:cs typeface="Roboto Slab"/>
              <a:sym typeface="Roboto Slab"/>
            </a:endParaRPr>
          </a:p>
        </p:txBody>
      </p:sp>
      <p:sp>
        <p:nvSpPr>
          <p:cNvPr id="174" name="Google Shape;174;p34"/>
          <p:cNvSpPr txBox="1">
            <a:spLocks noGrp="1"/>
          </p:cNvSpPr>
          <p:nvPr>
            <p:ph type="subTitle" idx="4294967295"/>
          </p:nvPr>
        </p:nvSpPr>
        <p:spPr>
          <a:xfrm>
            <a:off x="1113000" y="1869075"/>
            <a:ext cx="7291200" cy="2082600"/>
          </a:xfrm>
          <a:prstGeom prst="rect">
            <a:avLst/>
          </a:prstGeom>
          <a:noFill/>
          <a:ln>
            <a:noFill/>
          </a:ln>
        </p:spPr>
        <p:txBody>
          <a:bodyPr spcFirstLastPara="1" wrap="square" lIns="91425" tIns="91425" rIns="91425" bIns="91425" anchor="t" anchorCtr="0">
            <a:noAutofit/>
          </a:bodyPr>
          <a:lstStyle/>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Sample Course of Study on your</a:t>
            </a:r>
            <a:r>
              <a:rPr lang="en" sz="1700" b="0" i="0" u="none" strike="noStrike" cap="none">
                <a:solidFill>
                  <a:schemeClr val="accent6"/>
                </a:solidFill>
                <a:latin typeface="Roboto Slab"/>
                <a:ea typeface="Roboto Slab"/>
                <a:cs typeface="Roboto Slab"/>
                <a:sym typeface="Roboto Slab"/>
              </a:rPr>
              <a:t> </a:t>
            </a:r>
            <a:r>
              <a:rPr lang="en" sz="1700" b="0" i="0" u="sng" strike="noStrike" cap="none">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Department Site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Course Descriptions are found in the</a:t>
            </a:r>
            <a:r>
              <a:rPr lang="en" sz="1700" b="0" i="0" u="none" strike="noStrike" cap="none">
                <a:solidFill>
                  <a:schemeClr val="accent6"/>
                </a:solidFill>
                <a:latin typeface="Roboto Slab"/>
                <a:ea typeface="Roboto Slab"/>
                <a:cs typeface="Roboto Slab"/>
                <a:sym typeface="Roboto Slab"/>
              </a:rPr>
              <a:t> </a:t>
            </a:r>
            <a:r>
              <a:rPr lang="en" sz="1700" b="0"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College Catalog</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Talk to an Academic (Faculty) </a:t>
            </a:r>
            <a:r>
              <a:rPr lang="en" sz="1700" b="0" i="0" u="sng" strike="noStrike" cap="none">
                <a:solidFill>
                  <a:schemeClr val="accent6"/>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Advisor</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Explore the </a:t>
            </a:r>
            <a:r>
              <a:rPr lang="en" sz="1700" b="0" i="0" u="sng" strike="noStrike" cap="none">
                <a:solidFill>
                  <a:schemeClr val="accent6"/>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Academic Advising Webpage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Explore what departments are saying about their degree in </a:t>
            </a:r>
            <a:r>
              <a:rPr lang="en" sz="1700" b="0" i="0" u="sng" strike="noStrike" cap="none">
                <a:solidFill>
                  <a:schemeClr val="accent6"/>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Who We Are (City Tech Guide)</a:t>
            </a:r>
            <a:endParaRPr sz="1700" b="0" i="0" u="none" strike="noStrike" cap="none">
              <a:solidFill>
                <a:schemeClr val="accent6"/>
              </a:solidFill>
              <a:latin typeface="Roboto Slab"/>
              <a:ea typeface="Roboto Slab"/>
              <a:cs typeface="Roboto Slab"/>
              <a:sym typeface="Roboto Slab"/>
            </a:endParaRPr>
          </a:p>
          <a:p>
            <a:pPr marL="457200" marR="0" lvl="0" indent="-336550" algn="l" rtl="0">
              <a:lnSpc>
                <a:spcPct val="150000"/>
              </a:lnSpc>
              <a:spcBef>
                <a:spcPts val="0"/>
              </a:spcBef>
              <a:spcAft>
                <a:spcPts val="0"/>
              </a:spcAft>
              <a:buClr>
                <a:schemeClr val="dk1"/>
              </a:buClr>
              <a:buSzPts val="1700"/>
              <a:buFont typeface="Roboto Slab"/>
              <a:buChar char="●"/>
            </a:pPr>
            <a:r>
              <a:rPr lang="en" sz="1700" b="0" i="0" u="none" strike="noStrike" cap="none">
                <a:solidFill>
                  <a:schemeClr val="dk1"/>
                </a:solidFill>
                <a:latin typeface="Roboto Slab"/>
                <a:ea typeface="Roboto Slab"/>
                <a:cs typeface="Roboto Slab"/>
                <a:sym typeface="Roboto Slab"/>
              </a:rPr>
              <a:t>Become better prepared by using </a:t>
            </a:r>
            <a:r>
              <a:rPr lang="en" sz="1700" b="0" i="0" u="sng" strike="noStrike" cap="none">
                <a:solidFill>
                  <a:schemeClr val="accent6"/>
                </a:solidFill>
                <a:latin typeface="Roboto Slab"/>
                <a:ea typeface="Roboto Slab"/>
                <a:cs typeface="Roboto Slab"/>
                <a:sym typeface="Roboto Slab"/>
                <a:hlinkClick r:id="rId8">
                  <a:extLst>
                    <a:ext uri="{A12FA001-AC4F-418D-AE19-62706E023703}">
                      <ahyp:hlinkClr xmlns:ahyp="http://schemas.microsoft.com/office/drawing/2018/hyperlinkcolor" val="tx"/>
                    </a:ext>
                  </a:extLst>
                </a:hlinkClick>
              </a:rPr>
              <a:t>The Companion (pg 61)</a:t>
            </a:r>
            <a:endParaRPr sz="1700" b="0"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Google Shape;179;p3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Academic Advising Preparation</a:t>
            </a:r>
            <a:endParaRPr b="1">
              <a:solidFill>
                <a:schemeClr val="accent5"/>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Google Shape;184;p36"/>
          <p:cNvPicPr preferRelativeResize="0"/>
          <p:nvPr/>
        </p:nvPicPr>
        <p:blipFill rotWithShape="1">
          <a:blip r:embed="rId3">
            <a:alphaModFix/>
          </a:blip>
          <a:srcRect/>
          <a:stretch/>
        </p:blipFill>
        <p:spPr>
          <a:xfrm>
            <a:off x="419100" y="485775"/>
            <a:ext cx="8305800" cy="4171950"/>
          </a:xfrm>
          <a:prstGeom prst="rect">
            <a:avLst/>
          </a:prstGeom>
          <a:noFill/>
          <a:ln>
            <a:noFill/>
          </a:ln>
        </p:spPr>
      </p:pic>
      <p:sp>
        <p:nvSpPr>
          <p:cNvPr id="185" name="Google Shape;185;p36"/>
          <p:cNvSpPr/>
          <p:nvPr/>
        </p:nvSpPr>
        <p:spPr>
          <a:xfrm>
            <a:off x="6634675" y="809850"/>
            <a:ext cx="9942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p36"/>
          <p:cNvSpPr/>
          <p:nvPr/>
        </p:nvSpPr>
        <p:spPr>
          <a:xfrm>
            <a:off x="6743850" y="1707850"/>
            <a:ext cx="1338900" cy="432900"/>
          </a:xfrm>
          <a:prstGeom prst="ellipse">
            <a:avLst/>
          </a:prstGeom>
          <a:noFill/>
          <a:ln w="2857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37"/>
          <p:cNvSpPr txBox="1">
            <a:spLocks noGrp="1"/>
          </p:cNvSpPr>
          <p:nvPr>
            <p:ph type="title"/>
          </p:nvPr>
        </p:nvSpPr>
        <p:spPr>
          <a:xfrm>
            <a:off x="3230875" y="4430350"/>
            <a:ext cx="5665800" cy="60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420"/>
              <a:buNone/>
            </a:pPr>
            <a:r>
              <a:rPr lang="en" sz="1920" b="1" u="sng">
                <a:solidFill>
                  <a:schemeClr val="accent6"/>
                </a:solidFill>
                <a:hlinkClick r:id="rId3">
                  <a:extLst>
                    <a:ext uri="{A12FA001-AC4F-418D-AE19-62706E023703}">
                      <ahyp:hlinkClr xmlns:ahyp="http://schemas.microsoft.com/office/drawing/2018/hyperlinkcolor" val="tx"/>
                    </a:ext>
                  </a:extLst>
                </a:hlinkClick>
              </a:rPr>
              <a:t>http://www.citytech.cuny.edu/advisement/</a:t>
            </a:r>
            <a:endParaRPr sz="1920" b="1">
              <a:solidFill>
                <a:schemeClr val="accent6"/>
              </a:solidFill>
            </a:endParaRPr>
          </a:p>
        </p:txBody>
      </p:sp>
      <p:pic>
        <p:nvPicPr>
          <p:cNvPr id="192" name="Google Shape;192;p37"/>
          <p:cNvPicPr preferRelativeResize="0"/>
          <p:nvPr/>
        </p:nvPicPr>
        <p:blipFill rotWithShape="1">
          <a:blip r:embed="rId4">
            <a:alphaModFix/>
          </a:blip>
          <a:srcRect/>
          <a:stretch/>
        </p:blipFill>
        <p:spPr>
          <a:xfrm>
            <a:off x="155587" y="122874"/>
            <a:ext cx="8566989" cy="43862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38"/>
          <p:cNvSpPr txBox="1">
            <a:spLocks noGrp="1"/>
          </p:cNvSpPr>
          <p:nvPr>
            <p:ph type="body" idx="4294967295"/>
          </p:nvPr>
        </p:nvSpPr>
        <p:spPr>
          <a:xfrm>
            <a:off x="1954825" y="4590575"/>
            <a:ext cx="7275600" cy="1071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http://www.citytech.cuny.edu/advisement/six-steps.aspx</a:t>
            </a:r>
            <a:endParaRPr b="1">
              <a:solidFill>
                <a:schemeClr val="accent6"/>
              </a:solidFill>
              <a:latin typeface="Roboto Slab"/>
              <a:ea typeface="Roboto Slab"/>
              <a:cs typeface="Roboto Slab"/>
              <a:sym typeface="Roboto Slab"/>
            </a:endParaRPr>
          </a:p>
        </p:txBody>
      </p:sp>
      <p:pic>
        <p:nvPicPr>
          <p:cNvPr id="198" name="Google Shape;198;p38"/>
          <p:cNvPicPr preferRelativeResize="0"/>
          <p:nvPr/>
        </p:nvPicPr>
        <p:blipFill rotWithShape="1">
          <a:blip r:embed="rId4">
            <a:alphaModFix/>
          </a:blip>
          <a:srcRect/>
          <a:stretch/>
        </p:blipFill>
        <p:spPr>
          <a:xfrm>
            <a:off x="152400" y="74775"/>
            <a:ext cx="7887025" cy="45158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pic>
        <p:nvPicPr>
          <p:cNvPr id="203" name="Google Shape;203;p39"/>
          <p:cNvPicPr preferRelativeResize="0"/>
          <p:nvPr/>
        </p:nvPicPr>
        <p:blipFill rotWithShape="1">
          <a:blip r:embed="rId3">
            <a:alphaModFix/>
          </a:blip>
          <a:srcRect/>
          <a:stretch/>
        </p:blipFill>
        <p:spPr>
          <a:xfrm>
            <a:off x="1585050" y="1267125"/>
            <a:ext cx="5963000" cy="23852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pic>
        <p:nvPicPr>
          <p:cNvPr id="208" name="Google Shape;208;p40"/>
          <p:cNvPicPr preferRelativeResize="0"/>
          <p:nvPr/>
        </p:nvPicPr>
        <p:blipFill rotWithShape="1">
          <a:blip r:embed="rId3">
            <a:alphaModFix/>
          </a:blip>
          <a:srcRect/>
          <a:stretch/>
        </p:blipFill>
        <p:spPr>
          <a:xfrm>
            <a:off x="152400" y="152400"/>
            <a:ext cx="8096250" cy="47434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pic>
        <p:nvPicPr>
          <p:cNvPr id="213" name="Google Shape;213;p41"/>
          <p:cNvPicPr preferRelativeResize="0"/>
          <p:nvPr/>
        </p:nvPicPr>
        <p:blipFill rotWithShape="1">
          <a:blip r:embed="rId3">
            <a:alphaModFix/>
          </a:blip>
          <a:srcRect/>
          <a:stretch/>
        </p:blipFill>
        <p:spPr>
          <a:xfrm>
            <a:off x="141600" y="152400"/>
            <a:ext cx="7638501" cy="483869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pic>
        <p:nvPicPr>
          <p:cNvPr id="218" name="Google Shape;218;p42"/>
          <p:cNvPicPr preferRelativeResize="0"/>
          <p:nvPr/>
        </p:nvPicPr>
        <p:blipFill rotWithShape="1">
          <a:blip r:embed="rId3">
            <a:alphaModFix/>
          </a:blip>
          <a:srcRect l="9888" r="21819"/>
          <a:stretch/>
        </p:blipFill>
        <p:spPr>
          <a:xfrm>
            <a:off x="140475" y="73550"/>
            <a:ext cx="6396950" cy="48861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pic>
        <p:nvPicPr>
          <p:cNvPr id="223" name="Google Shape;223;p43"/>
          <p:cNvPicPr preferRelativeResize="0"/>
          <p:nvPr/>
        </p:nvPicPr>
        <p:blipFill rotWithShape="1">
          <a:blip r:embed="rId3">
            <a:alphaModFix/>
          </a:blip>
          <a:srcRect/>
          <a:stretch/>
        </p:blipFill>
        <p:spPr>
          <a:xfrm>
            <a:off x="140450" y="39800"/>
            <a:ext cx="5612624" cy="50639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127" name="Google Shape;127;p26"/>
          <p:cNvSpPr txBox="1"/>
          <p:nvPr/>
        </p:nvSpPr>
        <p:spPr>
          <a:xfrm>
            <a:off x="1767750" y="2860158"/>
            <a:ext cx="5783400" cy="1889371"/>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8</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08/17/2023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Google Shape;228;p44"/>
          <p:cNvPicPr preferRelativeResize="0"/>
          <p:nvPr/>
        </p:nvPicPr>
        <p:blipFill rotWithShape="1">
          <a:blip r:embed="rId3">
            <a:alphaModFix/>
          </a:blip>
          <a:srcRect/>
          <a:stretch/>
        </p:blipFill>
        <p:spPr>
          <a:xfrm>
            <a:off x="1585950" y="1302000"/>
            <a:ext cx="5972100" cy="25395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4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DegreeWorks </a:t>
            </a:r>
            <a:endParaRPr b="1">
              <a:solidFill>
                <a:schemeClr val="accent5"/>
              </a:solidFill>
            </a:endParaRPr>
          </a:p>
          <a:p>
            <a:pPr marL="0" lvl="0" indent="0" algn="ctr" rtl="0">
              <a:lnSpc>
                <a:spcPct val="100000"/>
              </a:lnSpc>
              <a:spcBef>
                <a:spcPts val="0"/>
              </a:spcBef>
              <a:spcAft>
                <a:spcPts val="0"/>
              </a:spcAft>
              <a:buSzPct val="111111"/>
              <a:buNone/>
            </a:pPr>
            <a:r>
              <a:rPr lang="en" b="1">
                <a:solidFill>
                  <a:schemeClr val="accent5"/>
                </a:solidFill>
              </a:rPr>
              <a:t>Degree Audit</a:t>
            </a:r>
            <a:endParaRPr b="1">
              <a:solidFill>
                <a:schemeClr val="accent5"/>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pic>
        <p:nvPicPr>
          <p:cNvPr id="238" name="Google Shape;238;p46"/>
          <p:cNvPicPr preferRelativeResize="0"/>
          <p:nvPr/>
        </p:nvPicPr>
        <p:blipFill rotWithShape="1">
          <a:blip r:embed="rId3">
            <a:alphaModFix/>
          </a:blip>
          <a:srcRect/>
          <a:stretch/>
        </p:blipFill>
        <p:spPr>
          <a:xfrm>
            <a:off x="514350" y="223000"/>
            <a:ext cx="5342325" cy="3625425"/>
          </a:xfrm>
          <a:prstGeom prst="rect">
            <a:avLst/>
          </a:prstGeom>
          <a:noFill/>
          <a:ln>
            <a:noFill/>
          </a:ln>
        </p:spPr>
      </p:pic>
      <p:sp>
        <p:nvSpPr>
          <p:cNvPr id="239" name="Google Shape;239;p46"/>
          <p:cNvSpPr txBox="1"/>
          <p:nvPr/>
        </p:nvSpPr>
        <p:spPr>
          <a:xfrm>
            <a:off x="147000" y="4138600"/>
            <a:ext cx="8850000" cy="683400"/>
          </a:xfrm>
          <a:prstGeom prst="rect">
            <a:avLst/>
          </a:prstGeom>
          <a:noFill/>
          <a:ln>
            <a:noFill/>
          </a:ln>
        </p:spPr>
        <p:txBody>
          <a:bodyPr spcFirstLastPara="1" wrap="square" lIns="91425" tIns="91425" rIns="91425" bIns="91425" anchor="t" anchorCtr="0">
            <a:spAutoFit/>
          </a:bodyPr>
          <a:lstStyle/>
          <a:p>
            <a:pPr marL="0" marR="0" lvl="0" indent="0" algn="l" rtl="0">
              <a:lnSpc>
                <a:spcPct val="90000"/>
              </a:lnSpc>
              <a:spcBef>
                <a:spcPts val="0"/>
              </a:spcBef>
              <a:spcAft>
                <a:spcPts val="60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https://www.citytech.cuny.edu/registrar/docs/Student_Guides/How_to_Read_your_DegreeWorks_Presentation.pdf</a:t>
            </a:r>
            <a:endParaRPr sz="18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47"/>
          <p:cNvPicPr preferRelativeResize="0"/>
          <p:nvPr/>
        </p:nvPicPr>
        <p:blipFill rotWithShape="1">
          <a:blip r:embed="rId3">
            <a:alphaModFix/>
          </a:blip>
          <a:srcRect/>
          <a:stretch/>
        </p:blipFill>
        <p:spPr>
          <a:xfrm>
            <a:off x="444800" y="799625"/>
            <a:ext cx="8254399" cy="32416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pic>
        <p:nvPicPr>
          <p:cNvPr id="249" name="Google Shape;249;p48"/>
          <p:cNvPicPr preferRelativeResize="0"/>
          <p:nvPr/>
        </p:nvPicPr>
        <p:blipFill rotWithShape="1">
          <a:blip r:embed="rId3">
            <a:alphaModFix/>
          </a:blip>
          <a:srcRect/>
          <a:stretch/>
        </p:blipFill>
        <p:spPr>
          <a:xfrm>
            <a:off x="152400" y="768325"/>
            <a:ext cx="8839200" cy="331596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pic>
        <p:nvPicPr>
          <p:cNvPr id="254" name="Google Shape;254;p49"/>
          <p:cNvPicPr preferRelativeResize="0"/>
          <p:nvPr/>
        </p:nvPicPr>
        <p:blipFill rotWithShape="1">
          <a:blip r:embed="rId3">
            <a:alphaModFix/>
          </a:blip>
          <a:srcRect/>
          <a:stretch/>
        </p:blipFill>
        <p:spPr>
          <a:xfrm>
            <a:off x="152400" y="876375"/>
            <a:ext cx="8839200" cy="322642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50"/>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000"/>
              <a:buNone/>
            </a:pPr>
            <a:endParaRPr/>
          </a:p>
        </p:txBody>
      </p:sp>
      <p:sp>
        <p:nvSpPr>
          <p:cNvPr id="260" name="Google Shape;260;p50"/>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400"/>
              <a:buNone/>
            </a:pPr>
            <a:endParaRPr/>
          </a:p>
        </p:txBody>
      </p:sp>
      <p:pic>
        <p:nvPicPr>
          <p:cNvPr id="261" name="Google Shape;261;p50"/>
          <p:cNvPicPr preferRelativeResize="0"/>
          <p:nvPr/>
        </p:nvPicPr>
        <p:blipFill rotWithShape="1">
          <a:blip r:embed="rId3">
            <a:alphaModFix/>
          </a:blip>
          <a:srcRect/>
          <a:stretch/>
        </p:blipFill>
        <p:spPr>
          <a:xfrm>
            <a:off x="871538" y="57150"/>
            <a:ext cx="7400925" cy="50292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pic>
        <p:nvPicPr>
          <p:cNvPr id="266" name="Google Shape;266;p51"/>
          <p:cNvPicPr preferRelativeResize="0"/>
          <p:nvPr/>
        </p:nvPicPr>
        <p:blipFill rotWithShape="1">
          <a:blip r:embed="rId3">
            <a:alphaModFix/>
          </a:blip>
          <a:srcRect/>
          <a:stretch/>
        </p:blipFill>
        <p:spPr>
          <a:xfrm>
            <a:off x="1593851" y="1066800"/>
            <a:ext cx="5916100" cy="302735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52"/>
          <p:cNvSpPr txBox="1">
            <a:spLocks noGrp="1"/>
          </p:cNvSpPr>
          <p:nvPr>
            <p:ph type="title" idx="4294967295"/>
          </p:nvPr>
        </p:nvSpPr>
        <p:spPr>
          <a:xfrm>
            <a:off x="579975" y="1683200"/>
            <a:ext cx="4045200" cy="1506300"/>
          </a:xfrm>
          <a:prstGeom prst="rect">
            <a:avLst/>
          </a:prstGeom>
          <a:noFill/>
          <a:ln>
            <a:noFill/>
          </a:ln>
        </p:spPr>
        <p:txBody>
          <a:bodyPr spcFirstLastPara="1" wrap="square" lIns="91425" tIns="91425" rIns="91425" bIns="91425" anchor="b" anchorCtr="0">
            <a:noAutofit/>
          </a:bodyPr>
          <a:lstStyle/>
          <a:p>
            <a:pPr marL="457200" lvl="0" indent="-375920" algn="l" rtl="0">
              <a:lnSpc>
                <a:spcPct val="100000"/>
              </a:lnSpc>
              <a:spcBef>
                <a:spcPts val="0"/>
              </a:spcBef>
              <a:spcAft>
                <a:spcPts val="0"/>
              </a:spcAft>
              <a:buSzPts val="2320"/>
              <a:buChar char="●"/>
            </a:pPr>
            <a:r>
              <a:rPr lang="en" sz="2320"/>
              <a:t>General Education</a:t>
            </a:r>
            <a:endParaRPr sz="2320"/>
          </a:p>
          <a:p>
            <a:pPr marL="457200" lvl="0" indent="-375920" algn="l" rtl="0">
              <a:lnSpc>
                <a:spcPct val="100000"/>
              </a:lnSpc>
              <a:spcBef>
                <a:spcPts val="0"/>
              </a:spcBef>
              <a:spcAft>
                <a:spcPts val="0"/>
              </a:spcAft>
              <a:buSzPts val="2320"/>
              <a:buChar char="●"/>
            </a:pPr>
            <a:r>
              <a:rPr lang="en" sz="2320"/>
              <a:t>Writing Intensive</a:t>
            </a:r>
            <a:endParaRPr sz="2320"/>
          </a:p>
          <a:p>
            <a:pPr marL="457200" lvl="0" indent="-375920" algn="l" rtl="0">
              <a:lnSpc>
                <a:spcPct val="100000"/>
              </a:lnSpc>
              <a:spcBef>
                <a:spcPts val="0"/>
              </a:spcBef>
              <a:spcAft>
                <a:spcPts val="0"/>
              </a:spcAft>
              <a:buSzPts val="2320"/>
              <a:buChar char="●"/>
            </a:pPr>
            <a:r>
              <a:rPr lang="en" sz="2320"/>
              <a:t>Interdisciplinary</a:t>
            </a:r>
            <a:endParaRPr sz="2320"/>
          </a:p>
        </p:txBody>
      </p:sp>
      <p:sp>
        <p:nvSpPr>
          <p:cNvPr id="272" name="Google Shape;272;p52"/>
          <p:cNvSpPr txBox="1">
            <a:spLocks noGrp="1"/>
          </p:cNvSpPr>
          <p:nvPr>
            <p:ph type="subTitle" idx="4294967295"/>
          </p:nvPr>
        </p:nvSpPr>
        <p:spPr>
          <a:xfrm>
            <a:off x="109350" y="337701"/>
            <a:ext cx="4045200" cy="1345500"/>
          </a:xfrm>
          <a:prstGeom prst="rect">
            <a:avLst/>
          </a:prstGeom>
          <a:noFill/>
          <a:ln>
            <a:noFill/>
          </a:ln>
        </p:spPr>
        <p:txBody>
          <a:bodyPr spcFirstLastPara="1" wrap="square" lIns="91425" tIns="91425" rIns="91425" bIns="91425" anchor="t" anchorCtr="0">
            <a:normAutofit/>
          </a:bodyPr>
          <a:lstStyle/>
          <a:p>
            <a:pPr marL="0" marR="0" lvl="0" indent="0" algn="ctr" rtl="0">
              <a:lnSpc>
                <a:spcPct val="100000"/>
              </a:lnSpc>
              <a:spcBef>
                <a:spcPts val="0"/>
              </a:spcBef>
              <a:spcAft>
                <a:spcPts val="0"/>
              </a:spcAft>
              <a:buClr>
                <a:schemeClr val="dk1"/>
              </a:buClr>
              <a:buSzPts val="2100"/>
              <a:buFont typeface="Roboto"/>
              <a:buNone/>
            </a:pPr>
            <a:r>
              <a:rPr lang="en" sz="3600" b="1" i="0" u="none" strike="noStrike" cap="none">
                <a:solidFill>
                  <a:schemeClr val="accent5"/>
                </a:solidFill>
                <a:latin typeface="Roboto Slab"/>
                <a:ea typeface="Roboto Slab"/>
                <a:cs typeface="Roboto Slab"/>
                <a:sym typeface="Roboto Slab"/>
              </a:rPr>
              <a:t>College Requirements</a:t>
            </a:r>
            <a:endParaRPr sz="3600" b="1" i="0" u="none" strike="noStrike" cap="none">
              <a:solidFill>
                <a:schemeClr val="accent5"/>
              </a:solidFill>
              <a:latin typeface="Roboto Slab"/>
              <a:ea typeface="Roboto Slab"/>
              <a:cs typeface="Roboto Slab"/>
              <a:sym typeface="Roboto Slab"/>
            </a:endParaRPr>
          </a:p>
        </p:txBody>
      </p:sp>
      <p:sp>
        <p:nvSpPr>
          <p:cNvPr id="273" name="Google Shape;273;p52"/>
          <p:cNvSpPr txBox="1">
            <a:spLocks noGrp="1"/>
          </p:cNvSpPr>
          <p:nvPr>
            <p:ph type="body" idx="4294967295"/>
          </p:nvPr>
        </p:nvSpPr>
        <p:spPr>
          <a:xfrm>
            <a:off x="109350" y="4311475"/>
            <a:ext cx="6460500" cy="7239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b="1"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http://www.citytech.cuny.edu/advisement/gen-ed.aspx</a:t>
            </a:r>
            <a:endParaRPr b="1">
              <a:solidFill>
                <a:schemeClr val="accent6"/>
              </a:solidFill>
              <a:latin typeface="Roboto Slab"/>
              <a:ea typeface="Roboto Slab"/>
              <a:cs typeface="Roboto Slab"/>
              <a:sym typeface="Roboto Slab"/>
            </a:endParaRPr>
          </a:p>
        </p:txBody>
      </p:sp>
      <p:pic>
        <p:nvPicPr>
          <p:cNvPr id="274" name="Google Shape;274;p52"/>
          <p:cNvPicPr preferRelativeResize="0"/>
          <p:nvPr/>
        </p:nvPicPr>
        <p:blipFill rotWithShape="1">
          <a:blip r:embed="rId4">
            <a:alphaModFix/>
          </a:blip>
          <a:srcRect/>
          <a:stretch/>
        </p:blipFill>
        <p:spPr>
          <a:xfrm>
            <a:off x="4169975" y="152400"/>
            <a:ext cx="4864450" cy="4159076"/>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53"/>
          <p:cNvSpPr txBox="1"/>
          <p:nvPr/>
        </p:nvSpPr>
        <p:spPr>
          <a:xfrm>
            <a:off x="432225" y="1621713"/>
            <a:ext cx="6224100" cy="1323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Schedule</a:t>
            </a:r>
            <a:endParaRPr sz="3700" b="1" i="0" u="none" strike="noStrike" cap="none">
              <a:solidFill>
                <a:schemeClr val="accent5"/>
              </a:solidFill>
              <a:latin typeface="Roboto Slab"/>
              <a:ea typeface="Roboto Slab"/>
              <a:cs typeface="Roboto Slab"/>
              <a:sym typeface="Roboto Slab"/>
            </a:endParaRPr>
          </a:p>
          <a:p>
            <a:pPr marL="0" marR="0" lvl="0" indent="0" algn="l" rtl="0">
              <a:lnSpc>
                <a:spcPct val="100000"/>
              </a:lnSpc>
              <a:spcBef>
                <a:spcPts val="0"/>
              </a:spcBef>
              <a:spcAft>
                <a:spcPts val="0"/>
              </a:spcAft>
              <a:buClr>
                <a:srgbClr val="000000"/>
              </a:buClr>
              <a:buSzPts val="3700"/>
              <a:buFont typeface="Arial"/>
              <a:buNone/>
            </a:pPr>
            <a:r>
              <a:rPr lang="en" sz="3700" b="1" i="0" u="none" strike="noStrike" cap="none">
                <a:solidFill>
                  <a:schemeClr val="accent5"/>
                </a:solidFill>
                <a:latin typeface="Roboto Slab"/>
                <a:ea typeface="Roboto Slab"/>
                <a:cs typeface="Roboto Slab"/>
                <a:sym typeface="Roboto Slab"/>
              </a:rPr>
              <a:t>Builder</a:t>
            </a:r>
            <a:endParaRPr sz="3700" b="1" i="0" u="none" strike="noStrike" cap="none">
              <a:solidFill>
                <a:schemeClr val="accent5"/>
              </a:solidFill>
              <a:latin typeface="Roboto Slab"/>
              <a:ea typeface="Roboto Slab"/>
              <a:cs typeface="Roboto Slab"/>
              <a:sym typeface="Roboto Slab"/>
            </a:endParaRPr>
          </a:p>
        </p:txBody>
      </p:sp>
      <p:pic>
        <p:nvPicPr>
          <p:cNvPr id="280" name="Google Shape;280;p53"/>
          <p:cNvPicPr preferRelativeResize="0"/>
          <p:nvPr/>
        </p:nvPicPr>
        <p:blipFill rotWithShape="1">
          <a:blip r:embed="rId3">
            <a:alphaModFix/>
          </a:blip>
          <a:srcRect/>
          <a:stretch/>
        </p:blipFill>
        <p:spPr>
          <a:xfrm>
            <a:off x="3230850" y="289575"/>
            <a:ext cx="5584775" cy="3771775"/>
          </a:xfrm>
          <a:prstGeom prst="rect">
            <a:avLst/>
          </a:prstGeom>
          <a:noFill/>
          <a:ln>
            <a:noFill/>
          </a:ln>
        </p:spPr>
      </p:pic>
      <p:sp>
        <p:nvSpPr>
          <p:cNvPr id="281" name="Google Shape;281;p53"/>
          <p:cNvSpPr txBox="1"/>
          <p:nvPr/>
        </p:nvSpPr>
        <p:spPr>
          <a:xfrm>
            <a:off x="170700" y="4404600"/>
            <a:ext cx="8802600" cy="7389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https://www.citytech.cuny.edu/registrar/docs/Student_Guides/How_to_Use_Schedule_Builder_Presentation.pdf</a:t>
            </a:r>
            <a:endParaRPr sz="18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0" algn="l" rtl="0">
              <a:lnSpc>
                <a:spcPct val="105000"/>
              </a:lnSpc>
              <a:spcBef>
                <a:spcPts val="0"/>
              </a:spcBef>
              <a:spcAft>
                <a:spcPts val="0"/>
              </a:spcAft>
              <a:buNone/>
            </a:pPr>
            <a:endParaRPr sz="170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Advising Preparation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Vocabulary Review</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286" name="Google Shape;286;p54"/>
          <p:cNvPicPr preferRelativeResize="0"/>
          <p:nvPr/>
        </p:nvPicPr>
        <p:blipFill rotWithShape="1">
          <a:blip r:embed="rId3">
            <a:alphaModFix/>
          </a:blip>
          <a:srcRect/>
          <a:stretch/>
        </p:blipFill>
        <p:spPr>
          <a:xfrm>
            <a:off x="1265400" y="519800"/>
            <a:ext cx="6305550" cy="382905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pic>
        <p:nvPicPr>
          <p:cNvPr id="291" name="Google Shape;291;p55"/>
          <p:cNvPicPr preferRelativeResize="0"/>
          <p:nvPr/>
        </p:nvPicPr>
        <p:blipFill rotWithShape="1">
          <a:blip r:embed="rId3">
            <a:alphaModFix/>
          </a:blip>
          <a:srcRect/>
          <a:stretch/>
        </p:blipFill>
        <p:spPr>
          <a:xfrm>
            <a:off x="192738" y="390125"/>
            <a:ext cx="8758526" cy="3651200"/>
          </a:xfrm>
          <a:prstGeom prst="rect">
            <a:avLst/>
          </a:prstGeom>
          <a:noFill/>
          <a:ln>
            <a:noFill/>
          </a:ln>
        </p:spPr>
      </p:pic>
      <p:sp>
        <p:nvSpPr>
          <p:cNvPr id="292" name="Google Shape;292;p55"/>
          <p:cNvSpPr txBox="1"/>
          <p:nvPr/>
        </p:nvSpPr>
        <p:spPr>
          <a:xfrm>
            <a:off x="2713325" y="4570800"/>
            <a:ext cx="62985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 sz="1800" b="1" i="0" u="sng" strike="noStrike" cap="none">
                <a:solidFill>
                  <a:schemeClr val="hlink"/>
                </a:solidFill>
                <a:latin typeface="Roboto Slab"/>
                <a:ea typeface="Roboto Slab"/>
                <a:cs typeface="Roboto Slab"/>
                <a:sym typeface="Roboto Slab"/>
                <a:hlinkClick r:id="rId4"/>
              </a:rPr>
              <a:t>http://www.citytech.cuny.edu/advisement/planner.aspx</a:t>
            </a:r>
            <a:endParaRPr sz="1800" b="1" i="0" u="none" strike="noStrike" cap="none">
              <a:solidFill>
                <a:schemeClr val="accent5"/>
              </a:solidFill>
              <a:latin typeface="Roboto Slab"/>
              <a:ea typeface="Roboto Slab"/>
              <a:cs typeface="Roboto Slab"/>
              <a:sym typeface="Roboto Slab"/>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56"/>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My Academic Career Planner</a:t>
            </a:r>
            <a:endParaRPr b="1">
              <a:solidFill>
                <a:schemeClr val="accent5"/>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7"/>
          <p:cNvSpPr txBox="1">
            <a:spLocks noGrp="1"/>
          </p:cNvSpPr>
          <p:nvPr>
            <p:ph type="title"/>
          </p:nvPr>
        </p:nvSpPr>
        <p:spPr>
          <a:xfrm>
            <a:off x="265500" y="468525"/>
            <a:ext cx="4045200" cy="15294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en" sz="4100" b="1">
                <a:solidFill>
                  <a:schemeClr val="accent5"/>
                </a:solidFill>
              </a:rPr>
              <a:t>My Academic Career Planner</a:t>
            </a:r>
            <a:endParaRPr sz="4100" b="1">
              <a:solidFill>
                <a:schemeClr val="accent5"/>
              </a:solidFill>
            </a:endParaRPr>
          </a:p>
        </p:txBody>
      </p:sp>
      <p:pic>
        <p:nvPicPr>
          <p:cNvPr id="303" name="Google Shape;303;p57"/>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304" name="Google Shape;304;p57"/>
          <p:cNvSpPr txBox="1">
            <a:spLocks noGrp="1"/>
          </p:cNvSpPr>
          <p:nvPr>
            <p:ph type="subTitle" idx="1"/>
          </p:nvPr>
        </p:nvSpPr>
        <p:spPr>
          <a:xfrm>
            <a:off x="265500" y="2444824"/>
            <a:ext cx="4045200" cy="2106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Download the </a:t>
            </a:r>
            <a:r>
              <a:rPr lang="en" b="1" u="sng">
                <a:solidFill>
                  <a:schemeClr val="accent6"/>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PDF</a:t>
            </a:r>
            <a:r>
              <a:rPr lang="en" b="1">
                <a:solidFill>
                  <a:schemeClr val="accent6"/>
                </a:solidFill>
                <a:latin typeface="Roboto Slab"/>
                <a:ea typeface="Roboto Slab"/>
                <a:cs typeface="Roboto Slab"/>
                <a:sym typeface="Roboto Slab"/>
              </a:rPr>
              <a:t> </a:t>
            </a:r>
            <a:endParaRPr b="1">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a:solidFill>
                  <a:schemeClr val="accent6"/>
                </a:solidFill>
                <a:latin typeface="Roboto Slab"/>
                <a:ea typeface="Roboto Slab"/>
                <a:cs typeface="Roboto Slab"/>
                <a:sym typeface="Roboto Slab"/>
              </a:rPr>
              <a:t>(do not complete it on the web, you will lose all your work)</a:t>
            </a:r>
            <a:endParaRPr>
              <a:solidFill>
                <a:schemeClr val="accent6"/>
              </a:solidFill>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endParaRPr>
              <a:latin typeface="Roboto Slab"/>
              <a:ea typeface="Roboto Slab"/>
              <a:cs typeface="Roboto Slab"/>
              <a:sym typeface="Roboto Slab"/>
            </a:endParaRPr>
          </a:p>
          <a:p>
            <a:pPr marL="0" lvl="0" indent="0" algn="ctr" rtl="0">
              <a:lnSpc>
                <a:spcPct val="100000"/>
              </a:lnSpc>
              <a:spcBef>
                <a:spcPts val="0"/>
              </a:spcBef>
              <a:spcAft>
                <a:spcPts val="0"/>
              </a:spcAft>
              <a:buSzPts val="2100"/>
              <a:buNone/>
            </a:pPr>
            <a:r>
              <a:rPr lang="en" i="1">
                <a:solidFill>
                  <a:schemeClr val="dk1"/>
                </a:solidFill>
                <a:latin typeface="Roboto Slab"/>
                <a:ea typeface="Roboto Slab"/>
                <a:cs typeface="Roboto Slab"/>
                <a:sym typeface="Roboto Slab"/>
              </a:rPr>
              <a:t>What else will you need?</a:t>
            </a:r>
            <a:endParaRPr i="1">
              <a:solidFill>
                <a:schemeClr val="dk1"/>
              </a:solidFill>
              <a:latin typeface="Roboto Slab"/>
              <a:ea typeface="Roboto Slab"/>
              <a:cs typeface="Roboto Slab"/>
              <a:sym typeface="Roboto Sla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58"/>
          <p:cNvSpPr txBox="1">
            <a:spLocks noGrp="1"/>
          </p:cNvSpPr>
          <p:nvPr>
            <p:ph type="title"/>
          </p:nvPr>
        </p:nvSpPr>
        <p:spPr>
          <a:xfrm>
            <a:off x="254700" y="630625"/>
            <a:ext cx="4045200" cy="1529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endParaRPr sz="3890" b="1">
              <a:solidFill>
                <a:schemeClr val="accent6"/>
              </a:solidFill>
            </a:endParaRPr>
          </a:p>
          <a:p>
            <a:pPr marL="0" lvl="0" indent="0" algn="ctr" rtl="0">
              <a:lnSpc>
                <a:spcPct val="100000"/>
              </a:lnSpc>
              <a:spcBef>
                <a:spcPts val="0"/>
              </a:spcBef>
              <a:spcAft>
                <a:spcPts val="0"/>
              </a:spcAft>
              <a:buSzPts val="4680"/>
              <a:buNone/>
            </a:pPr>
            <a:r>
              <a:rPr lang="en" sz="3890" b="1">
                <a:solidFill>
                  <a:schemeClr val="accent5"/>
                </a:solidFill>
              </a:rPr>
              <a:t>My Academic Career Planner Review</a:t>
            </a:r>
            <a:endParaRPr sz="3890" b="1">
              <a:solidFill>
                <a:schemeClr val="accent5"/>
              </a:solidFill>
            </a:endParaRPr>
          </a:p>
        </p:txBody>
      </p:sp>
      <p:pic>
        <p:nvPicPr>
          <p:cNvPr id="310" name="Google Shape;310;p58"/>
          <p:cNvPicPr preferRelativeResize="0"/>
          <p:nvPr/>
        </p:nvPicPr>
        <p:blipFill rotWithShape="1">
          <a:blip r:embed="rId3">
            <a:alphaModFix/>
          </a:blip>
          <a:srcRect/>
          <a:stretch/>
        </p:blipFill>
        <p:spPr>
          <a:xfrm>
            <a:off x="4648202" y="866300"/>
            <a:ext cx="4461276" cy="3320125"/>
          </a:xfrm>
          <a:prstGeom prst="rect">
            <a:avLst/>
          </a:prstGeom>
          <a:noFill/>
          <a:ln>
            <a:noFill/>
          </a:ln>
        </p:spPr>
      </p:pic>
      <p:sp>
        <p:nvSpPr>
          <p:cNvPr id="311" name="Google Shape;311;p58"/>
          <p:cNvSpPr txBox="1">
            <a:spLocks noGrp="1"/>
          </p:cNvSpPr>
          <p:nvPr>
            <p:ph type="subTitle" idx="1"/>
          </p:nvPr>
        </p:nvSpPr>
        <p:spPr>
          <a:xfrm>
            <a:off x="175850" y="2463701"/>
            <a:ext cx="4320000" cy="2600700"/>
          </a:xfrm>
          <a:prstGeom prst="rect">
            <a:avLst/>
          </a:prstGeom>
          <a:noFill/>
          <a:ln>
            <a:noFill/>
          </a:ln>
        </p:spPr>
        <p:txBody>
          <a:bodyPr spcFirstLastPara="1" wrap="square" lIns="91425" tIns="91425" rIns="91425" bIns="91425" anchor="t" anchorCtr="0">
            <a:normAutofit fontScale="85000" lnSpcReduction="20000"/>
          </a:bodyPr>
          <a:lstStyle/>
          <a:p>
            <a:pPr marL="342900" lvl="0" indent="-331170"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First fill out your current course enrollment.</a:t>
            </a:r>
            <a:endParaRPr>
              <a:solidFill>
                <a:schemeClr val="accent6"/>
              </a:solidFill>
              <a:latin typeface="Roboto Slab"/>
              <a:ea typeface="Roboto Slab"/>
              <a:cs typeface="Roboto Slab"/>
              <a:sym typeface="Roboto Slab"/>
            </a:endParaRPr>
          </a:p>
          <a:p>
            <a:pPr marL="342900" lvl="0" indent="-331170"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Complete the next three semesters of the My Academic Career Planner using the sample course of study as a guide.</a:t>
            </a:r>
            <a:endParaRPr>
              <a:solidFill>
                <a:schemeClr val="accent6"/>
              </a:solidFill>
              <a:latin typeface="Roboto Slab"/>
              <a:ea typeface="Roboto Slab"/>
              <a:cs typeface="Roboto Slab"/>
              <a:sym typeface="Roboto Slab"/>
            </a:endParaRPr>
          </a:p>
          <a:p>
            <a:pPr marL="342900" lvl="0" indent="-331170"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Consider which Gen Ed courses you will consider to fulfill the required categories.</a:t>
            </a:r>
            <a:endParaRPr>
              <a:solidFill>
                <a:schemeClr val="accent6"/>
              </a:solidFill>
              <a:latin typeface="Roboto Slab"/>
              <a:ea typeface="Roboto Slab"/>
              <a:cs typeface="Roboto Slab"/>
              <a:sym typeface="Roboto Slab"/>
            </a:endParaRPr>
          </a:p>
          <a:p>
            <a:pPr marL="342900" lvl="0" indent="-331170" algn="l" rtl="0">
              <a:lnSpc>
                <a:spcPct val="100000"/>
              </a:lnSpc>
              <a:spcBef>
                <a:spcPts val="0"/>
              </a:spcBef>
              <a:spcAft>
                <a:spcPts val="0"/>
              </a:spcAft>
              <a:buClr>
                <a:schemeClr val="accent6"/>
              </a:buClr>
              <a:buSzPct val="117647"/>
              <a:buFont typeface="Roboto Slab"/>
              <a:buChar char="•"/>
            </a:pPr>
            <a:r>
              <a:rPr lang="en">
                <a:solidFill>
                  <a:schemeClr val="accent6"/>
                </a:solidFill>
                <a:latin typeface="Roboto Slab"/>
                <a:ea typeface="Roboto Slab"/>
                <a:cs typeface="Roboto Slab"/>
                <a:sym typeface="Roboto Slab"/>
              </a:rPr>
              <a:t>Email your planner to</a:t>
            </a:r>
            <a:r>
              <a:rPr lang="en">
                <a:solidFill>
                  <a:schemeClr val="accent6"/>
                </a:solidFill>
                <a:highlight>
                  <a:schemeClr val="dk1"/>
                </a:highlight>
                <a:latin typeface="Roboto Slab"/>
                <a:ea typeface="Roboto Slab"/>
                <a:cs typeface="Roboto Slab"/>
                <a:sym typeface="Roboto Slab"/>
              </a:rPr>
              <a:t> INSTRUCTOR EMAIL</a:t>
            </a:r>
            <a:endParaRPr>
              <a:solidFill>
                <a:schemeClr val="accent6"/>
              </a:solidFill>
              <a:highlight>
                <a:schemeClr val="dk1"/>
              </a:highlight>
              <a:latin typeface="Roboto Slab"/>
              <a:ea typeface="Roboto Slab"/>
              <a:cs typeface="Roboto Slab"/>
              <a:sym typeface="Roboto Slab"/>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p59"/>
          <p:cNvPicPr preferRelativeResize="0"/>
          <p:nvPr/>
        </p:nvPicPr>
        <p:blipFill rotWithShape="1">
          <a:blip r:embed="rId3">
            <a:alphaModFix/>
          </a:blip>
          <a:srcRect/>
          <a:stretch/>
        </p:blipFill>
        <p:spPr>
          <a:xfrm>
            <a:off x="1620850" y="1096500"/>
            <a:ext cx="5907700" cy="307745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6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Academic Advisors</a:t>
            </a:r>
            <a:endParaRPr b="1">
              <a:solidFill>
                <a:schemeClr val="accent5"/>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61"/>
          <p:cNvSpPr txBox="1">
            <a:spLocks noGrp="1"/>
          </p:cNvSpPr>
          <p:nvPr>
            <p:ph type="title"/>
          </p:nvPr>
        </p:nvSpPr>
        <p:spPr>
          <a:xfrm>
            <a:off x="387900" y="1152450"/>
            <a:ext cx="8368200" cy="1538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800"/>
              <a:buNone/>
            </a:pPr>
            <a:r>
              <a:rPr lang="en" sz="4100" b="1"/>
              <a:t>Who is your </a:t>
            </a:r>
            <a:endParaRPr sz="4100" b="1"/>
          </a:p>
          <a:p>
            <a:pPr marL="0" lvl="0" indent="0" algn="ctr" rtl="0">
              <a:lnSpc>
                <a:spcPct val="100000"/>
              </a:lnSpc>
              <a:spcBef>
                <a:spcPts val="0"/>
              </a:spcBef>
              <a:spcAft>
                <a:spcPts val="0"/>
              </a:spcAft>
              <a:buSzPts val="3800"/>
              <a:buNone/>
            </a:pPr>
            <a:r>
              <a:rPr lang="en" sz="4100" b="1"/>
              <a:t>Academic Advisor?</a:t>
            </a:r>
            <a:endParaRPr sz="4100" b="1"/>
          </a:p>
        </p:txBody>
      </p:sp>
      <p:sp>
        <p:nvSpPr>
          <p:cNvPr id="327" name="Google Shape;327;p61"/>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ctr" anchorCtr="0">
            <a:normAutofit/>
          </a:bodyPr>
          <a:lstStyle/>
          <a:p>
            <a:pPr marL="0" lvl="0" indent="0" algn="ctr" rtl="0">
              <a:lnSpc>
                <a:spcPct val="100000"/>
              </a:lnSpc>
              <a:spcBef>
                <a:spcPts val="0"/>
              </a:spcBef>
              <a:spcAft>
                <a:spcPts val="0"/>
              </a:spcAft>
              <a:buSzPts val="1800"/>
              <a:buNone/>
            </a:pPr>
            <a:r>
              <a:rPr lang="en" u="sng">
                <a:solidFill>
                  <a:schemeClr val="accent6"/>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https://www.citytech.cuny.edu/advisement/virtual-advisors.aspx </a:t>
            </a:r>
            <a:endParaRPr sz="2500">
              <a:solidFill>
                <a:schemeClr val="accent6"/>
              </a:solidFill>
              <a:latin typeface="Roboto Slab"/>
              <a:ea typeface="Roboto Slab"/>
              <a:cs typeface="Roboto Slab"/>
              <a:sym typeface="Roboto Slab"/>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pic>
        <p:nvPicPr>
          <p:cNvPr id="332" name="Google Shape;332;p62"/>
          <p:cNvPicPr preferRelativeResize="0"/>
          <p:nvPr/>
        </p:nvPicPr>
        <p:blipFill rotWithShape="1">
          <a:blip r:embed="rId3">
            <a:alphaModFix/>
          </a:blip>
          <a:srcRect/>
          <a:stretch/>
        </p:blipFill>
        <p:spPr>
          <a:xfrm>
            <a:off x="1037350" y="148200"/>
            <a:ext cx="6775150" cy="4768125"/>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63"/>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 found your Academic Advisor</a:t>
            </a:r>
            <a:endParaRPr b="1">
              <a:solidFill>
                <a:schemeClr val="accent5"/>
              </a:solidFill>
            </a:endParaRPr>
          </a:p>
        </p:txBody>
      </p:sp>
      <p:sp>
        <p:nvSpPr>
          <p:cNvPr id="338" name="Google Shape;338;p63"/>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r>
              <a:rPr lang="en" b="1">
                <a:solidFill>
                  <a:schemeClr val="accent6"/>
                </a:solidFill>
                <a:latin typeface="Roboto Slab"/>
                <a:ea typeface="Roboto Slab"/>
                <a:cs typeface="Roboto Slab"/>
                <a:sym typeface="Roboto Slab"/>
              </a:rPr>
              <a:t>What do you do now?</a:t>
            </a:r>
            <a:endParaRPr b="1">
              <a:solidFill>
                <a:schemeClr val="accent6"/>
              </a:solidFill>
              <a:latin typeface="Roboto Slab"/>
              <a:ea typeface="Roboto Slab"/>
              <a:cs typeface="Roboto Slab"/>
              <a:sym typeface="Roboto Slab"/>
            </a:endParaRPr>
          </a:p>
        </p:txBody>
      </p:sp>
      <p:sp>
        <p:nvSpPr>
          <p:cNvPr id="339" name="Google Shape;339;p63"/>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0"/>
              </a:spcAft>
              <a:buSzPts val="1800"/>
              <a:buNone/>
            </a:pPr>
            <a:r>
              <a:rPr lang="en">
                <a:latin typeface="Roboto Slab"/>
                <a:ea typeface="Roboto Slab"/>
                <a:cs typeface="Roboto Slab"/>
                <a:sym typeface="Roboto Slab"/>
              </a:rPr>
              <a:t>Name</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Emplid</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Email</a:t>
            </a:r>
            <a:endParaRPr>
              <a:latin typeface="Roboto Slab"/>
              <a:ea typeface="Roboto Slab"/>
              <a:cs typeface="Roboto Slab"/>
              <a:sym typeface="Roboto Slab"/>
            </a:endParaRPr>
          </a:p>
          <a:p>
            <a:pPr marL="0" lvl="0" indent="0" algn="l" rtl="0">
              <a:lnSpc>
                <a:spcPct val="115000"/>
              </a:lnSpc>
              <a:spcBef>
                <a:spcPts val="1200"/>
              </a:spcBef>
              <a:spcAft>
                <a:spcPts val="0"/>
              </a:spcAft>
              <a:buSzPts val="1800"/>
              <a:buNone/>
            </a:pPr>
            <a:r>
              <a:rPr lang="en">
                <a:latin typeface="Roboto Slab"/>
                <a:ea typeface="Roboto Slab"/>
                <a:cs typeface="Roboto Slab"/>
                <a:sym typeface="Roboto Slab"/>
              </a:rPr>
              <a:t>Phone number</a:t>
            </a:r>
            <a:endParaRPr>
              <a:latin typeface="Roboto Slab"/>
              <a:ea typeface="Roboto Slab"/>
              <a:cs typeface="Roboto Slab"/>
              <a:sym typeface="Roboto Slab"/>
            </a:endParaRPr>
          </a:p>
          <a:p>
            <a:pPr marL="0" lvl="0" indent="0" algn="l" rtl="0">
              <a:lnSpc>
                <a:spcPct val="115000"/>
              </a:lnSpc>
              <a:spcBef>
                <a:spcPts val="1200"/>
              </a:spcBef>
              <a:spcAft>
                <a:spcPts val="1200"/>
              </a:spcAft>
              <a:buSzPts val="1800"/>
              <a:buNone/>
            </a:pPr>
            <a:r>
              <a:rPr lang="en">
                <a:latin typeface="Roboto Slab"/>
                <a:ea typeface="Roboto Slab"/>
                <a:cs typeface="Roboto Slab"/>
                <a:sym typeface="Roboto Slab"/>
              </a:rPr>
              <a:t>Reason for advising appointment</a:t>
            </a:r>
            <a:endParaRPr>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University Structure</a:t>
            </a:r>
            <a:endParaRPr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64"/>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Vocabulary Review</a:t>
            </a:r>
            <a:endParaRPr b="1">
              <a:solidFill>
                <a:schemeClr val="accent5"/>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65"/>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680"/>
              <a:buNone/>
            </a:pPr>
            <a:r>
              <a:rPr lang="en" sz="4190" b="1">
                <a:solidFill>
                  <a:schemeClr val="accent5"/>
                </a:solidFill>
              </a:rPr>
              <a:t>Vocabulary</a:t>
            </a:r>
            <a:endParaRPr sz="4190" b="1">
              <a:solidFill>
                <a:schemeClr val="accent5"/>
              </a:solidFill>
            </a:endParaRPr>
          </a:p>
        </p:txBody>
      </p:sp>
      <p:sp>
        <p:nvSpPr>
          <p:cNvPr id="350" name="Google Shape;350;p65"/>
          <p:cNvSpPr txBox="1">
            <a:spLocks noGrp="1"/>
          </p:cNvSpPr>
          <p:nvPr>
            <p:ph type="body" idx="1"/>
          </p:nvPr>
        </p:nvSpPr>
        <p:spPr>
          <a:xfrm>
            <a:off x="7689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Prerequisite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Corequisite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General Education Common Core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Pathways</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Requirement</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Elective</a:t>
            </a:r>
            <a:endParaRPr sz="1600">
              <a:latin typeface="Roboto Slab"/>
              <a:ea typeface="Roboto Slab"/>
              <a:cs typeface="Roboto Slab"/>
              <a:sym typeface="Roboto Slab"/>
            </a:endParaRPr>
          </a:p>
          <a:p>
            <a:pPr marL="0" lvl="0" indent="0" algn="l" rtl="0">
              <a:lnSpc>
                <a:spcPct val="150000"/>
              </a:lnSpc>
              <a:spcBef>
                <a:spcPts val="0"/>
              </a:spcBef>
              <a:spcAft>
                <a:spcPts val="0"/>
              </a:spcAft>
              <a:buClr>
                <a:srgbClr val="000000"/>
              </a:buClr>
              <a:buSzPts val="1200"/>
              <a:buFont typeface="Arial"/>
              <a:buNone/>
            </a:pPr>
            <a:r>
              <a:rPr lang="en" sz="1600">
                <a:latin typeface="Roboto Slab"/>
                <a:ea typeface="Roboto Slab"/>
                <a:cs typeface="Roboto Slab"/>
                <a:sym typeface="Roboto Slab"/>
              </a:rPr>
              <a:t>Sequential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Writing Intensive</a:t>
            </a:r>
            <a:endParaRPr sz="1600"/>
          </a:p>
        </p:txBody>
      </p:sp>
      <p:sp>
        <p:nvSpPr>
          <p:cNvPr id="351" name="Google Shape;351;p65"/>
          <p:cNvSpPr txBox="1">
            <a:spLocks noGrp="1"/>
          </p:cNvSpPr>
          <p:nvPr>
            <p:ph type="body" idx="2"/>
          </p:nvPr>
        </p:nvSpPr>
        <p:spPr>
          <a:xfrm>
            <a:off x="4768800" y="1489825"/>
            <a:ext cx="3999900" cy="30789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Interdisciplinary</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Certification/Licensing</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Clinical</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a:latin typeface="Roboto Slab"/>
                <a:ea typeface="Roboto Slab"/>
                <a:cs typeface="Roboto Slab"/>
                <a:sym typeface="Roboto Slab"/>
              </a:rPr>
              <a:t>Lab</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3"/>
              </a:rPr>
              <a:t>STAR Center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4"/>
              </a:rPr>
              <a:t>Advisor</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5"/>
              </a:rPr>
              <a:t>CUNYFirst</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6"/>
              </a:rPr>
              <a:t>DegreeWorks</a:t>
            </a:r>
            <a:endParaRPr sz="1600">
              <a:latin typeface="Roboto Slab"/>
              <a:ea typeface="Roboto Slab"/>
              <a:cs typeface="Roboto Slab"/>
              <a:sym typeface="Roboto Slab"/>
            </a:endParaRPr>
          </a:p>
          <a:p>
            <a:pPr marL="0" lvl="0" indent="0" algn="l" rtl="0">
              <a:lnSpc>
                <a:spcPct val="150000"/>
              </a:lnSpc>
              <a:spcBef>
                <a:spcPts val="0"/>
              </a:spcBef>
              <a:spcAft>
                <a:spcPts val="0"/>
              </a:spcAft>
              <a:buSzPts val="1400"/>
              <a:buNone/>
            </a:pPr>
            <a:r>
              <a:rPr lang="en" sz="1600" u="sng">
                <a:latin typeface="Roboto Slab"/>
                <a:ea typeface="Roboto Slab"/>
                <a:cs typeface="Roboto Slab"/>
                <a:sym typeface="Roboto Slab"/>
                <a:hlinkClick r:id="rId7"/>
              </a:rPr>
              <a:t>Schedule Builder</a:t>
            </a:r>
            <a:endParaRPr sz="1600">
              <a:latin typeface="Roboto Slab"/>
              <a:ea typeface="Roboto Slab"/>
              <a:cs typeface="Roboto Slab"/>
              <a:sym typeface="Roboto Slab"/>
            </a:endParaRPr>
          </a:p>
          <a:p>
            <a:pPr marL="0" lvl="0" indent="0" algn="l" rtl="0">
              <a:lnSpc>
                <a:spcPct val="115000"/>
              </a:lnSpc>
              <a:spcBef>
                <a:spcPts val="0"/>
              </a:spcBef>
              <a:spcAft>
                <a:spcPts val="0"/>
              </a:spcAft>
              <a:buSzPts val="1400"/>
              <a:buNone/>
            </a:pPr>
            <a:endParaRPr/>
          </a:p>
          <a:p>
            <a:pPr marL="0" lvl="0" indent="0" algn="l" rtl="0">
              <a:lnSpc>
                <a:spcPct val="115000"/>
              </a:lnSpc>
              <a:spcBef>
                <a:spcPts val="1200"/>
              </a:spcBef>
              <a:spcAft>
                <a:spcPts val="1200"/>
              </a:spcAft>
              <a:buSzPts val="1400"/>
              <a:buNone/>
            </a:pP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66"/>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357" name="Google Shape;357;p66"/>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0" algn="l" rtl="0">
              <a:lnSpc>
                <a:spcPct val="105000"/>
              </a:lnSpc>
              <a:spcBef>
                <a:spcPts val="0"/>
              </a:spcBef>
              <a:spcAft>
                <a:spcPts val="0"/>
              </a:spcAft>
              <a:buNone/>
            </a:pPr>
            <a:endParaRPr sz="1700">
              <a:solidFill>
                <a:schemeClr val="accent5"/>
              </a:solidFill>
              <a:latin typeface="Roboto Slab"/>
              <a:ea typeface="Roboto Slab"/>
              <a:cs typeface="Roboto Slab"/>
              <a:sym typeface="Roboto Slab"/>
            </a:endParaRPr>
          </a:p>
          <a:p>
            <a:pPr marL="457200" lvl="0" indent="-349250" algn="l" rtl="0">
              <a:lnSpc>
                <a:spcPct val="90000"/>
              </a:lnSpc>
              <a:spcBef>
                <a:spcPts val="120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University Structure</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Your Major Matters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Advisement vs. Registration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Advising Preparation</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DegreeWorks Degree Audit</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My Academic Career Planner</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Academic Advisors</a:t>
            </a:r>
            <a:endParaRPr sz="1900">
              <a:solidFill>
                <a:schemeClr val="accent5"/>
              </a:solidFill>
              <a:latin typeface="Roboto Slab"/>
              <a:ea typeface="Roboto Slab"/>
              <a:cs typeface="Roboto Slab"/>
              <a:sym typeface="Roboto Slab"/>
            </a:endParaRPr>
          </a:p>
          <a:p>
            <a:pPr marL="457200" lvl="0" indent="-349250" algn="l" rtl="0">
              <a:lnSpc>
                <a:spcPct val="90000"/>
              </a:lnSpc>
              <a:spcBef>
                <a:spcPts val="0"/>
              </a:spcBef>
              <a:spcAft>
                <a:spcPts val="0"/>
              </a:spcAft>
              <a:buClr>
                <a:schemeClr val="accent5"/>
              </a:buClr>
              <a:buSzPts val="1900"/>
              <a:buFont typeface="Roboto Slab"/>
              <a:buChar char="★"/>
            </a:pPr>
            <a:r>
              <a:rPr lang="en" sz="1900">
                <a:solidFill>
                  <a:schemeClr val="accent5"/>
                </a:solidFill>
                <a:latin typeface="Roboto Slab"/>
                <a:ea typeface="Roboto Slab"/>
                <a:cs typeface="Roboto Slab"/>
                <a:sym typeface="Roboto Slab"/>
              </a:rPr>
              <a:t>Vocabulary Review</a:t>
            </a:r>
            <a:endParaRPr sz="1900">
              <a:solidFill>
                <a:schemeClr val="accent5"/>
              </a:solidFill>
              <a:latin typeface="Roboto Slab"/>
              <a:ea typeface="Roboto Slab"/>
              <a:cs typeface="Roboto Slab"/>
              <a:sym typeface="Roboto Slab"/>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2" name="Google Shape;362;p67"/>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No Reflection!</a:t>
            </a:r>
            <a:endParaRPr b="1">
              <a:solidFill>
                <a:schemeClr val="accent5"/>
              </a:solidFill>
            </a:endParaRPr>
          </a:p>
        </p:txBody>
      </p:sp>
      <p:sp>
        <p:nvSpPr>
          <p:cNvPr id="363" name="Google Shape;363;p67"/>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Roboto Slab"/>
              <a:buChar char="●"/>
            </a:pPr>
            <a:r>
              <a:rPr lang="en" sz="1400" b="1" dirty="0">
                <a:latin typeface="Roboto Slab"/>
                <a:ea typeface="Roboto Slab"/>
                <a:cs typeface="Roboto Slab"/>
                <a:sym typeface="Roboto Slab"/>
              </a:rPr>
              <a:t>Complete Post-Workshop Survey</a:t>
            </a:r>
            <a:endParaRPr sz="1400" b="1" dirty="0">
              <a:latin typeface="Roboto Slab"/>
              <a:ea typeface="Roboto Slab"/>
              <a:cs typeface="Roboto Slab"/>
              <a:sym typeface="Roboto Slab"/>
            </a:endParaRPr>
          </a:p>
          <a:p>
            <a:pPr marL="0" lvl="0" indent="0" algn="l" rtl="0">
              <a:spcBef>
                <a:spcPts val="0"/>
              </a:spcBef>
              <a:spcAft>
                <a:spcPts val="0"/>
              </a:spcAft>
              <a:buNone/>
            </a:pPr>
            <a:endParaRPr sz="1400" b="1" dirty="0">
              <a:latin typeface="Roboto Slab"/>
              <a:ea typeface="Roboto Slab"/>
              <a:cs typeface="Roboto Slab"/>
              <a:sym typeface="Roboto Slab"/>
            </a:endParaRPr>
          </a:p>
          <a:p>
            <a:pPr marL="0" marR="868079" lvl="0" indent="0" algn="l" rtl="0">
              <a:spcBef>
                <a:spcPts val="0"/>
              </a:spcBef>
              <a:spcAft>
                <a:spcPts val="0"/>
              </a:spcAft>
              <a:buNone/>
            </a:pPr>
            <a:r>
              <a:rPr lang="en-US" sz="1400" i="1" dirty="0">
                <a:solidFill>
                  <a:schemeClr val="accent6"/>
                </a:solidFill>
                <a:latin typeface="Roboto Slab"/>
                <a:ea typeface="Roboto Slab"/>
                <a:cs typeface="Roboto Slab"/>
                <a:sym typeface="Roboto Slab"/>
                <a:hlinkClick r:id="rId3"/>
              </a:rPr>
              <a:t>https://forms.gle/3ZWGMJoYCWN615YB9</a:t>
            </a:r>
            <a:endParaRPr sz="1400" i="1" dirty="0">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dirty="0">
              <a:solidFill>
                <a:schemeClr val="accent6"/>
              </a:solidFill>
              <a:latin typeface="Roboto Slab"/>
              <a:ea typeface="Roboto Slab"/>
              <a:cs typeface="Roboto Slab"/>
              <a:sym typeface="Roboto Slab"/>
            </a:endParaRPr>
          </a:p>
          <a:p>
            <a:pPr marL="0" lvl="0" indent="0" algn="l" rtl="0">
              <a:spcBef>
                <a:spcPts val="0"/>
              </a:spcBef>
              <a:spcAft>
                <a:spcPts val="1200"/>
              </a:spcAft>
              <a:buNone/>
            </a:pPr>
            <a:endParaRPr dirty="0">
              <a:latin typeface="Roboto Slab"/>
              <a:ea typeface="Roboto Slab"/>
              <a:cs typeface="Roboto Slab"/>
              <a:sym typeface="Roboto Slab"/>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Google Shape;368;p68"/>
          <p:cNvSpPr txBox="1">
            <a:spLocks noGrp="1"/>
          </p:cNvSpPr>
          <p:nvPr>
            <p:ph type="ctrTitle"/>
          </p:nvPr>
        </p:nvSpPr>
        <p:spPr>
          <a:xfrm>
            <a:off x="1444800" y="982475"/>
            <a:ext cx="6429300" cy="21837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4000"/>
              <a:buNone/>
            </a:pPr>
            <a:r>
              <a:rPr lang="en" sz="4100" b="1"/>
              <a:t>#aMAJORdecision</a:t>
            </a:r>
            <a:endParaRPr sz="4100" b="1"/>
          </a:p>
        </p:txBody>
      </p:sp>
      <p:sp>
        <p:nvSpPr>
          <p:cNvPr id="369" name="Google Shape;369;p68"/>
          <p:cNvSpPr txBox="1"/>
          <p:nvPr/>
        </p:nvSpPr>
        <p:spPr>
          <a:xfrm>
            <a:off x="1767750" y="3042138"/>
            <a:ext cx="5783400" cy="1669829"/>
          </a:xfrm>
          <a:prstGeom prst="rect">
            <a:avLst/>
          </a:prstGeom>
          <a:noFill/>
          <a:ln>
            <a:noFill/>
          </a:ln>
        </p:spPr>
        <p:txBody>
          <a:bodyPr spcFirstLastPara="1" wrap="square" lIns="91425" tIns="91425" rIns="91425" bIns="91425" anchor="t" anchorCtr="0">
            <a:normAutofit/>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8</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08/17/2023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70" name="Google Shape;370;p68"/>
          <p:cNvGrpSpPr/>
          <p:nvPr/>
        </p:nvGrpSpPr>
        <p:grpSpPr>
          <a:xfrm>
            <a:off x="86851" y="4448817"/>
            <a:ext cx="1273858" cy="607271"/>
            <a:chOff x="86851" y="4297675"/>
            <a:chExt cx="1881900" cy="758425"/>
          </a:xfrm>
        </p:grpSpPr>
        <p:pic>
          <p:nvPicPr>
            <p:cNvPr id="371" name="Google Shape;371;p68"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72" name="Google Shape;372;p68"/>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69"/>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378" name="Google Shape;378;p69"/>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US"/>
              <a:t>YOU MADE IT TO THE END</a:t>
            </a:r>
            <a:endParaRPr dirty="0"/>
          </a:p>
        </p:txBody>
      </p:sp>
      <p:grpSp>
        <p:nvGrpSpPr>
          <p:cNvPr id="379" name="Google Shape;379;p69"/>
          <p:cNvGrpSpPr/>
          <p:nvPr/>
        </p:nvGrpSpPr>
        <p:grpSpPr>
          <a:xfrm>
            <a:off x="86851" y="4448817"/>
            <a:ext cx="1273858" cy="607271"/>
            <a:chOff x="86851" y="4297675"/>
            <a:chExt cx="1881900" cy="758425"/>
          </a:xfrm>
        </p:grpSpPr>
        <p:pic>
          <p:nvPicPr>
            <p:cNvPr id="380" name="Google Shape;380;p69"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81" name="Google Shape;381;p6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
        <p:nvSpPr>
          <p:cNvPr id="382" name="Google Shape;382;p69"/>
          <p:cNvSpPr txBox="1"/>
          <p:nvPr/>
        </p:nvSpPr>
        <p:spPr>
          <a:xfrm rot="-864234">
            <a:off x="229524" y="1003140"/>
            <a:ext cx="5386002" cy="11081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a:solidFill>
                  <a:srgbClr val="FF00FF"/>
                </a:solidFill>
                <a:latin typeface="Lobster"/>
                <a:ea typeface="Lobster"/>
                <a:cs typeface="Lobster"/>
                <a:sym typeface="Lobster"/>
              </a:rPr>
              <a:t>Congratulations!</a:t>
            </a:r>
            <a:endParaRPr sz="6000">
              <a:solidFill>
                <a:srgbClr val="FF00FF"/>
              </a:solidFill>
              <a:latin typeface="Lobster"/>
              <a:ea typeface="Lobster"/>
              <a:cs typeface="Lobster"/>
              <a:sym typeface="Lobste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pic>
        <p:nvPicPr>
          <p:cNvPr id="146" name="Google Shape;146;p29"/>
          <p:cNvPicPr preferRelativeResize="0"/>
          <p:nvPr/>
        </p:nvPicPr>
        <p:blipFill rotWithShape="1">
          <a:blip r:embed="rId3">
            <a:alphaModFix/>
          </a:blip>
          <a:srcRect/>
          <a:stretch/>
        </p:blipFill>
        <p:spPr>
          <a:xfrm>
            <a:off x="0" y="722525"/>
            <a:ext cx="9144001" cy="3891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30"/>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Your Major Matters</a:t>
            </a:r>
            <a:endParaRPr b="1">
              <a:solidFill>
                <a:schemeClr val="accent5"/>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31"/>
          <p:cNvSpPr txBox="1">
            <a:spLocks noGrp="1"/>
          </p:cNvSpPr>
          <p:nvPr>
            <p:ph type="ctrTitle"/>
          </p:nvPr>
        </p:nvSpPr>
        <p:spPr>
          <a:xfrm>
            <a:off x="1291050" y="744575"/>
            <a:ext cx="6502800" cy="1827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Clr>
                <a:schemeClr val="dk2"/>
              </a:buClr>
              <a:buSzPts val="990"/>
              <a:buFont typeface="Arial"/>
              <a:buNone/>
            </a:pPr>
            <a:r>
              <a:rPr lang="en" sz="4100" b="1" dirty="0">
                <a:solidFill>
                  <a:schemeClr val="accent6"/>
                </a:solidFill>
              </a:rPr>
              <a:t>Your Major Matters...</a:t>
            </a:r>
            <a:endParaRPr sz="4100" b="1" dirty="0">
              <a:solidFill>
                <a:schemeClr val="accent6"/>
              </a:solidFill>
            </a:endParaRPr>
          </a:p>
          <a:p>
            <a:pPr marL="0" lvl="0" indent="0" algn="ctr" rtl="0">
              <a:lnSpc>
                <a:spcPct val="100000"/>
              </a:lnSpc>
              <a:spcBef>
                <a:spcPts val="0"/>
              </a:spcBef>
              <a:spcAft>
                <a:spcPts val="0"/>
              </a:spcAft>
              <a:buSzPts val="5200"/>
              <a:buNone/>
            </a:pPr>
            <a:r>
              <a:rPr lang="en" b="1" dirty="0"/>
              <a:t>JamBoard!</a:t>
            </a:r>
            <a:endParaRPr b="1" dirty="0">
              <a:solidFill>
                <a:srgbClr val="FF0000"/>
              </a:solidFill>
            </a:endParaRPr>
          </a:p>
        </p:txBody>
      </p:sp>
      <p:sp>
        <p:nvSpPr>
          <p:cNvPr id="157" name="Google Shape;157;p31"/>
          <p:cNvSpPr txBox="1">
            <a:spLocks noGrp="1"/>
          </p:cNvSpPr>
          <p:nvPr>
            <p:ph type="subTitle" idx="1"/>
          </p:nvPr>
        </p:nvSpPr>
        <p:spPr>
          <a:xfrm>
            <a:off x="1545225" y="2877350"/>
            <a:ext cx="5813400" cy="12978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800"/>
              <a:buNone/>
            </a:pPr>
            <a:r>
              <a:rPr lang="en" sz="3000" i="1"/>
              <a:t>What is your major and why did you choose it?</a:t>
            </a:r>
            <a:endParaRPr sz="3000" i="1"/>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2"/>
          <p:cNvSpPr txBox="1">
            <a:spLocks noGrp="1"/>
          </p:cNvSpPr>
          <p:nvPr>
            <p:ph type="title"/>
          </p:nvPr>
        </p:nvSpPr>
        <p:spPr>
          <a:xfrm>
            <a:off x="387900" y="2467875"/>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33"/>
          <p:cNvSpPr txBox="1">
            <a:spLocks noGrp="1"/>
          </p:cNvSpPr>
          <p:nvPr>
            <p:ph type="title"/>
          </p:nvPr>
        </p:nvSpPr>
        <p:spPr>
          <a:xfrm>
            <a:off x="434375" y="1387300"/>
            <a:ext cx="8368200" cy="6861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26829"/>
              <a:buNone/>
            </a:pPr>
            <a:r>
              <a:rPr lang="en" sz="4100" b="1">
                <a:solidFill>
                  <a:schemeClr val="accent5"/>
                </a:solidFill>
              </a:rPr>
              <a:t>Academic advisement and registration, is there really </a:t>
            </a:r>
            <a:endParaRPr sz="4100" b="1">
              <a:solidFill>
                <a:schemeClr val="accent5"/>
              </a:solidFill>
            </a:endParaRPr>
          </a:p>
          <a:p>
            <a:pPr marL="0" lvl="0" indent="0" algn="ctr" rtl="0">
              <a:lnSpc>
                <a:spcPct val="100000"/>
              </a:lnSpc>
              <a:spcBef>
                <a:spcPts val="0"/>
              </a:spcBef>
              <a:spcAft>
                <a:spcPts val="0"/>
              </a:spcAft>
              <a:buSzPct val="126829"/>
              <a:buNone/>
            </a:pPr>
            <a:r>
              <a:rPr lang="en" sz="4100" b="1">
                <a:solidFill>
                  <a:schemeClr val="accent5"/>
                </a:solidFill>
              </a:rPr>
              <a:t>a difference? </a:t>
            </a:r>
            <a:endParaRPr sz="4100" b="1">
              <a:solidFill>
                <a:schemeClr val="accent5"/>
              </a:solidFill>
            </a:endParaRPr>
          </a:p>
        </p:txBody>
      </p:sp>
      <p:sp>
        <p:nvSpPr>
          <p:cNvPr id="168" name="Google Shape;168;p33"/>
          <p:cNvSpPr txBox="1"/>
          <p:nvPr/>
        </p:nvSpPr>
        <p:spPr>
          <a:xfrm>
            <a:off x="974250" y="2375950"/>
            <a:ext cx="7195500" cy="2318100"/>
          </a:xfrm>
          <a:prstGeom prst="rect">
            <a:avLst/>
          </a:prstGeom>
          <a:noFill/>
          <a:ln>
            <a:noFill/>
          </a:ln>
        </p:spPr>
        <p:txBody>
          <a:bodyPr spcFirstLastPara="1" wrap="square" lIns="91425" tIns="91425" rIns="91425" bIns="91425" anchor="t" anchorCtr="0">
            <a:spAutoFit/>
          </a:bodyPr>
          <a:lstStyle/>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Which classes should I register for? </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do I enroll in classes?</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Which activities will support my academic and career goals?</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can I maximize the value of tuition?</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Besides class, what else does City Tech offer me?</a:t>
            </a:r>
            <a:endParaRPr sz="2200" b="0" i="0" u="none" strike="noStrike" cap="none">
              <a:solidFill>
                <a:schemeClr val="dk1"/>
              </a:solidFill>
              <a:latin typeface="Roboto Slab"/>
              <a:ea typeface="Roboto Slab"/>
              <a:cs typeface="Roboto Slab"/>
              <a:sym typeface="Roboto Slab"/>
            </a:endParaRPr>
          </a:p>
          <a:p>
            <a:pPr marL="457200" marR="0" lvl="0" indent="-368300" algn="l" rtl="0">
              <a:lnSpc>
                <a:spcPct val="90000"/>
              </a:lnSpc>
              <a:spcBef>
                <a:spcPts val="0"/>
              </a:spcBef>
              <a:spcAft>
                <a:spcPts val="0"/>
              </a:spcAft>
              <a:buClr>
                <a:schemeClr val="dk1"/>
              </a:buClr>
              <a:buSzPts val="2200"/>
              <a:buFont typeface="Roboto Slab"/>
              <a:buChar char="●"/>
            </a:pPr>
            <a:r>
              <a:rPr lang="en" sz="2200" b="0" i="0" u="none" strike="noStrike" cap="none">
                <a:solidFill>
                  <a:schemeClr val="dk1"/>
                </a:solidFill>
                <a:latin typeface="Roboto Slab"/>
                <a:ea typeface="Roboto Slab"/>
                <a:cs typeface="Roboto Slab"/>
                <a:sym typeface="Roboto Slab"/>
              </a:rPr>
              <a:t>How can I connect my education with my future?</a:t>
            </a:r>
            <a:endParaRPr sz="2200" b="0" i="0" u="none" strike="noStrike" cap="none">
              <a:solidFill>
                <a:schemeClr val="dk1"/>
              </a:solidFill>
              <a:latin typeface="Roboto Slab"/>
              <a:ea typeface="Roboto Slab"/>
              <a:cs typeface="Roboto Slab"/>
              <a:sym typeface="Roboto Slab"/>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1191</Words>
  <Application>Microsoft Office PowerPoint</Application>
  <PresentationFormat>On-screen Show (16:9)</PresentationFormat>
  <Paragraphs>175</Paragraphs>
  <Slides>45</Slides>
  <Notes>45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45</vt:i4>
      </vt:variant>
    </vt:vector>
  </HeadingPairs>
  <TitlesOfParts>
    <vt:vector size="51" baseType="lpstr">
      <vt:lpstr>Roboto Slab</vt:lpstr>
      <vt:lpstr>Arial</vt:lpstr>
      <vt:lpstr>Lobster</vt:lpstr>
      <vt:lpstr>Roboto</vt:lpstr>
      <vt:lpstr>Marina</vt:lpstr>
      <vt:lpstr>Marina</vt:lpstr>
      <vt:lpstr>City Tech 101</vt:lpstr>
      <vt:lpstr>#aMAJORdecision</vt:lpstr>
      <vt:lpstr>Today’s Topics</vt:lpstr>
      <vt:lpstr>University Structure</vt:lpstr>
      <vt:lpstr>PowerPoint Presentation</vt:lpstr>
      <vt:lpstr>Your Major Matters</vt:lpstr>
      <vt:lpstr>Your Major Matters... JamBoard!</vt:lpstr>
      <vt:lpstr>Academic advisement and registration, is there really  a difference? </vt:lpstr>
      <vt:lpstr>Academic advisement and registration, is there really  a difference? </vt:lpstr>
      <vt:lpstr>Find Information About  Your Department and Major </vt:lpstr>
      <vt:lpstr>Academic Advising Preparation</vt:lpstr>
      <vt:lpstr>PowerPoint Presentation</vt:lpstr>
      <vt:lpstr>http://www.citytech.cuny.edu/advisement/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DegreeWorks  Degree Audit</vt:lpstr>
      <vt:lpstr>PowerPoint Presentation</vt:lpstr>
      <vt:lpstr>PowerPoint Presentation</vt:lpstr>
      <vt:lpstr>PowerPoint Presentation</vt:lpstr>
      <vt:lpstr>PowerPoint Presentation</vt:lpstr>
      <vt:lpstr>PowerPoint Presentation</vt:lpstr>
      <vt:lpstr>PowerPoint Presentation</vt:lpstr>
      <vt:lpstr>General Education Writing Intensive Interdisciplinary</vt:lpstr>
      <vt:lpstr>PowerPoint Presentation</vt:lpstr>
      <vt:lpstr>PowerPoint Presentation</vt:lpstr>
      <vt:lpstr>PowerPoint Presentation</vt:lpstr>
      <vt:lpstr>My Academic Career Planner</vt:lpstr>
      <vt:lpstr>My Academic Career Planner</vt:lpstr>
      <vt:lpstr> My Academic Career Planner Review</vt:lpstr>
      <vt:lpstr>PowerPoint Presentation</vt:lpstr>
      <vt:lpstr>Academic Advisors</vt:lpstr>
      <vt:lpstr>Who is your  Academic Advisor?</vt:lpstr>
      <vt:lpstr>PowerPoint Presentation</vt:lpstr>
      <vt:lpstr>You found your Academic Advisor</vt:lpstr>
      <vt:lpstr>Vocabulary Review</vt:lpstr>
      <vt:lpstr>Vocabulary</vt:lpstr>
      <vt:lpstr>Recap</vt:lpstr>
      <vt:lpstr>No Reflection!</vt:lpstr>
      <vt:lpstr>#aMAJORdecision</vt:lpstr>
      <vt:lpstr>City Tech 101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GMAP</dc:creator>
  <cp:lastModifiedBy>Professor Perreira</cp:lastModifiedBy>
  <cp:revision>5</cp:revision>
  <dcterms:modified xsi:type="dcterms:W3CDTF">2023-08-01T21:25:10Z</dcterms:modified>
</cp:coreProperties>
</file>