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www.infraware.co.kr/2012/infrawarePen" Target="docProps/infrawarePe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58" r:id="rId4"/>
    <p:sldId id="261" r:id="rId5"/>
    <p:sldId id="260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9BF8A34-118F-4D1A-A4E6-6C48BD58B2A8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1FDE6D2-65A9-4FA3-A7A0-41FCFB5B5C5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32299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8A34-118F-4D1A-A4E6-6C48BD58B2A8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E6D2-65A9-4FA3-A7A0-41FCFB5B5C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17344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8A34-118F-4D1A-A4E6-6C48BD58B2A8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E6D2-65A9-4FA3-A7A0-41FCFB5B5C5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01218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8A34-118F-4D1A-A4E6-6C48BD58B2A8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E6D2-65A9-4FA3-A7A0-41FCFB5B5C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566957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8A34-118F-4D1A-A4E6-6C48BD58B2A8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E6D2-65A9-4FA3-A7A0-41FCFB5B5C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61382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8A34-118F-4D1A-A4E6-6C48BD58B2A8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E6D2-65A9-4FA3-A7A0-41FCFB5B5C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610990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8A34-118F-4D1A-A4E6-6C48BD58B2A8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E6D2-65A9-4FA3-A7A0-41FCFB5B5C5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545539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8A34-118F-4D1A-A4E6-6C48BD58B2A8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E6D2-65A9-4FA3-A7A0-41FCFB5B5C5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366822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8A34-118F-4D1A-A4E6-6C48BD58B2A8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E6D2-65A9-4FA3-A7A0-41FCFB5B5C5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01286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8A34-118F-4D1A-A4E6-6C48BD58B2A8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E6D2-65A9-4FA3-A7A0-41FCFB5B5C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09731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8A34-118F-4D1A-A4E6-6C48BD58B2A8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E6D2-65A9-4FA3-A7A0-41FCFB5B5C5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6717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8A34-118F-4D1A-A4E6-6C48BD58B2A8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E6D2-65A9-4FA3-A7A0-41FCFB5B5C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5694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8A34-118F-4D1A-A4E6-6C48BD58B2A8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E6D2-65A9-4FA3-A7A0-41FCFB5B5C5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60781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8A34-118F-4D1A-A4E6-6C48BD58B2A8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E6D2-65A9-4FA3-A7A0-41FCFB5B5C5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63507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8A34-118F-4D1A-A4E6-6C48BD58B2A8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E6D2-65A9-4FA3-A7A0-41FCFB5B5C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84982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8A34-118F-4D1A-A4E6-6C48BD58B2A8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E6D2-65A9-4FA3-A7A0-41FCFB5B5C54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08468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F8A34-118F-4D1A-A4E6-6C48BD58B2A8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DE6D2-65A9-4FA3-A7A0-41FCFB5B5C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3957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9BF8A34-118F-4D1A-A4E6-6C48BD58B2A8}" type="datetimeFigureOut">
              <a:rPr lang="en-US" smtClean="0"/>
              <a:pPr/>
              <a:t>11/10/2013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1FDE6D2-65A9-4FA3-A7A0-41FCFB5B5C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33884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6864" y="1584528"/>
            <a:ext cx="7243172" cy="1515533"/>
          </a:xfrm>
        </p:spPr>
        <p:txBody>
          <a:bodyPr/>
          <a:lstStyle/>
          <a:p>
            <a:r>
              <a:rPr lang="en-US" sz="4800" dirty="0" smtClean="0"/>
              <a:t>Group 3 : Fibular </a:t>
            </a:r>
            <a:r>
              <a:rPr lang="en-US" sz="4800" dirty="0" err="1" smtClean="0"/>
              <a:t>Hemimelia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33977" y="3602515"/>
            <a:ext cx="5192307" cy="1685581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Alina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Bodea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– Co Presenter &amp; Writer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Farley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Bouguillon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- Writer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Ravneet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Singh - PowerPoint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William “Tim” Wells - Presenter</a:t>
            </a:r>
          </a:p>
          <a:p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Yunes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Ahmed – PowerPoint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Chasity Lorenzo – Research</a:t>
            </a: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Julia Lee – Research </a:t>
            </a:r>
          </a:p>
        </p:txBody>
      </p:sp>
      <p:pic>
        <p:nvPicPr>
          <p:cNvPr id="4" name="Picture 3" descr="1230552-1251558-21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389" y="3571336"/>
            <a:ext cx="1250830" cy="1662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9508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55093" y="641990"/>
            <a:ext cx="9601200" cy="5604573"/>
          </a:xfrm>
        </p:spPr>
        <p:txBody>
          <a:bodyPr/>
          <a:lstStyle/>
          <a:p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Fibular </a:t>
            </a:r>
            <a:r>
              <a:rPr lang="en-US" sz="2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Hemimelia</a:t>
            </a:r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1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Fibular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hemimelia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is a birth defect where part or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all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fibular bone is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absent.</a:t>
            </a:r>
          </a:p>
          <a:p>
            <a:pPr lvl="1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Most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often is unilateral.</a:t>
            </a:r>
          </a:p>
          <a:p>
            <a:pPr lvl="1">
              <a:buNone/>
            </a:pP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/>
            <a:r>
              <a:rPr lang="en-US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Diagnosis and Causes</a:t>
            </a:r>
          </a:p>
          <a:p>
            <a:pPr lvl="1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Can be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observed at scans during pregnancy.</a:t>
            </a:r>
          </a:p>
          <a:p>
            <a:pPr lvl="1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Shortened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leg, ankle or knee instability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due to absence of fibula bone.</a:t>
            </a:r>
          </a:p>
          <a:p>
            <a:pPr lvl="1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Most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cases of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fibular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hemimelia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are thought to occur for no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reason.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1"/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2"/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274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875030" y="563245"/>
            <a:ext cx="9077325" cy="899795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Fibular 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Hemimelia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Types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53932" y="1466491"/>
            <a:ext cx="4951646" cy="4615132"/>
          </a:xfrm>
          <a:prstGeom prst="rect">
            <a:avLst/>
          </a:prstGeom>
          <a:noFill/>
        </p:spPr>
        <p:txBody>
          <a:bodyPr wrap="square" lIns="91440" tIns="45720" rIns="91440" bIns="45720" anchor="t"/>
          <a:lstStyle/>
          <a:p>
            <a:pPr marL="0" indent="0" algn="l" defTabSz="914400" latinLnBrk="0">
              <a:lnSpc>
                <a:spcPct val="216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1800" dirty="0" smtClean="0">
                <a:solidFill>
                  <a:srgbClr val="000000"/>
                </a:solidFill>
                <a:latin typeface="Garamond" charset="0"/>
              </a:rPr>
              <a:t> </a:t>
            </a:r>
            <a:r>
              <a:rPr lang="en-US" altLang="ko-KR" sz="2400" b="1" dirty="0" smtClean="0">
                <a:solidFill>
                  <a:srgbClr val="000000"/>
                </a:solidFill>
                <a:latin typeface="Arial" charset="0"/>
              </a:rPr>
              <a:t>Type 1:  Short or partial proximal absence unilaterally</a:t>
            </a:r>
            <a:endParaRPr lang="ko-KR" altLang="en-US" sz="2400" b="1" dirty="0" smtClean="0">
              <a:latin typeface="Arial" charset="0"/>
            </a:endParaRPr>
          </a:p>
          <a:p>
            <a:pPr marL="0" indent="0" algn="l" defTabSz="914400" latinLnBrk="0">
              <a:lnSpc>
                <a:spcPct val="216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000" dirty="0" smtClean="0">
                <a:solidFill>
                  <a:srgbClr val="000000"/>
                </a:solidFill>
                <a:latin typeface="Arial" charset="0"/>
              </a:rPr>
              <a:t>1A: Stable ankle joint ± ball &amp; socket joint with  mostly medial tilt.</a:t>
            </a:r>
            <a:endParaRPr lang="ko-KR" altLang="en-US" sz="2000" dirty="0" smtClean="0">
              <a:latin typeface="Arial" charset="0"/>
            </a:endParaRPr>
          </a:p>
          <a:p>
            <a:pPr marL="0" indent="0" algn="l" defTabSz="914400" latinLnBrk="0">
              <a:lnSpc>
                <a:spcPct val="216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ko-KR" sz="2000" dirty="0" smtClean="0">
                <a:solidFill>
                  <a:srgbClr val="000000"/>
                </a:solidFill>
                <a:latin typeface="Arial" charset="0"/>
              </a:rPr>
              <a:t>1B: Unstable ankle joint with proximal fibula is absent 30-50% of its length.</a:t>
            </a:r>
            <a:endParaRPr lang="ko-KR" altLang="en-US" sz="2000" dirty="0" smtClean="0">
              <a:latin typeface="Arial" charset="0"/>
            </a:endParaRPr>
          </a:p>
          <a:p>
            <a:pPr marL="0" indent="0" algn="l" defTabSz="914400" latinLnBrk="0">
              <a:lnSpc>
                <a:spcPct val="106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1800" dirty="0" smtClean="0">
              <a:latin typeface="Garamond" charset="0"/>
            </a:endParaRPr>
          </a:p>
        </p:txBody>
      </p:sp>
      <p:pic>
        <p:nvPicPr>
          <p:cNvPr id="6" name="Picture 5" descr="bbmapAsse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47782" y="2272220"/>
            <a:ext cx="3476444" cy="3602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514435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0173" y="845389"/>
            <a:ext cx="9169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Fibular </a:t>
            </a:r>
            <a:r>
              <a:rPr lang="en-US" sz="4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Hemimelia</a:t>
            </a:r>
            <a:r>
              <a:rPr lang="en-US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Types</a:t>
            </a:r>
            <a:endParaRPr lang="en-US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1190446" y="2208360"/>
            <a:ext cx="4546120" cy="3150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16000"/>
              </a:lnSpc>
            </a:pPr>
            <a:r>
              <a:rPr lang="en-US" altLang="ko-KR" sz="2000" b="1" dirty="0" smtClean="0">
                <a:solidFill>
                  <a:srgbClr val="000000"/>
                </a:solidFill>
                <a:latin typeface="Arial" charset="0"/>
              </a:rPr>
              <a:t>Type 2: Complete absence</a:t>
            </a:r>
            <a:endParaRPr lang="ko-KR" altLang="en-US" sz="2000" b="1" dirty="0" smtClean="0">
              <a:latin typeface="Arial" charset="0"/>
            </a:endParaRPr>
          </a:p>
          <a:p>
            <a:pPr marL="285750" indent="-285750">
              <a:lnSpc>
                <a:spcPct val="216000"/>
              </a:lnSpc>
              <a:buClr>
                <a:srgbClr val="000000"/>
              </a:buClr>
              <a:buFont typeface="Garamond"/>
              <a:buChar char="•"/>
            </a:pPr>
            <a:r>
              <a:rPr lang="en-US" altLang="ko-KR" sz="1600" b="1" dirty="0" smtClean="0">
                <a:solidFill>
                  <a:srgbClr val="000000"/>
                </a:solidFill>
                <a:latin typeface="Garamond" charset="0"/>
              </a:rPr>
              <a:t> </a:t>
            </a:r>
            <a:r>
              <a:rPr lang="en-US" altLang="ko-KR" dirty="0" smtClean="0">
                <a:solidFill>
                  <a:srgbClr val="000000"/>
                </a:solidFill>
                <a:latin typeface="Arial" charset="0"/>
              </a:rPr>
              <a:t>Can be unilateral or bilateral.</a:t>
            </a:r>
            <a:endParaRPr lang="ko-KR" altLang="en-US" dirty="0" smtClean="0">
              <a:latin typeface="Arial" charset="0"/>
            </a:endParaRPr>
          </a:p>
          <a:p>
            <a:pPr marL="342900" indent="-342900">
              <a:lnSpc>
                <a:spcPct val="216000"/>
              </a:lnSpc>
              <a:buClr>
                <a:srgbClr val="000000"/>
              </a:buClr>
              <a:buFont typeface="Arial"/>
              <a:buChar char="•"/>
            </a:pPr>
            <a:r>
              <a:rPr lang="en-US" altLang="ko-KR" dirty="0" smtClean="0">
                <a:solidFill>
                  <a:srgbClr val="000000"/>
                </a:solidFill>
                <a:latin typeface="Arial" charset="0"/>
              </a:rPr>
              <a:t>Tibia be extremely small and bowed with proximal femoral focal and upper limb 	deficiency.</a:t>
            </a:r>
            <a:endParaRPr lang="ko-KR" altLang="en-US" dirty="0" smtClean="0">
              <a:latin typeface="Arial" charset="0"/>
            </a:endParaRPr>
          </a:p>
        </p:txBody>
      </p:sp>
      <p:pic>
        <p:nvPicPr>
          <p:cNvPr id="6" name="Picture 5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67554" y="1930879"/>
            <a:ext cx="5841251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0498" y="1811547"/>
            <a:ext cx="556403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2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Treatment will depend on the severity and condition of the limb.</a:t>
            </a:r>
          </a:p>
          <a:p>
            <a:pPr marL="742950" lvl="2">
              <a:lnSpc>
                <a:spcPct val="20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Choices consist of either amputation of lower leg or tibia lengthening or tibia lengthening.</a:t>
            </a:r>
          </a:p>
        </p:txBody>
      </p:sp>
      <p:pic>
        <p:nvPicPr>
          <p:cNvPr id="3" name="Picture 2" descr="child-amputee-w-oscar-pistori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69285" y="1802921"/>
            <a:ext cx="4974336" cy="39494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39684" y="923026"/>
            <a:ext cx="7513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Treatment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821723" y="864549"/>
            <a:ext cx="43140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Fibular </a:t>
            </a:r>
            <a:r>
              <a:rPr lang="en-US" sz="3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Hemimelia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7794" y="1845927"/>
            <a:ext cx="3003929" cy="30039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75065" y="1661005"/>
            <a:ext cx="2930192" cy="33737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58599" y="2022453"/>
            <a:ext cx="3759861" cy="265087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84100" y="5445457"/>
            <a:ext cx="2471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Distal Femur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65650" y="5445456"/>
            <a:ext cx="2088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AP Tibia View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12087" y="5445455"/>
            <a:ext cx="3452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Tibia Lengthening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310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ppt/theme/themeOverride1.xml><?xml version="1.0" encoding="utf-8"?>
<a:themeOverride xmlns:a="http://schemas.openxmlformats.org/drawingml/2006/main">
  <a:clrScheme name="Organic">
    <a:dk1>
      <a:sysClr val="windowText" lastClr="000000"/>
    </a:dk1>
    <a:lt1>
      <a:sysClr val="window" lastClr="FFFFFF"/>
    </a:lt1>
    <a:dk2>
      <a:srgbClr val="212121"/>
    </a:dk2>
    <a:lt2>
      <a:srgbClr val="DADADA"/>
    </a:lt2>
    <a:accent1>
      <a:srgbClr val="83992A"/>
    </a:accent1>
    <a:accent2>
      <a:srgbClr val="3C9770"/>
    </a:accent2>
    <a:accent3>
      <a:srgbClr val="44709D"/>
    </a:accent3>
    <a:accent4>
      <a:srgbClr val="A23C33"/>
    </a:accent4>
    <a:accent5>
      <a:srgbClr val="D97828"/>
    </a:accent5>
    <a:accent6>
      <a:srgbClr val="DEB340"/>
    </a:accent6>
    <a:hlink>
      <a:srgbClr val="A8BF4D"/>
    </a:hlink>
    <a:folHlink>
      <a:srgbClr val="B4CA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Pages>4</Pages>
  <Words>215</Words>
  <Characters>0</Characters>
  <Application>Microsoft Office PowerPoint</Application>
  <DocSecurity>0</DocSecurity>
  <PresentationFormat>Custom</PresentationFormat>
  <Lines>0</Lines>
  <Paragraphs>31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Organic</vt:lpstr>
      <vt:lpstr>Group 3 : Fibular Hemimelia</vt:lpstr>
      <vt:lpstr>Slide 2</vt:lpstr>
      <vt:lpstr>Fibular Hemimelia Types</vt:lpstr>
      <vt:lpstr>Slide 4</vt:lpstr>
      <vt:lpstr>Slide 5</vt:lpstr>
      <vt:lpstr>Slide 6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3  Fibular Hemimelia</dc:title>
  <dc:creator>Ravneet</dc:creator>
  <cp:lastModifiedBy>Ravi</cp:lastModifiedBy>
  <cp:revision>13</cp:revision>
  <dcterms:modified xsi:type="dcterms:W3CDTF">2013-11-10T16:25:35Z</dcterms:modified>
</cp:coreProperties>
</file>

<file path=docProps/infrawarePen.xml><?xml version="1.0" encoding="utf-8"?>
<InfrawarePenDraw xmlns="http://www.infraware.co.kr/2012/penmode"/>
</file>