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3" r:id="rId10"/>
    <p:sldId id="263" r:id="rId11"/>
    <p:sldId id="264" r:id="rId12"/>
    <p:sldId id="267" r:id="rId13"/>
    <p:sldId id="275" r:id="rId14"/>
    <p:sldId id="265" r:id="rId15"/>
    <p:sldId id="270" r:id="rId16"/>
    <p:sldId id="272" r:id="rId17"/>
    <p:sldId id="266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76014" autoAdjust="0"/>
  </p:normalViewPr>
  <p:slideViewPr>
    <p:cSldViewPr>
      <p:cViewPr varScale="1">
        <p:scale>
          <a:sx n="53" d="100"/>
          <a:sy n="53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4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D99DD8-A395-45C9-8EE6-2BE5F15205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545D60-70C3-4B23-8B2D-6DBEC65A21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 smtClean="0"/>
              <a:t>South has a huge </a:t>
            </a:r>
            <a:r>
              <a:rPr lang="en-US" dirty="0"/>
              <a:t>production of bulk wine</a:t>
            </a:r>
          </a:p>
          <a:p>
            <a:endParaRPr lang="en-US" dirty="0"/>
          </a:p>
          <a:p>
            <a:r>
              <a:rPr lang="en-US" dirty="0" smtClean="0"/>
              <a:t>South</a:t>
            </a:r>
            <a:r>
              <a:rPr lang="en-US" baseline="0" dirty="0" smtClean="0"/>
              <a:t> is ~36</a:t>
            </a:r>
            <a:r>
              <a:rPr lang="en-US" dirty="0" smtClean="0"/>
              <a:t>% </a:t>
            </a:r>
            <a:r>
              <a:rPr lang="en-US" dirty="0"/>
              <a:t>of Italian wine production </a:t>
            </a:r>
            <a:r>
              <a:rPr lang="en-US" dirty="0" smtClean="0"/>
              <a:t>(</a:t>
            </a:r>
            <a:r>
              <a:rPr lang="en-US" dirty="0"/>
              <a:t>A</a:t>
            </a:r>
            <a:r>
              <a:rPr lang="en-US" dirty="0" smtClean="0"/>
              <a:t>pulia</a:t>
            </a:r>
            <a:r>
              <a:rPr lang="en-US" dirty="0"/>
              <a:t>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</a:t>
            </a:r>
            <a:r>
              <a:rPr lang="en-US" dirty="0" smtClean="0"/>
              <a:t>mountain areas </a:t>
            </a:r>
            <a:r>
              <a:rPr lang="en-US" dirty="0"/>
              <a:t>are cool for wine growing</a:t>
            </a:r>
          </a:p>
          <a:p>
            <a:r>
              <a:rPr lang="en-US" i="1" u="sng" dirty="0" smtClean="0"/>
              <a:t>Campania:</a:t>
            </a:r>
            <a:r>
              <a:rPr lang="en-US" b="0" i="0" u="none" baseline="0" dirty="0" smtClean="0"/>
              <a:t> look for </a:t>
            </a:r>
            <a:r>
              <a:rPr lang="en-US" b="0" i="0" u="none" baseline="0" dirty="0" err="1" smtClean="0"/>
              <a:t>Fiano</a:t>
            </a:r>
            <a:r>
              <a:rPr lang="en-US" b="0" i="0" u="none" baseline="0" dirty="0" smtClean="0"/>
              <a:t> </a:t>
            </a:r>
            <a:r>
              <a:rPr lang="en-US" b="0" i="0" u="none" baseline="0" dirty="0" err="1" smtClean="0"/>
              <a:t>di</a:t>
            </a:r>
            <a:r>
              <a:rPr lang="en-US" b="0" i="0" u="none" baseline="0" dirty="0" smtClean="0"/>
              <a:t> Avellino for a fun, dry, light white wine</a:t>
            </a:r>
          </a:p>
          <a:p>
            <a:r>
              <a:rPr lang="en-US" i="1" u="sng" dirty="0" smtClean="0"/>
              <a:t>Puglia:</a:t>
            </a:r>
            <a:r>
              <a:rPr lang="en-US" i="0" u="none" dirty="0" smtClean="0"/>
              <a:t> Look for </a:t>
            </a:r>
            <a:r>
              <a:rPr lang="en-US" i="0" u="none" dirty="0" err="1" smtClean="0"/>
              <a:t>Primotivo</a:t>
            </a:r>
            <a:r>
              <a:rPr lang="en-US" i="0" u="none" dirty="0" smtClean="0"/>
              <a:t>, a</a:t>
            </a:r>
            <a:r>
              <a:rPr lang="en-US" i="0" u="none" baseline="0" dirty="0" smtClean="0"/>
              <a:t> red wine but most of the wine from this region still needs to improve</a:t>
            </a:r>
          </a:p>
          <a:p>
            <a:r>
              <a:rPr lang="en-US" i="1" u="sng" dirty="0" smtClean="0"/>
              <a:t>Basilicata:</a:t>
            </a:r>
            <a:r>
              <a:rPr lang="en-US" i="0" u="none" baseline="0" dirty="0" smtClean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 smtClean="0"/>
              <a:t>Calabria</a:t>
            </a:r>
            <a:r>
              <a:rPr lang="en-US" i="0" u="none" dirty="0" smtClean="0"/>
              <a:t>:</a:t>
            </a:r>
            <a:r>
              <a:rPr lang="en-US" i="0" u="none" baseline="0" dirty="0" smtClean="0"/>
              <a:t> little interesting wine, 1.6% of production</a:t>
            </a:r>
            <a:endParaRPr lang="en-US" i="1" u="sng" dirty="0" smtClean="0"/>
          </a:p>
          <a:p>
            <a:r>
              <a:rPr lang="en-US" i="1" u="sng" dirty="0" smtClean="0"/>
              <a:t>Sicily</a:t>
            </a:r>
            <a:r>
              <a:rPr lang="en-US" dirty="0"/>
              <a:t>, </a:t>
            </a:r>
            <a:r>
              <a:rPr lang="en-US" dirty="0" smtClean="0"/>
              <a:t>still wine production</a:t>
            </a:r>
            <a:r>
              <a:rPr lang="en-US" baseline="0" dirty="0" smtClean="0"/>
              <a:t> improving, </a:t>
            </a:r>
            <a:r>
              <a:rPr lang="en-US" dirty="0" err="1" smtClean="0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 smtClean="0"/>
              <a:t>Sardinia</a:t>
            </a:r>
            <a:r>
              <a:rPr lang="en-US" dirty="0"/>
              <a:t>, </a:t>
            </a:r>
            <a:r>
              <a:rPr lang="en-US" dirty="0" err="1" smtClean="0"/>
              <a:t>Contoversial</a:t>
            </a:r>
            <a:r>
              <a:rPr lang="en-US" dirty="0" smtClean="0"/>
              <a:t> DOCG because red wines, not white grow better</a:t>
            </a:r>
            <a:r>
              <a:rPr lang="en-US" baseline="0" dirty="0" smtClean="0"/>
              <a:t> there.</a:t>
            </a:r>
            <a:endParaRPr lang="en-US" i="1" u="sng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25 % of total production, 1/3 of italy’s DOC/DOCG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12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“Innovation is winning over tradition</a:t>
            </a:r>
            <a:r>
              <a:rPr lang="en-US" dirty="0" smtClean="0"/>
              <a:t>”, 5.2% production</a:t>
            </a:r>
            <a:endParaRPr lang="en-US" dirty="0"/>
          </a:p>
          <a:p>
            <a:endParaRPr lang="en-US" dirty="0"/>
          </a:p>
          <a:p>
            <a:r>
              <a:rPr lang="en-US" b="1" u="sng" dirty="0"/>
              <a:t>Chianti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must </a:t>
            </a:r>
            <a:r>
              <a:rPr lang="en-US" dirty="0"/>
              <a:t>contain at least </a:t>
            </a:r>
            <a:r>
              <a:rPr lang="en-US" dirty="0" smtClean="0"/>
              <a:t>75-90% </a:t>
            </a:r>
            <a:r>
              <a:rPr lang="en-US" dirty="0" err="1"/>
              <a:t>Sangiovese</a:t>
            </a:r>
            <a:r>
              <a:rPr lang="en-US" dirty="0"/>
              <a:t> (can use non traditional grapes like Cabernet </a:t>
            </a:r>
            <a:r>
              <a:rPr lang="en-US" dirty="0" err="1"/>
              <a:t>Sauv</a:t>
            </a:r>
            <a:r>
              <a:rPr lang="en-US" dirty="0"/>
              <a:t>. Merlot</a:t>
            </a:r>
            <a:r>
              <a:rPr lang="en-US" dirty="0" smtClean="0"/>
              <a:t>…, up to 10% of any other</a:t>
            </a:r>
            <a:r>
              <a:rPr lang="en-US" baseline="0" dirty="0" smtClean="0"/>
              <a:t> one grape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Juicy, cherry, raspberry and </a:t>
            </a:r>
            <a:r>
              <a:rPr lang="en-US" dirty="0" err="1" smtClean="0"/>
              <a:t>plummy</a:t>
            </a:r>
            <a:r>
              <a:rPr lang="en-US" dirty="0" smtClean="0"/>
              <a:t>, great every day pizza wine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DOCG too large to make</a:t>
            </a:r>
            <a:r>
              <a:rPr lang="en-US" baseline="0" dirty="0" smtClean="0"/>
              <a:t> sure quality is a constant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err="1" smtClean="0">
                <a:latin typeface="Verdana" pitchFamily="34" charset="0"/>
              </a:rPr>
              <a:t>Fiaschi</a:t>
            </a:r>
            <a:r>
              <a:rPr lang="en-US" dirty="0" smtClean="0">
                <a:latin typeface="Verdana" pitchFamily="34" charset="0"/>
              </a:rPr>
              <a:t>: Chianti bottles wrapped in straw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b="1" u="sng" dirty="0"/>
              <a:t>Chianti </a:t>
            </a:r>
            <a:r>
              <a:rPr lang="en-US" b="1" u="sng" dirty="0" err="1" smtClean="0"/>
              <a:t>Classico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Classico</a:t>
            </a:r>
            <a:r>
              <a:rPr lang="en-US" dirty="0" smtClean="0"/>
              <a:t> is from a small</a:t>
            </a:r>
            <a:r>
              <a:rPr lang="en-US" baseline="0" dirty="0" smtClean="0"/>
              <a:t> hilly area, the oldest wine growing region in Chianti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</a:t>
            </a:r>
            <a:r>
              <a:rPr lang="en-US" dirty="0"/>
              <a:t>% </a:t>
            </a:r>
            <a:r>
              <a:rPr lang="en-US" dirty="0" err="1" smtClean="0"/>
              <a:t>Sangiovese</a:t>
            </a:r>
            <a:r>
              <a:rPr lang="en-US" dirty="0" smtClean="0"/>
              <a:t>, lowest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yeilds</a:t>
            </a:r>
            <a:r>
              <a:rPr lang="en-US" baseline="0" dirty="0" smtClean="0"/>
              <a:t> in Tuscany</a:t>
            </a:r>
            <a:endParaRPr lang="en-US" dirty="0"/>
          </a:p>
          <a:p>
            <a:endParaRPr lang="en-US" dirty="0"/>
          </a:p>
          <a:p>
            <a:r>
              <a:rPr lang="en-US" b="1" u="sng" dirty="0" err="1" smtClean="0"/>
              <a:t>Brunello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Montalcino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</a:t>
            </a:r>
            <a:r>
              <a:rPr lang="en-US" baseline="0" dirty="0" smtClean="0"/>
              <a:t> of Italy’s most prestigious wines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aged </a:t>
            </a:r>
            <a:r>
              <a:rPr lang="en-US" dirty="0"/>
              <a:t>in oak for 2 </a:t>
            </a:r>
            <a:r>
              <a:rPr lang="en-US" dirty="0" smtClean="0"/>
              <a:t>years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 in tannin and</a:t>
            </a:r>
            <a:r>
              <a:rPr lang="en-US" baseline="0" dirty="0" smtClean="0"/>
              <a:t> thick , hold for20 years then drink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Complex, smoky-spicy, with </a:t>
            </a:r>
            <a:r>
              <a:rPr lang="en-US" baseline="0" dirty="0" err="1" smtClean="0"/>
              <a:t>plummy</a:t>
            </a:r>
            <a:r>
              <a:rPr lang="en-US" baseline="0" dirty="0" smtClean="0"/>
              <a:t> fruit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Carmingnano</a:t>
            </a:r>
            <a:endParaRPr lang="en-US" b="1" u="sng" dirty="0" smtClean="0"/>
          </a:p>
          <a:p>
            <a:r>
              <a:rPr lang="en-US" dirty="0" smtClean="0"/>
              <a:t>Made form </a:t>
            </a:r>
            <a:r>
              <a:rPr lang="en-US" dirty="0" err="1" smtClean="0"/>
              <a:t>sangiovese</a:t>
            </a:r>
            <a:r>
              <a:rPr lang="en-US" dirty="0" smtClean="0"/>
              <a:t>, </a:t>
            </a:r>
            <a:r>
              <a:rPr lang="en-US" dirty="0" err="1" smtClean="0"/>
              <a:t>canaiolo</a:t>
            </a:r>
            <a:r>
              <a:rPr lang="en-US" dirty="0" smtClean="0"/>
              <a:t>,</a:t>
            </a:r>
            <a:r>
              <a:rPr lang="en-US" baseline="0" dirty="0" smtClean="0"/>
              <a:t> cabernet sauvignon 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Vino</a:t>
            </a:r>
            <a:r>
              <a:rPr lang="en-US" b="1" u="sng" dirty="0" smtClean="0"/>
              <a:t> Nobile do </a:t>
            </a:r>
            <a:r>
              <a:rPr lang="en-US" b="1" u="sng" dirty="0" err="1" smtClean="0"/>
              <a:t>Montepulciano</a:t>
            </a:r>
            <a:endParaRPr lang="en-US" b="0" u="none" dirty="0" smtClean="0"/>
          </a:p>
          <a:p>
            <a:r>
              <a:rPr lang="en-US" b="0" u="none" dirty="0" err="1" smtClean="0"/>
              <a:t>Prugnolo</a:t>
            </a:r>
            <a:r>
              <a:rPr lang="en-US" b="0" u="none" dirty="0" smtClean="0"/>
              <a:t> gentile,</a:t>
            </a:r>
            <a:r>
              <a:rPr lang="en-US" b="0" u="none" baseline="0" dirty="0" smtClean="0"/>
              <a:t> clone of </a:t>
            </a:r>
            <a:r>
              <a:rPr lang="en-US" b="0" u="none" baseline="0" dirty="0" err="1" smtClean="0"/>
              <a:t>sangiovese</a:t>
            </a:r>
            <a:r>
              <a:rPr lang="en-US" b="0" u="none" baseline="0" dirty="0" smtClean="0"/>
              <a:t>., makes like </a:t>
            </a:r>
            <a:r>
              <a:rPr lang="en-US" b="0" u="none" baseline="0" dirty="0" err="1" smtClean="0"/>
              <a:t>chianti</a:t>
            </a:r>
            <a:r>
              <a:rPr lang="en-US" b="0" u="none" baseline="0" dirty="0" smtClean="0"/>
              <a:t> </a:t>
            </a:r>
            <a:r>
              <a:rPr lang="en-US" b="0" u="none" baseline="0" dirty="0" err="1" smtClean="0"/>
              <a:t>classico</a:t>
            </a:r>
            <a:r>
              <a:rPr lang="en-US" b="0" u="none" baseline="0" dirty="0" smtClean="0"/>
              <a:t> with more expressive fruit</a:t>
            </a:r>
            <a:endParaRPr lang="en-US" b="0" u="none" dirty="0" smtClean="0"/>
          </a:p>
          <a:p>
            <a:endParaRPr lang="en-US" b="1" u="sng" dirty="0"/>
          </a:p>
          <a:p>
            <a:r>
              <a:rPr lang="en-US" dirty="0"/>
              <a:t>Boarders the Tyrrhenian Sea</a:t>
            </a:r>
          </a:p>
          <a:p>
            <a:endParaRPr lang="en-US" dirty="0"/>
          </a:p>
          <a:p>
            <a:r>
              <a:rPr lang="en-US" dirty="0"/>
              <a:t>White Grapes: </a:t>
            </a:r>
            <a:r>
              <a:rPr lang="en-US" dirty="0" err="1"/>
              <a:t>Vernaccia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72A301-A012-4719-894A-0891AE9EE9C6}" type="slidenum">
              <a:rPr lang="en-US"/>
              <a:pPr/>
              <a:t>13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 grape combinations are sangiovese, cabernet sauvignon and merlot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9336B-4E2E-4F3B-AF0B-4DFFD6BEAB36}" type="slidenum">
              <a:rPr lang="en-US"/>
              <a:pPr/>
              <a:t>14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Piedmont</a:t>
            </a:r>
            <a:r>
              <a:rPr lang="en-US" dirty="0"/>
              <a:t>: Planted on hillsides</a:t>
            </a:r>
          </a:p>
          <a:p>
            <a:r>
              <a:rPr lang="en-US" dirty="0"/>
              <a:t>65% </a:t>
            </a:r>
            <a:r>
              <a:rPr lang="en-US" dirty="0" smtClean="0"/>
              <a:t>red, </a:t>
            </a:r>
            <a:r>
              <a:rPr lang="en-US" dirty="0" err="1" smtClean="0"/>
              <a:t>Nebbiolo</a:t>
            </a:r>
            <a:r>
              <a:rPr lang="en-US" dirty="0" smtClean="0"/>
              <a:t> and </a:t>
            </a:r>
            <a:r>
              <a:rPr lang="en-US" dirty="0" err="1" smtClean="0"/>
              <a:t>Barbera</a:t>
            </a:r>
            <a:r>
              <a:rPr lang="en-US" dirty="0" smtClean="0"/>
              <a:t> dominate </a:t>
            </a:r>
            <a:r>
              <a:rPr lang="en-US" dirty="0" err="1" smtClean="0"/>
              <a:t>Barbera</a:t>
            </a:r>
            <a:r>
              <a:rPr lang="en-US" dirty="0" smtClean="0"/>
              <a:t>, most widely</a:t>
            </a:r>
            <a:r>
              <a:rPr lang="en-US" baseline="0" dirty="0" smtClean="0"/>
              <a:t> planted DOC </a:t>
            </a:r>
            <a:r>
              <a:rPr lang="en-US" baseline="0" smtClean="0"/>
              <a:t>in Piedmont</a:t>
            </a:r>
            <a:endParaRPr lang="en-US" dirty="0"/>
          </a:p>
          <a:p>
            <a:r>
              <a:rPr lang="en-US" dirty="0"/>
              <a:t>18% </a:t>
            </a:r>
            <a:r>
              <a:rPr lang="en-US" dirty="0" err="1"/>
              <a:t>spumante</a:t>
            </a:r>
            <a:endParaRPr lang="en-US" dirty="0"/>
          </a:p>
          <a:p>
            <a:r>
              <a:rPr lang="en-US" dirty="0"/>
              <a:t>17%white</a:t>
            </a:r>
          </a:p>
          <a:p>
            <a:r>
              <a:rPr lang="en-US" b="1" u="sng" dirty="0"/>
              <a:t>Piedmont </a:t>
            </a:r>
            <a:r>
              <a:rPr lang="en-US" b="1" u="sng" dirty="0" err="1"/>
              <a:t>Gavi</a:t>
            </a:r>
            <a:r>
              <a:rPr lang="en-US" dirty="0"/>
              <a:t>: 100% </a:t>
            </a:r>
            <a:r>
              <a:rPr lang="en-US" dirty="0" err="1"/>
              <a:t>cortese</a:t>
            </a:r>
            <a:r>
              <a:rPr lang="en-US" dirty="0"/>
              <a:t> grape, acidity and subtle </a:t>
            </a:r>
            <a:r>
              <a:rPr lang="en-US" dirty="0" smtClean="0"/>
              <a:t>fruit</a:t>
            </a:r>
          </a:p>
          <a:p>
            <a:r>
              <a:rPr lang="en-US" b="1" u="sng" dirty="0" smtClean="0"/>
              <a:t> Lombardy</a:t>
            </a:r>
            <a:r>
              <a:rPr lang="en-US" b="0" u="none" dirty="0" smtClean="0"/>
              <a:t>: </a:t>
            </a:r>
            <a:r>
              <a:rPr lang="en-US" b="0" u="none" dirty="0" err="1" smtClean="0"/>
              <a:t>Franciacirta</a:t>
            </a:r>
            <a:r>
              <a:rPr lang="en-US" b="0" u="none" dirty="0" smtClean="0"/>
              <a:t>,</a:t>
            </a:r>
            <a:r>
              <a:rPr lang="en-US" b="0" u="none" baseline="0" dirty="0" smtClean="0"/>
              <a:t> high quality </a:t>
            </a:r>
            <a:r>
              <a:rPr lang="en-US" b="0" u="none" baseline="0" dirty="0" err="1" smtClean="0"/>
              <a:t>traditionalle</a:t>
            </a:r>
            <a:r>
              <a:rPr lang="en-US" b="0" u="none" baseline="0" dirty="0" smtClean="0"/>
              <a:t> sparkling Brut</a:t>
            </a:r>
          </a:p>
          <a:p>
            <a:r>
              <a:rPr lang="en-US" b="1" u="sng" baseline="0" dirty="0" err="1" smtClean="0"/>
              <a:t>Gavi</a:t>
            </a:r>
            <a:r>
              <a:rPr lang="en-US" b="0" u="none" baseline="0" dirty="0" smtClean="0"/>
              <a:t>: </a:t>
            </a:r>
            <a:r>
              <a:rPr lang="en-US" b="0" u="none" baseline="0" dirty="0" err="1" smtClean="0"/>
              <a:t>Cortese</a:t>
            </a:r>
            <a:r>
              <a:rPr lang="en-US" b="0" u="none" baseline="0" dirty="0" smtClean="0"/>
              <a:t>, white grape</a:t>
            </a:r>
            <a:endParaRPr lang="en-US" b="1" u="sng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15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11 million bottles a year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17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Fres</a:t>
            </a:r>
            <a:r>
              <a:rPr lang="en-US" baseline="0" dirty="0" smtClean="0"/>
              <a:t>h crisp acidic wines</a:t>
            </a:r>
          </a:p>
          <a:p>
            <a:r>
              <a:rPr lang="en-US" baseline="0" dirty="0" smtClean="0"/>
              <a:t>Mountainous</a:t>
            </a:r>
            <a:endParaRPr lang="en-US" b="1" u="sng" baseline="0" dirty="0" smtClean="0"/>
          </a:p>
          <a:p>
            <a:r>
              <a:rPr lang="en-US" b="1" u="sng" baseline="0" dirty="0" smtClean="0"/>
              <a:t>Veneto: </a:t>
            </a:r>
            <a:r>
              <a:rPr lang="en-US" b="0" u="none" baseline="0" dirty="0" smtClean="0"/>
              <a:t> 13%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err="1" smtClean="0"/>
              <a:t>Amorone</a:t>
            </a:r>
            <a:r>
              <a:rPr lang="en-US" dirty="0" smtClean="0"/>
              <a:t>: Tops of bunches of grapes, left on mats in the sun to </a:t>
            </a:r>
            <a:r>
              <a:rPr lang="en-US" dirty="0" err="1" smtClean="0"/>
              <a:t>raisinate</a:t>
            </a:r>
            <a:r>
              <a:rPr lang="en-US" dirty="0" smtClean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b="0" u="none" baseline="0" dirty="0" smtClean="0"/>
          </a:p>
          <a:p>
            <a:r>
              <a:rPr lang="en-US" b="1" u="sng" baseline="0" dirty="0" smtClean="0"/>
              <a:t>Friuli</a:t>
            </a:r>
            <a:r>
              <a:rPr lang="en-US" b="0" u="none" baseline="0" dirty="0" smtClean="0"/>
              <a:t> 1.5% of overall production north east corner of Italy, mountainous</a:t>
            </a:r>
            <a:endParaRPr lang="en-US" b="1" u="sng" baseline="0" dirty="0" smtClean="0"/>
          </a:p>
          <a:p>
            <a:r>
              <a:rPr lang="en-US" dirty="0" smtClean="0"/>
              <a:t>Pinot </a:t>
            </a:r>
            <a:r>
              <a:rPr lang="en-US" dirty="0" err="1"/>
              <a:t>Grigio</a:t>
            </a:r>
            <a:r>
              <a:rPr lang="en-US" dirty="0"/>
              <a:t> 1970 11,00 cases produces in 200 2.5 million cases </a:t>
            </a:r>
            <a:r>
              <a:rPr lang="en-US" dirty="0" smtClean="0"/>
              <a:t>produced</a:t>
            </a:r>
          </a:p>
          <a:p>
            <a:r>
              <a:rPr lang="en-US" b="1" u="sng" dirty="0" smtClean="0"/>
              <a:t>Alto</a:t>
            </a:r>
            <a:r>
              <a:rPr lang="en-US" b="1" u="sng" baseline="0" dirty="0" smtClean="0"/>
              <a:t> Adige</a:t>
            </a:r>
            <a:r>
              <a:rPr lang="en-US" b="0" u="none" baseline="0" dirty="0" smtClean="0"/>
              <a:t>: 2% of overall production many grape varietals from French, German and Italian backgrounds</a:t>
            </a:r>
            <a:endParaRPr lang="en-US" b="1" u="sng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56FAD-7E60-4F85-88B6-BF4C8DC87F33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Governed by Italian Ministry of Agriculture</a:t>
            </a:r>
          </a:p>
          <a:p>
            <a:r>
              <a:rPr lang="en-US" dirty="0"/>
              <a:t>Need came after WWII due to high </a:t>
            </a:r>
            <a:r>
              <a:rPr lang="en-US" dirty="0" err="1"/>
              <a:t>alc</a:t>
            </a:r>
            <a:r>
              <a:rPr lang="en-US" dirty="0"/>
              <a:t>/bulk wines reputation, need to lower production levels</a:t>
            </a:r>
          </a:p>
          <a:p>
            <a:r>
              <a:rPr lang="en-US" dirty="0"/>
              <a:t>Laws had NO IMPACT even with </a:t>
            </a:r>
            <a:r>
              <a:rPr lang="en-US" dirty="0" smtClean="0"/>
              <a:t>changes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Laws</a:t>
            </a:r>
            <a:r>
              <a:rPr lang="en-US" baseline="0" dirty="0" smtClean="0"/>
              <a:t> encouraged volume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Did not designate small areas of unique difference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Result was higher production and lower quality </a:t>
            </a:r>
            <a:endParaRPr lang="en-US" dirty="0"/>
          </a:p>
          <a:p>
            <a:r>
              <a:rPr lang="en-US" dirty="0"/>
              <a:t>Individual producers made differences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Giovanni</a:t>
            </a:r>
            <a:r>
              <a:rPr lang="en-US" baseline="0" dirty="0" smtClean="0"/>
              <a:t> </a:t>
            </a:r>
            <a:r>
              <a:rPr lang="en-US" dirty="0" err="1" smtClean="0"/>
              <a:t>Goria</a:t>
            </a:r>
            <a:r>
              <a:rPr lang="en-US" dirty="0"/>
              <a:t>: </a:t>
            </a:r>
            <a:r>
              <a:rPr lang="en-US" dirty="0" smtClean="0"/>
              <a:t>Agricultural Minister who made</a:t>
            </a:r>
            <a:r>
              <a:rPr lang="en-US" baseline="0" dirty="0" smtClean="0"/>
              <a:t> </a:t>
            </a:r>
            <a:r>
              <a:rPr lang="en-US" dirty="0" smtClean="0"/>
              <a:t>high </a:t>
            </a:r>
            <a:r>
              <a:rPr lang="en-US" dirty="0"/>
              <a:t>quality </a:t>
            </a:r>
            <a:r>
              <a:rPr lang="en-US" dirty="0" smtClean="0"/>
              <a:t>impact</a:t>
            </a:r>
          </a:p>
          <a:p>
            <a:endParaRPr lang="en-US" dirty="0"/>
          </a:p>
          <a:p>
            <a:r>
              <a:rPr lang="en-US" dirty="0"/>
              <a:t>DOC/DOCG account for 14% of all Italian Wine (Most Italian wine is jug quality)</a:t>
            </a:r>
          </a:p>
          <a:p>
            <a:r>
              <a:rPr lang="en-US" dirty="0"/>
              <a:t>Finally, it is the reputation of the producer that is gives you the best indication of what is in the bottle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Producer</a:t>
            </a:r>
            <a:r>
              <a:rPr lang="en-US" baseline="0" dirty="0" smtClean="0"/>
              <a:t> is the best determination of quality in Italy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3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Most Italian wine is consumed in Italy</a:t>
            </a:r>
          </a:p>
          <a:p>
            <a:pPr>
              <a:buFontTx/>
              <a:buChar char="•"/>
            </a:pPr>
            <a:r>
              <a:rPr lang="en-US"/>
              <a:t>Comes from any where in Italy</a:t>
            </a:r>
          </a:p>
          <a:p>
            <a:pPr>
              <a:buFontTx/>
              <a:buChar char="•"/>
            </a:pPr>
            <a:r>
              <a:rPr lang="en-US"/>
              <a:t>And from any combination of grapes</a:t>
            </a:r>
          </a:p>
          <a:p>
            <a:pPr>
              <a:buFontTx/>
              <a:buChar char="•"/>
            </a:pPr>
            <a:r>
              <a:rPr lang="en-US"/>
              <a:t>Producers to know Riinite, Casarsa, Bolla, Cavit and Ecco Domani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4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Introduced</a:t>
            </a:r>
            <a:r>
              <a:rPr lang="en-US" baseline="0" dirty="0" smtClean="0"/>
              <a:t> in order t</a:t>
            </a:r>
            <a:r>
              <a:rPr lang="en-US" dirty="0" smtClean="0"/>
              <a:t>o </a:t>
            </a:r>
            <a:r>
              <a:rPr lang="en-US" dirty="0"/>
              <a:t>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5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20% of Italy’s wine production (60% of which are red)</a:t>
            </a:r>
          </a:p>
          <a:p>
            <a:endParaRPr lang="en-US"/>
          </a:p>
          <a:p>
            <a:r>
              <a:rPr lang="en-US"/>
              <a:t>Different from France because of aging requirements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Started in 1980</a:t>
            </a:r>
          </a:p>
          <a:p>
            <a:r>
              <a:rPr lang="en-US"/>
              <a:t>Bottles can also be numbered by producer</a:t>
            </a:r>
          </a:p>
          <a:p>
            <a:r>
              <a:rPr lang="en-US"/>
              <a:t>Wines that fail tasting panel are re named Vino da Tavola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Year/harvest, shown preceding</a:t>
            </a:r>
            <a:r>
              <a:rPr lang="en-US" baseline="0" dirty="0" smtClean="0"/>
              <a:t> vintage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White/Red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Best/oldest/most famous part of DOC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Slightly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Semi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Spumante</a:t>
            </a:r>
            <a:r>
              <a:rPr lang="en-US" dirty="0" smtClean="0"/>
              <a:t>: Full</a:t>
            </a:r>
            <a:r>
              <a:rPr lang="en-US" baseline="0" dirty="0" smtClean="0"/>
              <a:t> Sparkling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r>
              <a:rPr lang="en-US" dirty="0" smtClean="0"/>
              <a:t>: DOC or DOCG wine</a:t>
            </a:r>
            <a:r>
              <a:rPr lang="en-US" baseline="0" dirty="0" smtClean="0"/>
              <a:t> </a:t>
            </a:r>
            <a:r>
              <a:rPr lang="en-US" dirty="0" smtClean="0"/>
              <a:t>matured for certain number of</a:t>
            </a:r>
            <a:r>
              <a:rPr lang="en-US" baseline="0" dirty="0" smtClean="0"/>
              <a:t> years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501CB54-7B69-43A9-A2C6-654CA9A28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5E48E-22D7-4C1A-A391-423E51828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13A4C-6B46-42A3-906F-DA064B37B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262D-4BC4-4494-AC95-B7BD76C45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1AB-863C-4AE9-9AFB-8CEAA58F1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15FB-A311-46EC-AA15-90B397AE3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2C1FC7-BF99-48F1-B1B2-B4C876CE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658F2D-015B-4B4F-B3E3-BEF4D578E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2FE83-A8C3-4F5A-9DC9-7BA05AD0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B1EF-7DF2-4809-9BB8-E99BF22D0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BDB2-3864-45B8-90CB-C7BA35D40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1EC5170-698B-49EB-8062-FC0363D9A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%2Fbin%2Fcommon%2Fcourse.pl%3Fcourse_id%3D_30854_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%2Fbin%2Fcommon%2Fcourse.pl%3Fcourse_id%3D_30854_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Wines of Italy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Prof. Karen Goodlad</a:t>
            </a:r>
          </a:p>
          <a:p>
            <a:r>
              <a:rPr lang="en-US" dirty="0"/>
              <a:t>Fall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322" y="3048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ym typeface="Wingdings" pitchFamily="2" charset="2"/>
              </a:rPr>
              <a:t>Wine Regions: Southern </a:t>
            </a:r>
            <a:r>
              <a:rPr lang="en-US" sz="4000" dirty="0" smtClean="0">
                <a:sym typeface="Wingdings" pitchFamily="2" charset="2"/>
              </a:rPr>
              <a:t>Italy &amp; The Islands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ym typeface="Wingdings" pitchFamily="2" charset="2"/>
              </a:rPr>
              <a:t>Campania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Fiano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Avellino, Greco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Tufo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Taburno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Taurasi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ym typeface="Wingdings" pitchFamily="2" charset="2"/>
              </a:rPr>
              <a:t>(A)Puglia</a:t>
            </a:r>
            <a:r>
              <a:rPr lang="en-US" dirty="0">
                <a:sym typeface="Wingdings" pitchFamily="2" charset="2"/>
              </a:rPr>
              <a:t>: No DOCG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Largest </a:t>
            </a:r>
            <a:r>
              <a:rPr lang="en-US" dirty="0" smtClean="0">
                <a:sym typeface="Wingdings" pitchFamily="2" charset="2"/>
              </a:rPr>
              <a:t>Producer </a:t>
            </a:r>
            <a:r>
              <a:rPr lang="en-US" dirty="0">
                <a:sym typeface="Wingdings" pitchFamily="2" charset="2"/>
              </a:rPr>
              <a:t>of </a:t>
            </a:r>
            <a:r>
              <a:rPr lang="en-US" dirty="0" smtClean="0">
                <a:sym typeface="Wingdings" pitchFamily="2" charset="2"/>
              </a:rPr>
              <a:t>Wine </a:t>
            </a:r>
            <a:r>
              <a:rPr lang="en-US" dirty="0">
                <a:sym typeface="Wingdings" pitchFamily="2" charset="2"/>
              </a:rPr>
              <a:t>in Italy…14%</a:t>
            </a:r>
          </a:p>
          <a:p>
            <a:pPr>
              <a:lnSpc>
                <a:spcPct val="90000"/>
              </a:lnSpc>
            </a:pPr>
            <a:r>
              <a:rPr lang="en-US" b="1" dirty="0">
                <a:sym typeface="Wingdings" pitchFamily="2" charset="2"/>
              </a:rPr>
              <a:t>Basilicata: </a:t>
            </a:r>
            <a:r>
              <a:rPr lang="en-US" dirty="0">
                <a:sym typeface="Wingdings" pitchFamily="2" charset="2"/>
              </a:rPr>
              <a:t>No DOCG</a:t>
            </a:r>
            <a:endParaRPr lang="en-US" b="1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ym typeface="Wingdings" pitchFamily="2" charset="2"/>
              </a:rPr>
              <a:t>Calabria: </a:t>
            </a:r>
            <a:r>
              <a:rPr lang="en-US" dirty="0">
                <a:sym typeface="Wingdings" pitchFamily="2" charset="2"/>
              </a:rPr>
              <a:t>No DOCG</a:t>
            </a:r>
            <a:endParaRPr lang="en-US" b="1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Better known for olives/olive oils</a:t>
            </a:r>
          </a:p>
          <a:p>
            <a:pPr>
              <a:lnSpc>
                <a:spcPct val="90000"/>
              </a:lnSpc>
            </a:pPr>
            <a:r>
              <a:rPr lang="en-US" b="1" dirty="0">
                <a:sym typeface="Wingdings" pitchFamily="2" charset="2"/>
              </a:rPr>
              <a:t>Sicily: </a:t>
            </a:r>
            <a:r>
              <a:rPr lang="en-US" dirty="0">
                <a:sym typeface="Wingdings" pitchFamily="2" charset="2"/>
              </a:rPr>
              <a:t>No </a:t>
            </a:r>
            <a:r>
              <a:rPr lang="en-US" dirty="0" smtClean="0">
                <a:sym typeface="Wingdings" pitchFamily="2" charset="2"/>
              </a:rPr>
              <a:t>DOCG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Largest Wine Production… 13%</a:t>
            </a:r>
            <a:endParaRPr lang="en-US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>
                <a:sym typeface="Wingdings" pitchFamily="2" charset="2"/>
              </a:rPr>
              <a:t>Marsala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ym typeface="Wingdings" pitchFamily="2" charset="2"/>
              </a:rPr>
              <a:t>Sardinia:</a:t>
            </a: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Vermentino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Gallura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763000" cy="5257800"/>
          </a:xfrm>
        </p:spPr>
        <p:txBody>
          <a:bodyPr/>
          <a:lstStyle/>
          <a:p>
            <a:r>
              <a:rPr lang="en-US" b="1" dirty="0" smtClean="0">
                <a:sym typeface="Wingdings" pitchFamily="2" charset="2"/>
              </a:rPr>
              <a:t>Emilia-Romagna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Albana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di</a:t>
            </a:r>
            <a:r>
              <a:rPr lang="en-US" dirty="0">
                <a:sym typeface="Wingdings" pitchFamily="2" charset="2"/>
              </a:rPr>
              <a:t> Romagna</a:t>
            </a:r>
          </a:p>
          <a:p>
            <a:r>
              <a:rPr lang="en-US" b="1" dirty="0">
                <a:sym typeface="Wingdings" pitchFamily="2" charset="2"/>
              </a:rPr>
              <a:t>Tuscany</a:t>
            </a:r>
            <a:r>
              <a:rPr lang="en-US" dirty="0">
                <a:sym typeface="Wingdings" pitchFamily="2" charset="2"/>
              </a:rPr>
              <a:t>: see next </a:t>
            </a:r>
            <a:r>
              <a:rPr lang="en-US" dirty="0" smtClean="0">
                <a:sym typeface="Wingdings" pitchFamily="2" charset="2"/>
              </a:rPr>
              <a:t>page, </a:t>
            </a:r>
            <a:r>
              <a:rPr lang="en-US" dirty="0" smtClean="0">
                <a:sym typeface="Wingdings" pitchFamily="2" charset="2"/>
                <a:hlinkClick r:id="rId3"/>
              </a:rPr>
              <a:t>Link to </a:t>
            </a:r>
            <a:r>
              <a:rPr lang="en-US" dirty="0" err="1" smtClean="0">
                <a:sym typeface="Wingdings" pitchFamily="2" charset="2"/>
                <a:hlinkClick r:id="rId3"/>
              </a:rPr>
              <a:t>NYTimes</a:t>
            </a:r>
            <a:endParaRPr lang="en-US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Marche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Rosso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Conero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Vernaccia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Serrapetrona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>
                <a:sym typeface="Wingdings" pitchFamily="2" charset="2"/>
              </a:rPr>
              <a:t>Abruzzo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Montepulciano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d’Abruzzo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Latium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>
                <a:sym typeface="Wingdings" pitchFamily="2" charset="2"/>
              </a:rPr>
              <a:t>No DOCG</a:t>
            </a:r>
          </a:p>
          <a:p>
            <a:r>
              <a:rPr lang="en-US" b="1" dirty="0">
                <a:sym typeface="Wingdings" pitchFamily="2" charset="2"/>
              </a:rPr>
              <a:t>Molise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</a:p>
          <a:p>
            <a:r>
              <a:rPr lang="en-US" b="1" dirty="0" smtClean="0">
                <a:sym typeface="Wingdings" pitchFamily="2" charset="2"/>
              </a:rPr>
              <a:t>Umbria</a:t>
            </a:r>
            <a:r>
              <a:rPr lang="en-US" dirty="0" smtClean="0">
                <a:sym typeface="Wingdings" pitchFamily="2" charset="2"/>
              </a:rPr>
              <a:t>: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Montefalco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Sagrantino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Torgiano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Riserva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6553200" y="953278"/>
            <a:ext cx="2425430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Tuscany, DOCG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7772400" cy="4876800"/>
          </a:xfrm>
        </p:spPr>
        <p:txBody>
          <a:bodyPr/>
          <a:lstStyle/>
          <a:p>
            <a:r>
              <a:rPr lang="en-US" sz="2800" dirty="0">
                <a:sym typeface="Wingdings" pitchFamily="2" charset="2"/>
              </a:rPr>
              <a:t>Chianti</a:t>
            </a:r>
          </a:p>
          <a:p>
            <a:r>
              <a:rPr lang="en-US" sz="2800" dirty="0">
                <a:sym typeface="Wingdings" pitchFamily="2" charset="2"/>
              </a:rPr>
              <a:t>Chianti </a:t>
            </a:r>
            <a:r>
              <a:rPr lang="en-US" sz="2800" dirty="0" err="1">
                <a:sym typeface="Wingdings" pitchFamily="2" charset="2"/>
              </a:rPr>
              <a:t>Classico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Chianti </a:t>
            </a:r>
            <a:r>
              <a:rPr lang="en-US" sz="2400" dirty="0" err="1">
                <a:sym typeface="Wingdings" pitchFamily="2" charset="2"/>
              </a:rPr>
              <a:t>Classico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Riserva</a:t>
            </a:r>
            <a:endParaRPr lang="en-US" sz="2400" dirty="0">
              <a:sym typeface="Wingdings" pitchFamily="2" charset="2"/>
            </a:endParaRPr>
          </a:p>
          <a:p>
            <a:pPr lvl="2"/>
            <a:r>
              <a:rPr lang="en-US" sz="20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2800" dirty="0" err="1">
                <a:sym typeface="Wingdings" pitchFamily="2" charset="2"/>
              </a:rPr>
              <a:t>Carmignano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Vernaccia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San </a:t>
            </a:r>
            <a:r>
              <a:rPr lang="en-US" sz="2800" dirty="0" err="1">
                <a:sym typeface="Wingdings" pitchFamily="2" charset="2"/>
              </a:rPr>
              <a:t>Gimignano</a:t>
            </a:r>
            <a:r>
              <a:rPr lang="en-US" sz="2800" dirty="0">
                <a:sym typeface="Wingdings" pitchFamily="2" charset="2"/>
              </a:rPr>
              <a:t> (White)</a:t>
            </a:r>
          </a:p>
          <a:p>
            <a:r>
              <a:rPr lang="en-US" sz="2800" dirty="0" err="1">
                <a:sym typeface="Wingdings" pitchFamily="2" charset="2"/>
              </a:rPr>
              <a:t>Brunello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Montalcino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Vino</a:t>
            </a:r>
            <a:r>
              <a:rPr lang="en-US" sz="2800" dirty="0">
                <a:sym typeface="Wingdings" pitchFamily="2" charset="2"/>
              </a:rPr>
              <a:t> Nobile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Montepulciano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5625405"/>
            <a:ext cx="2362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/>
              <a:t>Fiaschi</a:t>
            </a:r>
            <a:endParaRPr lang="en-US" sz="2800" u="sng" dirty="0" smtClean="0"/>
          </a:p>
          <a:p>
            <a:pPr algn="ctr"/>
            <a:r>
              <a:rPr lang="en-US" sz="2400" dirty="0" smtClean="0"/>
              <a:t>Old Style</a:t>
            </a:r>
          </a:p>
          <a:p>
            <a:pPr algn="ctr"/>
            <a:r>
              <a:rPr lang="en-US" sz="2400" dirty="0" smtClean="0"/>
              <a:t>Chianti Bottle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/>
              <a:t>Super Tuscans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Often Categorized as IGT Wines</a:t>
            </a:r>
          </a:p>
          <a:p>
            <a:r>
              <a:rPr lang="en-US" dirty="0"/>
              <a:t>Can be any combination of grapes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Regions: North West Italy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b="1" dirty="0">
                <a:sym typeface="Wingdings" pitchFamily="2" charset="2"/>
              </a:rPr>
              <a:t>Valle d’Aosta</a:t>
            </a:r>
            <a:r>
              <a:rPr lang="en-US" dirty="0">
                <a:sym typeface="Wingdings" pitchFamily="2" charset="2"/>
              </a:rPr>
              <a:t>: No DOCG</a:t>
            </a:r>
          </a:p>
          <a:p>
            <a:r>
              <a:rPr lang="en-US" b="1" dirty="0" smtClean="0">
                <a:sym typeface="Wingdings" pitchFamily="2" charset="2"/>
              </a:rPr>
              <a:t>Piedmont, </a:t>
            </a:r>
            <a:r>
              <a:rPr lang="en-US" sz="2400" b="1" dirty="0" smtClean="0">
                <a:sym typeface="Wingdings" pitchFamily="2" charset="2"/>
                <a:hlinkClick r:id="rId3"/>
              </a:rPr>
              <a:t>Link to </a:t>
            </a:r>
            <a:r>
              <a:rPr lang="en-US" sz="2400" b="1" dirty="0" err="1" smtClean="0">
                <a:sym typeface="Wingdings" pitchFamily="2" charset="2"/>
                <a:hlinkClick r:id="rId3"/>
              </a:rPr>
              <a:t>NYTimes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Barbaresco</a:t>
            </a:r>
            <a:r>
              <a:rPr lang="en-US" dirty="0">
                <a:sym typeface="Wingdings" pitchFamily="2" charset="2"/>
              </a:rPr>
              <a:t>, Barolo, </a:t>
            </a:r>
            <a:r>
              <a:rPr lang="en-US" dirty="0" smtClean="0">
                <a:sym typeface="Wingdings" pitchFamily="2" charset="2"/>
              </a:rPr>
              <a:t>Barolo </a:t>
            </a:r>
            <a:r>
              <a:rPr lang="en-US" dirty="0" err="1" smtClean="0">
                <a:sym typeface="Wingdings" pitchFamily="2" charset="2"/>
              </a:rPr>
              <a:t>Chinato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Gattinara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Ghemme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Brachetto</a:t>
            </a:r>
            <a:r>
              <a:rPr lang="en-US" dirty="0">
                <a:sym typeface="Wingdings" pitchFamily="2" charset="2"/>
              </a:rPr>
              <a:t> d’ </a:t>
            </a:r>
            <a:r>
              <a:rPr lang="en-US" dirty="0" err="1">
                <a:sym typeface="Wingdings" pitchFamily="2" charset="2"/>
              </a:rPr>
              <a:t>Acqui</a:t>
            </a:r>
            <a:r>
              <a:rPr lang="en-US" dirty="0">
                <a:sym typeface="Wingdings" pitchFamily="2" charset="2"/>
              </a:rPr>
              <a:t> (Reds),  Asti, </a:t>
            </a:r>
            <a:r>
              <a:rPr lang="en-US" dirty="0" err="1" smtClean="0">
                <a:sym typeface="Wingdings" pitchFamily="2" charset="2"/>
              </a:rPr>
              <a:t>Moscato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d’Asti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Gavi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(Whites</a:t>
            </a:r>
            <a:r>
              <a:rPr lang="en-US" dirty="0" smtClean="0">
                <a:sym typeface="Wingdings" pitchFamily="2" charset="2"/>
              </a:rPr>
              <a:t>), </a:t>
            </a:r>
            <a:r>
              <a:rPr lang="en-US" dirty="0" err="1" smtClean="0">
                <a:sym typeface="Wingdings" pitchFamily="2" charset="2"/>
              </a:rPr>
              <a:t>Roero</a:t>
            </a:r>
            <a:r>
              <a:rPr lang="en-US" dirty="0" smtClean="0">
                <a:sym typeface="Wingdings" pitchFamily="2" charset="2"/>
              </a:rPr>
              <a:t> (red/white)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Lombardy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Valtellina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Superiore</a:t>
            </a:r>
            <a:r>
              <a:rPr lang="en-US" dirty="0">
                <a:sym typeface="Wingdings" pitchFamily="2" charset="2"/>
              </a:rPr>
              <a:t> (Red), </a:t>
            </a:r>
            <a:r>
              <a:rPr lang="en-US" dirty="0" err="1">
                <a:sym typeface="Wingdings" pitchFamily="2" charset="2"/>
              </a:rPr>
              <a:t>Franciacorta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>
                <a:sym typeface="Wingdings" pitchFamily="2" charset="2"/>
              </a:rPr>
              <a:t>)</a:t>
            </a:r>
            <a:endParaRPr lang="en-US" b="1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Liguria:</a:t>
            </a:r>
            <a:r>
              <a:rPr lang="en-US" dirty="0">
                <a:sym typeface="Wingdings" pitchFamily="2" charset="2"/>
              </a:rPr>
              <a:t> No DOCG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1069848"/>
          </a:xfrm>
        </p:spPr>
        <p:txBody>
          <a:bodyPr>
            <a:noAutofit/>
          </a:bodyPr>
          <a:lstStyle/>
          <a:p>
            <a:r>
              <a:rPr lang="en-US" dirty="0" smtClean="0"/>
              <a:t>Piedmont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Barolo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400" dirty="0" err="1" smtClean="0"/>
              <a:t>Barbaresco</a:t>
            </a:r>
            <a:endParaRPr lang="en-US" sz="2400" dirty="0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Grape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Three Years in Wood</a:t>
            </a:r>
          </a:p>
          <a:p>
            <a:r>
              <a:rPr lang="en-US" sz="2400" dirty="0" err="1"/>
              <a:t>Riserva</a:t>
            </a:r>
            <a:r>
              <a:rPr lang="en-US" sz="2400" dirty="0"/>
              <a:t>: Aged Five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Single Vineyards</a:t>
            </a:r>
          </a:p>
          <a:p>
            <a:r>
              <a:rPr lang="en-US" sz="2400" dirty="0" smtClean="0"/>
              <a:t>Cellar: 8-25 years</a:t>
            </a:r>
          </a:p>
          <a:p>
            <a:r>
              <a:rPr lang="en-US" sz="2400" dirty="0" smtClean="0"/>
              <a:t>Wine </a:t>
            </a:r>
          </a:p>
          <a:p>
            <a:pPr lvl="1"/>
            <a:r>
              <a:rPr lang="en-US" sz="2400" dirty="0" smtClean="0"/>
              <a:t>Show Finesse, Rich &amp; Smokey</a:t>
            </a:r>
            <a:endParaRPr lang="en-US" sz="2400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Grape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Two Years (One in Wood)</a:t>
            </a:r>
          </a:p>
          <a:p>
            <a:r>
              <a:rPr lang="en-US" sz="2400" dirty="0" err="1"/>
              <a:t>Riserva</a:t>
            </a:r>
            <a:r>
              <a:rPr lang="en-US" sz="2400" dirty="0"/>
              <a:t>: Aged Four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Cellar: 5-20 Years</a:t>
            </a:r>
          </a:p>
          <a:p>
            <a:r>
              <a:rPr lang="en-US" sz="2400" dirty="0" smtClean="0"/>
              <a:t>Wine</a:t>
            </a:r>
          </a:p>
          <a:p>
            <a:pPr lvl="1"/>
            <a:r>
              <a:rPr lang="en-US" sz="2400" dirty="0" smtClean="0"/>
              <a:t>Elegant, Feminine, Powerful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066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Barolo vs. </a:t>
            </a:r>
            <a:r>
              <a:rPr lang="en-US" dirty="0" err="1" smtClean="0"/>
              <a:t>Barbaresco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“Patience is a Virtue”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1752"/>
            <a:ext cx="8382000" cy="1069848"/>
          </a:xfrm>
        </p:spPr>
        <p:txBody>
          <a:bodyPr/>
          <a:lstStyle/>
          <a:p>
            <a:r>
              <a:rPr lang="en-US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4041648" cy="457200"/>
          </a:xfrm>
        </p:spPr>
        <p:txBody>
          <a:bodyPr/>
          <a:lstStyle/>
          <a:p>
            <a:r>
              <a:rPr lang="en-US" sz="2400" dirty="0" err="1" smtClean="0"/>
              <a:t>Moscato</a:t>
            </a:r>
            <a:r>
              <a:rPr lang="en-US" sz="2400" dirty="0" smtClean="0"/>
              <a:t> d’ Asti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721225" y="2133600"/>
            <a:ext cx="4041775" cy="457200"/>
          </a:xfrm>
        </p:spPr>
        <p:txBody>
          <a:bodyPr/>
          <a:lstStyle/>
          <a:p>
            <a:r>
              <a:rPr lang="en-US" sz="2400" dirty="0" smtClean="0"/>
              <a:t>Asti</a:t>
            </a:r>
            <a:endParaRPr lang="en-US" sz="240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/>
              <a:t>Frizzantino</a:t>
            </a:r>
            <a:endParaRPr lang="en-US" sz="2400" dirty="0" smtClean="0"/>
          </a:p>
          <a:p>
            <a:pPr lvl="1"/>
            <a:r>
              <a:rPr lang="en-US" sz="2400" dirty="0" smtClean="0"/>
              <a:t>Crushed and kept cold then bottled to complete fermentation</a:t>
            </a:r>
          </a:p>
          <a:p>
            <a:r>
              <a:rPr lang="en-US" sz="2400" dirty="0" smtClean="0"/>
              <a:t>5.5-8% alc.</a:t>
            </a:r>
            <a:endParaRPr lang="en-US" sz="2200" dirty="0" smtClean="0"/>
          </a:p>
          <a:p>
            <a:r>
              <a:rPr lang="en-US" sz="2400" dirty="0" smtClean="0"/>
              <a:t>Smaller Production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Peach Nectar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Frizzante</a:t>
            </a:r>
            <a:endParaRPr lang="en-US" sz="2400" dirty="0" smtClean="0"/>
          </a:p>
          <a:p>
            <a:pPr lvl="1"/>
            <a:r>
              <a:rPr lang="en-US" sz="2400" dirty="0" err="1" smtClean="0"/>
              <a:t>Cuve</a:t>
            </a:r>
            <a:r>
              <a:rPr lang="en-US" sz="2400" dirty="0" smtClean="0"/>
              <a:t> close, bottle fermented</a:t>
            </a:r>
          </a:p>
          <a:p>
            <a:r>
              <a:rPr lang="en-US" sz="2400" dirty="0" smtClean="0"/>
              <a:t>7.5-9% alc.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Light, Fresh, Grapey, Hints of Peach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ym typeface="Wingdings" pitchFamily="2" charset="2"/>
              </a:rPr>
              <a:t>Veneto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Recioto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do </a:t>
            </a:r>
            <a:r>
              <a:rPr lang="en-US" dirty="0" smtClean="0">
                <a:sym typeface="Wingdings" pitchFamily="2" charset="2"/>
              </a:rPr>
              <a:t>Soave, DOCG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Valpolicella</a:t>
            </a:r>
            <a:r>
              <a:rPr lang="en-US" dirty="0" smtClean="0">
                <a:sym typeface="Wingdings" pitchFamily="2" charset="2"/>
              </a:rPr>
              <a:t>, 80% </a:t>
            </a:r>
            <a:r>
              <a:rPr lang="en-US" dirty="0" err="1" smtClean="0">
                <a:sym typeface="Wingdings" pitchFamily="2" charset="2"/>
              </a:rPr>
              <a:t>Corvina</a:t>
            </a:r>
            <a:r>
              <a:rPr lang="en-US" dirty="0" smtClean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Amorone</a:t>
            </a:r>
            <a:r>
              <a:rPr lang="en-US" dirty="0" smtClean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Bardolio</a:t>
            </a:r>
            <a:r>
              <a:rPr lang="en-US" dirty="0" smtClean="0"/>
              <a:t>, Grapes: 70% </a:t>
            </a:r>
            <a:r>
              <a:rPr lang="en-US" dirty="0" err="1" smtClean="0"/>
              <a:t>Corvina</a:t>
            </a:r>
            <a:r>
              <a:rPr lang="en-US" dirty="0" smtClean="0"/>
              <a:t>, +</a:t>
            </a:r>
            <a:r>
              <a:rPr lang="en-US" dirty="0" err="1" smtClean="0"/>
              <a:t>Molinara</a:t>
            </a:r>
            <a:r>
              <a:rPr lang="en-US" dirty="0" smtClean="0"/>
              <a:t> &amp; </a:t>
            </a:r>
            <a:r>
              <a:rPr lang="en-US" dirty="0" err="1" smtClean="0"/>
              <a:t>Rondinella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Soave: Grapes: </a:t>
            </a:r>
            <a:r>
              <a:rPr lang="en-US" dirty="0" err="1" smtClean="0"/>
              <a:t>Garganega</a:t>
            </a:r>
            <a:r>
              <a:rPr lang="en-US" dirty="0" smtClean="0"/>
              <a:t> &amp; </a:t>
            </a:r>
            <a:r>
              <a:rPr lang="en-US" dirty="0" err="1" smtClean="0"/>
              <a:t>Trebbiano</a:t>
            </a:r>
            <a:r>
              <a:rPr lang="en-US" dirty="0" smtClean="0"/>
              <a:t>, Light, drink young</a:t>
            </a:r>
            <a:endParaRPr lang="en-US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dirty="0" err="1" smtClean="0"/>
              <a:t>Prosecco</a:t>
            </a:r>
            <a:r>
              <a:rPr lang="en-US" dirty="0" smtClean="0"/>
              <a:t>: </a:t>
            </a:r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b="1" dirty="0" smtClean="0">
                <a:sym typeface="Wingdings" pitchFamily="2" charset="2"/>
              </a:rPr>
              <a:t>Friuli-Venezia </a:t>
            </a:r>
            <a:r>
              <a:rPr lang="en-US" b="1" dirty="0">
                <a:sym typeface="Wingdings" pitchFamily="2" charset="2"/>
              </a:rPr>
              <a:t>Giulia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Ramandolo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Trentino</a:t>
            </a:r>
            <a:r>
              <a:rPr lang="en-US" b="1" dirty="0" smtClean="0">
                <a:sym typeface="Wingdings" pitchFamily="2" charset="2"/>
              </a:rPr>
              <a:t>-Alto </a:t>
            </a:r>
            <a:r>
              <a:rPr lang="en-US" b="1" dirty="0">
                <a:sym typeface="Wingdings" pitchFamily="2" charset="2"/>
              </a:rPr>
              <a:t>Adige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ym typeface="Wingdings" pitchFamily="2" charset="2"/>
              </a:rPr>
              <a:t>Homework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Next </a:t>
            </a:r>
            <a:r>
              <a:rPr lang="en-US" dirty="0">
                <a:sym typeface="Wingdings" pitchFamily="2" charset="2"/>
              </a:rPr>
              <a:t>Lecture is </a:t>
            </a:r>
            <a:r>
              <a:rPr lang="en-US" dirty="0" smtClean="0">
                <a:sym typeface="Wingdings" pitchFamily="2" charset="2"/>
              </a:rPr>
              <a:t>Champagne</a:t>
            </a:r>
            <a:r>
              <a:rPr lang="en-US" baseline="0" dirty="0" smtClean="0">
                <a:sym typeface="Wingdings" pitchFamily="2" charset="2"/>
              </a:rPr>
              <a:t> and Sparkling Wine</a:t>
            </a:r>
            <a:endParaRPr lang="en-US" dirty="0">
              <a:sym typeface="Wingdings" pitchFamily="2" charset="2"/>
            </a:endParaRPr>
          </a:p>
          <a:p>
            <a:r>
              <a:rPr lang="en-US" i="1" dirty="0" smtClean="0">
                <a:sym typeface="Wingdings" pitchFamily="2" charset="2"/>
              </a:rPr>
              <a:t>Reminder</a:t>
            </a:r>
            <a:r>
              <a:rPr lang="en-US" i="1" dirty="0">
                <a:sym typeface="Wingdings" pitchFamily="2" charset="2"/>
              </a:rPr>
              <a:t>: </a:t>
            </a:r>
            <a:r>
              <a:rPr lang="en-US" i="1" dirty="0" smtClean="0">
                <a:sym typeface="Wingdings" pitchFamily="2" charset="2"/>
              </a:rPr>
              <a:t>Test on France</a:t>
            </a:r>
            <a:r>
              <a:rPr lang="en-US" i="1" baseline="0" dirty="0" smtClean="0">
                <a:sym typeface="Wingdings" pitchFamily="2" charset="2"/>
              </a:rPr>
              <a:t> and Italy, know your maps</a:t>
            </a:r>
            <a:endParaRPr lang="en-US" i="1" dirty="0">
              <a:sym typeface="Wingdings" pitchFamily="2" charset="2"/>
            </a:endParaRPr>
          </a:p>
          <a:p>
            <a:endParaRPr lang="en-US" sz="2800" dirty="0">
              <a:sym typeface="Wingdings" pitchFamily="2" charset="2"/>
            </a:endParaRP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r>
              <a:rPr lang="en-US" dirty="0"/>
              <a:t>Wine Laws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10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1963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endParaRPr lang="en-US" i="1" dirty="0"/>
          </a:p>
          <a:p>
            <a:pPr>
              <a:lnSpc>
                <a:spcPct val="90000"/>
              </a:lnSpc>
            </a:pPr>
            <a:r>
              <a:rPr lang="en-US" dirty="0"/>
              <a:t>1966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controllata</a:t>
            </a:r>
            <a:r>
              <a:rPr lang="en-US" i="1" dirty="0"/>
              <a:t> </a:t>
            </a:r>
            <a:r>
              <a:rPr lang="en-US" dirty="0"/>
              <a:t>(DOC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More Than 250 Appellations, Over 600 DOC Names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1980 </a:t>
            </a:r>
            <a:r>
              <a:rPr lang="en-US" i="1" dirty="0" err="1"/>
              <a:t>denominazioine</a:t>
            </a:r>
            <a:r>
              <a:rPr lang="en-US" i="1" dirty="0"/>
              <a:t> de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contollata</a:t>
            </a:r>
            <a:r>
              <a:rPr lang="en-US" i="1" dirty="0"/>
              <a:t> </a:t>
            </a:r>
            <a:r>
              <a:rPr lang="en-US" i="1" dirty="0" err="1"/>
              <a:t>garantita</a:t>
            </a:r>
            <a:r>
              <a:rPr lang="en-US" i="1" dirty="0"/>
              <a:t> (DOCG) (only </a:t>
            </a:r>
            <a:r>
              <a:rPr lang="en-US" i="1" dirty="0" smtClean="0"/>
              <a:t>30 as </a:t>
            </a:r>
            <a:r>
              <a:rPr lang="en-US" i="1" dirty="0"/>
              <a:t>of </a:t>
            </a:r>
            <a:r>
              <a:rPr lang="en-US" i="1" dirty="0" smtClean="0"/>
              <a:t>2007)</a:t>
            </a:r>
            <a:endParaRPr lang="en-US" i="1" dirty="0"/>
          </a:p>
          <a:p>
            <a:pPr lvl="1">
              <a:lnSpc>
                <a:spcPct val="90000"/>
              </a:lnSpc>
            </a:pPr>
            <a:r>
              <a:rPr lang="en-US" dirty="0" err="1"/>
              <a:t>Brunello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Montalcino</a:t>
            </a:r>
            <a:r>
              <a:rPr lang="en-US" dirty="0"/>
              <a:t>, Tuscany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Barolo and </a:t>
            </a:r>
            <a:r>
              <a:rPr lang="en-US" dirty="0" err="1"/>
              <a:t>Barbaresco</a:t>
            </a:r>
            <a:r>
              <a:rPr lang="en-US" dirty="0"/>
              <a:t> of </a:t>
            </a:r>
            <a:r>
              <a:rPr lang="en-US" dirty="0" err="1"/>
              <a:t>Piedmonte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1992 “</a:t>
            </a:r>
            <a:r>
              <a:rPr lang="en-US" dirty="0" err="1" smtClean="0"/>
              <a:t>Goria’s</a:t>
            </a:r>
            <a:r>
              <a:rPr lang="en-US" dirty="0" smtClean="0"/>
              <a:t> </a:t>
            </a:r>
            <a:r>
              <a:rPr lang="en-US" dirty="0"/>
              <a:t>Law”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i="1" dirty="0" err="1"/>
              <a:t>Vino</a:t>
            </a:r>
            <a:r>
              <a:rPr lang="en-US" i="1" dirty="0"/>
              <a:t> </a:t>
            </a:r>
            <a:r>
              <a:rPr lang="en-US" i="1" dirty="0" err="1"/>
              <a:t>da</a:t>
            </a:r>
            <a:r>
              <a:rPr lang="en-US" i="1" dirty="0"/>
              <a:t> </a:t>
            </a:r>
            <a:r>
              <a:rPr lang="en-US" i="1" dirty="0" err="1"/>
              <a:t>Tabola</a:t>
            </a:r>
            <a:endParaRPr lang="en-US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Table wine</a:t>
            </a:r>
          </a:p>
          <a:p>
            <a:r>
              <a:rPr lang="en-US" sz="2800" dirty="0"/>
              <a:t>Industrial alcohol </a:t>
            </a:r>
            <a:r>
              <a:rPr lang="en-US" sz="2800" dirty="0">
                <a:sym typeface="Wingdings" pitchFamily="2" charset="2"/>
              </a:rPr>
              <a:t> bulk wines</a:t>
            </a:r>
          </a:p>
          <a:p>
            <a:r>
              <a:rPr lang="en-US" sz="28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2400" i="1" dirty="0" err="1">
                <a:sym typeface="Wingdings" pitchFamily="2" charset="2"/>
              </a:rPr>
              <a:t>rosso</a:t>
            </a:r>
            <a:r>
              <a:rPr lang="en-US" sz="2400" i="1" dirty="0">
                <a:sym typeface="Wingdings" pitchFamily="2" charset="2"/>
              </a:rPr>
              <a:t>/</a:t>
            </a:r>
            <a:r>
              <a:rPr lang="en-US" sz="2400" i="1" dirty="0" err="1">
                <a:sym typeface="Wingdings" pitchFamily="2" charset="2"/>
              </a:rPr>
              <a:t>blanco</a:t>
            </a:r>
            <a:endParaRPr lang="en-US" sz="24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Indicazione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Geographica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Tipica</a:t>
            </a:r>
            <a:r>
              <a:rPr lang="en-US" sz="40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Classified in </a:t>
            </a:r>
            <a:r>
              <a:rPr lang="en-US" dirty="0" smtClean="0">
                <a:sym typeface="Wingdings" pitchFamily="2" charset="2"/>
              </a:rPr>
              <a:t>1992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~118 Classified IGTs as of 2007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Produced in DOC/DOCG zone but can not list the zone or village on the </a:t>
            </a:r>
            <a:r>
              <a:rPr lang="en-US" dirty="0" smtClean="0">
                <a:sym typeface="Wingdings" pitchFamily="2" charset="2"/>
              </a:rPr>
              <a:t>label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Lists Region such as Tuscany, Piedmont, Apulia…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Heavily located in </a:t>
            </a:r>
            <a:r>
              <a:rPr lang="en-US" dirty="0" smtClean="0">
                <a:sym typeface="Wingdings" pitchFamily="2" charset="2"/>
              </a:rPr>
              <a:t>Tuscany</a:t>
            </a:r>
          </a:p>
          <a:p>
            <a:r>
              <a:rPr lang="en-US" dirty="0" smtClean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dirty="0" err="1" smtClean="0">
                <a:sym typeface="Wingdings" pitchFamily="2" charset="2"/>
              </a:rPr>
              <a:t>Vinification</a:t>
            </a:r>
            <a:r>
              <a:rPr lang="en-US" dirty="0" smtClean="0">
                <a:sym typeface="Wingdings" pitchFamily="2" charset="2"/>
              </a:rPr>
              <a:t> Methods, No impact on DOC and DOCG Quality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 smtClean="0">
                <a:sym typeface="Wingdings" pitchFamily="2" charset="2"/>
              </a:rPr>
              <a:t>Controllata</a:t>
            </a:r>
            <a:r>
              <a:rPr lang="en-US" sz="4000" dirty="0" smtClean="0">
                <a:sym typeface="Wingdings" pitchFamily="2" charset="2"/>
              </a:rPr>
              <a:t> (DOC)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ym typeface="Wingdings" pitchFamily="2" charset="2"/>
              </a:rPr>
              <a:t>Established for 5 Years</a:t>
            </a:r>
          </a:p>
          <a:p>
            <a:r>
              <a:rPr lang="en-US" sz="2800" dirty="0" smtClean="0">
                <a:sym typeface="Wingdings" pitchFamily="2" charset="2"/>
              </a:rPr>
              <a:t>Approved </a:t>
            </a:r>
            <a:r>
              <a:rPr lang="en-US" sz="2800" dirty="0">
                <a:sym typeface="Wingdings" pitchFamily="2" charset="2"/>
              </a:rPr>
              <a:t>grape varieties/ percentage of production</a:t>
            </a:r>
          </a:p>
          <a:p>
            <a:r>
              <a:rPr lang="en-US" sz="2800" dirty="0">
                <a:sym typeface="Wingdings" pitchFamily="2" charset="2"/>
              </a:rPr>
              <a:t>Grown in approved vineyards</a:t>
            </a:r>
          </a:p>
          <a:p>
            <a:r>
              <a:rPr lang="en-US" sz="2800" dirty="0">
                <a:sym typeface="Wingdings" pitchFamily="2" charset="2"/>
              </a:rPr>
              <a:t>Yield per hectare/pruning methods</a:t>
            </a:r>
          </a:p>
          <a:p>
            <a:r>
              <a:rPr lang="en-US" sz="28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2800" dirty="0" err="1">
                <a:sym typeface="Wingdings" pitchFamily="2" charset="2"/>
              </a:rPr>
              <a:t>Vinification</a:t>
            </a:r>
            <a:r>
              <a:rPr lang="en-US" sz="2800" dirty="0">
                <a:sym typeface="Wingdings" pitchFamily="2" charset="2"/>
              </a:rPr>
              <a:t> method for some wines</a:t>
            </a:r>
          </a:p>
          <a:p>
            <a:r>
              <a:rPr lang="en-US" sz="2800" dirty="0">
                <a:sym typeface="Wingdings" pitchFamily="2" charset="2"/>
              </a:rPr>
              <a:t>Aging methods/time</a:t>
            </a:r>
          </a:p>
          <a:p>
            <a:r>
              <a:rPr lang="en-US" sz="28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4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Controllata</a:t>
            </a:r>
            <a:r>
              <a:rPr lang="en-US" sz="4000" i="1" dirty="0">
                <a:sym typeface="Wingdings" pitchFamily="2" charset="2"/>
              </a:rPr>
              <a:t> e </a:t>
            </a:r>
            <a:r>
              <a:rPr lang="en-US" sz="4000" i="1" dirty="0" err="1">
                <a:sym typeface="Wingdings" pitchFamily="2" charset="2"/>
              </a:rPr>
              <a:t>Grarantita</a:t>
            </a:r>
            <a:r>
              <a:rPr lang="en-US" sz="40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924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5 years </a:t>
            </a:r>
            <a:r>
              <a:rPr lang="en-US" sz="2400" dirty="0" smtClean="0">
                <a:sym typeface="Wingdings" pitchFamily="2" charset="2"/>
              </a:rPr>
              <a:t>as DOC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Naming Italian Wines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43434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Place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Chianti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Orvieto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>
                <a:sym typeface="Wingdings" pitchFamily="2" charset="2"/>
              </a:rPr>
              <a:t>Barolo</a:t>
            </a:r>
          </a:p>
          <a:p>
            <a:r>
              <a:rPr lang="en-US" dirty="0">
                <a:sym typeface="Wingdings" pitchFamily="2" charset="2"/>
              </a:rPr>
              <a:t>Grape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Pinot </a:t>
            </a:r>
            <a:r>
              <a:rPr lang="en-US" sz="2800" dirty="0" err="1">
                <a:sym typeface="Wingdings" pitchFamily="2" charset="2"/>
              </a:rPr>
              <a:t>Grigio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Barbera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62400" y="1981200"/>
            <a:ext cx="48768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Combination of Place/Grape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d’Asti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Nebbiolo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d’Alba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800" dirty="0" err="1" smtClean="0">
                <a:sym typeface="Wingdings" pitchFamily="2" charset="2"/>
              </a:rPr>
              <a:t>Fiano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Avellino</a:t>
            </a:r>
            <a:endParaRPr lang="en-US" sz="280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Proprietary/Fantasy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Luce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Ornellaia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Sassicaia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 smtClean="0"/>
              <a:t>Italian Label Terminology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/>
          <a:lstStyle/>
          <a:p>
            <a:r>
              <a:rPr lang="en-US" dirty="0" err="1" smtClean="0"/>
              <a:t>Annata</a:t>
            </a:r>
            <a:r>
              <a:rPr lang="en-US" dirty="0" smtClean="0"/>
              <a:t> or </a:t>
            </a:r>
            <a:r>
              <a:rPr lang="en-US" dirty="0" err="1" smtClean="0"/>
              <a:t>Vendemmia</a:t>
            </a:r>
            <a:endParaRPr lang="en-US" dirty="0" smtClean="0"/>
          </a:p>
          <a:p>
            <a:r>
              <a:rPr lang="en-US" dirty="0" err="1" smtClean="0"/>
              <a:t>Bianco</a:t>
            </a:r>
            <a:r>
              <a:rPr lang="en-US" dirty="0" smtClean="0"/>
              <a:t>/</a:t>
            </a:r>
            <a:r>
              <a:rPr lang="en-US" dirty="0" err="1" smtClean="0"/>
              <a:t>Rosso</a:t>
            </a:r>
            <a:endParaRPr lang="en-US" dirty="0" smtClean="0"/>
          </a:p>
          <a:p>
            <a:r>
              <a:rPr lang="en-US" dirty="0" err="1" smtClean="0"/>
              <a:t>Classico</a:t>
            </a:r>
            <a:endParaRPr lang="en-US" dirty="0" smtClean="0"/>
          </a:p>
          <a:p>
            <a:r>
              <a:rPr lang="en-US" dirty="0" err="1" smtClean="0"/>
              <a:t>Frizzantino</a:t>
            </a:r>
            <a:endParaRPr lang="en-US" dirty="0" smtClean="0"/>
          </a:p>
          <a:p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dirty="0" err="1" smtClean="0"/>
              <a:t>Spumante</a:t>
            </a:r>
            <a:endParaRPr lang="en-US" dirty="0" smtClean="0"/>
          </a:p>
          <a:p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endParaRPr lang="en-US" dirty="0" smtClean="0"/>
          </a:p>
          <a:p>
            <a:r>
              <a:rPr lang="en-US" dirty="0" err="1" smtClean="0"/>
              <a:t>Vino</a:t>
            </a:r>
            <a:endParaRPr lang="en-US" dirty="0" smtClean="0"/>
          </a:p>
          <a:p>
            <a:r>
              <a:rPr lang="en-US" dirty="0" smtClean="0"/>
              <a:t>DOC, DOCG, IGT, </a:t>
            </a:r>
            <a:r>
              <a:rPr lang="en-US" dirty="0" err="1" smtClean="0"/>
              <a:t>Vino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Tavola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Italy’s Wine Regions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7964487" cy="1509712"/>
          </a:xfrm>
        </p:spPr>
        <p:txBody>
          <a:bodyPr/>
          <a:lstStyle/>
          <a:p>
            <a:r>
              <a:rPr lang="en-US" dirty="0" smtClean="0"/>
              <a:t>A land of diverse landscape and climate </a:t>
            </a:r>
            <a:r>
              <a:rPr lang="en-US" baseline="0" dirty="0" smtClean="0"/>
              <a:t>and </a:t>
            </a:r>
          </a:p>
          <a:p>
            <a:r>
              <a:rPr lang="en-US" baseline="0" dirty="0" smtClean="0"/>
              <a:t>a vast number of wine grapes.</a:t>
            </a:r>
          </a:p>
          <a:p>
            <a:r>
              <a:rPr lang="en-US" dirty="0" smtClean="0"/>
              <a:t>So much Italian wine is ordinary… SEEK THE EXTRODINARY.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1210</TotalTime>
  <Words>1557</Words>
  <Application>Microsoft PowerPoint</Application>
  <PresentationFormat>On-screen Show (4:3)</PresentationFormat>
  <Paragraphs>285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Wines of Italy</vt:lpstr>
      <vt:lpstr>Wine Laws</vt:lpstr>
      <vt:lpstr>Vino da Tabola</vt:lpstr>
      <vt:lpstr>Indicazione Geographica Tipica (IGT)</vt:lpstr>
      <vt:lpstr>Denominazione de Origine Controllata (DOC)</vt:lpstr>
      <vt:lpstr>Denominazione de Origine Controllata e Grarantita (DOCG)</vt:lpstr>
      <vt:lpstr>Naming Italian Wines</vt:lpstr>
      <vt:lpstr>Italian Label Terminology</vt:lpstr>
      <vt:lpstr>Italy’s Wine Regions</vt:lpstr>
      <vt:lpstr>Wine Regions: Southern Italy &amp; The Islands</vt:lpstr>
      <vt:lpstr>Wine Regions: Central Italy</vt:lpstr>
      <vt:lpstr>Tuscany, DOCG</vt:lpstr>
      <vt:lpstr>Super Tuscans</vt:lpstr>
      <vt:lpstr>Wine Regions: North West Italy</vt:lpstr>
      <vt:lpstr>Piedmont</vt:lpstr>
      <vt:lpstr>Piedmont</vt:lpstr>
      <vt:lpstr>Wine Region: North Eastern Italy</vt:lpstr>
      <vt:lpstr>Homework</vt:lpstr>
    </vt:vector>
  </TitlesOfParts>
  <Company> CUNY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Wines of Italy</dc:title>
  <dc:creator>kgoodlad</dc:creator>
  <cp:lastModifiedBy>KGoodlad</cp:lastModifiedBy>
  <cp:revision>71</cp:revision>
  <cp:lastPrinted>1601-01-01T00:00:00Z</cp:lastPrinted>
  <dcterms:created xsi:type="dcterms:W3CDTF">2006-11-01T19:11:25Z</dcterms:created>
  <dcterms:modified xsi:type="dcterms:W3CDTF">2008-10-02T18:43:40Z</dcterms:modified>
</cp:coreProperties>
</file>