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85" r:id="rId3"/>
    <p:sldId id="275" r:id="rId4"/>
    <p:sldId id="264" r:id="rId5"/>
    <p:sldId id="279" r:id="rId6"/>
    <p:sldId id="271" r:id="rId7"/>
    <p:sldId id="267" r:id="rId8"/>
    <p:sldId id="269" r:id="rId9"/>
    <p:sldId id="268" r:id="rId10"/>
    <p:sldId id="266" r:id="rId11"/>
    <p:sldId id="28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23" autoAdjust="0"/>
  </p:normalViewPr>
  <p:slideViewPr>
    <p:cSldViewPr>
      <p:cViewPr varScale="1">
        <p:scale>
          <a:sx n="70" d="100"/>
          <a:sy n="70" d="100"/>
        </p:scale>
        <p:origin x="115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93D5D-389E-4858-B37F-7CF23CC81132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A08F6-3B72-4718-8086-2C32C8CF0F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9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00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6E802B-3D89-4823-B91C-148D7F94A6EB}" type="datetimeFigureOut">
              <a:rPr lang="en-US" smtClean="0"/>
              <a:pPr/>
              <a:t>4/20/2020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c.com/2020/04/20/why-disney-is-furloughing-workers-and-the-other-media-giants-arent.html" TargetMode="External"/><Relationship Id="rId2" Type="http://schemas.openxmlformats.org/officeDocument/2006/relationships/hyperlink" Target="https://disneyparks.disney.go.com/blog/2019/08/new-details-shared-on-highly-anticipated-experiences-coming-to-walt-disney-world-resort/?CMP=ILC-DPFY19Q4D232019008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rnell.com/keynotes/view/K041620a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s.gov/state/ny/index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s.gov/personnel/seasonal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xanterra.com/careers/" TargetMode="External"/><Relationship Id="rId4" Type="http://schemas.openxmlformats.org/officeDocument/2006/relationships/hyperlink" Target="http://www.delawarenorth.com/careers-internships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324600" cy="1894362"/>
          </a:xfrm>
        </p:spPr>
        <p:txBody>
          <a:bodyPr/>
          <a:lstStyle/>
          <a:p>
            <a:r>
              <a:rPr lang="en-US" dirty="0"/>
              <a:t>Park &amp; Recreation </a:t>
            </a:r>
            <a:br>
              <a:rPr lang="en-US" dirty="0"/>
            </a:br>
            <a:r>
              <a:rPr lang="en-US" dirty="0"/>
              <a:t>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Prof. Karen Goodlad</a:t>
            </a:r>
          </a:p>
          <a:p>
            <a:r>
              <a:rPr lang="en-US" dirty="0"/>
              <a:t>Perspectives of Hospitality Management</a:t>
            </a:r>
          </a:p>
          <a:p>
            <a:r>
              <a:rPr lang="en-US" dirty="0"/>
              <a:t>Spring 2020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9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792162"/>
          </a:xfrm>
        </p:spPr>
        <p:txBody>
          <a:bodyPr/>
          <a:lstStyle/>
          <a:p>
            <a:r>
              <a:rPr lang="en-US" dirty="0"/>
              <a:t>Examples of Parks &amp; Recreation In NYC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772400" cy="5486400"/>
          </a:xfrm>
        </p:spPr>
        <p:txBody>
          <a:bodyPr>
            <a:normAutofit/>
          </a:bodyPr>
          <a:lstStyle/>
          <a:p>
            <a:r>
              <a:rPr lang="en-US" dirty="0"/>
              <a:t>New York City Department of Parks &amp; Recreation</a:t>
            </a:r>
          </a:p>
          <a:p>
            <a:r>
              <a:rPr lang="en-US" dirty="0"/>
              <a:t>Central Park Conservancy</a:t>
            </a:r>
          </a:p>
          <a:p>
            <a:r>
              <a:rPr lang="en-US" dirty="0"/>
              <a:t>Bronx Zoo</a:t>
            </a:r>
          </a:p>
          <a:p>
            <a:r>
              <a:rPr lang="en-US" dirty="0"/>
              <a:t>New York Botanical Gardens</a:t>
            </a:r>
          </a:p>
          <a:p>
            <a:r>
              <a:rPr lang="en-US" dirty="0"/>
              <a:t>Brooklyn Botanical Gardens</a:t>
            </a:r>
          </a:p>
          <a:p>
            <a:r>
              <a:rPr lang="en-US" dirty="0"/>
              <a:t>Yankee Stadium &amp; </a:t>
            </a:r>
            <a:r>
              <a:rPr lang="en-US" dirty="0" err="1"/>
              <a:t>Citi</a:t>
            </a:r>
            <a:r>
              <a:rPr lang="en-US" dirty="0"/>
              <a:t> Field</a:t>
            </a:r>
          </a:p>
          <a:p>
            <a:pPr lvl="1"/>
            <a:r>
              <a:rPr lang="en-US" dirty="0"/>
              <a:t>F&amp;B Department</a:t>
            </a:r>
          </a:p>
          <a:p>
            <a:pPr lvl="1"/>
            <a:r>
              <a:rPr lang="en-US" dirty="0"/>
              <a:t>Luxury Suites</a:t>
            </a:r>
          </a:p>
          <a:p>
            <a:pPr lvl="1"/>
            <a:r>
              <a:rPr lang="en-US" dirty="0"/>
              <a:t>Concession Management</a:t>
            </a:r>
          </a:p>
          <a:p>
            <a:pPr lvl="1"/>
            <a:r>
              <a:rPr lang="en-US" dirty="0"/>
              <a:t>Ticketing Department</a:t>
            </a:r>
          </a:p>
          <a:p>
            <a:pPr lvl="1"/>
            <a:r>
              <a:rPr lang="en-US" dirty="0"/>
              <a:t>Sales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05533-E4CC-4A16-A21D-A66B6FD9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dirty="0"/>
              <a:t>You decide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91FAF-D8CB-4A7F-AB1B-1BE4ADB8636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8486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October 1</a:t>
            </a:r>
            <a:r>
              <a:rPr lang="en-US" baseline="30000" dirty="0"/>
              <a:t>st</a:t>
            </a:r>
            <a:r>
              <a:rPr lang="en-US" dirty="0"/>
              <a:t> marks the </a:t>
            </a:r>
            <a:r>
              <a:rPr lang="en-US" dirty="0">
                <a:hlinkClick r:id="rId2"/>
              </a:rPr>
              <a:t>50</a:t>
            </a:r>
            <a:r>
              <a:rPr lang="en-US" baseline="30000" dirty="0">
                <a:hlinkClick r:id="rId2"/>
              </a:rPr>
              <a:t>th</a:t>
            </a:r>
            <a:r>
              <a:rPr lang="en-US" dirty="0">
                <a:hlinkClick r:id="rId2"/>
              </a:rPr>
              <a:t> Anniversary </a:t>
            </a:r>
            <a:r>
              <a:rPr lang="en-US" dirty="0"/>
              <a:t>of Walt Disney World in Orlando Florida. Amid a dramatic decrease in tourism due to the Covid-19 pandemic, </a:t>
            </a:r>
            <a:r>
              <a:rPr lang="en-US" u="sng" dirty="0"/>
              <a:t>list three concerns </a:t>
            </a:r>
            <a:r>
              <a:rPr lang="en-US" dirty="0"/>
              <a:t>the President of Theme Park Operations has regarding </a:t>
            </a:r>
            <a:r>
              <a:rPr lang="en-US" u="sng" dirty="0"/>
              <a:t>developing an economically viable model of tourism during the anniversary celebration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u="sng" dirty="0"/>
              <a:t>Facts</a:t>
            </a:r>
            <a:r>
              <a:rPr lang="en-US" dirty="0"/>
              <a:t>: </a:t>
            </a:r>
          </a:p>
          <a:p>
            <a:r>
              <a:rPr lang="en-US" sz="1800" dirty="0"/>
              <a:t>Disney Parks and Cruise Lines are responsible for 35% of the Disney Company revenue.</a:t>
            </a:r>
          </a:p>
          <a:p>
            <a:r>
              <a:rPr lang="en-US" sz="1800" dirty="0"/>
              <a:t>43,000 park employees were furloughed (some say 100,000 total).</a:t>
            </a:r>
          </a:p>
          <a:p>
            <a:r>
              <a:rPr lang="en-US" sz="1800" dirty="0"/>
              <a:t> to learn more </a:t>
            </a:r>
            <a:r>
              <a:rPr lang="en-US" sz="1800" dirty="0">
                <a:hlinkClick r:id="rId3"/>
              </a:rPr>
              <a:t>read this article</a:t>
            </a:r>
            <a:endParaRPr lang="en-US" sz="1800" dirty="0"/>
          </a:p>
          <a:p>
            <a:pPr marL="0" indent="0">
              <a:buNone/>
            </a:pPr>
            <a:r>
              <a:rPr lang="en-US" dirty="0"/>
              <a:t>Identify Stake Holders</a:t>
            </a:r>
          </a:p>
          <a:p>
            <a:pPr marL="0" indent="0">
              <a:buNone/>
            </a:pPr>
            <a:r>
              <a:rPr lang="en-US" dirty="0"/>
              <a:t>Choose one, develop the model</a:t>
            </a:r>
          </a:p>
        </p:txBody>
      </p:sp>
    </p:spTree>
    <p:extLst>
      <p:ext uri="{BB962C8B-B14F-4D97-AF65-F5344CB8AC3E}">
        <p14:creationId xmlns:p14="http://schemas.microsoft.com/office/powerpoint/2010/main" val="3515359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54431-D535-483B-A5FA-B2D8B97FD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Autofit/>
          </a:bodyPr>
          <a:lstStyle/>
          <a:p>
            <a:r>
              <a:rPr lang="en-US" sz="2400" dirty="0"/>
              <a:t>Pre-Class Session, Impact of the Pandemic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25824-2787-47B8-B744-A0CBFF6A78A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6962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Hotel School of Cornell shared this important webinar: The Travel Industry’s Road to Recovery. Press </a:t>
            </a:r>
            <a:r>
              <a:rPr lang="en-US" dirty="0">
                <a:hlinkClick r:id="rId3"/>
              </a:rPr>
              <a:t>here</a:t>
            </a:r>
            <a:r>
              <a:rPr lang="en-US" dirty="0"/>
              <a:t> to watch the webinar.</a:t>
            </a:r>
          </a:p>
          <a:p>
            <a:r>
              <a:rPr lang="en-US" dirty="0"/>
              <a:t>Required for class </a:t>
            </a:r>
            <a:r>
              <a:rPr lang="en-US" b="1" dirty="0"/>
              <a:t>watch minutes 6 through minute 17</a:t>
            </a:r>
          </a:p>
          <a:p>
            <a:r>
              <a:rPr lang="en-US" dirty="0"/>
              <a:t>Then answer these questions for discussion.</a:t>
            </a:r>
          </a:p>
          <a:p>
            <a:pPr lvl="1"/>
            <a:r>
              <a:rPr lang="en-US" dirty="0"/>
              <a:t>Which four industries will see the biggest negative impact on GDP:</a:t>
            </a:r>
          </a:p>
          <a:p>
            <a:pPr lvl="2"/>
            <a:r>
              <a:rPr lang="en-US" dirty="0"/>
              <a:t> </a:t>
            </a:r>
          </a:p>
          <a:p>
            <a:pPr lvl="1"/>
            <a:r>
              <a:rPr lang="en-US" dirty="0"/>
              <a:t>Other industries are also impacted, why is that important to hospitality? </a:t>
            </a:r>
          </a:p>
          <a:p>
            <a:pPr lvl="2"/>
            <a:r>
              <a:rPr lang="en-US" dirty="0"/>
              <a:t> </a:t>
            </a:r>
          </a:p>
          <a:p>
            <a:pPr lvl="1"/>
            <a:r>
              <a:rPr lang="en-US" dirty="0"/>
              <a:t>What is the current occupancy rate in hotels throughout the US? Who is occupying the hotels?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Which price point is seeing the biggest drop in REVPAR?</a:t>
            </a:r>
          </a:p>
          <a:p>
            <a:pPr lvl="1"/>
            <a:r>
              <a:rPr lang="en-US" dirty="0"/>
              <a:t>Which price point is seeing the biggest drop in ADR?</a:t>
            </a:r>
          </a:p>
          <a:p>
            <a:r>
              <a:rPr lang="en-US" dirty="0"/>
              <a:t>For extra credit (2 points toward final grade) listen to the entire webinar and write a 200-word summary of the webinar after minute 17. Submit the summary via blackboard in addition to your weekly homework on April 28.</a:t>
            </a:r>
          </a:p>
        </p:txBody>
      </p:sp>
    </p:spTree>
    <p:extLst>
      <p:ext uri="{BB962C8B-B14F-4D97-AF65-F5344CB8AC3E}">
        <p14:creationId xmlns:p14="http://schemas.microsoft.com/office/powerpoint/2010/main" val="3007257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5638800" cy="5611368"/>
          </a:xfrm>
        </p:spPr>
        <p:txBody>
          <a:bodyPr/>
          <a:lstStyle/>
          <a:p>
            <a:pPr>
              <a:buNone/>
            </a:pPr>
            <a:r>
              <a:rPr lang="en-US" sz="3600" dirty="0"/>
              <a:t>Class Objectives</a:t>
            </a:r>
          </a:p>
          <a:p>
            <a:r>
              <a:rPr lang="en-US" dirty="0"/>
              <a:t>Identify the scope of the parks and recreation the industry. </a:t>
            </a:r>
          </a:p>
          <a:p>
            <a:r>
              <a:rPr lang="en-US" dirty="0"/>
              <a:t>Understand and describe the characteristics of the hospitality and tourism industry from a park and recreation perspective.</a:t>
            </a:r>
          </a:p>
        </p:txBody>
      </p:sp>
      <p:pic>
        <p:nvPicPr>
          <p:cNvPr id="1034" name="Picture 10" descr="http://www.wilderness.net/images/logos/NPS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5690" y="0"/>
            <a:ext cx="2507310" cy="3276599"/>
          </a:xfrm>
          <a:prstGeom prst="rect">
            <a:avLst/>
          </a:prstGeom>
          <a:noFill/>
        </p:spPr>
      </p:pic>
      <p:pic>
        <p:nvPicPr>
          <p:cNvPr id="1036" name="Picture 12" descr="http://t2.gstatic.com/images?q=tbn:ANd9GcRxfZUQpTbsNvbb2JLkdcrBMNjVi6yHQC8zLR90yKcA3omcOt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5562" y="3276600"/>
            <a:ext cx="2477437" cy="838200"/>
          </a:xfrm>
          <a:prstGeom prst="rect">
            <a:avLst/>
          </a:prstGeom>
          <a:noFill/>
        </p:spPr>
      </p:pic>
      <p:pic>
        <p:nvPicPr>
          <p:cNvPr id="1038" name="Picture 14" descr="http://www.nyc.gov/html/coolroofs/images/branding/logos/city_of_new_york_parks__recreation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962400"/>
            <a:ext cx="2819399" cy="1127760"/>
          </a:xfrm>
          <a:prstGeom prst="rect">
            <a:avLst/>
          </a:prstGeom>
          <a:noFill/>
        </p:spPr>
      </p:pic>
      <p:pic>
        <p:nvPicPr>
          <p:cNvPr id="1040" name="Picture 16" descr="http://mickeyavenue.com/fonts/images/MKCastle_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806914"/>
            <a:ext cx="2209800" cy="20510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/>
              <a:t>Today’s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>
            <a:normAutofit/>
          </a:bodyPr>
          <a:lstStyle/>
          <a:p>
            <a:r>
              <a:rPr lang="en-US" sz="2800" dirty="0"/>
              <a:t>Review of </a:t>
            </a:r>
            <a:r>
              <a:rPr lang="en-US" sz="2800" dirty="0" err="1"/>
              <a:t>NYTimes</a:t>
            </a:r>
            <a:r>
              <a:rPr lang="en-US" sz="2800" dirty="0"/>
              <a:t> Travel Section</a:t>
            </a:r>
          </a:p>
          <a:p>
            <a:r>
              <a:rPr lang="en-US" sz="2800" dirty="0"/>
              <a:t>Review of Concierge Assignment</a:t>
            </a:r>
          </a:p>
          <a:p>
            <a:r>
              <a:rPr lang="en-US" sz="2800" dirty="0"/>
              <a:t>Pandemic Impact on the Hospitality Industry</a:t>
            </a:r>
            <a:endParaRPr lang="en-US" sz="2500" dirty="0"/>
          </a:p>
          <a:p>
            <a:r>
              <a:rPr lang="en-US" sz="2800" dirty="0"/>
              <a:t>Parks and Recreation Lecture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705600" cy="2053590"/>
          </a:xfrm>
        </p:spPr>
        <p:txBody>
          <a:bodyPr anchor="t">
            <a:normAutofit/>
          </a:bodyPr>
          <a:lstStyle/>
          <a:p>
            <a:r>
              <a:rPr lang="en-US" sz="2400" dirty="0"/>
              <a:t>Differentiate Between Commercial Recreation and Government Sponsored Recreation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08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Provide examples of Commercial Recreation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490982-78DB-467D-8DEA-8A860A3D2DF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/>
              <a:t>National Parks</a:t>
            </a:r>
            <a:r>
              <a:rPr lang="en-US" baseline="0" dirty="0"/>
              <a:t>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153400" cy="5867400"/>
          </a:xfrm>
        </p:spPr>
        <p:txBody>
          <a:bodyPr>
            <a:normAutofit/>
          </a:bodyPr>
          <a:lstStyle/>
          <a:p>
            <a:r>
              <a:rPr lang="en-US" dirty="0"/>
              <a:t>What is one general purpose for visitors to visit a National Park?</a:t>
            </a:r>
          </a:p>
          <a:p>
            <a:pPr lvl="1"/>
            <a:r>
              <a:rPr lang="en-US" dirty="0"/>
              <a:t> </a:t>
            </a:r>
          </a:p>
          <a:p>
            <a:r>
              <a:rPr lang="en-US" dirty="0"/>
              <a:t>What value does a National Park bring to a community?</a:t>
            </a:r>
          </a:p>
          <a:p>
            <a:pPr lvl="1"/>
            <a:r>
              <a:rPr lang="en-US" dirty="0"/>
              <a:t> </a:t>
            </a:r>
          </a:p>
          <a:p>
            <a:pPr lvl="1"/>
            <a:r>
              <a:rPr lang="en-US" dirty="0"/>
              <a:t> </a:t>
            </a:r>
          </a:p>
          <a:p>
            <a:pPr lvl="1"/>
            <a:r>
              <a:rPr lang="en-US" dirty="0"/>
              <a:t> </a:t>
            </a:r>
          </a:p>
          <a:p>
            <a:pPr lvl="1"/>
            <a:r>
              <a:rPr lang="en-US" dirty="0"/>
              <a:t> </a:t>
            </a:r>
          </a:p>
          <a:p>
            <a:pPr lvl="1"/>
            <a:r>
              <a:rPr lang="en-US" dirty="0"/>
              <a:t> </a:t>
            </a:r>
          </a:p>
          <a:p>
            <a:r>
              <a:rPr lang="en-US" dirty="0"/>
              <a:t>Identify National Parks of interest to you</a:t>
            </a:r>
          </a:p>
          <a:p>
            <a:pPr lvl="1"/>
            <a:r>
              <a:rPr lang="en-US" dirty="0"/>
              <a:t>What makes them unique?</a:t>
            </a:r>
          </a:p>
          <a:p>
            <a:pPr lvl="1"/>
            <a:r>
              <a:rPr lang="en-US" dirty="0"/>
              <a:t>What is your interest in visiting the park you identified?</a:t>
            </a:r>
          </a:p>
          <a:p>
            <a:pPr lvl="1"/>
            <a:r>
              <a:rPr lang="en-US" dirty="0"/>
              <a:t>Why should someone else visit?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hlinkClick r:id="rId3"/>
              </a:rPr>
              <a:t>Nation</a:t>
            </a:r>
            <a:r>
              <a:rPr lang="en-US" sz="3600" baseline="0" dirty="0">
                <a:hlinkClick r:id="rId3"/>
              </a:rPr>
              <a:t> Parks in NYC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2000" cy="4873752"/>
          </a:xfrm>
        </p:spPr>
        <p:txBody>
          <a:bodyPr>
            <a:normAutofit/>
          </a:bodyPr>
          <a:lstStyle/>
          <a:p>
            <a:r>
              <a:rPr lang="en-US" sz="3200" dirty="0"/>
              <a:t>African Burial Grounds</a:t>
            </a:r>
          </a:p>
          <a:p>
            <a:r>
              <a:rPr lang="en-US" sz="3200" dirty="0"/>
              <a:t>Castle Clinton</a:t>
            </a:r>
          </a:p>
          <a:p>
            <a:r>
              <a:rPr lang="en-US" sz="3200" dirty="0"/>
              <a:t>Ellis Island</a:t>
            </a:r>
          </a:p>
          <a:p>
            <a:r>
              <a:rPr lang="en-US" sz="3200" dirty="0"/>
              <a:t>Gateway National Recreation Center</a:t>
            </a:r>
          </a:p>
          <a:p>
            <a:r>
              <a:rPr lang="en-US" sz="3200" dirty="0"/>
              <a:t>General Grant National Memorial</a:t>
            </a:r>
          </a:p>
          <a:p>
            <a:r>
              <a:rPr lang="en-US" sz="3200" dirty="0"/>
              <a:t>Governor's Island</a:t>
            </a:r>
          </a:p>
          <a:p>
            <a:r>
              <a:rPr lang="en-US" sz="3200" dirty="0"/>
              <a:t>Home of FDR</a:t>
            </a:r>
          </a:p>
          <a:p>
            <a:r>
              <a:rPr lang="en-US" sz="3200" dirty="0"/>
              <a:t>Lower East Side Tenement Museum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Working in National Parks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752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Park Guide: </a:t>
            </a:r>
            <a:r>
              <a:rPr lang="en-US" sz="3600" dirty="0">
                <a:hlinkClick r:id="rId3"/>
              </a:rPr>
              <a:t>http://www.nps.gov/personnel/seasonal.htm#parkguide</a:t>
            </a:r>
            <a:endParaRPr lang="en-US" sz="3600" dirty="0"/>
          </a:p>
          <a:p>
            <a:r>
              <a:rPr lang="en-US" sz="3600" dirty="0"/>
              <a:t>Internships with the Delaware North Company </a:t>
            </a:r>
            <a:r>
              <a:rPr lang="en-US" sz="3600" dirty="0">
                <a:hlinkClick r:id="rId4"/>
              </a:rPr>
              <a:t>http://www.delawarenorth.com/careers-internships.aspx</a:t>
            </a:r>
            <a:r>
              <a:rPr lang="en-US" sz="3600" dirty="0"/>
              <a:t> </a:t>
            </a:r>
          </a:p>
          <a:p>
            <a:r>
              <a:rPr lang="en-US" sz="3600" dirty="0" err="1"/>
              <a:t>Xanterra</a:t>
            </a:r>
            <a:r>
              <a:rPr lang="en-US" sz="3600" dirty="0"/>
              <a:t> </a:t>
            </a:r>
            <a:r>
              <a:rPr lang="en-US" sz="3600" dirty="0" err="1"/>
              <a:t>Carrers</a:t>
            </a:r>
            <a:r>
              <a:rPr lang="en-US" sz="3600" dirty="0"/>
              <a:t>: </a:t>
            </a:r>
            <a:r>
              <a:rPr lang="en-US" sz="3600" dirty="0">
                <a:hlinkClick r:id="rId5"/>
              </a:rPr>
              <a:t>https://www.xanterra.com/careers/</a:t>
            </a:r>
            <a:r>
              <a:rPr lang="en-US" sz="3600" dirty="0"/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2402</TotalTime>
  <Words>526</Words>
  <Application>Microsoft Office PowerPoint</Application>
  <PresentationFormat>On-screen Show (4:3)</PresentationFormat>
  <Paragraphs>81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Century Schoolbook</vt:lpstr>
      <vt:lpstr>Wingdings</vt:lpstr>
      <vt:lpstr>Wingdings 2</vt:lpstr>
      <vt:lpstr>Oriel</vt:lpstr>
      <vt:lpstr>Park &amp; Recreation  Management</vt:lpstr>
      <vt:lpstr>Pre-Class Session, Impact of the Pandemic</vt:lpstr>
      <vt:lpstr>PowerPoint Presentation</vt:lpstr>
      <vt:lpstr>Today’s Schedule</vt:lpstr>
      <vt:lpstr>Differentiate Between Commercial Recreation and Government Sponsored Recreation</vt:lpstr>
      <vt:lpstr>Provide examples of Commercial Recreation </vt:lpstr>
      <vt:lpstr>National Parks System</vt:lpstr>
      <vt:lpstr>Nation Parks in NYC</vt:lpstr>
      <vt:lpstr>Working in National Parks</vt:lpstr>
      <vt:lpstr>Examples of Parks &amp; Recreation In NYC</vt:lpstr>
      <vt:lpstr>You decide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&amp;Beverage Management</dc:title>
  <dc:creator>Goodvino</dc:creator>
  <cp:lastModifiedBy>Karen Goodlad</cp:lastModifiedBy>
  <cp:revision>79</cp:revision>
  <dcterms:created xsi:type="dcterms:W3CDTF">2009-10-24T03:18:01Z</dcterms:created>
  <dcterms:modified xsi:type="dcterms:W3CDTF">2020-04-21T01:48:52Z</dcterms:modified>
</cp:coreProperties>
</file>