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2"/>
  </p:sldMasterIdLst>
  <p:notesMasterIdLst>
    <p:notesMasterId r:id="rId21"/>
  </p:notesMasterIdLst>
  <p:handoutMasterIdLst>
    <p:handoutMasterId r:id="rId22"/>
  </p:handoutMasterIdLst>
  <p:sldIdLst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5" r:id="rId11"/>
    <p:sldId id="278" r:id="rId12"/>
    <p:sldId id="279" r:id="rId13"/>
    <p:sldId id="280" r:id="rId14"/>
    <p:sldId id="276" r:id="rId15"/>
    <p:sldId id="283" r:id="rId16"/>
    <p:sldId id="277" r:id="rId17"/>
    <p:sldId id="281" r:id="rId18"/>
    <p:sldId id="282" r:id="rId19"/>
    <p:sldId id="274" r:id="rId2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4" autoAdjust="0"/>
    <p:restoredTop sz="79464" autoAdjust="0"/>
  </p:normalViewPr>
  <p:slideViewPr>
    <p:cSldViewPr showGuides="1">
      <p:cViewPr varScale="1">
        <p:scale>
          <a:sx n="68" d="100"/>
          <a:sy n="68" d="100"/>
        </p:scale>
        <p:origin x="-1044" y="-108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234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pPr/>
              <a:t>3/17/2016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3/17/2016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5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12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“Innovation is winning over tradition”, 5.2% production</a:t>
            </a:r>
          </a:p>
          <a:p>
            <a:r>
              <a:rPr lang="en-US" sz="1600" b="1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must contain at least 75-90% Sangiovese (can use non traditional grapes like Cabernet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Sauv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 Merlot…, up to 10% of any other one grape)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Juicy, cherry, raspberry and plummy, great every day pizza wine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DOCG too large to make sure quality is a constant</a:t>
            </a:r>
          </a:p>
          <a:p>
            <a:pPr lvl="0"/>
            <a:r>
              <a:rPr lang="en-US" sz="1600" b="1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Fiaschi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 Chianti bottles wrapped in straw</a:t>
            </a:r>
          </a:p>
          <a:p>
            <a:r>
              <a:rPr lang="en-US" sz="1600" b="1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 </a:t>
            </a:r>
            <a:r>
              <a:rPr lang="en-US" sz="1600" b="1" u="sng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is from a small hilly area, the oldest wine growing region in Chianti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100% Sangiovese, lowest yields in Tuscany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Gravel and clay soil</a:t>
            </a:r>
          </a:p>
          <a:p>
            <a:r>
              <a:rPr lang="en-US" sz="1600" b="1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Brunello di </a:t>
            </a:r>
            <a:r>
              <a:rPr lang="en-US" sz="1600" b="1" u="sng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Montalcino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One of Italy’s most prestigious wines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aged in oak for 2 years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High in tannin and thick , hold for20 years then drink</a:t>
            </a:r>
          </a:p>
          <a:p>
            <a:pPr lvl="0"/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Complex, smoky-spicy, with plummy fruit</a:t>
            </a:r>
          </a:p>
          <a:p>
            <a:r>
              <a:rPr lang="en-US" sz="1600" b="1" u="sng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Carmingnano</a:t>
            </a:r>
            <a:endParaRPr lang="en-US" sz="16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Made form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canaiolo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cabernet sauvignon </a:t>
            </a:r>
          </a:p>
          <a:p>
            <a:r>
              <a:rPr lang="en-US" sz="1600" b="1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Vino Nobile do Montepulciano</a:t>
            </a:r>
            <a:endParaRPr lang="en-US" sz="16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Prugnolo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gentile, clone of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., makes like chianti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with more expressive fruit</a:t>
            </a:r>
          </a:p>
          <a:p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Boarders the Tyrrhenian Sea</a:t>
            </a:r>
          </a:p>
          <a:p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White Grapes: </a:t>
            </a:r>
            <a:r>
              <a:rPr lang="en-US" sz="160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Vernaccia</a:t>
            </a:r>
            <a:endParaRPr lang="en-US" sz="16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ctr"/>
            <a:endParaRPr lang="en-US" sz="9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13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 smtClean="0"/>
              <a:t>Barolo: </a:t>
            </a:r>
          </a:p>
          <a:p>
            <a:r>
              <a:rPr lang="en-US" sz="1000" dirty="0" smtClean="0"/>
              <a:t>Calcareous Marl</a:t>
            </a:r>
          </a:p>
          <a:p>
            <a:r>
              <a:rPr lang="en-US" sz="1000" dirty="0" err="1" smtClean="0"/>
              <a:t>Marbaresco</a:t>
            </a:r>
            <a:r>
              <a:rPr lang="en-US" sz="1000" dirty="0" smtClean="0"/>
              <a:t>, more nutrient rich Marl= less tannin</a:t>
            </a:r>
            <a:endParaRPr lang="en-US" sz="10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16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 smtClean="0"/>
              <a:t>Fres</a:t>
            </a:r>
            <a:r>
              <a:rPr lang="en-US" sz="1000" baseline="0" dirty="0" smtClean="0"/>
              <a:t>h crisp acidic wines</a:t>
            </a:r>
          </a:p>
          <a:p>
            <a:r>
              <a:rPr lang="en-US" sz="1000" baseline="0" dirty="0" smtClean="0"/>
              <a:t>Mountainous</a:t>
            </a:r>
            <a:endParaRPr lang="en-US" sz="1000" b="1" u="sng" baseline="0" dirty="0" smtClean="0"/>
          </a:p>
          <a:p>
            <a:r>
              <a:rPr lang="en-US" sz="1000" b="1" u="sng" baseline="0" dirty="0" smtClean="0"/>
              <a:t>Veneto: </a:t>
            </a:r>
            <a:r>
              <a:rPr lang="en-US" sz="1000" b="0" u="none" baseline="0" dirty="0" smtClean="0"/>
              <a:t> 13%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000" dirty="0" err="1" smtClean="0"/>
              <a:t>Amorone</a:t>
            </a:r>
            <a:r>
              <a:rPr lang="en-US" sz="1000" dirty="0" smtClean="0"/>
              <a:t>: Tops of bunches of grapes, left on mats in the sun to </a:t>
            </a:r>
            <a:r>
              <a:rPr lang="en-US" sz="1000" dirty="0" err="1" smtClean="0"/>
              <a:t>raisinate</a:t>
            </a:r>
            <a:r>
              <a:rPr lang="en-US" sz="1000" dirty="0" smtClean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sz="1000" b="0" u="none" baseline="0" dirty="0" smtClean="0"/>
          </a:p>
          <a:p>
            <a:r>
              <a:rPr lang="en-US" sz="1000" b="1" u="sng" baseline="0" dirty="0" smtClean="0"/>
              <a:t>Friuli</a:t>
            </a:r>
            <a:r>
              <a:rPr lang="en-US" sz="1000" b="0" u="none" baseline="0" dirty="0" smtClean="0"/>
              <a:t> 1.5% of overall production north east corner of Italy, mountainous</a:t>
            </a:r>
            <a:endParaRPr lang="en-US" sz="1000" b="1" u="sng" baseline="0" dirty="0" smtClean="0"/>
          </a:p>
          <a:p>
            <a:r>
              <a:rPr lang="en-US" sz="1000" dirty="0" smtClean="0"/>
              <a:t>Pinot </a:t>
            </a:r>
            <a:r>
              <a:rPr lang="en-US" sz="1000" dirty="0" err="1"/>
              <a:t>Grigio</a:t>
            </a:r>
            <a:r>
              <a:rPr lang="en-US" sz="1000" dirty="0"/>
              <a:t> 1970 11,00 cases produces in 200 2.5 million cases </a:t>
            </a:r>
            <a:r>
              <a:rPr lang="en-US" sz="1000" dirty="0" smtClean="0"/>
              <a:t>produced</a:t>
            </a:r>
          </a:p>
          <a:p>
            <a:r>
              <a:rPr lang="en-US" sz="1000" b="1" u="sng" dirty="0" smtClean="0"/>
              <a:t>Alto</a:t>
            </a:r>
            <a:r>
              <a:rPr lang="en-US" sz="1000" b="1" u="sng" baseline="0" dirty="0" smtClean="0"/>
              <a:t> Adige</a:t>
            </a:r>
            <a:r>
              <a:rPr lang="en-US" sz="1000" b="0" u="none" baseline="0" dirty="0" smtClean="0"/>
              <a:t>: 2% of overall production many grape varietals from French, German and Italian backgrounds</a:t>
            </a:r>
            <a:endParaRPr lang="en-US" sz="1000" b="1" u="sng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5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Most Italian wine is consumed in Italy</a:t>
            </a:r>
          </a:p>
          <a:p>
            <a:pPr>
              <a:buFontTx/>
              <a:buChar char="•"/>
            </a:pPr>
            <a:r>
              <a:rPr lang="en-US"/>
              <a:t>Comes from any where in Italy</a:t>
            </a:r>
          </a:p>
          <a:p>
            <a:pPr>
              <a:buFontTx/>
              <a:buChar char="•"/>
            </a:pPr>
            <a:r>
              <a:rPr lang="en-US"/>
              <a:t>And from any combination of grapes</a:t>
            </a:r>
          </a:p>
          <a:p>
            <a:pPr>
              <a:buFontTx/>
              <a:buChar char="•"/>
            </a:pPr>
            <a:r>
              <a:rPr lang="en-US"/>
              <a:t>Producers to know Riinite, Casarsa, Bolla, Cavit and Ecco Domani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6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Introduced</a:t>
            </a:r>
            <a:r>
              <a:rPr lang="en-US" baseline="0" dirty="0" smtClean="0"/>
              <a:t> in order t</a:t>
            </a:r>
            <a:r>
              <a:rPr lang="en-US" dirty="0" smtClean="0"/>
              <a:t>o </a:t>
            </a:r>
            <a:r>
              <a:rPr lang="en-US" dirty="0"/>
              <a:t>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7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20% of Italy’s wine production (60% of which are red)</a:t>
            </a:r>
          </a:p>
          <a:p>
            <a:endParaRPr lang="en-US"/>
          </a:p>
          <a:p>
            <a:r>
              <a:rPr lang="en-US"/>
              <a:t>Different from France because of aging requirements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8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1980</a:t>
            </a:r>
          </a:p>
          <a:p>
            <a:r>
              <a:rPr lang="en-US" dirty="0"/>
              <a:t>Bottles can also be numbered by producer</a:t>
            </a:r>
          </a:p>
          <a:p>
            <a:r>
              <a:rPr lang="en-US" dirty="0"/>
              <a:t>Wines that fail tasting panel are re named Vino da </a:t>
            </a:r>
            <a:r>
              <a:rPr lang="en-US" dirty="0" err="1"/>
              <a:t>Tavola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 smtClean="0"/>
              <a:t>South has a huge </a:t>
            </a:r>
            <a:r>
              <a:rPr lang="en-US" dirty="0"/>
              <a:t>production of bulk wine</a:t>
            </a:r>
          </a:p>
          <a:p>
            <a:endParaRPr lang="en-US" dirty="0"/>
          </a:p>
          <a:p>
            <a:r>
              <a:rPr lang="en-US" dirty="0" smtClean="0"/>
              <a:t>South</a:t>
            </a:r>
            <a:r>
              <a:rPr lang="en-US" baseline="0" dirty="0" smtClean="0"/>
              <a:t> is ~36</a:t>
            </a:r>
            <a:r>
              <a:rPr lang="en-US" dirty="0" smtClean="0"/>
              <a:t>% </a:t>
            </a:r>
            <a:r>
              <a:rPr lang="en-US" dirty="0"/>
              <a:t>of Italian wine production </a:t>
            </a:r>
            <a:r>
              <a:rPr lang="en-US" dirty="0" smtClean="0"/>
              <a:t>(</a:t>
            </a:r>
            <a:r>
              <a:rPr lang="en-US" dirty="0"/>
              <a:t>A</a:t>
            </a:r>
            <a:r>
              <a:rPr lang="en-US" dirty="0" smtClean="0"/>
              <a:t>pulia</a:t>
            </a:r>
            <a:r>
              <a:rPr lang="en-US" dirty="0"/>
              <a:t>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</a:t>
            </a:r>
            <a:r>
              <a:rPr lang="en-US" dirty="0" smtClean="0"/>
              <a:t>mountain areas </a:t>
            </a:r>
            <a:r>
              <a:rPr lang="en-US" dirty="0"/>
              <a:t>are cool for wine growing</a:t>
            </a:r>
          </a:p>
          <a:p>
            <a:r>
              <a:rPr lang="en-US" i="1" u="sng" dirty="0" smtClean="0"/>
              <a:t>Campania:</a:t>
            </a:r>
            <a:r>
              <a:rPr lang="en-US" b="0" i="0" u="none" baseline="0" dirty="0" smtClean="0"/>
              <a:t> look for </a:t>
            </a:r>
            <a:r>
              <a:rPr lang="en-US" b="0" i="0" u="none" baseline="0" dirty="0" err="1" smtClean="0"/>
              <a:t>Fiano</a:t>
            </a:r>
            <a:r>
              <a:rPr lang="en-US" b="0" i="0" u="none" baseline="0" dirty="0" smtClean="0"/>
              <a:t> </a:t>
            </a:r>
            <a:r>
              <a:rPr lang="en-US" b="0" i="0" u="none" baseline="0" dirty="0" err="1" smtClean="0"/>
              <a:t>di</a:t>
            </a:r>
            <a:r>
              <a:rPr lang="en-US" b="0" i="0" u="none" baseline="0" dirty="0" smtClean="0"/>
              <a:t> Avellino for a fun, dry, light white wine</a:t>
            </a:r>
          </a:p>
          <a:p>
            <a:r>
              <a:rPr lang="en-US" i="1" u="sng" dirty="0" smtClean="0"/>
              <a:t>Puglia:</a:t>
            </a:r>
            <a:r>
              <a:rPr lang="en-US" i="0" u="none" dirty="0" smtClean="0"/>
              <a:t> Look for </a:t>
            </a:r>
            <a:r>
              <a:rPr lang="en-US" i="0" u="none" dirty="0" err="1" smtClean="0"/>
              <a:t>Primotivo</a:t>
            </a:r>
            <a:r>
              <a:rPr lang="en-US" i="0" u="none" dirty="0" smtClean="0"/>
              <a:t>, a</a:t>
            </a:r>
            <a:r>
              <a:rPr lang="en-US" i="0" u="none" baseline="0" dirty="0" smtClean="0"/>
              <a:t> red wine but most of the wine from this region still needs to improve</a:t>
            </a:r>
          </a:p>
          <a:p>
            <a:r>
              <a:rPr lang="en-US" i="1" u="sng" dirty="0" smtClean="0"/>
              <a:t>Basilicata:</a:t>
            </a:r>
            <a:r>
              <a:rPr lang="en-US" i="0" u="none" baseline="0" dirty="0" smtClean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 smtClean="0"/>
              <a:t>Calabria</a:t>
            </a:r>
            <a:r>
              <a:rPr lang="en-US" i="0" u="none" dirty="0" smtClean="0"/>
              <a:t>:</a:t>
            </a:r>
            <a:r>
              <a:rPr lang="en-US" i="0" u="none" baseline="0" dirty="0" smtClean="0"/>
              <a:t> little interesting wine, 1.6% of production</a:t>
            </a:r>
            <a:endParaRPr lang="en-US" i="1" u="sng" dirty="0" smtClean="0"/>
          </a:p>
          <a:p>
            <a:r>
              <a:rPr lang="en-US" i="1" u="sng" dirty="0" smtClean="0"/>
              <a:t>Sicily</a:t>
            </a:r>
            <a:r>
              <a:rPr lang="en-US" dirty="0"/>
              <a:t>, </a:t>
            </a:r>
            <a:r>
              <a:rPr lang="en-US" dirty="0" smtClean="0"/>
              <a:t>still wine production</a:t>
            </a:r>
            <a:r>
              <a:rPr lang="en-US" baseline="0" dirty="0" smtClean="0"/>
              <a:t> improving, </a:t>
            </a:r>
            <a:r>
              <a:rPr lang="en-US" dirty="0" err="1" smtClean="0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 smtClean="0"/>
              <a:t>Sardinia</a:t>
            </a:r>
            <a:r>
              <a:rPr lang="en-US" dirty="0"/>
              <a:t>, </a:t>
            </a:r>
            <a:r>
              <a:rPr lang="en-US" dirty="0" err="1" smtClean="0"/>
              <a:t>Contoversial</a:t>
            </a:r>
            <a:r>
              <a:rPr lang="en-US" dirty="0" smtClean="0"/>
              <a:t> DOCG because red wines, not white grow better</a:t>
            </a:r>
            <a:r>
              <a:rPr lang="en-US" baseline="0" dirty="0" smtClean="0"/>
              <a:t> there.</a:t>
            </a:r>
            <a:endParaRPr lang="en-US" i="1" u="sng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25 % of total production, 1/3 of italy’s DOC/DOCG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12087251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660228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6400192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1" y="2130426"/>
            <a:ext cx="5891265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1" y="3733800"/>
            <a:ext cx="5891265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87250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88825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5621365"/>
            <a:ext cx="11071516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441" y="4463568"/>
            <a:ext cx="1107151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089" y="273051"/>
            <a:ext cx="731329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47" y="1901952"/>
            <a:ext cx="3169095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3552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6089" y="381000"/>
            <a:ext cx="7414869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10" y="1905000"/>
            <a:ext cx="3169095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6600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084" y="137160"/>
            <a:ext cx="1182316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9468AF-EFCF-4AAD-ACF4-3BA83EC4AF4E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3848" y="6312409"/>
            <a:ext cx="4641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/bin/common/course.pl?course_id=_30854_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winespectator.com/play/id/847106654001/name/Barolo%3A+Soils+and+Styl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gnaioliamerica.com/our-wines/friuli/antico-broilo/ribolla-gialla-doc-2008/" TargetMode="External"/><Relationship Id="rId7" Type="http://schemas.openxmlformats.org/officeDocument/2006/relationships/hyperlink" Target="http://www.vignaioliamerica.com/our-wines/puglia/mille-una/majara/" TargetMode="External"/><Relationship Id="rId2" Type="http://schemas.openxmlformats.org/officeDocument/2006/relationships/hyperlink" Target="http://www.vignaioliamerica.com/our-wines/piedmont/producer-ca-dei-mandorli/gavi-verdecielo-doc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vignaioliamerica.com/our-wines/veneto/begali/" TargetMode="External"/><Relationship Id="rId5" Type="http://schemas.openxmlformats.org/officeDocument/2006/relationships/hyperlink" Target="http://www.vignaioliamerica.com/our-wines/piedmont/fattoria-san-giuliano/barbaresco-docg/" TargetMode="External"/><Relationship Id="rId4" Type="http://schemas.openxmlformats.org/officeDocument/2006/relationships/hyperlink" Target="http://www.vignaioliamerica.com/our-wines/tuscany/castello-di-selvole/chianti-classico-doc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talianmade.com/education/aboutitaly-italianmade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de-in-italy.com/italian-wine/learn/wine-classification-and-appellatio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Wines of Italy</a:t>
            </a:r>
            <a:endParaRPr lang="en-US" sz="6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HMGT 2402, Wine &amp; Beverage Management</a:t>
            </a:r>
          </a:p>
          <a:p>
            <a:r>
              <a:rPr lang="en-US" dirty="0" smtClean="0"/>
              <a:t>Prof. Karen Goodlad</a:t>
            </a:r>
          </a:p>
          <a:p>
            <a:r>
              <a:rPr lang="en-US" dirty="0" smtClean="0"/>
              <a:t>March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84" y="5334422"/>
            <a:ext cx="6522720" cy="121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2" y="304800"/>
            <a:ext cx="11630563" cy="1066800"/>
          </a:xfrm>
        </p:spPr>
        <p:txBody>
          <a:bodyPr>
            <a:normAutofit/>
          </a:bodyPr>
          <a:lstStyle/>
          <a:p>
            <a:r>
              <a:rPr lang="en-US" sz="4400" b="1" dirty="0">
                <a:sym typeface="Wingdings" pitchFamily="2" charset="2"/>
              </a:rPr>
              <a:t>Wine Regions: Southern </a:t>
            </a:r>
            <a:r>
              <a:rPr lang="en-US" sz="4400" b="1" dirty="0" smtClean="0">
                <a:sym typeface="Wingdings" pitchFamily="2" charset="2"/>
              </a:rPr>
              <a:t>Italy &amp; The Islands</a:t>
            </a:r>
            <a:endParaRPr lang="en-US" sz="4400" b="1" dirty="0">
              <a:sym typeface="Wingdings" pitchFamily="2" charset="2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5612" y="1524000"/>
            <a:ext cx="11582400" cy="5029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Campania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 smtClean="0">
                <a:sym typeface="Wingdings" pitchFamily="2" charset="2"/>
              </a:rPr>
              <a:t>Fiano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di</a:t>
            </a:r>
            <a:r>
              <a:rPr lang="en-US" sz="3600" dirty="0" smtClean="0">
                <a:sym typeface="Wingdings" pitchFamily="2" charset="2"/>
              </a:rPr>
              <a:t> Avellino, Greco </a:t>
            </a:r>
            <a:r>
              <a:rPr lang="en-US" sz="3600" dirty="0" err="1" smtClean="0">
                <a:sym typeface="Wingdings" pitchFamily="2" charset="2"/>
              </a:rPr>
              <a:t>di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Tufo</a:t>
            </a:r>
            <a:r>
              <a:rPr lang="en-US" sz="3600" dirty="0" smtClean="0">
                <a:sym typeface="Wingdings" pitchFamily="2" charset="2"/>
              </a:rPr>
              <a:t>, </a:t>
            </a:r>
            <a:r>
              <a:rPr lang="en-US" sz="3600" dirty="0" err="1" smtClean="0">
                <a:sym typeface="Wingdings" pitchFamily="2" charset="2"/>
              </a:rPr>
              <a:t>Taburno</a:t>
            </a:r>
            <a:r>
              <a:rPr lang="en-US" sz="3600" dirty="0" smtClean="0">
                <a:sym typeface="Wingdings" pitchFamily="2" charset="2"/>
              </a:rPr>
              <a:t>, </a:t>
            </a:r>
            <a:r>
              <a:rPr lang="en-US" sz="3600" dirty="0" err="1" smtClean="0">
                <a:sym typeface="Wingdings" pitchFamily="2" charset="2"/>
              </a:rPr>
              <a:t>Taurasi</a:t>
            </a:r>
            <a:endParaRPr lang="en-US" sz="3600" dirty="0">
              <a:sym typeface="Wingdings" pitchFamily="2" charset="2"/>
            </a:endParaRPr>
          </a:p>
          <a:p>
            <a:pPr>
              <a:lnSpc>
                <a:spcPct val="90000"/>
              </a:lnSpc>
              <a:tabLst>
                <a:tab pos="5422900" algn="l"/>
              </a:tabLst>
            </a:pPr>
            <a:r>
              <a:rPr lang="en-US" sz="3600" b="1" dirty="0">
                <a:sym typeface="Wingdings" pitchFamily="2" charset="2"/>
              </a:rPr>
              <a:t>(A)Puglia</a:t>
            </a:r>
            <a:r>
              <a:rPr lang="en-US" sz="3600" dirty="0">
                <a:sym typeface="Wingdings" pitchFamily="2" charset="2"/>
              </a:rPr>
              <a:t>: No </a:t>
            </a:r>
            <a:r>
              <a:rPr lang="en-US" sz="3600" dirty="0" smtClean="0">
                <a:sym typeface="Wingdings" pitchFamily="2" charset="2"/>
              </a:rPr>
              <a:t>DOCG, Largest Producer </a:t>
            </a:r>
            <a:r>
              <a:rPr lang="en-US" sz="3600" dirty="0">
                <a:sym typeface="Wingdings" pitchFamily="2" charset="2"/>
              </a:rPr>
              <a:t>of </a:t>
            </a:r>
            <a:r>
              <a:rPr lang="en-US" sz="3600" dirty="0" smtClean="0">
                <a:sym typeface="Wingdings" pitchFamily="2" charset="2"/>
              </a:rPr>
              <a:t>Wine </a:t>
            </a:r>
            <a:r>
              <a:rPr lang="en-US" sz="3600" dirty="0">
                <a:sym typeface="Wingdings" pitchFamily="2" charset="2"/>
              </a:rPr>
              <a:t>in Italy…14%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Basilicata: </a:t>
            </a:r>
            <a:r>
              <a:rPr lang="en-US" sz="3600" dirty="0">
                <a:sym typeface="Wingdings" pitchFamily="2" charset="2"/>
              </a:rPr>
              <a:t>No DOCG</a:t>
            </a:r>
            <a:endParaRPr lang="en-US" sz="3600" b="1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Calabria: </a:t>
            </a:r>
            <a:r>
              <a:rPr lang="en-US" sz="3600" dirty="0">
                <a:sym typeface="Wingdings" pitchFamily="2" charset="2"/>
              </a:rPr>
              <a:t>No </a:t>
            </a:r>
            <a:r>
              <a:rPr lang="en-US" sz="3600" dirty="0" smtClean="0">
                <a:sym typeface="Wingdings" pitchFamily="2" charset="2"/>
              </a:rPr>
              <a:t>DOCG,</a:t>
            </a:r>
            <a:r>
              <a:rPr lang="en-US" sz="3600" b="1" dirty="0" smtClean="0">
                <a:sym typeface="Wingdings" pitchFamily="2" charset="2"/>
              </a:rPr>
              <a:t> </a:t>
            </a:r>
            <a:r>
              <a:rPr lang="en-US" sz="3600" dirty="0" smtClean="0">
                <a:sym typeface="Wingdings" pitchFamily="2" charset="2"/>
              </a:rPr>
              <a:t>Better </a:t>
            </a:r>
            <a:r>
              <a:rPr lang="en-US" sz="3600" dirty="0">
                <a:sym typeface="Wingdings" pitchFamily="2" charset="2"/>
              </a:rPr>
              <a:t>known for olives/olive oils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Sicily: </a:t>
            </a:r>
            <a:r>
              <a:rPr lang="en-US" sz="3600" dirty="0">
                <a:sym typeface="Wingdings" pitchFamily="2" charset="2"/>
              </a:rPr>
              <a:t>No </a:t>
            </a:r>
            <a:r>
              <a:rPr lang="en-US" sz="3600" dirty="0" smtClean="0">
                <a:sym typeface="Wingdings" pitchFamily="2" charset="2"/>
              </a:rPr>
              <a:t>DOCG, 2</a:t>
            </a:r>
            <a:r>
              <a:rPr lang="en-US" sz="3600" baseline="30000" dirty="0" smtClean="0">
                <a:sym typeface="Wingdings" pitchFamily="2" charset="2"/>
              </a:rPr>
              <a:t>nd</a:t>
            </a:r>
            <a:r>
              <a:rPr lang="en-US" sz="3600" dirty="0" smtClean="0">
                <a:sym typeface="Wingdings" pitchFamily="2" charset="2"/>
              </a:rPr>
              <a:t> Largest Wine Production… 13%</a:t>
            </a:r>
            <a:endParaRPr lang="en-US" sz="36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600" b="1" dirty="0" smtClean="0">
                <a:sym typeface="Wingdings" pitchFamily="2" charset="2"/>
              </a:rPr>
              <a:t>Sardinia: </a:t>
            </a:r>
            <a:r>
              <a:rPr lang="en-US" sz="3600" dirty="0" err="1" smtClean="0">
                <a:sym typeface="Wingdings" pitchFamily="2" charset="2"/>
              </a:rPr>
              <a:t>Vermentino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Gallura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838200"/>
          </a:xfrm>
        </p:spPr>
        <p:txBody>
          <a:bodyPr>
            <a:normAutofit/>
          </a:bodyPr>
          <a:lstStyle/>
          <a:p>
            <a:r>
              <a:rPr lang="en-US" sz="4800" b="1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79412" y="1524000"/>
            <a:ext cx="11680957" cy="52578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ym typeface="Wingdings" pitchFamily="2" charset="2"/>
              </a:rPr>
              <a:t>Emilia-Romagna</a:t>
            </a:r>
            <a:r>
              <a:rPr lang="en-US" sz="3600" dirty="0" smtClean="0">
                <a:sym typeface="Wingdings" pitchFamily="2" charset="2"/>
              </a:rPr>
              <a:t>: </a:t>
            </a:r>
            <a:r>
              <a:rPr lang="en-US" sz="3600" dirty="0" err="1" smtClean="0">
                <a:sym typeface="Wingdings" pitchFamily="2" charset="2"/>
              </a:rPr>
              <a:t>Albana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Romagna</a:t>
            </a:r>
          </a:p>
          <a:p>
            <a:r>
              <a:rPr lang="en-US" sz="3600" b="1" dirty="0">
                <a:sym typeface="Wingdings" pitchFamily="2" charset="2"/>
              </a:rPr>
              <a:t>Tuscany</a:t>
            </a:r>
            <a:r>
              <a:rPr lang="en-US" sz="3600" dirty="0">
                <a:sym typeface="Wingdings" pitchFamily="2" charset="2"/>
              </a:rPr>
              <a:t>: see next </a:t>
            </a:r>
            <a:r>
              <a:rPr lang="en-US" sz="3600" dirty="0" smtClean="0">
                <a:sym typeface="Wingdings" pitchFamily="2" charset="2"/>
              </a:rPr>
              <a:t>page, </a:t>
            </a:r>
            <a:r>
              <a:rPr lang="en-US" sz="3600" dirty="0" smtClean="0">
                <a:sym typeface="Wingdings" pitchFamily="2" charset="2"/>
                <a:hlinkClick r:id="rId3"/>
              </a:rPr>
              <a:t>Link to </a:t>
            </a:r>
            <a:r>
              <a:rPr lang="en-US" sz="3600" dirty="0" err="1" smtClean="0">
                <a:sym typeface="Wingdings" pitchFamily="2" charset="2"/>
                <a:hlinkClick r:id="rId3"/>
              </a:rPr>
              <a:t>NYTimes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>
                <a:sym typeface="Wingdings" pitchFamily="2" charset="2"/>
              </a:rPr>
              <a:t>Marche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 smtClean="0">
                <a:sym typeface="Wingdings" pitchFamily="2" charset="2"/>
              </a:rPr>
              <a:t>Rosso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Conero</a:t>
            </a:r>
            <a:r>
              <a:rPr lang="en-US" sz="3600" dirty="0" smtClean="0">
                <a:sym typeface="Wingdings" pitchFamily="2" charset="2"/>
              </a:rPr>
              <a:t>, </a:t>
            </a:r>
            <a:r>
              <a:rPr lang="en-US" sz="3600" dirty="0" err="1" smtClean="0">
                <a:sym typeface="Wingdings" pitchFamily="2" charset="2"/>
              </a:rPr>
              <a:t>Vernaccia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di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Serrapetrona</a:t>
            </a:r>
            <a:r>
              <a:rPr lang="en-US" sz="3600" dirty="0" smtClean="0">
                <a:sym typeface="Wingdings" pitchFamily="2" charset="2"/>
              </a:rPr>
              <a:t> (</a:t>
            </a:r>
            <a:r>
              <a:rPr lang="en-US" sz="3600" dirty="0" err="1" smtClean="0">
                <a:sym typeface="Wingdings" pitchFamily="2" charset="2"/>
              </a:rPr>
              <a:t>spumante</a:t>
            </a:r>
            <a:r>
              <a:rPr lang="en-US" sz="3600" dirty="0" smtClean="0">
                <a:sym typeface="Wingdings" pitchFamily="2" charset="2"/>
              </a:rPr>
              <a:t>)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 err="1" smtClean="0">
                <a:sym typeface="Wingdings" pitchFamily="2" charset="2"/>
              </a:rPr>
              <a:t>Abruzzo</a:t>
            </a:r>
            <a:r>
              <a:rPr lang="en-US" sz="3600" dirty="0" smtClean="0">
                <a:sym typeface="Wingdings" pitchFamily="2" charset="2"/>
              </a:rPr>
              <a:t>: </a:t>
            </a:r>
            <a:r>
              <a:rPr lang="en-US" sz="3600" dirty="0" err="1" smtClean="0">
                <a:sym typeface="Wingdings" pitchFamily="2" charset="2"/>
              </a:rPr>
              <a:t>Montepulciano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d’Abruzzo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 smtClean="0">
                <a:sym typeface="Wingdings" pitchFamily="2" charset="2"/>
              </a:rPr>
              <a:t>Latium</a:t>
            </a:r>
            <a:r>
              <a:rPr lang="en-US" sz="3600" dirty="0" smtClean="0">
                <a:sym typeface="Wingdings" pitchFamily="2" charset="2"/>
              </a:rPr>
              <a:t>: </a:t>
            </a:r>
            <a:r>
              <a:rPr lang="en-US" sz="3600" dirty="0">
                <a:sym typeface="Wingdings" pitchFamily="2" charset="2"/>
              </a:rPr>
              <a:t>No DOCG</a:t>
            </a:r>
          </a:p>
          <a:p>
            <a:r>
              <a:rPr lang="en-US" sz="3600" b="1" dirty="0">
                <a:sym typeface="Wingdings" pitchFamily="2" charset="2"/>
              </a:rPr>
              <a:t>Molise</a:t>
            </a:r>
            <a:r>
              <a:rPr lang="en-US" sz="3600" dirty="0">
                <a:sym typeface="Wingdings" pitchFamily="2" charset="2"/>
              </a:rPr>
              <a:t>: No </a:t>
            </a:r>
            <a:r>
              <a:rPr lang="en-US" sz="3600" dirty="0" smtClean="0">
                <a:sym typeface="Wingdings" pitchFamily="2" charset="2"/>
              </a:rPr>
              <a:t>DOCG</a:t>
            </a:r>
          </a:p>
          <a:p>
            <a:r>
              <a:rPr lang="en-US" sz="3600" b="1" dirty="0" smtClean="0">
                <a:sym typeface="Wingdings" pitchFamily="2" charset="2"/>
              </a:rPr>
              <a:t>Umbria</a:t>
            </a:r>
            <a:r>
              <a:rPr lang="en-US" sz="3600" dirty="0" smtClean="0">
                <a:sym typeface="Wingdings" pitchFamily="2" charset="2"/>
              </a:rPr>
              <a:t>:  </a:t>
            </a:r>
            <a:r>
              <a:rPr lang="en-US" sz="3600" dirty="0" err="1" smtClean="0">
                <a:sym typeface="Wingdings" pitchFamily="2" charset="2"/>
              </a:rPr>
              <a:t>Montefalco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Sagrantino</a:t>
            </a:r>
            <a:r>
              <a:rPr lang="en-US" sz="3600" dirty="0" smtClean="0">
                <a:sym typeface="Wingdings" pitchFamily="2" charset="2"/>
              </a:rPr>
              <a:t>, </a:t>
            </a:r>
            <a:r>
              <a:rPr lang="en-US" sz="3600" dirty="0" err="1" smtClean="0">
                <a:sym typeface="Wingdings" pitchFamily="2" charset="2"/>
              </a:rPr>
              <a:t>Torgiano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err="1" smtClean="0">
                <a:sym typeface="Wingdings" pitchFamily="2" charset="2"/>
              </a:rPr>
              <a:t>Riserva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8304212" y="381000"/>
            <a:ext cx="3233065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Tuscany, DOCG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371600"/>
            <a:ext cx="10360501" cy="4876800"/>
          </a:xfrm>
        </p:spPr>
        <p:txBody>
          <a:bodyPr>
            <a:noAutofit/>
          </a:bodyPr>
          <a:lstStyle/>
          <a:p>
            <a:r>
              <a:rPr lang="en-US" sz="3600" dirty="0">
                <a:sym typeface="Wingdings" pitchFamily="2" charset="2"/>
              </a:rPr>
              <a:t>Chianti</a:t>
            </a:r>
          </a:p>
          <a:p>
            <a:r>
              <a:rPr lang="en-US" sz="3600" dirty="0">
                <a:sym typeface="Wingdings" pitchFamily="2" charset="2"/>
              </a:rPr>
              <a:t>Chianti </a:t>
            </a:r>
            <a:r>
              <a:rPr lang="en-US" sz="3600" dirty="0" err="1">
                <a:sym typeface="Wingdings" pitchFamily="2" charset="2"/>
              </a:rPr>
              <a:t>Classico</a:t>
            </a:r>
            <a:endParaRPr lang="en-US" sz="3600" dirty="0">
              <a:sym typeface="Wingdings" pitchFamily="2" charset="2"/>
            </a:endParaRPr>
          </a:p>
          <a:p>
            <a:pPr lvl="1"/>
            <a:r>
              <a:rPr lang="en-US" sz="3200" dirty="0">
                <a:sym typeface="Wingdings" pitchFamily="2" charset="2"/>
              </a:rPr>
              <a:t>Chianti </a:t>
            </a:r>
            <a:r>
              <a:rPr lang="en-US" sz="3200" dirty="0" err="1">
                <a:sym typeface="Wingdings" pitchFamily="2" charset="2"/>
              </a:rPr>
              <a:t>Classico</a:t>
            </a:r>
            <a:r>
              <a:rPr lang="en-US" sz="3200" dirty="0">
                <a:sym typeface="Wingdings" pitchFamily="2" charset="2"/>
              </a:rPr>
              <a:t> </a:t>
            </a:r>
            <a:r>
              <a:rPr lang="en-US" sz="3200" dirty="0" err="1">
                <a:sym typeface="Wingdings" pitchFamily="2" charset="2"/>
              </a:rPr>
              <a:t>Riserva</a:t>
            </a:r>
            <a:endParaRPr lang="en-US" sz="3200" dirty="0">
              <a:sym typeface="Wingdings" pitchFamily="2" charset="2"/>
            </a:endParaRPr>
          </a:p>
          <a:p>
            <a:pPr lvl="2"/>
            <a:r>
              <a:rPr lang="en-US" sz="28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3600" dirty="0" err="1">
                <a:sym typeface="Wingdings" pitchFamily="2" charset="2"/>
              </a:rPr>
              <a:t>Carmignano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Vernaccia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San </a:t>
            </a:r>
            <a:r>
              <a:rPr lang="en-US" sz="3600" dirty="0" err="1">
                <a:sym typeface="Wingdings" pitchFamily="2" charset="2"/>
              </a:rPr>
              <a:t>Gimignano</a:t>
            </a:r>
            <a:r>
              <a:rPr lang="en-US" sz="3600" dirty="0">
                <a:sym typeface="Wingdings" pitchFamily="2" charset="2"/>
              </a:rPr>
              <a:t> (White)</a:t>
            </a:r>
          </a:p>
          <a:p>
            <a:r>
              <a:rPr lang="en-US" sz="3600" dirty="0" err="1">
                <a:sym typeface="Wingdings" pitchFamily="2" charset="2"/>
              </a:rPr>
              <a:t>Brunello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Montalcino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Vino</a:t>
            </a:r>
            <a:r>
              <a:rPr lang="en-US" sz="3600" dirty="0">
                <a:sym typeface="Wingdings" pitchFamily="2" charset="2"/>
              </a:rPr>
              <a:t> Nobile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Montepulciano</a:t>
            </a:r>
            <a:endParaRPr lang="en-US" sz="36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04212" y="5625405"/>
            <a:ext cx="3276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/>
              <a:t>Fiaschi</a:t>
            </a:r>
            <a:endParaRPr lang="en-US" sz="2800" u="sng" dirty="0" smtClean="0"/>
          </a:p>
          <a:p>
            <a:pPr algn="ctr"/>
            <a:r>
              <a:rPr lang="en-US" sz="2400" dirty="0" smtClean="0"/>
              <a:t>Old Style</a:t>
            </a:r>
          </a:p>
          <a:p>
            <a:pPr algn="ctr"/>
            <a:r>
              <a:rPr lang="en-US" sz="2400" dirty="0" smtClean="0"/>
              <a:t>Chianti Bottle</a:t>
            </a:r>
            <a:endParaRPr lang="en-US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Piedmont</a:t>
            </a:r>
            <a:endParaRPr lang="en-US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5385514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Barolo</a:t>
            </a:r>
            <a:endParaRPr lang="en-US" sz="3600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03212" y="1981200"/>
            <a:ext cx="5691743" cy="3951288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Nebbiolo</a:t>
            </a:r>
            <a:r>
              <a:rPr lang="en-US" sz="2800" dirty="0" smtClean="0"/>
              <a:t> Grape</a:t>
            </a:r>
          </a:p>
          <a:p>
            <a:r>
              <a:rPr lang="en-US" sz="2800" dirty="0" smtClean="0"/>
              <a:t>Aged </a:t>
            </a:r>
            <a:r>
              <a:rPr lang="en-US" sz="2800" dirty="0"/>
              <a:t>Minimum of Three Years in Wood</a:t>
            </a:r>
          </a:p>
          <a:p>
            <a:r>
              <a:rPr lang="en-US" sz="2800" dirty="0" err="1"/>
              <a:t>Riserva</a:t>
            </a:r>
            <a:r>
              <a:rPr lang="en-US" sz="2800" dirty="0"/>
              <a:t>: Aged Five </a:t>
            </a:r>
            <a:r>
              <a:rPr lang="en-US" sz="2800" dirty="0" smtClean="0"/>
              <a:t>Years</a:t>
            </a:r>
          </a:p>
          <a:p>
            <a:r>
              <a:rPr lang="en-US" sz="2800" dirty="0" smtClean="0"/>
              <a:t>Single Vineyards</a:t>
            </a:r>
          </a:p>
          <a:p>
            <a:r>
              <a:rPr lang="en-US" sz="2800" dirty="0" smtClean="0"/>
              <a:t>Cellar: 8-25 years</a:t>
            </a:r>
          </a:p>
          <a:p>
            <a:r>
              <a:rPr lang="en-US" sz="2800" dirty="0" smtClean="0"/>
              <a:t>Wine: Shows Finesse, is Rich &amp; </a:t>
            </a:r>
            <a:r>
              <a:rPr lang="en-US" sz="2800" dirty="0" smtClean="0"/>
              <a:t>Smokey</a:t>
            </a:r>
          </a:p>
          <a:p>
            <a:r>
              <a:rPr lang="en-US" sz="2800" dirty="0" smtClean="0"/>
              <a:t>Soil </a:t>
            </a:r>
            <a:r>
              <a:rPr lang="en-US" sz="2800" dirty="0"/>
              <a:t>of </a:t>
            </a:r>
            <a:r>
              <a:rPr lang="en-US" sz="2800" dirty="0" smtClean="0"/>
              <a:t>Barolo, various north to south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video.winespectator.com/play/id/847106654001/name/Barolo%3A+Soils+and+Styles</a:t>
            </a:r>
            <a:r>
              <a:rPr lang="en-US" sz="1200" dirty="0" smtClean="0"/>
              <a:t> 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91754" y="1371600"/>
            <a:ext cx="5387630" cy="639762"/>
          </a:xfrm>
        </p:spPr>
        <p:txBody>
          <a:bodyPr>
            <a:normAutofit lnSpcReduction="10000"/>
          </a:bodyPr>
          <a:lstStyle/>
          <a:p>
            <a:r>
              <a:rPr lang="en-US" sz="3600" dirty="0" err="1" smtClean="0"/>
              <a:t>Barbaresco</a:t>
            </a:r>
            <a:endParaRPr lang="en-US" sz="2400" dirty="0" smtClean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3" y="1981200"/>
            <a:ext cx="5693859" cy="46482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Nebbiolo</a:t>
            </a:r>
            <a:r>
              <a:rPr lang="en-US" sz="3200" dirty="0" smtClean="0"/>
              <a:t> Grape</a:t>
            </a:r>
          </a:p>
          <a:p>
            <a:r>
              <a:rPr lang="en-US" sz="3200" dirty="0" smtClean="0"/>
              <a:t>Aged </a:t>
            </a:r>
            <a:r>
              <a:rPr lang="en-US" sz="3200" dirty="0"/>
              <a:t>Minimum of Two Years (One in Wood</a:t>
            </a:r>
            <a:r>
              <a:rPr lang="en-US" sz="3200" dirty="0" smtClean="0"/>
              <a:t>)</a:t>
            </a:r>
            <a:endParaRPr lang="en-US" sz="3200" dirty="0"/>
          </a:p>
          <a:p>
            <a:r>
              <a:rPr lang="en-US" sz="3200" dirty="0" err="1"/>
              <a:t>Riserva</a:t>
            </a:r>
            <a:r>
              <a:rPr lang="en-US" sz="3200" dirty="0"/>
              <a:t>: Aged Four </a:t>
            </a:r>
            <a:r>
              <a:rPr lang="en-US" sz="3200" dirty="0" smtClean="0"/>
              <a:t>Years</a:t>
            </a:r>
          </a:p>
          <a:p>
            <a:r>
              <a:rPr lang="en-US" sz="3200" dirty="0" smtClean="0"/>
              <a:t>Cellar: 5-20 Years</a:t>
            </a:r>
          </a:p>
          <a:p>
            <a:r>
              <a:rPr lang="en-US" sz="3200" dirty="0" smtClean="0"/>
              <a:t>Wine: Elegant, Feminine, </a:t>
            </a:r>
            <a:r>
              <a:rPr lang="en-US" sz="3200" dirty="0" smtClean="0"/>
              <a:t>Powerful</a:t>
            </a:r>
          </a:p>
          <a:p>
            <a:r>
              <a:rPr lang="en-US" sz="3200" dirty="0" smtClean="0"/>
              <a:t>Soil more nutrient rich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27012" y="422031"/>
            <a:ext cx="1173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Barolo vs. </a:t>
            </a:r>
            <a:r>
              <a:rPr lang="en-US" sz="3600" dirty="0" err="1" smtClean="0"/>
              <a:t>Barbaresco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“Patience is a Virtue”</a:t>
            </a:r>
            <a:endParaRPr lang="en-US" sz="3600"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inewitandwisdomswe.com/wp-content/uploads/2013/05/Piedmont-Cropp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60" y="212358"/>
            <a:ext cx="6400800" cy="642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Moscato</a:t>
            </a:r>
            <a:r>
              <a:rPr lang="en-US" sz="3600" dirty="0" smtClean="0"/>
              <a:t> d’ Asti</a:t>
            </a:r>
            <a:endParaRPr lang="en-US" sz="360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79412" y="2174875"/>
            <a:ext cx="5615543" cy="395128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Frizzantino</a:t>
            </a:r>
            <a:r>
              <a:rPr lang="en-US" sz="3200" dirty="0" smtClean="0"/>
              <a:t>:  Crushed and kept cold then bottled to complete fermentation</a:t>
            </a:r>
          </a:p>
          <a:p>
            <a:r>
              <a:rPr lang="en-US" sz="3200" dirty="0" smtClean="0"/>
              <a:t>5.5-8% alc.</a:t>
            </a:r>
          </a:p>
          <a:p>
            <a:r>
              <a:rPr lang="en-US" sz="3200" dirty="0" smtClean="0"/>
              <a:t>Smaller Production</a:t>
            </a:r>
          </a:p>
          <a:p>
            <a:r>
              <a:rPr lang="en-US" sz="3200" dirty="0" err="1" smtClean="0"/>
              <a:t>Moscato</a:t>
            </a:r>
            <a:r>
              <a:rPr lang="en-US" sz="3200" dirty="0" smtClean="0"/>
              <a:t> Grape</a:t>
            </a:r>
          </a:p>
          <a:p>
            <a:pPr lvl="1"/>
            <a:r>
              <a:rPr lang="en-US" sz="3200" dirty="0" smtClean="0"/>
              <a:t>Peach Nectar, Great Dessert Style Sparkling Wine</a:t>
            </a:r>
          </a:p>
          <a:p>
            <a:pPr lvl="1"/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Asti</a:t>
            </a:r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4" y="2174875"/>
            <a:ext cx="5770058" cy="395128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Frizzante</a:t>
            </a:r>
            <a:r>
              <a:rPr lang="en-US" sz="3200" dirty="0" smtClean="0"/>
              <a:t>: </a:t>
            </a:r>
            <a:r>
              <a:rPr lang="en-US" sz="3200" dirty="0" err="1" smtClean="0"/>
              <a:t>Cuve</a:t>
            </a:r>
            <a:r>
              <a:rPr lang="en-US" sz="3200" dirty="0" smtClean="0"/>
              <a:t> close, bottle fermented</a:t>
            </a:r>
          </a:p>
          <a:p>
            <a:r>
              <a:rPr lang="en-US" sz="3200" dirty="0" smtClean="0"/>
              <a:t>7.5-9% alc.</a:t>
            </a:r>
          </a:p>
          <a:p>
            <a:r>
              <a:rPr lang="en-US" sz="3200" dirty="0" err="1" smtClean="0"/>
              <a:t>Moscato</a:t>
            </a:r>
            <a:r>
              <a:rPr lang="en-US" sz="3200" dirty="0" smtClean="0"/>
              <a:t> Grape</a:t>
            </a:r>
          </a:p>
          <a:p>
            <a:pPr lvl="1"/>
            <a:r>
              <a:rPr lang="en-US" sz="3200" dirty="0" smtClean="0"/>
              <a:t>Light, Fresh, Grapey, Hints of Peach</a:t>
            </a:r>
          </a:p>
          <a:p>
            <a:pPr lvl="1"/>
            <a:r>
              <a:rPr lang="en-US" sz="3200" dirty="0" smtClean="0"/>
              <a:t>Great Dessert Style Sparkling Wine</a:t>
            </a:r>
          </a:p>
          <a:p>
            <a:pPr lvl="1"/>
            <a:endParaRPr lang="en-US" sz="3200" dirty="0" smtClean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219200"/>
            <a:ext cx="11376237" cy="5334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ym typeface="Wingdings" pitchFamily="2" charset="2"/>
              </a:rPr>
              <a:t>Veneto</a:t>
            </a:r>
            <a:r>
              <a:rPr lang="en-US" sz="2800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sz="2400" dirty="0" err="1" smtClean="0">
                <a:sym typeface="Wingdings" pitchFamily="2" charset="2"/>
              </a:rPr>
              <a:t>Recioto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>
                <a:sym typeface="Wingdings" pitchFamily="2" charset="2"/>
              </a:rPr>
              <a:t>do </a:t>
            </a:r>
            <a:r>
              <a:rPr lang="en-US" sz="2400" dirty="0" smtClean="0">
                <a:sym typeface="Wingdings" pitchFamily="2" charset="2"/>
              </a:rPr>
              <a:t>Soave, DOCG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sz="2400" dirty="0" err="1" smtClean="0">
                <a:sym typeface="Wingdings" pitchFamily="2" charset="2"/>
              </a:rPr>
              <a:t>Valpolicella</a:t>
            </a:r>
            <a:r>
              <a:rPr lang="en-US" sz="2400" dirty="0" smtClean="0">
                <a:sym typeface="Wingdings" pitchFamily="2" charset="2"/>
              </a:rPr>
              <a:t>, 80% </a:t>
            </a:r>
            <a:r>
              <a:rPr lang="en-US" sz="2400" dirty="0" err="1" smtClean="0">
                <a:sym typeface="Wingdings" pitchFamily="2" charset="2"/>
              </a:rPr>
              <a:t>Corvina</a:t>
            </a:r>
            <a:r>
              <a:rPr lang="en-US" sz="2400" dirty="0" smtClean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sz="2400" dirty="0" err="1" smtClean="0">
                <a:sym typeface="Wingdings" pitchFamily="2" charset="2"/>
              </a:rPr>
              <a:t>Amorone</a:t>
            </a:r>
            <a:r>
              <a:rPr lang="en-US" sz="2400" dirty="0" smtClean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sz="2400" dirty="0" err="1" smtClean="0"/>
              <a:t>Bardolio</a:t>
            </a:r>
            <a:r>
              <a:rPr lang="en-US" sz="2400" dirty="0" smtClean="0"/>
              <a:t>, Grapes: 70% </a:t>
            </a:r>
            <a:r>
              <a:rPr lang="en-US" sz="2400" dirty="0" err="1" smtClean="0"/>
              <a:t>Corvina</a:t>
            </a:r>
            <a:r>
              <a:rPr lang="en-US" sz="2400" dirty="0" smtClean="0"/>
              <a:t>, +</a:t>
            </a:r>
            <a:r>
              <a:rPr lang="en-US" sz="2400" dirty="0" err="1" smtClean="0"/>
              <a:t>Molinara</a:t>
            </a:r>
            <a:r>
              <a:rPr lang="en-US" sz="2400" dirty="0" smtClean="0"/>
              <a:t> &amp; </a:t>
            </a:r>
            <a:r>
              <a:rPr lang="en-US" sz="2400" dirty="0" err="1" smtClean="0"/>
              <a:t>Rondinella</a:t>
            </a:r>
            <a:endParaRPr lang="en-US" sz="2400" dirty="0" smtClean="0"/>
          </a:p>
          <a:p>
            <a:pPr lvl="2">
              <a:lnSpc>
                <a:spcPct val="90000"/>
              </a:lnSpc>
            </a:pPr>
            <a:r>
              <a:rPr lang="en-US" sz="2400" dirty="0" smtClean="0"/>
              <a:t>Soave: Grapes: </a:t>
            </a:r>
            <a:r>
              <a:rPr lang="en-US" sz="2400" dirty="0" err="1" smtClean="0"/>
              <a:t>Garganega</a:t>
            </a:r>
            <a:r>
              <a:rPr lang="en-US" sz="2400" dirty="0" smtClean="0"/>
              <a:t> &amp; </a:t>
            </a:r>
            <a:r>
              <a:rPr lang="en-US" sz="2400" dirty="0" err="1" smtClean="0"/>
              <a:t>Trebbiano</a:t>
            </a:r>
            <a:r>
              <a:rPr lang="en-US" sz="2400" dirty="0" smtClean="0"/>
              <a:t>, Light, drink young</a:t>
            </a:r>
            <a:endParaRPr lang="en-US" sz="2400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sz="2400" dirty="0" err="1" smtClean="0"/>
              <a:t>Prosecco</a:t>
            </a:r>
            <a:r>
              <a:rPr lang="en-US" sz="2400" dirty="0" smtClean="0"/>
              <a:t>: </a:t>
            </a:r>
            <a:r>
              <a:rPr lang="en-US" sz="2400" dirty="0" err="1" smtClean="0"/>
              <a:t>Frizzante</a:t>
            </a:r>
            <a:endParaRPr lang="en-US" sz="2400" dirty="0" smtClean="0"/>
          </a:p>
          <a:p>
            <a:r>
              <a:rPr lang="en-US" sz="2800" b="1" dirty="0" smtClean="0">
                <a:sym typeface="Wingdings" pitchFamily="2" charset="2"/>
              </a:rPr>
              <a:t>Friuli-Venezia </a:t>
            </a:r>
            <a:r>
              <a:rPr lang="en-US" sz="2800" b="1" dirty="0">
                <a:sym typeface="Wingdings" pitchFamily="2" charset="2"/>
              </a:rPr>
              <a:t>Giulia</a:t>
            </a:r>
            <a:r>
              <a:rPr lang="en-US" sz="2800" dirty="0">
                <a:sym typeface="Wingdings" pitchFamily="2" charset="2"/>
              </a:rPr>
              <a:t>: 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400" dirty="0" err="1" smtClean="0">
                <a:sym typeface="Wingdings" pitchFamily="2" charset="2"/>
              </a:rPr>
              <a:t>Ramandolo</a:t>
            </a:r>
            <a:endParaRPr lang="en-US" sz="2400" dirty="0">
              <a:sym typeface="Wingdings" pitchFamily="2" charset="2"/>
            </a:endParaRPr>
          </a:p>
          <a:p>
            <a:r>
              <a:rPr lang="en-US" sz="2800" b="1" dirty="0" err="1" smtClean="0">
                <a:sym typeface="Wingdings" pitchFamily="2" charset="2"/>
              </a:rPr>
              <a:t>Trentino</a:t>
            </a:r>
            <a:r>
              <a:rPr lang="en-US" sz="2800" b="1" dirty="0" smtClean="0">
                <a:sym typeface="Wingdings" pitchFamily="2" charset="2"/>
              </a:rPr>
              <a:t>-Alto </a:t>
            </a:r>
            <a:r>
              <a:rPr lang="en-US" sz="2800" b="1" dirty="0">
                <a:sym typeface="Wingdings" pitchFamily="2" charset="2"/>
              </a:rPr>
              <a:t>Adige</a:t>
            </a:r>
            <a:r>
              <a:rPr lang="en-US" sz="2800" dirty="0">
                <a:sym typeface="Wingdings" pitchFamily="2" charset="2"/>
              </a:rPr>
              <a:t>: No </a:t>
            </a:r>
            <a:r>
              <a:rPr lang="en-US" sz="2800" dirty="0" smtClean="0">
                <a:sym typeface="Wingdings" pitchFamily="2" charset="2"/>
              </a:rPr>
              <a:t>DOCG</a:t>
            </a:r>
            <a:endParaRPr lang="en-US" sz="28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3211" y="152400"/>
            <a:ext cx="11885613" cy="4114800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Ca’dei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Manorli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Gavi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Verdecielo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DOCG, Piedmont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2013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http://www.vignaioliamerica.com/our-wines/piedmont/producer-ca-dei-mandorli/gavi-verdecielo-docg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Antico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Broilo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Colli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Orientali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del Friuli DOC,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Ribolla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Gialla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Friuli, 2009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http://www.vignaioliamerica.com/our-wines/friuli/antico-broilo/ribolla-gialla-doc-2008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Castello di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Selvole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Chianti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Classico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DOCG, Tuscany, 2012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http://www.vignaioliamerica.com/our-wines/tuscany/castello-di-selvole/chianti-classico-docg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Frattoria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San Giuliano,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Barbaresco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DOCG, Piedmont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2010,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http://www.vignaioliamerica.com/our-wines/piedmont/fattoria-san-giuliano/barbaresco-docg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Begali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Lorenzo,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Valpolicella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Classico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DOC, Veneto,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2014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http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://www.vignaioliamerica.com/our-wines/veneto/begali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Mille Una,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Majara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Primotivo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del Salento IGT, Puglia,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2013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http://www.vignaioliamerica.com/our-wines/puglia/mille-una/majara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/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Tasting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745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Until We Meet Again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Plan the Vineyard Site Visit</a:t>
            </a:r>
          </a:p>
          <a:p>
            <a:r>
              <a:rPr lang="en-US" sz="3200" dirty="0" smtClean="0"/>
              <a:t>Respond on your classmate’s </a:t>
            </a:r>
            <a:r>
              <a:rPr lang="en-US" sz="3200" dirty="0" err="1" smtClean="0"/>
              <a:t>OpenLab</a:t>
            </a:r>
            <a:r>
              <a:rPr lang="en-US" sz="3200" dirty="0" smtClean="0"/>
              <a:t> posts</a:t>
            </a:r>
          </a:p>
          <a:p>
            <a:r>
              <a:rPr lang="en-US" sz="3200" dirty="0" smtClean="0"/>
              <a:t>Prepare for Wine of Germany and Eastern Europe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to </a:t>
            </a:r>
            <a:r>
              <a:rPr lang="en-US" sz="4800" dirty="0" smtClean="0"/>
              <a:t>Expect </a:t>
            </a:r>
            <a:r>
              <a:rPr lang="en-US" sz="4800" dirty="0"/>
              <a:t>T</a:t>
            </a:r>
            <a:r>
              <a:rPr lang="en-US" sz="4800" dirty="0" smtClean="0"/>
              <a:t>oday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Review </a:t>
            </a:r>
            <a:r>
              <a:rPr lang="en-US" sz="3200" dirty="0" smtClean="0"/>
              <a:t>Retail </a:t>
            </a:r>
            <a:r>
              <a:rPr lang="en-US" sz="3200" dirty="0" smtClean="0"/>
              <a:t>Assignment</a:t>
            </a:r>
            <a:endParaRPr lang="en-US" sz="3200" dirty="0" smtClean="0"/>
          </a:p>
          <a:p>
            <a:r>
              <a:rPr lang="en-US" sz="3200" dirty="0"/>
              <a:t>Review </a:t>
            </a:r>
            <a:r>
              <a:rPr lang="en-US" sz="3200" dirty="0" smtClean="0"/>
              <a:t>W</a:t>
            </a:r>
            <a:r>
              <a:rPr lang="en-US" sz="3200" dirty="0" smtClean="0"/>
              <a:t>inery Assignment</a:t>
            </a:r>
            <a:endParaRPr lang="en-US" sz="3200" dirty="0" smtClean="0"/>
          </a:p>
          <a:p>
            <a:r>
              <a:rPr lang="en-US" sz="3200" dirty="0" smtClean="0"/>
              <a:t>Session Objectives</a:t>
            </a:r>
            <a:endParaRPr lang="en-US" dirty="0" smtClean="0"/>
          </a:p>
          <a:p>
            <a:pPr lvl="1"/>
            <a:r>
              <a:rPr lang="en-US" sz="3000" dirty="0" smtClean="0"/>
              <a:t>Discuss </a:t>
            </a:r>
            <a:r>
              <a:rPr lang="en-US" sz="3000" dirty="0"/>
              <a:t>wine making methods using wine industry terminology</a:t>
            </a:r>
          </a:p>
          <a:p>
            <a:pPr lvl="1"/>
            <a:r>
              <a:rPr lang="en-US" sz="3000" dirty="0" smtClean="0"/>
              <a:t>Explain </a:t>
            </a:r>
            <a:r>
              <a:rPr lang="en-US" sz="3000" dirty="0"/>
              <a:t>the factors that affect the taste </a:t>
            </a:r>
            <a:r>
              <a:rPr lang="en-US" sz="3000" dirty="0" smtClean="0"/>
              <a:t>Italian wines</a:t>
            </a:r>
            <a:endParaRPr lang="en-US" sz="3000" dirty="0"/>
          </a:p>
          <a:p>
            <a:pPr lvl="2"/>
            <a:r>
              <a:rPr lang="en-US" sz="3000" b="1" dirty="0" smtClean="0"/>
              <a:t>Piedmont</a:t>
            </a:r>
            <a:r>
              <a:rPr lang="en-US" sz="3000" b="1" dirty="0"/>
              <a:t>, Tuscany, Veneto, and Campania</a:t>
            </a:r>
            <a:r>
              <a:rPr lang="en-US" sz="3000" dirty="0"/>
              <a:t> </a:t>
            </a:r>
          </a:p>
          <a:p>
            <a:pPr lvl="1"/>
            <a:r>
              <a:rPr lang="en-US" sz="3000" dirty="0" smtClean="0"/>
              <a:t>Identify </a:t>
            </a:r>
            <a:r>
              <a:rPr lang="en-US" sz="3000" dirty="0"/>
              <a:t>geographical regions </a:t>
            </a:r>
            <a:r>
              <a:rPr lang="en-US" sz="3000" dirty="0" smtClean="0"/>
              <a:t>of Italy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7012" y="838200"/>
            <a:ext cx="11277600" cy="17526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 market demands increased, so did the need to guarantee and protect the origin of Italian wines.” </a:t>
            </a:r>
          </a:p>
          <a:p>
            <a:pPr algn="r"/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Italian Trade Commission</a:t>
            </a:r>
          </a:p>
          <a:p>
            <a:pPr algn="r"/>
            <a:endParaRPr lang="en-US" sz="3200" i="1" dirty="0" smtClean="0"/>
          </a:p>
          <a:p>
            <a:pPr algn="r"/>
            <a:endParaRPr lang="en-US" sz="3200" i="1" dirty="0" smtClean="0"/>
          </a:p>
          <a:p>
            <a:pPr algn="r"/>
            <a:endParaRPr lang="en-US" sz="3200" i="1" dirty="0"/>
          </a:p>
          <a:p>
            <a:pPr algn="r"/>
            <a:endParaRPr lang="en-US" sz="3200" i="1" dirty="0" smtClean="0"/>
          </a:p>
          <a:p>
            <a:pPr algn="r"/>
            <a:endParaRPr lang="en-US" sz="3200" i="1" dirty="0" smtClean="0"/>
          </a:p>
          <a:p>
            <a:pPr algn="r"/>
            <a:endParaRPr lang="en-US" sz="3200" i="1" dirty="0" smtClean="0"/>
          </a:p>
          <a:p>
            <a:pPr algn="r"/>
            <a:r>
              <a:rPr lang="en-US" sz="1800" dirty="0" smtClean="0"/>
              <a:t>The Italian Trade Commission is a Great Resource:</a:t>
            </a:r>
            <a:r>
              <a:rPr lang="en-US" sz="1800" i="1" dirty="0" smtClean="0"/>
              <a:t> </a:t>
            </a:r>
            <a:r>
              <a:rPr lang="en-US" sz="1800" i="1" dirty="0" smtClean="0">
                <a:hlinkClick r:id="rId2"/>
              </a:rPr>
              <a:t>http://italianmade.com/education/aboutitaly-italianmade.html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5029200"/>
            <a:ext cx="7008574" cy="1012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Italian Wine Laws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482" t="31072" r="42012" b="18681"/>
          <a:stretch>
            <a:fillRect/>
          </a:stretch>
        </p:blipFill>
        <p:spPr bwMode="auto">
          <a:xfrm>
            <a:off x="455612" y="30352"/>
            <a:ext cx="11347360" cy="682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6612" y="6566848"/>
            <a:ext cx="10744200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/>
              <a:t>Source: Made in Italy </a:t>
            </a:r>
            <a:r>
              <a:rPr lang="en-US" sz="1200" dirty="0" smtClean="0">
                <a:hlinkClick r:id="rId3"/>
              </a:rPr>
              <a:t>http://www.made-in-italy.com/italian-wine/learn/wine-classification-and-appellation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5400" i="1" dirty="0" err="1" smtClean="0"/>
              <a:t>vino</a:t>
            </a:r>
            <a:r>
              <a:rPr lang="en-US" sz="5400" i="1" dirty="0" smtClean="0"/>
              <a:t> </a:t>
            </a:r>
            <a:r>
              <a:rPr lang="en-US" sz="5400" i="1" dirty="0" err="1" smtClean="0"/>
              <a:t>da</a:t>
            </a:r>
            <a:r>
              <a:rPr lang="en-US" sz="5400" i="1" dirty="0" smtClean="0"/>
              <a:t> </a:t>
            </a:r>
            <a:r>
              <a:rPr lang="en-US" sz="5400" i="1" dirty="0" err="1" smtClean="0"/>
              <a:t>tavola</a:t>
            </a:r>
            <a:endParaRPr lang="en-US" sz="5400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Table wine</a:t>
            </a:r>
          </a:p>
          <a:p>
            <a:r>
              <a:rPr lang="en-US" sz="3600" dirty="0"/>
              <a:t>Industrial alcohol </a:t>
            </a:r>
            <a:r>
              <a:rPr lang="en-US" sz="3600" dirty="0">
                <a:sym typeface="Wingdings" pitchFamily="2" charset="2"/>
              </a:rPr>
              <a:t> bulk wines</a:t>
            </a:r>
          </a:p>
          <a:p>
            <a:r>
              <a:rPr lang="en-US" sz="36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3200" i="1" dirty="0" err="1">
                <a:sym typeface="Wingdings" pitchFamily="2" charset="2"/>
              </a:rPr>
              <a:t>rosso</a:t>
            </a:r>
            <a:r>
              <a:rPr lang="en-US" sz="3200" i="1" dirty="0">
                <a:sym typeface="Wingdings" pitchFamily="2" charset="2"/>
              </a:rPr>
              <a:t>/</a:t>
            </a:r>
            <a:r>
              <a:rPr lang="en-US" sz="3200" i="1" dirty="0" err="1">
                <a:sym typeface="Wingdings" pitchFamily="2" charset="2"/>
              </a:rPr>
              <a:t>blanco</a:t>
            </a:r>
            <a:endParaRPr lang="en-US" sz="3200" dirty="0">
              <a:sym typeface="Wingdings" pitchFamily="2" charset="2"/>
            </a:endParaRPr>
          </a:p>
          <a:p>
            <a:pPr lvl="1"/>
            <a:r>
              <a:rPr lang="en-US" sz="32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294" y="228600"/>
            <a:ext cx="11274663" cy="1143000"/>
          </a:xfrm>
        </p:spPr>
        <p:txBody>
          <a:bodyPr>
            <a:normAutofit/>
          </a:bodyPr>
          <a:lstStyle/>
          <a:p>
            <a:r>
              <a:rPr lang="en-US" sz="4800" i="1" dirty="0" err="1">
                <a:sym typeface="Wingdings" pitchFamily="2" charset="2"/>
              </a:rPr>
              <a:t>Indicazione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Geographica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Tipica</a:t>
            </a:r>
            <a:r>
              <a:rPr lang="en-US" sz="48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441" y="1371600"/>
            <a:ext cx="10969943" cy="5562600"/>
          </a:xfrm>
        </p:spPr>
        <p:txBody>
          <a:bodyPr>
            <a:noAutofit/>
          </a:bodyPr>
          <a:lstStyle/>
          <a:p>
            <a:r>
              <a:rPr lang="en-US" sz="2800" dirty="0">
                <a:sym typeface="Wingdings" pitchFamily="2" charset="2"/>
              </a:rPr>
              <a:t>Classified in </a:t>
            </a:r>
            <a:r>
              <a:rPr lang="en-US" sz="2800" dirty="0" smtClean="0">
                <a:sym typeface="Wingdings" pitchFamily="2" charset="2"/>
              </a:rPr>
              <a:t>1992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~118 Classified IGTs as of </a:t>
            </a:r>
            <a:r>
              <a:rPr lang="en-US" sz="2400" dirty="0" smtClean="0">
                <a:sym typeface="Wingdings" pitchFamily="2" charset="2"/>
              </a:rPr>
              <a:t>2016 (same as 2007)</a:t>
            </a:r>
            <a:endParaRPr lang="en-US" sz="2400" dirty="0">
              <a:sym typeface="Wingdings" pitchFamily="2" charset="2"/>
            </a:endParaRPr>
          </a:p>
          <a:p>
            <a:r>
              <a:rPr lang="en-US" sz="2800" dirty="0">
                <a:sym typeface="Wingdings" pitchFamily="2" charset="2"/>
              </a:rPr>
              <a:t>Produced in DOC/DOCG </a:t>
            </a:r>
            <a:r>
              <a:rPr lang="en-US" sz="2800" dirty="0" smtClean="0">
                <a:sym typeface="Wingdings" pitchFamily="2" charset="2"/>
              </a:rPr>
              <a:t>zone, </a:t>
            </a:r>
            <a:r>
              <a:rPr lang="en-US" sz="2800" b="1" dirty="0" smtClean="0">
                <a:sym typeface="Wingdings" pitchFamily="2" charset="2"/>
              </a:rPr>
              <a:t>can </a:t>
            </a:r>
            <a:r>
              <a:rPr lang="en-US" sz="2800" b="1" dirty="0">
                <a:sym typeface="Wingdings" pitchFamily="2" charset="2"/>
              </a:rPr>
              <a:t>not </a:t>
            </a:r>
            <a:r>
              <a:rPr lang="en-US" sz="2800" dirty="0">
                <a:sym typeface="Wingdings" pitchFamily="2" charset="2"/>
              </a:rPr>
              <a:t>list the zone or village on the </a:t>
            </a:r>
            <a:r>
              <a:rPr lang="en-US" sz="2800" dirty="0" smtClean="0">
                <a:sym typeface="Wingdings" pitchFamily="2" charset="2"/>
              </a:rPr>
              <a:t>label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Lists Region such as Tuscany, Piedmont, Apulia…</a:t>
            </a:r>
            <a:endParaRPr lang="en-US" sz="2400" dirty="0">
              <a:sym typeface="Wingdings" pitchFamily="2" charset="2"/>
            </a:endParaRPr>
          </a:p>
          <a:p>
            <a:r>
              <a:rPr lang="en-US" sz="2800" dirty="0">
                <a:sym typeface="Wingdings" pitchFamily="2" charset="2"/>
              </a:rPr>
              <a:t>Heavily located in </a:t>
            </a:r>
            <a:r>
              <a:rPr lang="en-US" sz="2800" dirty="0" smtClean="0">
                <a:sym typeface="Wingdings" pitchFamily="2" charset="2"/>
              </a:rPr>
              <a:t>Tuscany</a:t>
            </a:r>
          </a:p>
          <a:p>
            <a:r>
              <a:rPr lang="en-US" sz="2800" dirty="0" smtClean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sz="2800" dirty="0" err="1" smtClean="0">
                <a:sym typeface="Wingdings" pitchFamily="2" charset="2"/>
              </a:rPr>
              <a:t>Vinification</a:t>
            </a:r>
            <a:r>
              <a:rPr lang="en-US" sz="2800" dirty="0" smtClean="0">
                <a:sym typeface="Wingdings" pitchFamily="2" charset="2"/>
              </a:rPr>
              <a:t> Methods, No impact on DOC and DOCG Quality</a:t>
            </a:r>
            <a:endParaRPr lang="en-US" sz="28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533400"/>
            <a:ext cx="10969943" cy="533400"/>
          </a:xfrm>
        </p:spPr>
        <p:txBody>
          <a:bodyPr>
            <a:noAutofit/>
          </a:bodyPr>
          <a:lstStyle/>
          <a:p>
            <a:r>
              <a:rPr lang="en-US" sz="4400" i="1" dirty="0" err="1">
                <a:sym typeface="Wingdings" pitchFamily="2" charset="2"/>
              </a:rPr>
              <a:t>Denominazione</a:t>
            </a:r>
            <a:r>
              <a:rPr lang="en-US" sz="4400" i="1" dirty="0">
                <a:sym typeface="Wingdings" pitchFamily="2" charset="2"/>
              </a:rPr>
              <a:t> de </a:t>
            </a:r>
            <a:r>
              <a:rPr lang="en-US" sz="4400" i="1" dirty="0" err="1">
                <a:sym typeface="Wingdings" pitchFamily="2" charset="2"/>
              </a:rPr>
              <a:t>Origine</a:t>
            </a:r>
            <a:r>
              <a:rPr lang="en-US" sz="4400" i="1" dirty="0">
                <a:sym typeface="Wingdings" pitchFamily="2" charset="2"/>
              </a:rPr>
              <a:t> </a:t>
            </a:r>
            <a:r>
              <a:rPr lang="en-US" sz="4400" i="1" dirty="0" err="1" smtClean="0">
                <a:sym typeface="Wingdings" pitchFamily="2" charset="2"/>
              </a:rPr>
              <a:t>Controllata</a:t>
            </a:r>
            <a:r>
              <a:rPr lang="en-US" sz="4400" dirty="0" smtClean="0">
                <a:sym typeface="Wingdings" pitchFamily="2" charset="2"/>
              </a:rPr>
              <a:t> (DOC)</a:t>
            </a:r>
            <a:endParaRPr lang="en-US" sz="4400" dirty="0">
              <a:sym typeface="Wingdings" pitchFamily="2" charset="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4212" y="1371600"/>
            <a:ext cx="10868369" cy="4876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itchFamily="2" charset="2"/>
              </a:rPr>
              <a:t>Established for 5 Years</a:t>
            </a:r>
          </a:p>
          <a:p>
            <a:r>
              <a:rPr lang="en-US" sz="3200" dirty="0" smtClean="0">
                <a:sym typeface="Wingdings" pitchFamily="2" charset="2"/>
              </a:rPr>
              <a:t>Approved </a:t>
            </a:r>
            <a:r>
              <a:rPr lang="en-US" sz="3200" dirty="0">
                <a:sym typeface="Wingdings" pitchFamily="2" charset="2"/>
              </a:rPr>
              <a:t>grape varieties/ percentage of production</a:t>
            </a:r>
          </a:p>
          <a:p>
            <a:r>
              <a:rPr lang="en-US" sz="3200" dirty="0">
                <a:sym typeface="Wingdings" pitchFamily="2" charset="2"/>
              </a:rPr>
              <a:t>Grown in approved vineyards</a:t>
            </a:r>
          </a:p>
          <a:p>
            <a:r>
              <a:rPr lang="en-US" sz="3200" dirty="0">
                <a:sym typeface="Wingdings" pitchFamily="2" charset="2"/>
              </a:rPr>
              <a:t>Yield per hectare/pruning methods</a:t>
            </a:r>
          </a:p>
          <a:p>
            <a:r>
              <a:rPr lang="en-US" sz="32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3200" dirty="0" err="1">
                <a:sym typeface="Wingdings" pitchFamily="2" charset="2"/>
              </a:rPr>
              <a:t>Vinification</a:t>
            </a:r>
            <a:r>
              <a:rPr lang="en-US" sz="3200" dirty="0">
                <a:sym typeface="Wingdings" pitchFamily="2" charset="2"/>
              </a:rPr>
              <a:t> method for some wines</a:t>
            </a:r>
          </a:p>
          <a:p>
            <a:r>
              <a:rPr lang="en-US" sz="3200" dirty="0">
                <a:sym typeface="Wingdings" pitchFamily="2" charset="2"/>
              </a:rPr>
              <a:t>Aging methods/time</a:t>
            </a:r>
          </a:p>
          <a:p>
            <a:r>
              <a:rPr lang="en-US" sz="32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8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533400"/>
            <a:ext cx="11810999" cy="762000"/>
          </a:xfrm>
        </p:spPr>
        <p:txBody>
          <a:bodyPr>
            <a:noAutofit/>
          </a:bodyPr>
          <a:lstStyle/>
          <a:p>
            <a:r>
              <a:rPr lang="en-US" sz="3800" i="1" dirty="0" err="1">
                <a:sym typeface="Wingdings" pitchFamily="2" charset="2"/>
              </a:rPr>
              <a:t>Denominazione</a:t>
            </a:r>
            <a:r>
              <a:rPr lang="en-US" sz="3800" i="1" dirty="0">
                <a:sym typeface="Wingdings" pitchFamily="2" charset="2"/>
              </a:rPr>
              <a:t> de </a:t>
            </a:r>
            <a:r>
              <a:rPr lang="en-US" sz="3800" i="1" dirty="0" err="1">
                <a:sym typeface="Wingdings" pitchFamily="2" charset="2"/>
              </a:rPr>
              <a:t>Origine</a:t>
            </a:r>
            <a:r>
              <a:rPr lang="en-US" sz="3800" i="1" dirty="0">
                <a:sym typeface="Wingdings" pitchFamily="2" charset="2"/>
              </a:rPr>
              <a:t> </a:t>
            </a:r>
            <a:r>
              <a:rPr lang="en-US" sz="3800" i="1" dirty="0" err="1">
                <a:sym typeface="Wingdings" pitchFamily="2" charset="2"/>
              </a:rPr>
              <a:t>Controllata</a:t>
            </a:r>
            <a:r>
              <a:rPr lang="en-US" sz="3800" i="1" dirty="0">
                <a:sym typeface="Wingdings" pitchFamily="2" charset="2"/>
              </a:rPr>
              <a:t> e </a:t>
            </a:r>
            <a:r>
              <a:rPr lang="en-US" sz="3800" i="1" dirty="0" err="1">
                <a:sym typeface="Wingdings" pitchFamily="2" charset="2"/>
              </a:rPr>
              <a:t>Grarantita</a:t>
            </a:r>
            <a:r>
              <a:rPr lang="en-US" sz="38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1812" y="1295400"/>
            <a:ext cx="11277599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5 years </a:t>
            </a:r>
            <a:r>
              <a:rPr lang="en-US" sz="2800" dirty="0" smtClean="0">
                <a:sym typeface="Wingdings" pitchFamily="2" charset="2"/>
              </a:rPr>
              <a:t>as DOC</a:t>
            </a:r>
            <a:endParaRPr lang="en-US" sz="28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7313612" y="482600"/>
            <a:ext cx="4800600" cy="5892800"/>
          </a:xfrm>
        </p:spPr>
        <p:txBody>
          <a:bodyPr>
            <a:normAutofit/>
          </a:bodyPr>
          <a:lstStyle/>
          <a:p>
            <a:pPr marL="14288" indent="-14288" algn="ctr">
              <a:buNone/>
            </a:pPr>
            <a:r>
              <a:rPr lang="en-US" dirty="0" smtClean="0"/>
              <a:t>A land of diverse landscape and climate </a:t>
            </a:r>
            <a:r>
              <a:rPr lang="en-US" baseline="0" dirty="0" smtClean="0"/>
              <a:t>and a vast number of wine grapes.</a:t>
            </a:r>
          </a:p>
          <a:p>
            <a:pPr marL="14288" indent="-14288" algn="ctr">
              <a:buNone/>
            </a:pPr>
            <a:endParaRPr lang="en-US" sz="1800" baseline="0" dirty="0" smtClean="0"/>
          </a:p>
          <a:p>
            <a:pPr marL="14288" indent="-14288" algn="ctr">
              <a:buNone/>
            </a:pPr>
            <a:r>
              <a:rPr lang="en-US" dirty="0" smtClean="0"/>
              <a:t>So much Italian wine is ordinary… SEEK THE EXTRODINARY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37412" y="4267200"/>
            <a:ext cx="4951413" cy="25146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Italy’s Wine Regions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forgetburgundy.files.wordpress.com/2011/03/doc-ma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12" y="152400"/>
            <a:ext cx="7086794" cy="6553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4B7CA8-998B-4F57-AEE2-A1ADF5E9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1399</Words>
  <Application>Microsoft Office PowerPoint</Application>
  <PresentationFormat>Custom</PresentationFormat>
  <Paragraphs>216</Paragraphs>
  <Slides>18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Thatch</vt:lpstr>
      <vt:lpstr>Wines of Italy</vt:lpstr>
      <vt:lpstr>What to Expect Today</vt:lpstr>
      <vt:lpstr>Italian Wine Laws</vt:lpstr>
      <vt:lpstr>PowerPoint Presentation</vt:lpstr>
      <vt:lpstr>vino da tavola</vt:lpstr>
      <vt:lpstr>Indicazione Geographica Tipica (IGT)</vt:lpstr>
      <vt:lpstr>Denominazione de Origine Controllata (DOC)</vt:lpstr>
      <vt:lpstr>Denominazione de Origine Controllata e Grarantita (DOCG)</vt:lpstr>
      <vt:lpstr>Italy’s Wine Regions</vt:lpstr>
      <vt:lpstr>Wine Regions: Southern Italy &amp; The Islands</vt:lpstr>
      <vt:lpstr>Wine Regions: Central Italy</vt:lpstr>
      <vt:lpstr>Tuscany, DOCG</vt:lpstr>
      <vt:lpstr>Piedmont</vt:lpstr>
      <vt:lpstr>PowerPoint Presentation</vt:lpstr>
      <vt:lpstr>Piedmont</vt:lpstr>
      <vt:lpstr>Wine Region: North Eastern Italy</vt:lpstr>
      <vt:lpstr>Tasting</vt:lpstr>
      <vt:lpstr>Until We Meet Again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2014-04-03T04:48:38Z</dcterms:created>
  <dcterms:modified xsi:type="dcterms:W3CDTF">2016-03-17T18:35:43Z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TC034605079991</vt:lpwstr>
  </property>
</Properties>
</file>