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2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embeddedFontLst>
    <p:embeddedFont>
      <p:font typeface="Roboto" panose="02000000000000000000" pitchFamily="2" charset="0"/>
      <p:regular r:id="rId23"/>
      <p:bold r:id="rId24"/>
      <p:italic r:id="rId25"/>
      <p:boldItalic r:id="rId26"/>
    </p:embeddedFont>
    <p:embeddedFont>
      <p:font typeface="Roboto Slab" panose="020B0604020202020204" charset="0"/>
      <p:regular r:id="rId27"/>
      <p:bold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A0D256-EA96-4C0F-B551-BD6C0C7EE246}" v="19" dt="2022-11-02T00:44:16.0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3.fntdata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2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54A0D256-EA96-4C0F-B551-BD6C0C7EE246}"/>
    <pc:docChg chg="custSel modSld">
      <pc:chgData name="Tom Smith" userId="eac52e5223bf4258" providerId="LiveId" clId="{54A0D256-EA96-4C0F-B551-BD6C0C7EE246}" dt="2022-11-02T00:45:29.215" v="190" actId="1035"/>
      <pc:docMkLst>
        <pc:docMk/>
      </pc:docMkLst>
      <pc:sldChg chg="modSp mod">
        <pc:chgData name="Tom Smith" userId="eac52e5223bf4258" providerId="LiveId" clId="{54A0D256-EA96-4C0F-B551-BD6C0C7EE246}" dt="2022-11-02T00:41:41.752" v="106" actId="27636"/>
        <pc:sldMkLst>
          <pc:docMk/>
          <pc:sldMk cId="0" sldId="256"/>
        </pc:sldMkLst>
        <pc:spChg chg="mod">
          <ac:chgData name="Tom Smith" userId="eac52e5223bf4258" providerId="LiveId" clId="{54A0D256-EA96-4C0F-B551-BD6C0C7EE246}" dt="2022-11-02T00:39:30.988" v="59" actId="20577"/>
          <ac:spMkLst>
            <pc:docMk/>
            <pc:sldMk cId="0" sldId="256"/>
            <ac:spMk id="118" creationId="{00000000-0000-0000-0000-000000000000}"/>
          </ac:spMkLst>
        </pc:spChg>
        <pc:spChg chg="mod">
          <ac:chgData name="Tom Smith" userId="eac52e5223bf4258" providerId="LiveId" clId="{54A0D256-EA96-4C0F-B551-BD6C0C7EE246}" dt="2022-11-02T00:41:41.752" v="106" actId="27636"/>
          <ac:spMkLst>
            <pc:docMk/>
            <pc:sldMk cId="0" sldId="256"/>
            <ac:spMk id="121" creationId="{00000000-0000-0000-0000-000000000000}"/>
          </ac:spMkLst>
        </pc:spChg>
      </pc:sldChg>
      <pc:sldChg chg="modSp mod">
        <pc:chgData name="Tom Smith" userId="eac52e5223bf4258" providerId="LiveId" clId="{54A0D256-EA96-4C0F-B551-BD6C0C7EE246}" dt="2022-11-02T00:41:42.034" v="107" actId="27636"/>
        <pc:sldMkLst>
          <pc:docMk/>
          <pc:sldMk cId="0" sldId="257"/>
        </pc:sldMkLst>
        <pc:spChg chg="mod">
          <ac:chgData name="Tom Smith" userId="eac52e5223bf4258" providerId="LiveId" clId="{54A0D256-EA96-4C0F-B551-BD6C0C7EE246}" dt="2022-11-02T00:39:59.312" v="93" actId="1035"/>
          <ac:spMkLst>
            <pc:docMk/>
            <pc:sldMk cId="0" sldId="257"/>
            <ac:spMk id="127" creationId="{00000000-0000-0000-0000-000000000000}"/>
          </ac:spMkLst>
        </pc:spChg>
        <pc:spChg chg="mod">
          <ac:chgData name="Tom Smith" userId="eac52e5223bf4258" providerId="LiveId" clId="{54A0D256-EA96-4C0F-B551-BD6C0C7EE246}" dt="2022-11-02T00:41:42.034" v="107" actId="27636"/>
          <ac:spMkLst>
            <pc:docMk/>
            <pc:sldMk cId="0" sldId="257"/>
            <ac:spMk id="130" creationId="{00000000-0000-0000-0000-000000000000}"/>
          </ac:spMkLst>
        </pc:spChg>
      </pc:sldChg>
      <pc:sldChg chg="modAnim">
        <pc:chgData name="Tom Smith" userId="eac52e5223bf4258" providerId="LiveId" clId="{54A0D256-EA96-4C0F-B551-BD6C0C7EE246}" dt="2022-11-02T00:41:41.376" v="102"/>
        <pc:sldMkLst>
          <pc:docMk/>
          <pc:sldMk cId="0" sldId="261"/>
        </pc:sldMkLst>
      </pc:sldChg>
      <pc:sldChg chg="modAnim">
        <pc:chgData name="Tom Smith" userId="eac52e5223bf4258" providerId="LiveId" clId="{54A0D256-EA96-4C0F-B551-BD6C0C7EE246}" dt="2022-11-02T00:44:16.056" v="126"/>
        <pc:sldMkLst>
          <pc:docMk/>
          <pc:sldMk cId="0" sldId="265"/>
        </pc:sldMkLst>
      </pc:sldChg>
      <pc:sldChg chg="modSp mod">
        <pc:chgData name="Tom Smith" userId="eac52e5223bf4258" providerId="LiveId" clId="{54A0D256-EA96-4C0F-B551-BD6C0C7EE246}" dt="2022-11-02T00:43:12.387" v="121" actId="20577"/>
        <pc:sldMkLst>
          <pc:docMk/>
          <pc:sldMk cId="0" sldId="266"/>
        </pc:sldMkLst>
        <pc:spChg chg="mod">
          <ac:chgData name="Tom Smith" userId="eac52e5223bf4258" providerId="LiveId" clId="{54A0D256-EA96-4C0F-B551-BD6C0C7EE246}" dt="2022-11-02T00:43:12.387" v="121" actId="20577"/>
          <ac:spMkLst>
            <pc:docMk/>
            <pc:sldMk cId="0" sldId="266"/>
            <ac:spMk id="185" creationId="{00000000-0000-0000-0000-000000000000}"/>
          </ac:spMkLst>
        </pc:spChg>
      </pc:sldChg>
      <pc:sldChg chg="modSp mod">
        <pc:chgData name="Tom Smith" userId="eac52e5223bf4258" providerId="LiveId" clId="{54A0D256-EA96-4C0F-B551-BD6C0C7EE246}" dt="2022-11-02T00:44:33.030" v="136" actId="20577"/>
        <pc:sldMkLst>
          <pc:docMk/>
          <pc:sldMk cId="0" sldId="269"/>
        </pc:sldMkLst>
        <pc:spChg chg="mod">
          <ac:chgData name="Tom Smith" userId="eac52e5223bf4258" providerId="LiveId" clId="{54A0D256-EA96-4C0F-B551-BD6C0C7EE246}" dt="2022-11-02T00:44:33.030" v="136" actId="20577"/>
          <ac:spMkLst>
            <pc:docMk/>
            <pc:sldMk cId="0" sldId="269"/>
            <ac:spMk id="205" creationId="{00000000-0000-0000-0000-000000000000}"/>
          </ac:spMkLst>
        </pc:spChg>
      </pc:sldChg>
      <pc:sldChg chg="modSp mod">
        <pc:chgData name="Tom Smith" userId="eac52e5223bf4258" providerId="LiveId" clId="{54A0D256-EA96-4C0F-B551-BD6C0C7EE246}" dt="2022-11-02T00:45:29.215" v="190" actId="1035"/>
        <pc:sldMkLst>
          <pc:docMk/>
          <pc:sldMk cId="0" sldId="274"/>
        </pc:sldMkLst>
        <pc:spChg chg="mod">
          <ac:chgData name="Tom Smith" userId="eac52e5223bf4258" providerId="LiveId" clId="{54A0D256-EA96-4C0F-B551-BD6C0C7EE246}" dt="2022-11-02T00:45:29.215" v="190" actId="1035"/>
          <ac:spMkLst>
            <pc:docMk/>
            <pc:sldMk cId="0" sldId="274"/>
            <ac:spMk id="235" creationId="{00000000-0000-0000-0000-000000000000}"/>
          </ac:spMkLst>
        </pc:spChg>
        <pc:spChg chg="mod">
          <ac:chgData name="Tom Smith" userId="eac52e5223bf4258" providerId="LiveId" clId="{54A0D256-EA96-4C0F-B551-BD6C0C7EE246}" dt="2022-11-02T00:45:18.252" v="169" actId="1035"/>
          <ac:spMkLst>
            <pc:docMk/>
            <pc:sldMk cId="0" sldId="274"/>
            <ac:spMk id="236" creationId="{00000000-0000-0000-0000-000000000000}"/>
          </ac:spMkLst>
        </pc:spChg>
        <pc:spChg chg="mod">
          <ac:chgData name="Tom Smith" userId="eac52e5223bf4258" providerId="LiveId" clId="{54A0D256-EA96-4C0F-B551-BD6C0C7EE246}" dt="2022-11-02T00:41:41.643" v="104" actId="27636"/>
          <ac:spMkLst>
            <pc:docMk/>
            <pc:sldMk cId="0" sldId="274"/>
            <ac:spMk id="23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333c9ba82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333c9ba82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e81c32cbd0_0_2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e81c32cbd0_0_2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e81c32cbd0_0_2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e81c32cbd0_0_2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333c9ba82a_0_4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1333c9ba82a_0_4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e81c32cbd0_0_2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e81c32cbd0_0_2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81c32cbd0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e81c32cbd0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e81c32cbd0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e81c32cbd0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81c32cbd0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e81c32cbd0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333c9ba82a_0_5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333c9ba82a_0_5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333c9ba82a_0_4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1333c9ba82a_0_4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333c9ba82a_0_4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g1333c9ba82a_0_4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333c9ba82a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g1333c9ba82a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333c9ba82a_0_3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333c9ba82a_0_3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333c9ba82a_0_4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g1333c9ba82a_0_4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e81c32cbd0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e81c32cbd0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81c32cbd0_0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e81c32cbd0_0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e81c32cbd0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e81c32cbd0_0_2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e81c32cbd0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e81c32cbd0_0_3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333c9ba82a_0_4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1333c9ba82a_0_4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5" name="Google Shape;65;p14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66" name="Google Shape;66;p14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" name="Google Shape;67;p14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5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Google Shape;75;p16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Google Shape;80;p17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" name="Google Shape;90;p1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0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8" name="Google Shape;98;p20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6" name="Google Shape;106;p23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7" name="Google Shape;107;p23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4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112" name="Google Shape;112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itytech.cuny.edu/research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citytech.cuny.edu/student-life/" TargetMode="External"/><Relationship Id="rId4" Type="http://schemas.openxmlformats.org/officeDocument/2006/relationships/hyperlink" Target="http://www.citytech.cuny.edu/pdc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tech.cuny.edu/student-life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citytech.cuny.edu/sga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tech.cuny.edu/student-lif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facebook.com/citytech/" TargetMode="External"/><Relationship Id="rId5" Type="http://schemas.openxmlformats.org/officeDocument/2006/relationships/hyperlink" Target="https://www.instagram.com/peermentors_citytech/?hl=en" TargetMode="External"/><Relationship Id="rId4" Type="http://schemas.openxmlformats.org/officeDocument/2006/relationships/hyperlink" Target="https://openlab.citytech.cuny.edu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reativecommons.org/licenses/by-nc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reativecommons.org/licenses/by-nc-sa/4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 b="1"/>
              <a:t>City Tech 101</a:t>
            </a:r>
            <a:endParaRPr sz="5500" b="1"/>
          </a:p>
        </p:txBody>
      </p:sp>
      <p:sp>
        <p:nvSpPr>
          <p:cNvPr id="118" name="Google Shape;118;p25"/>
          <p:cNvSpPr txBox="1">
            <a:spLocks noGrp="1"/>
          </p:cNvSpPr>
          <p:nvPr>
            <p:ph type="subTitle" idx="1"/>
          </p:nvPr>
        </p:nvSpPr>
        <p:spPr>
          <a:xfrm>
            <a:off x="1680302" y="3280475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Fall 2022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Professor Jessica Penner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jpenner@citytech.cuny.edu</a:t>
            </a:r>
            <a:endParaRPr dirty="0"/>
          </a:p>
        </p:txBody>
      </p:sp>
      <p:grpSp>
        <p:nvGrpSpPr>
          <p:cNvPr id="119" name="Google Shape;119;p25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120" name="Google Shape;120;p25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1" name="Google Shape;121;p25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4"/>
          <p:cNvSpPr txBox="1">
            <a:spLocks noGrp="1"/>
          </p:cNvSpPr>
          <p:nvPr>
            <p:ph type="title"/>
          </p:nvPr>
        </p:nvSpPr>
        <p:spPr>
          <a:xfrm>
            <a:off x="265500" y="1803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/>
                </a:solidFill>
              </a:rPr>
              <a:t>Co-curricular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176" name="Google Shape;176;p34"/>
          <p:cNvSpPr txBox="1">
            <a:spLocks noGrp="1"/>
          </p:cNvSpPr>
          <p:nvPr>
            <p:ph type="subTitle" idx="1"/>
          </p:nvPr>
        </p:nvSpPr>
        <p:spPr>
          <a:xfrm>
            <a:off x="610500" y="2447650"/>
            <a:ext cx="335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Programs, clubs, + activities directly related to what you are studying in college </a:t>
            </a:r>
            <a:endParaRPr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77" name="Google Shape;177;p34"/>
          <p:cNvSpPr txBox="1">
            <a:spLocks noGrp="1"/>
          </p:cNvSpPr>
          <p:nvPr>
            <p:ph type="title"/>
          </p:nvPr>
        </p:nvSpPr>
        <p:spPr>
          <a:xfrm>
            <a:off x="4778200" y="233200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/>
                </a:solidFill>
              </a:rPr>
              <a:t>Extracurricular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178" name="Google Shape;178;p34"/>
          <p:cNvSpPr txBox="1">
            <a:spLocks noGrp="1"/>
          </p:cNvSpPr>
          <p:nvPr>
            <p:ph type="subTitle" idx="1"/>
          </p:nvPr>
        </p:nvSpPr>
        <p:spPr>
          <a:xfrm>
            <a:off x="5000725" y="2495550"/>
            <a:ext cx="335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Programs, clubs, + activities NOT directly related to what you are studying in college, but still relevant to your growth as a student </a:t>
            </a:r>
            <a:endParaRPr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79" name="Google Shape;179;p34"/>
          <p:cNvSpPr/>
          <p:nvPr/>
        </p:nvSpPr>
        <p:spPr>
          <a:xfrm>
            <a:off x="73050" y="514375"/>
            <a:ext cx="4582500" cy="4255200"/>
          </a:xfrm>
          <a:prstGeom prst="ellipse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chemeClr val="accent5"/>
                </a:solidFill>
              </a:rPr>
              <a:t>Co-curricular Examples</a:t>
            </a:r>
            <a:endParaRPr sz="3700">
              <a:solidFill>
                <a:schemeClr val="accent5"/>
              </a:solidFill>
            </a:endParaRPr>
          </a:p>
        </p:txBody>
      </p:sp>
      <p:sp>
        <p:nvSpPr>
          <p:cNvPr id="185" name="Google Shape;185;p35"/>
          <p:cNvSpPr txBox="1">
            <a:spLocks noGrp="1"/>
          </p:cNvSpPr>
          <p:nvPr>
            <p:ph type="body" idx="1"/>
          </p:nvPr>
        </p:nvSpPr>
        <p:spPr>
          <a:xfrm>
            <a:off x="387900" y="143137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Honors Scholars Program			Internships/Externships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Emerging Scholars Program			Clubs related to a major or department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Undergraduate Research			Events related to a major or department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Academic Competitions			Study Abroad Programs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					Place-based Learning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More information:    </a:t>
            </a:r>
            <a:r>
              <a:rPr lang="en" sz="1500" u="sng" dirty="0">
                <a:solidFill>
                  <a:schemeClr val="hlink"/>
                </a:solidFill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http://citytech.cuny.edu/research/</a:t>
            </a:r>
            <a:endParaRPr sz="1500" dirty="0">
              <a:solidFill>
                <a:schemeClr val="accent4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 dirty="0">
                <a:solidFill>
                  <a:schemeClr val="hlink"/>
                </a:solidFill>
                <a:latin typeface="Roboto Slab"/>
                <a:ea typeface="Roboto Slab"/>
                <a:cs typeface="Roboto Slab"/>
                <a:sym typeface="Roboto Slab"/>
                <a:hlinkClick r:id="rId4"/>
              </a:rPr>
              <a:t>http://www.citytech.cuny.edu/pdc/</a:t>
            </a:r>
            <a:endParaRPr sz="1500" dirty="0">
              <a:solidFill>
                <a:schemeClr val="accent4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 dirty="0">
                <a:solidFill>
                  <a:schemeClr val="hlink"/>
                </a:solidFill>
                <a:latin typeface="Roboto Slab"/>
                <a:ea typeface="Roboto Slab"/>
                <a:cs typeface="Roboto Slab"/>
                <a:sym typeface="Roboto Slab"/>
                <a:hlinkClick r:id="rId5"/>
              </a:rPr>
              <a:t>https://www.citytech.cuny.edu/student-life/</a:t>
            </a:r>
            <a:r>
              <a:rPr lang="en" sz="1500" dirty="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1500" dirty="0">
              <a:solidFill>
                <a:schemeClr val="accent4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4572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500" dirty="0">
              <a:solidFill>
                <a:schemeClr val="accent4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4572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500" dirty="0">
              <a:solidFill>
                <a:schemeClr val="accent4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4572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500" dirty="0">
              <a:solidFill>
                <a:schemeClr val="accent4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4572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500" dirty="0">
              <a:solidFill>
                <a:schemeClr val="accent4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6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Extracurriculars </a:t>
            </a:r>
            <a:endParaRPr b="1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@City Tech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7"/>
          <p:cNvSpPr txBox="1">
            <a:spLocks noGrp="1"/>
          </p:cNvSpPr>
          <p:nvPr>
            <p:ph type="title"/>
          </p:nvPr>
        </p:nvSpPr>
        <p:spPr>
          <a:xfrm>
            <a:off x="265500" y="1803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/>
                </a:solidFill>
              </a:rPr>
              <a:t>Co-curricular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96" name="Google Shape;196;p37"/>
          <p:cNvSpPr txBox="1">
            <a:spLocks noGrp="1"/>
          </p:cNvSpPr>
          <p:nvPr>
            <p:ph type="subTitle" idx="1"/>
          </p:nvPr>
        </p:nvSpPr>
        <p:spPr>
          <a:xfrm>
            <a:off x="610500" y="2447650"/>
            <a:ext cx="335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Programs, clubs, + activities directly related to what you are studying in college </a:t>
            </a:r>
            <a:endParaRPr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97" name="Google Shape;197;p37"/>
          <p:cNvSpPr txBox="1">
            <a:spLocks noGrp="1"/>
          </p:cNvSpPr>
          <p:nvPr>
            <p:ph type="title"/>
          </p:nvPr>
        </p:nvSpPr>
        <p:spPr>
          <a:xfrm>
            <a:off x="4778200" y="233200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/>
                </a:solidFill>
              </a:rPr>
              <a:t>Extracurricular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98" name="Google Shape;198;p37"/>
          <p:cNvSpPr txBox="1">
            <a:spLocks noGrp="1"/>
          </p:cNvSpPr>
          <p:nvPr>
            <p:ph type="subTitle" idx="1"/>
          </p:nvPr>
        </p:nvSpPr>
        <p:spPr>
          <a:xfrm>
            <a:off x="5000725" y="2495550"/>
            <a:ext cx="335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Programs, clubs, + activities NOT directly related to what you are studying in college, but still relevant to your growth as a student </a:t>
            </a:r>
            <a:endParaRPr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99" name="Google Shape;199;p37"/>
          <p:cNvSpPr/>
          <p:nvPr/>
        </p:nvSpPr>
        <p:spPr>
          <a:xfrm>
            <a:off x="4387075" y="233200"/>
            <a:ext cx="4582500" cy="4255200"/>
          </a:xfrm>
          <a:prstGeom prst="ellipse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8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chemeClr val="accent5"/>
                </a:solidFill>
              </a:rPr>
              <a:t>Extracurricular Examples</a:t>
            </a:r>
            <a:endParaRPr sz="3700" b="1">
              <a:solidFill>
                <a:schemeClr val="accent5"/>
              </a:solidFill>
            </a:endParaRPr>
          </a:p>
        </p:txBody>
      </p:sp>
      <p:sp>
        <p:nvSpPr>
          <p:cNvPr id="205" name="Google Shape;205;p38"/>
          <p:cNvSpPr txBox="1">
            <a:spLocks noGrp="1"/>
          </p:cNvSpPr>
          <p:nvPr>
            <p:ph type="body" idx="1"/>
          </p:nvPr>
        </p:nvSpPr>
        <p:spPr>
          <a:xfrm>
            <a:off x="387900" y="1314475"/>
            <a:ext cx="8368200" cy="362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Affinity Clubs (ex. Bengali Students Club, Chinese Christian Fellowship)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Social Clubs (ex. E-sports Club, Step Team)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Student Government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Peer Mentoring (ex. FYP Peer Mentors, Perkins Peer Advisement)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Social Events (ex. Welcome Back Bash, De-Stress Week)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Community Events (ex. PLAN Week, Literary Arts Festival)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Volunteering (ex. Spoons Across America)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latin typeface="Roboto Slab"/>
                <a:ea typeface="Roboto Slab"/>
                <a:cs typeface="Roboto Slab"/>
                <a:sym typeface="Roboto Slab"/>
              </a:rPr>
              <a:t>More information:          </a:t>
            </a:r>
            <a:r>
              <a:rPr lang="en" sz="1500" u="sng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https://www.citytech.cuny.edu/student-life/</a:t>
            </a:r>
            <a:r>
              <a:rPr lang="en" sz="1500" dirty="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1500" dirty="0">
              <a:solidFill>
                <a:schemeClr val="accent4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https://www.citytech.cuny.edu/sga/</a:t>
            </a:r>
            <a:endParaRPr sz="1500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9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If you can’t find what you are looking for...</a:t>
            </a:r>
            <a:endParaRPr sz="3500"/>
          </a:p>
        </p:txBody>
      </p:sp>
      <p:sp>
        <p:nvSpPr>
          <p:cNvPr id="211" name="Google Shape;211;p39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accent6"/>
                </a:solidFill>
              </a:rPr>
              <a:t>Start your own club!</a:t>
            </a:r>
            <a:endParaRPr sz="45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0"/>
          <p:cNvSpPr txBox="1">
            <a:spLocks noGrp="1"/>
          </p:cNvSpPr>
          <p:nvPr>
            <p:ph type="title"/>
          </p:nvPr>
        </p:nvSpPr>
        <p:spPr>
          <a:xfrm>
            <a:off x="469725" y="364500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chemeClr val="accent5"/>
                </a:solidFill>
              </a:rPr>
              <a:t>How To Get Involved</a:t>
            </a:r>
            <a:endParaRPr sz="3500" b="1">
              <a:solidFill>
                <a:schemeClr val="accent5"/>
              </a:solidFill>
            </a:endParaRPr>
          </a:p>
        </p:txBody>
      </p:sp>
      <p:sp>
        <p:nvSpPr>
          <p:cNvPr id="217" name="Google Shape;217;p40"/>
          <p:cNvSpPr txBox="1">
            <a:spLocks noGrp="1"/>
          </p:cNvSpPr>
          <p:nvPr>
            <p:ph type="body" idx="1"/>
          </p:nvPr>
        </p:nvSpPr>
        <p:spPr>
          <a:xfrm>
            <a:off x="628300" y="1503025"/>
            <a:ext cx="4035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u="sng"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Student Life and Development (SLD) website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○"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Yellow Jacket Journey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u="sng">
                <a:latin typeface="Roboto Slab"/>
                <a:ea typeface="Roboto Slab"/>
                <a:cs typeface="Roboto Slab"/>
                <a:sym typeface="Roboto Slab"/>
                <a:hlinkClick r:id="rId4"/>
              </a:rPr>
              <a:t>OpenLab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u="sng">
                <a:latin typeface="Roboto Slab"/>
                <a:ea typeface="Roboto Slab"/>
                <a:cs typeface="Roboto Slab"/>
                <a:sym typeface="Roboto Slab"/>
                <a:hlinkClick r:id="rId5"/>
              </a:rPr>
              <a:t>Instagram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u="sng">
                <a:latin typeface="Roboto Slab"/>
                <a:ea typeface="Roboto Slab"/>
                <a:cs typeface="Roboto Slab"/>
                <a:sym typeface="Roboto Slab"/>
                <a:hlinkClick r:id="rId6"/>
              </a:rPr>
              <a:t>Facebook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18" name="Google Shape;218;p40"/>
          <p:cNvSpPr txBox="1"/>
          <p:nvPr/>
        </p:nvSpPr>
        <p:spPr>
          <a:xfrm>
            <a:off x="4887925" y="1621000"/>
            <a:ext cx="36438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 Slab"/>
              <a:buChar char="●"/>
            </a:pPr>
            <a:r>
              <a:rPr lang="en" sz="180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Flyers on campus</a:t>
            </a:r>
            <a:endParaRPr sz="1800" i="0" u="none" strike="noStrike" cap="none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 Slab"/>
              <a:buChar char="●"/>
            </a:pPr>
            <a:r>
              <a:rPr lang="en" sz="180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Club + Activities Fair</a:t>
            </a:r>
            <a:endParaRPr sz="1800" i="0" u="none" strike="noStrike" cap="none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 Slab"/>
              <a:buChar char="●"/>
            </a:pPr>
            <a:r>
              <a:rPr lang="en" sz="180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Email Announcements</a:t>
            </a:r>
            <a:endParaRPr sz="1800" i="0" u="none" strike="noStrike" cap="none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 Slab"/>
              <a:buChar char="●"/>
            </a:pPr>
            <a:r>
              <a:rPr lang="en" sz="180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Discord Chat</a:t>
            </a:r>
            <a:endParaRPr sz="1800" i="0" u="none" strike="noStrike" cap="none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 Slab"/>
              <a:buChar char="●"/>
            </a:pPr>
            <a:r>
              <a:rPr lang="en" sz="180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Weekly PM Newsletter</a:t>
            </a:r>
            <a:endParaRPr sz="1800" i="0" u="none" strike="noStrike" cap="none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1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Recap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224" name="Google Shape;224;p4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Why Participate?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Co-curriculars @City Tech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Extracurriculars @City Tech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Before Session 11…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230" name="Google Shape;230;p42"/>
          <p:cNvSpPr txBox="1">
            <a:spLocks noGrp="1"/>
          </p:cNvSpPr>
          <p:nvPr>
            <p:ph type="body" idx="1"/>
          </p:nvPr>
        </p:nvSpPr>
        <p:spPr>
          <a:xfrm>
            <a:off x="387900" y="1312425"/>
            <a:ext cx="8368200" cy="36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Slab"/>
              <a:buChar char="●"/>
            </a:pPr>
            <a:r>
              <a:rPr lang="en" sz="1400" b="1">
                <a:latin typeface="Roboto Slab"/>
                <a:ea typeface="Roboto Slab"/>
                <a:cs typeface="Roboto Slab"/>
                <a:sym typeface="Roboto Slab"/>
              </a:rPr>
              <a:t>Complete Reflection on OpenLab by replying to Reflection #10 Post.</a:t>
            </a: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Reflection #10</a:t>
            </a:r>
            <a:endParaRPr sz="1400" b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Think about a time when you joined a new group activity (maybe a team, religious retreat, club, or workplace). 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371600" lvl="0" indent="-317500" algn="l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Roboto Slab"/>
              <a:buChar char="❖"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How did you feel when you first joined? 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371600" lvl="0" indent="-317500" algn="l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Roboto Slab"/>
              <a:buChar char="❖"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Do you recall a moment when you felt like you were part of the group? 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371600" lvl="0" indent="-317500" algn="l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Roboto Slab"/>
              <a:buChar char="❖"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What benefits did you get from participation in the group? 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3"/>
          <p:cNvSpPr txBox="1">
            <a:spLocks noGrp="1"/>
          </p:cNvSpPr>
          <p:nvPr>
            <p:ph type="ctrTitle"/>
          </p:nvPr>
        </p:nvSpPr>
        <p:spPr>
          <a:xfrm>
            <a:off x="1444800" y="1194296"/>
            <a:ext cx="64293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 dirty="0"/>
              <a:t>#YellowJacketLife: </a:t>
            </a:r>
            <a:endParaRPr sz="4100" b="1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 dirty="0"/>
              <a:t>The Buzz on Your Future</a:t>
            </a:r>
            <a:endParaRPr sz="4100" b="1" dirty="0"/>
          </a:p>
        </p:txBody>
      </p:sp>
      <p:sp>
        <p:nvSpPr>
          <p:cNvPr id="236" name="Google Shape;236;p43"/>
          <p:cNvSpPr txBox="1"/>
          <p:nvPr/>
        </p:nvSpPr>
        <p:spPr>
          <a:xfrm>
            <a:off x="1767750" y="3148763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City Tech 101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Session 10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11/4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Professor Jessica Penner</a:t>
            </a:r>
            <a:endParaRPr sz="2200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pSp>
        <p:nvGrpSpPr>
          <p:cNvPr id="237" name="Google Shape;237;p43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238" name="Google Shape;238;p43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9" name="Google Shape;239;p43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6"/>
          <p:cNvSpPr txBox="1">
            <a:spLocks noGrp="1"/>
          </p:cNvSpPr>
          <p:nvPr>
            <p:ph type="ctrTitle"/>
          </p:nvPr>
        </p:nvSpPr>
        <p:spPr>
          <a:xfrm>
            <a:off x="1444800" y="1708650"/>
            <a:ext cx="64293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/>
              <a:t>#YellowJacketLife: </a:t>
            </a:r>
            <a:endParaRPr sz="4100" b="1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/>
              <a:t>The Buzz on Your Future</a:t>
            </a:r>
            <a:endParaRPr sz="4100" b="1"/>
          </a:p>
        </p:txBody>
      </p:sp>
      <p:sp>
        <p:nvSpPr>
          <p:cNvPr id="127" name="Google Shape;127;p26"/>
          <p:cNvSpPr txBox="1"/>
          <p:nvPr/>
        </p:nvSpPr>
        <p:spPr>
          <a:xfrm>
            <a:off x="1767750" y="3148763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City Tech 101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Session 10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11/4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Professor Jessica Penner</a:t>
            </a:r>
            <a:endParaRPr sz="2200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pSp>
        <p:nvGrpSpPr>
          <p:cNvPr id="128" name="Google Shape;128;p26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129" name="Google Shape;129;p26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Google Shape;130;p26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7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Today’s Topics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136" name="Google Shape;136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Why Participate?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Co-curriculars @City Tech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Extracurriculars @City Tech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Why Participate?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9"/>
          <p:cNvPicPr preferRelativeResize="0"/>
          <p:nvPr/>
        </p:nvPicPr>
        <p:blipFill rotWithShape="1">
          <a:blip r:embed="rId3">
            <a:alphaModFix/>
          </a:blip>
          <a:srcRect t="11047"/>
          <a:stretch/>
        </p:blipFill>
        <p:spPr>
          <a:xfrm>
            <a:off x="598825" y="112900"/>
            <a:ext cx="7946350" cy="48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0"/>
          <p:cNvSpPr txBox="1"/>
          <p:nvPr/>
        </p:nvSpPr>
        <p:spPr>
          <a:xfrm>
            <a:off x="50" y="635550"/>
            <a:ext cx="91440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b="1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Building Skills Through Participation</a:t>
            </a:r>
            <a:endParaRPr sz="2900" b="1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52" name="Google Shape;152;p30"/>
          <p:cNvSpPr txBox="1"/>
          <p:nvPr/>
        </p:nvSpPr>
        <p:spPr>
          <a:xfrm>
            <a:off x="2152150" y="1394150"/>
            <a:ext cx="5433000" cy="19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Slab"/>
              <a:buChar char="●"/>
            </a:pPr>
            <a:r>
              <a:rPr lang="en" sz="23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Decision-Making Skills</a:t>
            </a:r>
            <a:endParaRPr sz="23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Slab"/>
              <a:buChar char="●"/>
            </a:pPr>
            <a:r>
              <a:rPr lang="en" sz="23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Interpersonal Skills</a:t>
            </a:r>
            <a:endParaRPr sz="23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Slab"/>
              <a:buChar char="●"/>
            </a:pPr>
            <a:r>
              <a:rPr lang="en" sz="23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Managerial Skills</a:t>
            </a:r>
            <a:endParaRPr sz="23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Slab"/>
              <a:buChar char="●"/>
            </a:pPr>
            <a:r>
              <a:rPr lang="en" sz="23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General Workplace Knowledge </a:t>
            </a:r>
            <a:endParaRPr sz="23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3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59" name="Google Shape;15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500" y="109275"/>
            <a:ext cx="8592250" cy="49905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/>
                </a:solidFill>
              </a:rPr>
              <a:t>Sources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65" name="Google Shape;165;p32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 Slab"/>
              <a:buChar char="-"/>
            </a:pPr>
            <a:r>
              <a:rPr lang="en" sz="1300">
                <a:latin typeface="Roboto Slab"/>
                <a:ea typeface="Roboto Slab"/>
                <a:cs typeface="Roboto Slab"/>
                <a:sym typeface="Roboto Slab"/>
              </a:rPr>
              <a:t>Boston University </a:t>
            </a:r>
            <a:endParaRPr sz="13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 Slab"/>
              <a:buChar char="-"/>
            </a:pPr>
            <a:r>
              <a:rPr lang="en" sz="1300">
                <a:latin typeface="Roboto Slab"/>
                <a:ea typeface="Roboto Slab"/>
                <a:cs typeface="Roboto Slab"/>
                <a:sym typeface="Roboto Slab"/>
              </a:rPr>
              <a:t>California State University, Sacramento</a:t>
            </a:r>
            <a:endParaRPr sz="13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 Slab"/>
              <a:buChar char="-"/>
            </a:pPr>
            <a:r>
              <a:rPr lang="en" sz="1300">
                <a:latin typeface="Roboto Slab"/>
                <a:ea typeface="Roboto Slab"/>
                <a:cs typeface="Roboto Slab"/>
                <a:sym typeface="Roboto Slab"/>
              </a:rPr>
              <a:t>Careerbuilder.com</a:t>
            </a:r>
            <a:endParaRPr sz="13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 Slab"/>
              <a:buChar char="-"/>
            </a:pPr>
            <a:r>
              <a:rPr lang="en" sz="1300">
                <a:latin typeface="Roboto Slab"/>
                <a:ea typeface="Roboto Slab"/>
                <a:cs typeface="Roboto Slab"/>
                <a:sym typeface="Roboto Slab"/>
              </a:rPr>
              <a:t>The College Board</a:t>
            </a:r>
            <a:endParaRPr sz="13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 Slab"/>
              <a:buChar char="-"/>
            </a:pPr>
            <a:r>
              <a:rPr lang="en" sz="1300">
                <a:latin typeface="Roboto Slab"/>
                <a:ea typeface="Roboto Slab"/>
                <a:cs typeface="Roboto Slab"/>
                <a:sym typeface="Roboto Slab"/>
              </a:rPr>
              <a:t>Collegiate Assessment</a:t>
            </a:r>
            <a:endParaRPr sz="13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 Slab"/>
              <a:buChar char="-"/>
            </a:pPr>
            <a:r>
              <a:rPr lang="en" sz="1300">
                <a:latin typeface="Roboto Slab"/>
                <a:ea typeface="Roboto Slab"/>
                <a:cs typeface="Roboto Slab"/>
                <a:sym typeface="Roboto Slab"/>
              </a:rPr>
              <a:t>Elearninginfographics.com</a:t>
            </a:r>
            <a:endParaRPr sz="13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 Slab"/>
              <a:buChar char="-"/>
            </a:pPr>
            <a:r>
              <a:rPr lang="en" sz="1300">
                <a:latin typeface="Roboto Slab"/>
                <a:ea typeface="Roboto Slab"/>
                <a:cs typeface="Roboto Slab"/>
                <a:sym typeface="Roboto Slab"/>
              </a:rPr>
              <a:t>Graduate Management Admissions Council</a:t>
            </a:r>
            <a:endParaRPr sz="13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 Slab"/>
              <a:buChar char="-"/>
            </a:pPr>
            <a:r>
              <a:rPr lang="en" sz="1300">
                <a:latin typeface="Roboto Slab"/>
                <a:ea typeface="Roboto Slab"/>
                <a:cs typeface="Roboto Slab"/>
                <a:sym typeface="Roboto Slab"/>
              </a:rPr>
              <a:t>Harris Interactive</a:t>
            </a:r>
            <a:endParaRPr sz="13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 Slab"/>
              <a:buChar char="-"/>
            </a:pPr>
            <a:r>
              <a:rPr lang="en" sz="1300">
                <a:latin typeface="Roboto Slab"/>
                <a:ea typeface="Roboto Slab"/>
                <a:cs typeface="Roboto Slab"/>
                <a:sym typeface="Roboto Slab"/>
              </a:rPr>
              <a:t>National Association of Colleges and Employers</a:t>
            </a:r>
            <a:endParaRPr sz="13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 Slab"/>
              <a:buChar char="-"/>
            </a:pPr>
            <a:r>
              <a:rPr lang="en" sz="1300">
                <a:latin typeface="Roboto Slab"/>
                <a:ea typeface="Roboto Slab"/>
                <a:cs typeface="Roboto Slab"/>
                <a:sym typeface="Roboto Slab"/>
              </a:rPr>
              <a:t>National Center for Education Statistics</a:t>
            </a:r>
            <a:endParaRPr sz="13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 Slab"/>
              <a:buChar char="-"/>
            </a:pPr>
            <a:r>
              <a:rPr lang="en" sz="1300">
                <a:latin typeface="Roboto Slab"/>
                <a:ea typeface="Roboto Slab"/>
                <a:cs typeface="Roboto Slab"/>
                <a:sym typeface="Roboto Slab"/>
              </a:rPr>
              <a:t>Stanford University</a:t>
            </a:r>
            <a:endParaRPr sz="130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Co-curriculars </a:t>
            </a:r>
            <a:endParaRPr b="1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@City Tech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596</Words>
  <Application>Microsoft Office PowerPoint</Application>
  <PresentationFormat>On-screen Show (16:9)</PresentationFormat>
  <Paragraphs>110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Roboto</vt:lpstr>
      <vt:lpstr>Roboto Slab</vt:lpstr>
      <vt:lpstr>Marina</vt:lpstr>
      <vt:lpstr>Marina</vt:lpstr>
      <vt:lpstr>City Tech 101</vt:lpstr>
      <vt:lpstr>#YellowJacketLife:  The Buzz on Your Future</vt:lpstr>
      <vt:lpstr>Today’s Topics</vt:lpstr>
      <vt:lpstr>Why Participate?</vt:lpstr>
      <vt:lpstr>PowerPoint Presentation</vt:lpstr>
      <vt:lpstr>PowerPoint Presentation</vt:lpstr>
      <vt:lpstr>PowerPoint Presentation</vt:lpstr>
      <vt:lpstr>Sources</vt:lpstr>
      <vt:lpstr>Co-curriculars  @City Tech</vt:lpstr>
      <vt:lpstr>Co-curricular</vt:lpstr>
      <vt:lpstr>Co-curricular Examples</vt:lpstr>
      <vt:lpstr>Extracurriculars  @City Tech</vt:lpstr>
      <vt:lpstr>Co-curricular</vt:lpstr>
      <vt:lpstr>Extracurricular Examples</vt:lpstr>
      <vt:lpstr>If you can’t find what you are looking for...</vt:lpstr>
      <vt:lpstr>How To Get Involved</vt:lpstr>
      <vt:lpstr>Recap</vt:lpstr>
      <vt:lpstr>Before Session 11…</vt:lpstr>
      <vt:lpstr>#YellowJacketLife:  The Buzz on Your Future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Tech 101</dc:title>
  <dc:creator>Jessica Penner</dc:creator>
  <cp:lastModifiedBy>Tom Smith</cp:lastModifiedBy>
  <cp:revision>1</cp:revision>
  <dcterms:modified xsi:type="dcterms:W3CDTF">2022-11-02T00:45:35Z</dcterms:modified>
</cp:coreProperties>
</file>