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2" r:id="rId1"/>
    <p:sldMasterId id="2147483693" r:id="rId2"/>
    <p:sldMasterId id="2147483694" r:id="rId3"/>
    <p:sldMasterId id="2147483695"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5143500" type="screen16x9"/>
  <p:notesSz cx="6858000" cy="9144000"/>
  <p:embeddedFontLst>
    <p:embeddedFont>
      <p:font typeface="Roboto" panose="02000000000000000000" pitchFamily="2" charset="0"/>
      <p:regular r:id="rId19"/>
      <p:bold r:id="rId20"/>
      <p:italic r:id="rId21"/>
      <p:boldItalic r:id="rId22"/>
    </p:embeddedFont>
    <p:embeddedFont>
      <p:font typeface="Roboto Slab" pitchFamily="2" charset="0"/>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1.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eebfde99fd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2eebfde99fd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eebae08f0c_0_2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2eebae08f0c_0_2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do this activity, please get letterhead and City Tech envelopes from Iman in the FYP office. Make sure to give students a tutorial on how to address an envelope! Most students do not know how to do this.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eebfde99fd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2eebfde99fd_0_2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do this activity, please get letterhead and City Tech envelopes from Iman in the FYP office. Make sure to give students a tutorial on how to address an envelope! Most students do not know how to do this.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f1f60c48c1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2f1f60c48c1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eebfde99fd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g2eebfde99fd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eebfde99fd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3" name="Google Shape;223;g2eebfde99fd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eebae08f0c_0_2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2eebae08f0c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f1f60c48c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f1f60c48c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eebae08f0c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2eebae08f0c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eebae08f0c_0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2eebae08f0c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eebae08f0c_0_2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eebae08f0c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eebae08f0c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eebae08f0c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eebae08f0c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2eebae08f0c_0_2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56" name="Google Shape;56;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57" name="Google Shape;57;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58" name="Google Shape;58;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59" name="Google Shape;59;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0" name="Google Shape;60;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15"/>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3" name="Google Shape;63;p15"/>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64" name="Google Shape;64;p15"/>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65" name="Google Shape;65;p15"/>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66" name="Google Shape;66;p1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67" name="Google Shape;67;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cxnSp>
        <p:nvCxnSpPr>
          <p:cNvPr id="69" name="Google Shape;69;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0" name="Google Shape;70;p1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71" name="Google Shape;71;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2"/>
        <p:cNvGrpSpPr/>
        <p:nvPr/>
      </p:nvGrpSpPr>
      <p:grpSpPr>
        <a:xfrm>
          <a:off x="0" y="0"/>
          <a:ext cx="0" cy="0"/>
          <a:chOff x="0" y="0"/>
          <a:chExt cx="0" cy="0"/>
        </a:xfrm>
      </p:grpSpPr>
      <p:cxnSp>
        <p:nvCxnSpPr>
          <p:cNvPr id="73" name="Google Shape;73;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4" name="Google Shape;74;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5" name="Google Shape;75;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76" name="Google Shape;76;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77" name="Google Shape;7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cxnSp>
        <p:nvCxnSpPr>
          <p:cNvPr id="79" name="Google Shape;79;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0" name="Google Shape;80;p1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1" name="Google Shape;81;p1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82" name="Google Shape;82;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3"/>
        <p:cNvGrpSpPr/>
        <p:nvPr/>
      </p:nvGrpSpPr>
      <p:grpSpPr>
        <a:xfrm>
          <a:off x="0" y="0"/>
          <a:ext cx="0" cy="0"/>
          <a:chOff x="0" y="0"/>
          <a:chExt cx="0" cy="0"/>
        </a:xfrm>
      </p:grpSpPr>
      <p:sp>
        <p:nvSpPr>
          <p:cNvPr id="84" name="Google Shape;8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2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7" name="Google Shape;8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2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2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91" name="Google Shape;91;p2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2"/>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95" name="Google Shape;95;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6"/>
        <p:cNvGrpSpPr/>
        <p:nvPr/>
      </p:nvGrpSpPr>
      <p:grpSpPr>
        <a:xfrm>
          <a:off x="0" y="0"/>
          <a:ext cx="0" cy="0"/>
          <a:chOff x="0" y="0"/>
          <a:chExt cx="0" cy="0"/>
        </a:xfrm>
      </p:grpSpPr>
      <p:sp>
        <p:nvSpPr>
          <p:cNvPr id="97" name="Google Shape;97;p23"/>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98" name="Google Shape;98;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9"/>
        <p:cNvGrpSpPr/>
        <p:nvPr/>
      </p:nvGrpSpPr>
      <p:grpSpPr>
        <a:xfrm>
          <a:off x="0" y="0"/>
          <a:ext cx="0" cy="0"/>
          <a:chOff x="0" y="0"/>
          <a:chExt cx="0" cy="0"/>
        </a:xfrm>
      </p:grpSpPr>
      <p:sp>
        <p:nvSpPr>
          <p:cNvPr id="100" name="Google Shape;100;p24"/>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4"/>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02" name="Google Shape;102;p24"/>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103" name="Google Shape;103;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8"/>
        <p:cNvGrpSpPr/>
        <p:nvPr/>
      </p:nvGrpSpPr>
      <p:grpSpPr>
        <a:xfrm>
          <a:off x="0" y="0"/>
          <a:ext cx="0" cy="0"/>
          <a:chOff x="0" y="0"/>
          <a:chExt cx="0" cy="0"/>
        </a:xfrm>
      </p:grpSpPr>
      <p:sp>
        <p:nvSpPr>
          <p:cNvPr id="109" name="Google Shape;109;p26"/>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0" name="Google Shape;110;p26"/>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11" name="Google Shape;111;p2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12" name="Google Shape;112;p26"/>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113" name="Google Shape;113;p26"/>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14" name="Google Shape;114;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5"/>
        <p:cNvGrpSpPr/>
        <p:nvPr/>
      </p:nvGrpSpPr>
      <p:grpSpPr>
        <a:xfrm>
          <a:off x="0" y="0"/>
          <a:ext cx="0" cy="0"/>
          <a:chOff x="0" y="0"/>
          <a:chExt cx="0" cy="0"/>
        </a:xfrm>
      </p:grpSpPr>
      <p:cxnSp>
        <p:nvCxnSpPr>
          <p:cNvPr id="116" name="Google Shape;116;p27"/>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17" name="Google Shape;117;p27"/>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18" name="Google Shape;118;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9"/>
        <p:cNvGrpSpPr/>
        <p:nvPr/>
      </p:nvGrpSpPr>
      <p:grpSpPr>
        <a:xfrm>
          <a:off x="0" y="0"/>
          <a:ext cx="0" cy="0"/>
          <a:chOff x="0" y="0"/>
          <a:chExt cx="0" cy="0"/>
        </a:xfrm>
      </p:grpSpPr>
      <p:cxnSp>
        <p:nvCxnSpPr>
          <p:cNvPr id="120" name="Google Shape;120;p2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21" name="Google Shape;121;p2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2" name="Google Shape;122;p2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23" name="Google Shape;123;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4"/>
        <p:cNvGrpSpPr/>
        <p:nvPr/>
      </p:nvGrpSpPr>
      <p:grpSpPr>
        <a:xfrm>
          <a:off x="0" y="0"/>
          <a:ext cx="0" cy="0"/>
          <a:chOff x="0" y="0"/>
          <a:chExt cx="0" cy="0"/>
        </a:xfrm>
      </p:grpSpPr>
      <p:cxnSp>
        <p:nvCxnSpPr>
          <p:cNvPr id="125" name="Google Shape;125;p2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26" name="Google Shape;126;p2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7" name="Google Shape;127;p29"/>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28" name="Google Shape;128;p29"/>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29" name="Google Shape;12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0"/>
        <p:cNvGrpSpPr/>
        <p:nvPr/>
      </p:nvGrpSpPr>
      <p:grpSpPr>
        <a:xfrm>
          <a:off x="0" y="0"/>
          <a:ext cx="0" cy="0"/>
          <a:chOff x="0" y="0"/>
          <a:chExt cx="0" cy="0"/>
        </a:xfrm>
      </p:grpSpPr>
      <p:sp>
        <p:nvSpPr>
          <p:cNvPr id="131" name="Google Shape;131;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2" name="Google Shape;132;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3"/>
        <p:cNvGrpSpPr/>
        <p:nvPr/>
      </p:nvGrpSpPr>
      <p:grpSpPr>
        <a:xfrm>
          <a:off x="0" y="0"/>
          <a:ext cx="0" cy="0"/>
          <a:chOff x="0" y="0"/>
          <a:chExt cx="0" cy="0"/>
        </a:xfrm>
      </p:grpSpPr>
      <p:cxnSp>
        <p:nvCxnSpPr>
          <p:cNvPr id="134" name="Google Shape;134;p3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35" name="Google Shape;135;p31"/>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6" name="Google Shape;136;p31"/>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37" name="Google Shape;137;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8"/>
        <p:cNvGrpSpPr/>
        <p:nvPr/>
      </p:nvGrpSpPr>
      <p:grpSpPr>
        <a:xfrm>
          <a:off x="0" y="0"/>
          <a:ext cx="0" cy="0"/>
          <a:chOff x="0" y="0"/>
          <a:chExt cx="0" cy="0"/>
        </a:xfrm>
      </p:grpSpPr>
      <p:sp>
        <p:nvSpPr>
          <p:cNvPr id="139" name="Google Shape;139;p32"/>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40" name="Google Shape;140;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1"/>
        <p:cNvGrpSpPr/>
        <p:nvPr/>
      </p:nvGrpSpPr>
      <p:grpSpPr>
        <a:xfrm>
          <a:off x="0" y="0"/>
          <a:ext cx="0" cy="0"/>
          <a:chOff x="0" y="0"/>
          <a:chExt cx="0" cy="0"/>
        </a:xfrm>
      </p:grpSpPr>
      <p:sp>
        <p:nvSpPr>
          <p:cNvPr id="142" name="Google Shape;142;p3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3" name="Google Shape;143;p3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44" name="Google Shape;144;p33"/>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45" name="Google Shape;145;p33"/>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46" name="Google Shape;146;p33"/>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47" name="Google Shape;147;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8"/>
        <p:cNvGrpSpPr/>
        <p:nvPr/>
      </p:nvGrpSpPr>
      <p:grpSpPr>
        <a:xfrm>
          <a:off x="0" y="0"/>
          <a:ext cx="0" cy="0"/>
          <a:chOff x="0" y="0"/>
          <a:chExt cx="0" cy="0"/>
        </a:xfrm>
      </p:grpSpPr>
      <p:sp>
        <p:nvSpPr>
          <p:cNvPr id="149" name="Google Shape;149;p34"/>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50" name="Google Shape;150;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51"/>
        <p:cNvGrpSpPr/>
        <p:nvPr/>
      </p:nvGrpSpPr>
      <p:grpSpPr>
        <a:xfrm>
          <a:off x="0" y="0"/>
          <a:ext cx="0" cy="0"/>
          <a:chOff x="0" y="0"/>
          <a:chExt cx="0" cy="0"/>
        </a:xfrm>
      </p:grpSpPr>
      <p:sp>
        <p:nvSpPr>
          <p:cNvPr id="152" name="Google Shape;152;p35"/>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5"/>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54" name="Google Shape;154;p35"/>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55" name="Google Shape;155;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6"/>
        <p:cNvGrpSpPr/>
        <p:nvPr/>
      </p:nvGrpSpPr>
      <p:grpSpPr>
        <a:xfrm>
          <a:off x="0" y="0"/>
          <a:ext cx="0" cy="0"/>
          <a:chOff x="0" y="0"/>
          <a:chExt cx="0" cy="0"/>
        </a:xfrm>
      </p:grpSpPr>
      <p:sp>
        <p:nvSpPr>
          <p:cNvPr id="157" name="Google Shape;157;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2"/>
        <p:cNvGrpSpPr/>
        <p:nvPr/>
      </p:nvGrpSpPr>
      <p:grpSpPr>
        <a:xfrm>
          <a:off x="0" y="0"/>
          <a:ext cx="0" cy="0"/>
          <a:chOff x="0" y="0"/>
          <a:chExt cx="0" cy="0"/>
        </a:xfrm>
      </p:grpSpPr>
      <p:sp>
        <p:nvSpPr>
          <p:cNvPr id="163" name="Google Shape;163;p38"/>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64" name="Google Shape;164;p38"/>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65" name="Google Shape;165;p38"/>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66" name="Google Shape;166;p38"/>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167" name="Google Shape;167;p38"/>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68" name="Google Shape;168;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9"/>
        <p:cNvGrpSpPr/>
        <p:nvPr/>
      </p:nvGrpSpPr>
      <p:grpSpPr>
        <a:xfrm>
          <a:off x="0" y="0"/>
          <a:ext cx="0" cy="0"/>
          <a:chOff x="0" y="0"/>
          <a:chExt cx="0" cy="0"/>
        </a:xfrm>
      </p:grpSpPr>
      <p:sp>
        <p:nvSpPr>
          <p:cNvPr id="170" name="Google Shape;170;p3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71" name="Google Shape;171;p3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72" name="Google Shape;172;p3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173" name="Google Shape;173;p3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74" name="Google Shape;174;p3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175" name="Google Shape;175;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6"/>
        <p:cNvGrpSpPr/>
        <p:nvPr/>
      </p:nvGrpSpPr>
      <p:grpSpPr>
        <a:xfrm>
          <a:off x="0" y="0"/>
          <a:ext cx="0" cy="0"/>
          <a:chOff x="0" y="0"/>
          <a:chExt cx="0" cy="0"/>
        </a:xfrm>
      </p:grpSpPr>
      <p:sp>
        <p:nvSpPr>
          <p:cNvPr id="177" name="Google Shape;177;p4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78" name="Google Shape;178;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9"/>
        <p:cNvGrpSpPr/>
        <p:nvPr/>
      </p:nvGrpSpPr>
      <p:grpSpPr>
        <a:xfrm>
          <a:off x="0" y="0"/>
          <a:ext cx="0" cy="0"/>
          <a:chOff x="0" y="0"/>
          <a:chExt cx="0" cy="0"/>
        </a:xfrm>
      </p:grpSpPr>
      <p:sp>
        <p:nvSpPr>
          <p:cNvPr id="180" name="Google Shape;180;p4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41"/>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82" name="Google Shape;182;p4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183" name="Google Shape;183;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
        <p:cNvGrpSpPr/>
        <p:nvPr/>
      </p:nvGrpSpPr>
      <p:grpSpPr>
        <a:xfrm>
          <a:off x="0" y="0"/>
          <a:ext cx="0" cy="0"/>
          <a:chOff x="0" y="0"/>
          <a:chExt cx="0" cy="0"/>
        </a:xfrm>
      </p:grpSpPr>
      <p:sp>
        <p:nvSpPr>
          <p:cNvPr id="185" name="Google Shape;185;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6"/>
        <p:cNvGrpSpPr/>
        <p:nvPr/>
      </p:nvGrpSpPr>
      <p:grpSpPr>
        <a:xfrm>
          <a:off x="0" y="0"/>
          <a:ext cx="0" cy="0"/>
          <a:chOff x="0" y="0"/>
          <a:chExt cx="0" cy="0"/>
        </a:xfrm>
      </p:grpSpPr>
      <p:cxnSp>
        <p:nvCxnSpPr>
          <p:cNvPr id="187" name="Google Shape;187;p43"/>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88" name="Google Shape;188;p4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89" name="Google Shape;189;p43"/>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0" name="Google Shape;190;p43"/>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1" name="Google Shape;191;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92"/>
        <p:cNvGrpSpPr/>
        <p:nvPr/>
      </p:nvGrpSpPr>
      <p:grpSpPr>
        <a:xfrm>
          <a:off x="0" y="0"/>
          <a:ext cx="0" cy="0"/>
          <a:chOff x="0" y="0"/>
          <a:chExt cx="0" cy="0"/>
        </a:xfrm>
      </p:grpSpPr>
      <p:cxnSp>
        <p:nvCxnSpPr>
          <p:cNvPr id="193" name="Google Shape;193;p44"/>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94" name="Google Shape;194;p44"/>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95" name="Google Shape;195;p44"/>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6" name="Google Shape;196;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7"/>
        <p:cNvGrpSpPr/>
        <p:nvPr/>
      </p:nvGrpSpPr>
      <p:grpSpPr>
        <a:xfrm>
          <a:off x="0" y="0"/>
          <a:ext cx="0" cy="0"/>
          <a:chOff x="0" y="0"/>
          <a:chExt cx="0" cy="0"/>
        </a:xfrm>
      </p:grpSpPr>
      <p:cxnSp>
        <p:nvCxnSpPr>
          <p:cNvPr id="198" name="Google Shape;198;p4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99" name="Google Shape;199;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200" name="Google Shape;200;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1"/>
        <p:cNvGrpSpPr/>
        <p:nvPr/>
      </p:nvGrpSpPr>
      <p:grpSpPr>
        <a:xfrm>
          <a:off x="0" y="0"/>
          <a:ext cx="0" cy="0"/>
          <a:chOff x="0" y="0"/>
          <a:chExt cx="0" cy="0"/>
        </a:xfrm>
      </p:grpSpPr>
      <p:cxnSp>
        <p:nvCxnSpPr>
          <p:cNvPr id="202" name="Google Shape;202;p4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03" name="Google Shape;203;p4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204" name="Google Shape;204;p4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205" name="Google Shape;205;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06"/>
        <p:cNvGrpSpPr/>
        <p:nvPr/>
      </p:nvGrpSpPr>
      <p:grpSpPr>
        <a:xfrm>
          <a:off x="0" y="0"/>
          <a:ext cx="0" cy="0"/>
          <a:chOff x="0" y="0"/>
          <a:chExt cx="0" cy="0"/>
        </a:xfrm>
      </p:grpSpPr>
      <p:sp>
        <p:nvSpPr>
          <p:cNvPr id="207" name="Google Shape;207;p4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208" name="Google Shape;208;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09"/>
        <p:cNvGrpSpPr/>
        <p:nvPr/>
      </p:nvGrpSpPr>
      <p:grpSpPr>
        <a:xfrm>
          <a:off x="0" y="0"/>
          <a:ext cx="0" cy="0"/>
          <a:chOff x="0" y="0"/>
          <a:chExt cx="0" cy="0"/>
        </a:xfrm>
      </p:grpSpPr>
      <p:sp>
        <p:nvSpPr>
          <p:cNvPr id="210" name="Google Shape;210;p48"/>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211" name="Google Shape;211;p4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52" name="Google Shape;52;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104"/>
        <p:cNvGrpSpPr/>
        <p:nvPr/>
      </p:nvGrpSpPr>
      <p:grpSpPr>
        <a:xfrm>
          <a:off x="0" y="0"/>
          <a:ext cx="0" cy="0"/>
          <a:chOff x="0" y="0"/>
          <a:chExt cx="0" cy="0"/>
        </a:xfrm>
      </p:grpSpPr>
      <p:sp>
        <p:nvSpPr>
          <p:cNvPr id="105" name="Google Shape;105;p2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106" name="Google Shape;106;p2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107" name="Google Shape;107;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158"/>
        <p:cNvGrpSpPr/>
        <p:nvPr/>
      </p:nvGrpSpPr>
      <p:grpSpPr>
        <a:xfrm>
          <a:off x="0" y="0"/>
          <a:ext cx="0" cy="0"/>
          <a:chOff x="0" y="0"/>
          <a:chExt cx="0" cy="0"/>
        </a:xfrm>
      </p:grpSpPr>
      <p:sp>
        <p:nvSpPr>
          <p:cNvPr id="159" name="Google Shape;159;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160" name="Google Shape;160;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161" name="Google Shape;161;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4.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4.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9"/>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217" name="Google Shape;217;p49"/>
          <p:cNvSpPr txBox="1">
            <a:spLocks noGrp="1"/>
          </p:cNvSpPr>
          <p:nvPr>
            <p:ph type="subTitle" idx="1"/>
          </p:nvPr>
        </p:nvSpPr>
        <p:spPr>
          <a:xfrm>
            <a:off x="1795902" y="3438700"/>
            <a:ext cx="5783400" cy="90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t>Fall 2024</a:t>
            </a:r>
            <a:endParaRPr sz="2000" dirty="0"/>
          </a:p>
          <a:p>
            <a:pPr marL="0" lvl="0" indent="0" algn="r" rtl="0">
              <a:spcBef>
                <a:spcPts val="0"/>
              </a:spcBef>
              <a:spcAft>
                <a:spcPts val="0"/>
              </a:spcAft>
              <a:buNone/>
            </a:pPr>
            <a:r>
              <a:rPr lang="en" sz="2000" dirty="0"/>
              <a:t>Professor Perreira</a:t>
            </a:r>
            <a:endParaRPr sz="2000" dirty="0"/>
          </a:p>
          <a:p>
            <a:pPr marL="0" lvl="0" indent="0" algn="r" rtl="0">
              <a:spcBef>
                <a:spcPts val="0"/>
              </a:spcBef>
              <a:spcAft>
                <a:spcPts val="0"/>
              </a:spcAft>
              <a:buNone/>
            </a:pPr>
            <a:r>
              <a:rPr lang="en" sz="2000" dirty="0"/>
              <a:t>Professor Email: gperreira@citytech.cuny.edu</a:t>
            </a:r>
            <a:endParaRPr sz="2000" dirty="0"/>
          </a:p>
        </p:txBody>
      </p:sp>
      <p:grpSp>
        <p:nvGrpSpPr>
          <p:cNvPr id="218" name="Google Shape;218;p49"/>
          <p:cNvGrpSpPr/>
          <p:nvPr/>
        </p:nvGrpSpPr>
        <p:grpSpPr>
          <a:xfrm>
            <a:off x="86851" y="4448817"/>
            <a:ext cx="1273858" cy="607271"/>
            <a:chOff x="86851" y="4297675"/>
            <a:chExt cx="1881900" cy="758425"/>
          </a:xfrm>
        </p:grpSpPr>
        <p:pic>
          <p:nvPicPr>
            <p:cNvPr id="219" name="Google Shape;219;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20" name="Google Shape;220;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Activity: Hello, Future Me</a:t>
            </a:r>
            <a:endParaRPr b="1">
              <a:solidFill>
                <a:schemeClr val="accent5"/>
              </a:solidFill>
            </a:endParaRPr>
          </a:p>
        </p:txBody>
      </p:sp>
      <p:sp>
        <p:nvSpPr>
          <p:cNvPr id="279" name="Google Shape;279;p58"/>
          <p:cNvSpPr txBox="1"/>
          <p:nvPr/>
        </p:nvSpPr>
        <p:spPr>
          <a:xfrm>
            <a:off x="634500" y="1492025"/>
            <a:ext cx="7875000" cy="3140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Write yourself a note planning for your success next semester. </a:t>
            </a:r>
            <a:endParaRPr sz="1600" b="0" i="0" u="none" strike="noStrike" cap="none">
              <a:solidFill>
                <a:schemeClr val="accent6"/>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is your success plan for next semester?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Consider how you will use the strategies explored during the CT101 workshop.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Which strategies and concepts will be most effective for you during your second semester as a college student?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do you want to get out of your next semester at City Tech?</a:t>
            </a: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When you are finished, address the envelope to yourself and return to the professor. Your letter will be mailed to you at the beginning of the next semester.</a:t>
            </a: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9"/>
          <p:cNvSpPr txBox="1"/>
          <p:nvPr/>
        </p:nvSpPr>
        <p:spPr>
          <a:xfrm>
            <a:off x="634500" y="1492025"/>
            <a:ext cx="7875000" cy="178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2400" b="1">
                <a:solidFill>
                  <a:schemeClr val="accent6"/>
                </a:solidFill>
                <a:latin typeface="Roboto Slab"/>
                <a:ea typeface="Roboto Slab"/>
                <a:cs typeface="Roboto Slab"/>
                <a:sym typeface="Roboto Slab"/>
              </a:rPr>
              <a:t>No reflection for this week!</a:t>
            </a:r>
            <a:endParaRPr sz="2400" b="1">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2400" b="1">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2400" b="1">
                <a:solidFill>
                  <a:schemeClr val="dk1"/>
                </a:solidFill>
                <a:latin typeface="Roboto Slab"/>
                <a:ea typeface="Roboto Slab"/>
                <a:cs typeface="Roboto Slab"/>
                <a:sym typeface="Roboto Slab"/>
              </a:rPr>
              <a:t>Don’t forget to complete the post-workshop survey!</a:t>
            </a:r>
            <a:endParaRPr sz="2400" b="1"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60"/>
          <p:cNvSpPr txBox="1">
            <a:spLocks noGrp="1"/>
          </p:cNvSpPr>
          <p:nvPr>
            <p:ph type="title"/>
          </p:nvPr>
        </p:nvSpPr>
        <p:spPr>
          <a:xfrm>
            <a:off x="287300" y="1199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90" name="Google Shape;290;p60"/>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Creating an Action Plan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Hello, Future Me</a:t>
            </a: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61"/>
          <p:cNvSpPr txBox="1">
            <a:spLocks noGrp="1"/>
          </p:cNvSpPr>
          <p:nvPr>
            <p:ph type="ctrTitle"/>
          </p:nvPr>
        </p:nvSpPr>
        <p:spPr>
          <a:xfrm>
            <a:off x="1444800" y="1603050"/>
            <a:ext cx="6429300" cy="968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Wrapping Up and Looking Ahead</a:t>
            </a:r>
            <a:endParaRPr sz="4100" b="1"/>
          </a:p>
        </p:txBody>
      </p:sp>
      <p:sp>
        <p:nvSpPr>
          <p:cNvPr id="296" name="Google Shape;296;p61"/>
          <p:cNvSpPr txBox="1"/>
          <p:nvPr/>
        </p:nvSpPr>
        <p:spPr>
          <a:xfrm>
            <a:off x="1767750" y="3514504"/>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Session 10</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000" dirty="0">
                <a:solidFill>
                  <a:schemeClr val="accent6"/>
                </a:solidFill>
                <a:latin typeface="Roboto Slab"/>
                <a:ea typeface="Roboto Slab"/>
                <a:cs typeface="Roboto Slab"/>
                <a:sym typeface="Roboto Slab"/>
              </a:rPr>
              <a:t>11/5/24</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00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97" name="Google Shape;297;p61"/>
          <p:cNvGrpSpPr/>
          <p:nvPr/>
        </p:nvGrpSpPr>
        <p:grpSpPr>
          <a:xfrm>
            <a:off x="86851" y="4448817"/>
            <a:ext cx="1273858" cy="607271"/>
            <a:chOff x="86851" y="4297675"/>
            <a:chExt cx="1881900" cy="758425"/>
          </a:xfrm>
        </p:grpSpPr>
        <p:pic>
          <p:nvPicPr>
            <p:cNvPr id="298" name="Google Shape;298;p61"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99" name="Google Shape;299;p6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50"/>
          <p:cNvSpPr txBox="1">
            <a:spLocks noGrp="1"/>
          </p:cNvSpPr>
          <p:nvPr>
            <p:ph type="ctrTitle"/>
          </p:nvPr>
        </p:nvSpPr>
        <p:spPr>
          <a:xfrm>
            <a:off x="1444800" y="1603050"/>
            <a:ext cx="6429300" cy="968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Wrapping Up and Looking Ahead</a:t>
            </a:r>
            <a:endParaRPr sz="4100" b="1"/>
          </a:p>
        </p:txBody>
      </p:sp>
      <p:sp>
        <p:nvSpPr>
          <p:cNvPr id="226" name="Google Shape;226;p50"/>
          <p:cNvSpPr txBox="1"/>
          <p:nvPr/>
        </p:nvSpPr>
        <p:spPr>
          <a:xfrm>
            <a:off x="1767750" y="3514504"/>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Session 10</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000" dirty="0">
                <a:solidFill>
                  <a:schemeClr val="accent6"/>
                </a:solidFill>
                <a:latin typeface="Roboto Slab"/>
                <a:ea typeface="Roboto Slab"/>
                <a:cs typeface="Roboto Slab"/>
                <a:sym typeface="Roboto Slab"/>
              </a:rPr>
              <a:t>11/12/24</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27" name="Google Shape;227;p50"/>
          <p:cNvGrpSpPr/>
          <p:nvPr/>
        </p:nvGrpSpPr>
        <p:grpSpPr>
          <a:xfrm>
            <a:off x="86851" y="4448817"/>
            <a:ext cx="1273858" cy="607271"/>
            <a:chOff x="86851" y="4297675"/>
            <a:chExt cx="1881900" cy="758425"/>
          </a:xfrm>
        </p:grpSpPr>
        <p:pic>
          <p:nvPicPr>
            <p:cNvPr id="228" name="Google Shape;228;p50"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29" name="Google Shape;229;p50"/>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51"/>
          <p:cNvSpPr txBox="1">
            <a:spLocks noGrp="1"/>
          </p:cNvSpPr>
          <p:nvPr>
            <p:ph type="title"/>
          </p:nvPr>
        </p:nvSpPr>
        <p:spPr>
          <a:xfrm>
            <a:off x="490250" y="526350"/>
            <a:ext cx="83652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1700"/>
              <a:t>Faculty Note: </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The activities on the following slides are </a:t>
            </a:r>
            <a:r>
              <a:rPr lang="en" sz="1700" u="sng"/>
              <a:t>optional</a:t>
            </a:r>
            <a:r>
              <a:rPr lang="en" sz="1700"/>
              <a:t>. You may use them as activities for all or part of this session if your liaison-led activity does not extend into Session Ten. </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If you use the following activities, you may want to review the slides from Session Six on setting goals at the start of class, since the following activities build on those concepts.</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Please see the CT101 faculty handbook for more suggestions for activities for this session!</a:t>
            </a:r>
            <a:endParaRPr sz="17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52"/>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240" name="Google Shape;240;p52"/>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Creating an Action Plan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Hello, Future Me</a:t>
            </a: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5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Action Plan for the Semester</a:t>
            </a:r>
            <a:endParaRPr b="1">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54"/>
          <p:cNvSpPr txBox="1"/>
          <p:nvPr/>
        </p:nvSpPr>
        <p:spPr>
          <a:xfrm>
            <a:off x="1128775" y="1408600"/>
            <a:ext cx="6564900" cy="181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does an Action Plan look like?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There is no one correct way to make an Action Plan</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They can look like calendars, lists, charts, maps…the possibilities are endless!</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Pick what makes the most sense to you</a:t>
            </a:r>
            <a:endParaRPr sz="1700">
              <a:solidFill>
                <a:schemeClr val="dk1"/>
              </a:solidFill>
              <a:latin typeface="Roboto Slab"/>
              <a:ea typeface="Roboto Slab"/>
              <a:cs typeface="Roboto Slab"/>
              <a:sym typeface="Roboto Slab"/>
            </a:endParaRPr>
          </a:p>
        </p:txBody>
      </p:sp>
      <p:sp>
        <p:nvSpPr>
          <p:cNvPr id="251" name="Google Shape;251;p5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pic>
        <p:nvPicPr>
          <p:cNvPr id="252" name="Google Shape;252;p54"/>
          <p:cNvPicPr preferRelativeResize="0"/>
          <p:nvPr/>
        </p:nvPicPr>
        <p:blipFill>
          <a:blip r:embed="rId3">
            <a:alphaModFix/>
          </a:blip>
          <a:stretch>
            <a:fillRect/>
          </a:stretch>
        </p:blipFill>
        <p:spPr>
          <a:xfrm>
            <a:off x="152400" y="3377200"/>
            <a:ext cx="2391176" cy="1613900"/>
          </a:xfrm>
          <a:prstGeom prst="rect">
            <a:avLst/>
          </a:prstGeom>
          <a:noFill/>
          <a:ln>
            <a:noFill/>
          </a:ln>
        </p:spPr>
      </p:pic>
      <p:pic>
        <p:nvPicPr>
          <p:cNvPr id="253" name="Google Shape;253;p54"/>
          <p:cNvPicPr preferRelativeResize="0"/>
          <p:nvPr/>
        </p:nvPicPr>
        <p:blipFill>
          <a:blip r:embed="rId4">
            <a:alphaModFix/>
          </a:blip>
          <a:stretch>
            <a:fillRect/>
          </a:stretch>
        </p:blipFill>
        <p:spPr>
          <a:xfrm>
            <a:off x="7440470" y="141850"/>
            <a:ext cx="1541134" cy="1918700"/>
          </a:xfrm>
          <a:prstGeom prst="rect">
            <a:avLst/>
          </a:prstGeom>
          <a:noFill/>
          <a:ln>
            <a:noFill/>
          </a:ln>
        </p:spPr>
      </p:pic>
      <p:pic>
        <p:nvPicPr>
          <p:cNvPr id="254" name="Google Shape;254;p54"/>
          <p:cNvPicPr preferRelativeResize="0"/>
          <p:nvPr/>
        </p:nvPicPr>
        <p:blipFill>
          <a:blip r:embed="rId5">
            <a:alphaModFix/>
          </a:blip>
          <a:stretch>
            <a:fillRect/>
          </a:stretch>
        </p:blipFill>
        <p:spPr>
          <a:xfrm>
            <a:off x="2747901" y="3224800"/>
            <a:ext cx="3263289" cy="1613900"/>
          </a:xfrm>
          <a:prstGeom prst="rect">
            <a:avLst/>
          </a:prstGeom>
          <a:noFill/>
          <a:ln>
            <a:noFill/>
          </a:ln>
        </p:spPr>
      </p:pic>
      <p:pic>
        <p:nvPicPr>
          <p:cNvPr id="255" name="Google Shape;255;p54"/>
          <p:cNvPicPr preferRelativeResize="0"/>
          <p:nvPr/>
        </p:nvPicPr>
        <p:blipFill>
          <a:blip r:embed="rId6">
            <a:alphaModFix/>
          </a:blip>
          <a:stretch>
            <a:fillRect/>
          </a:stretch>
        </p:blipFill>
        <p:spPr>
          <a:xfrm>
            <a:off x="6215525" y="2856575"/>
            <a:ext cx="2743325" cy="2134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55"/>
          <p:cNvSpPr txBox="1"/>
          <p:nvPr/>
        </p:nvSpPr>
        <p:spPr>
          <a:xfrm>
            <a:off x="1145325" y="1789150"/>
            <a:ext cx="6564900" cy="223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should you include?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SMART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Practical Scheduling</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Means to achieve your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Concepts you have learned in CT101</a:t>
            </a:r>
            <a:endParaRPr sz="1900">
              <a:solidFill>
                <a:schemeClr val="dk1"/>
              </a:solidFill>
              <a:latin typeface="Roboto Slab"/>
              <a:ea typeface="Roboto Slab"/>
              <a:cs typeface="Roboto Slab"/>
              <a:sym typeface="Roboto Slab"/>
            </a:endParaRPr>
          </a:p>
        </p:txBody>
      </p:sp>
      <p:sp>
        <p:nvSpPr>
          <p:cNvPr id="261" name="Google Shape;261;p5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56"/>
          <p:cNvSpPr txBox="1"/>
          <p:nvPr/>
        </p:nvSpPr>
        <p:spPr>
          <a:xfrm>
            <a:off x="479800" y="1397575"/>
            <a:ext cx="8223000" cy="3154500"/>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need to prepare before the first day of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want to accomplish by the end of week one? Week two? Week eight? Week fourteen?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manage your energy and time to accomplish these goals?</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motivate yourself?</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assess your progress during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evaluate your Action Plan throughout the semester?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you do when parts of your plan are not working as you hoped?</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get support when you need it?</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get you over the finish line?</a:t>
            </a:r>
            <a:endParaRPr sz="1700">
              <a:solidFill>
                <a:srgbClr val="FFFF00"/>
              </a:solidFill>
              <a:latin typeface="Roboto Slab"/>
              <a:ea typeface="Roboto Slab"/>
              <a:cs typeface="Roboto Slab"/>
              <a:sym typeface="Roboto Slab"/>
            </a:endParaRPr>
          </a:p>
        </p:txBody>
      </p:sp>
      <p:sp>
        <p:nvSpPr>
          <p:cNvPr id="267" name="Google Shape;267;p5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Hello, Future Me</a:t>
            </a:r>
            <a:endParaRPr b="1">
              <a:solidFill>
                <a:schemeClr val="accent5"/>
              </a:solidFill>
            </a:endParaRPr>
          </a:p>
        </p:txBody>
      </p:sp>
      <p:sp>
        <p:nvSpPr>
          <p:cNvPr id="273" name="Google Shape;273;p57"/>
          <p:cNvSpPr txBox="1"/>
          <p:nvPr/>
        </p:nvSpPr>
        <p:spPr>
          <a:xfrm>
            <a:off x="1618200" y="133925"/>
            <a:ext cx="5947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6"/>
                </a:solidFill>
                <a:latin typeface="Roboto"/>
                <a:ea typeface="Roboto"/>
                <a:cs typeface="Roboto"/>
                <a:sym typeface="Roboto"/>
              </a:rPr>
              <a:t>OPTIONAL ACTIVITY 2: insert slides 48-49 after slide 39</a:t>
            </a:r>
            <a:endParaRPr>
              <a:solidFill>
                <a:schemeClr val="accent6"/>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614</Words>
  <Application>Microsoft Office PowerPoint</Application>
  <PresentationFormat>On-screen Show (16:9)</PresentationFormat>
  <Paragraphs>72</Paragraphs>
  <Slides>13</Slides>
  <Notes>13</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13</vt:i4>
      </vt:variant>
    </vt:vector>
  </HeadingPairs>
  <TitlesOfParts>
    <vt:vector size="20" baseType="lpstr">
      <vt:lpstr>Roboto</vt:lpstr>
      <vt:lpstr>Arial</vt:lpstr>
      <vt:lpstr>Roboto Slab</vt:lpstr>
      <vt:lpstr>Simple Light</vt:lpstr>
      <vt:lpstr>Marina</vt:lpstr>
      <vt:lpstr>Marina</vt:lpstr>
      <vt:lpstr>Marina</vt:lpstr>
      <vt:lpstr>City Tech 101</vt:lpstr>
      <vt:lpstr>Wrapping Up and Looking Ahead</vt:lpstr>
      <vt:lpstr>Faculty Note:   The activities on the following slides are optional. You may use them as activities for all or part of this session if your liaison-led activity does not extend into Session Ten.   If you use the following activities, you may want to review the slides from Session Six on setting goals at the start of class, since the following activities build on those concepts.  Please see the CT101 faculty handbook for more suggestions for activities for this session!</vt:lpstr>
      <vt:lpstr>Today’s Topics</vt:lpstr>
      <vt:lpstr>Action Plan for the Semester</vt:lpstr>
      <vt:lpstr>Creating an Action Plan</vt:lpstr>
      <vt:lpstr>Creating an Action Plan</vt:lpstr>
      <vt:lpstr>Creating an Action Plan</vt:lpstr>
      <vt:lpstr>Hello, Future Me</vt:lpstr>
      <vt:lpstr>Activity: Hello, Future Me</vt:lpstr>
      <vt:lpstr>PowerPoint Presentation</vt:lpstr>
      <vt:lpstr>Recap</vt:lpstr>
      <vt:lpstr>Wrapping Up and Looking Ahead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2</cp:revision>
  <dcterms:modified xsi:type="dcterms:W3CDTF">2024-09-22T22:21:46Z</dcterms:modified>
</cp:coreProperties>
</file>