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60" r:id="rId18"/>
    <p:sldId id="261" r:id="rId19"/>
    <p:sldId id="264" r:id="rId20"/>
    <p:sldId id="262" r:id="rId21"/>
    <p:sldId id="265" r:id="rId22"/>
    <p:sldId id="271" r:id="rId23"/>
    <p:sldId id="263" r:id="rId24"/>
    <p:sldId id="266" r:id="rId25"/>
    <p:sldId id="269" r:id="rId26"/>
    <p:sldId id="267" r:id="rId27"/>
    <p:sldId id="273" r:id="rId28"/>
    <p:sldId id="272" r:id="rId29"/>
    <p:sldId id="268" r:id="rId30"/>
    <p:sldId id="270" r:id="rId31"/>
    <p:sldId id="274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6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presProps" Target="presProps.xml"/><Relationship Id="rId31" Type="http://schemas.openxmlformats.org/officeDocument/2006/relationships/slide" Target="slides/slide30.xml"/><Relationship Id="rId34" Type="http://schemas.openxmlformats.org/officeDocument/2006/relationships/printerSettings" Target="printerSettings/printerSettings1.bin"/><Relationship Id="rId7" Type="http://schemas.openxmlformats.org/officeDocument/2006/relationships/slide" Target="slides/slide6.xml"/><Relationship Id="rId3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tableStyles" Target="tableStyles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E404-87E9-D34E-A862-6D77082DC667}" type="datetimeFigureOut">
              <a:rPr lang="en-US" smtClean="0"/>
              <a:pPr/>
              <a:t>7/21/12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E2D9-5173-304E-9FA5-27BFD3477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E404-87E9-D34E-A862-6D77082DC667}" type="datetimeFigureOut">
              <a:rPr lang="en-US" smtClean="0"/>
              <a:pPr/>
              <a:t>7/21/12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E2D9-5173-304E-9FA5-27BFD3477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E404-87E9-D34E-A862-6D77082DC667}" type="datetimeFigureOut">
              <a:rPr lang="en-US" smtClean="0"/>
              <a:pPr/>
              <a:t>7/21/12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E2D9-5173-304E-9FA5-27BFD3477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E404-87E9-D34E-A862-6D77082DC667}" type="datetimeFigureOut">
              <a:rPr lang="en-US" smtClean="0"/>
              <a:pPr/>
              <a:t>7/21/12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E2D9-5173-304E-9FA5-27BFD3477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E404-87E9-D34E-A862-6D77082DC667}" type="datetimeFigureOut">
              <a:rPr lang="en-US" smtClean="0"/>
              <a:pPr/>
              <a:t>7/21/12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E2D9-5173-304E-9FA5-27BFD3477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E404-87E9-D34E-A862-6D77082DC667}" type="datetimeFigureOut">
              <a:rPr lang="en-US" smtClean="0"/>
              <a:pPr/>
              <a:t>7/21/12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E2D9-5173-304E-9FA5-27BFD3477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E404-87E9-D34E-A862-6D77082DC667}" type="datetimeFigureOut">
              <a:rPr lang="en-US" smtClean="0"/>
              <a:pPr/>
              <a:t>7/21/12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E2D9-5173-304E-9FA5-27BFD3477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E404-87E9-D34E-A862-6D77082DC667}" type="datetimeFigureOut">
              <a:rPr lang="en-US" smtClean="0"/>
              <a:pPr/>
              <a:t>7/21/12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E2D9-5173-304E-9FA5-27BFD3477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E404-87E9-D34E-A862-6D77082DC667}" type="datetimeFigureOut">
              <a:rPr lang="en-US" smtClean="0"/>
              <a:pPr/>
              <a:t>7/21/12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E2D9-5173-304E-9FA5-27BFD3477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E404-87E9-D34E-A862-6D77082DC667}" type="datetimeFigureOut">
              <a:rPr lang="en-US" smtClean="0"/>
              <a:pPr/>
              <a:t>7/21/12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E2D9-5173-304E-9FA5-27BFD3477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E404-87E9-D34E-A862-6D77082DC667}" type="datetimeFigureOut">
              <a:rPr lang="en-US" smtClean="0"/>
              <a:pPr/>
              <a:t>7/21/12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E2D9-5173-304E-9FA5-27BFD3477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EE404-87E9-D34E-A862-6D77082DC667}" type="datetimeFigureOut">
              <a:rPr lang="en-US" smtClean="0"/>
              <a:pPr/>
              <a:t>7/21/12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6E2D9-5173-304E-9FA5-27BFD3477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5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Sound for Picture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Introduction to Film Sound &amp; Location Sound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241"/>
            <a:ext cx="8229600" cy="4525963"/>
          </a:xfrm>
        </p:spPr>
        <p:txBody>
          <a:bodyPr/>
          <a:lstStyle/>
          <a:p>
            <a:r>
              <a:rPr lang="en-US" dirty="0" smtClean="0"/>
              <a:t>Visual and Audio cue for syncing sound and picture</a:t>
            </a:r>
          </a:p>
          <a:p>
            <a:endParaRPr lang="en-US" dirty="0"/>
          </a:p>
        </p:txBody>
      </p:sp>
      <p:pic>
        <p:nvPicPr>
          <p:cNvPr id="4" name="Picture 4" descr="slat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035175"/>
            <a:ext cx="7048500" cy="4822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Day in the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4000" dirty="0" smtClean="0"/>
              <a:t>Successful recordings are not made by accident</a:t>
            </a:r>
          </a:p>
          <a:p>
            <a:pPr lvl="1"/>
            <a:r>
              <a:rPr lang="en-US" sz="3200" dirty="0" smtClean="0"/>
              <a:t>Much planning and preparation are required for accurate and adequate capture of sound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Day in the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dirty="0" smtClean="0"/>
              <a:t>Arrival</a:t>
            </a:r>
          </a:p>
          <a:p>
            <a:pPr lvl="1">
              <a:buFontTx/>
              <a:buChar char="–"/>
            </a:pPr>
            <a:r>
              <a:rPr lang="en-US" dirty="0" smtClean="0"/>
              <a:t>Be sure to arrive early</a:t>
            </a:r>
          </a:p>
          <a:p>
            <a:pPr lvl="1">
              <a:buFontTx/>
              <a:buChar char="–"/>
            </a:pPr>
            <a:r>
              <a:rPr lang="en-US" dirty="0" smtClean="0"/>
              <a:t>Scope the location for potential problems in sound capture</a:t>
            </a:r>
          </a:p>
          <a:p>
            <a:pPr lvl="2">
              <a:buFontTx/>
              <a:buChar char="•"/>
            </a:pPr>
            <a:r>
              <a:rPr lang="en-US" dirty="0" smtClean="0"/>
              <a:t>Noise issues</a:t>
            </a:r>
          </a:p>
          <a:p>
            <a:pPr lvl="2">
              <a:buFontTx/>
              <a:buChar char="•"/>
            </a:pPr>
            <a:r>
              <a:rPr lang="en-US" dirty="0" smtClean="0"/>
              <a:t>Sets </a:t>
            </a:r>
            <a:r>
              <a:rPr lang="en-US" dirty="0" err="1" smtClean="0"/>
              <a:t>vs</a:t>
            </a:r>
            <a:r>
              <a:rPr lang="en-US" dirty="0" smtClean="0"/>
              <a:t> location	</a:t>
            </a:r>
          </a:p>
          <a:p>
            <a:pPr lvl="3">
              <a:buFontTx/>
              <a:buChar char="–"/>
            </a:pPr>
            <a:r>
              <a:rPr lang="en-US" dirty="0" smtClean="0"/>
              <a:t>Power requirements</a:t>
            </a:r>
          </a:p>
          <a:p>
            <a:pPr lvl="3">
              <a:buFontTx/>
              <a:buChar char="–"/>
            </a:pPr>
            <a:r>
              <a:rPr lang="en-US" dirty="0" smtClean="0"/>
              <a:t>weather</a:t>
            </a:r>
          </a:p>
          <a:p>
            <a:pPr lvl="2">
              <a:buFontTx/>
              <a:buChar char="•"/>
            </a:pPr>
            <a:r>
              <a:rPr lang="en-US" dirty="0" smtClean="0"/>
              <a:t>Potential interference issues</a:t>
            </a:r>
          </a:p>
          <a:p>
            <a:pPr lvl="3">
              <a:buFontTx/>
              <a:buChar char="–"/>
            </a:pPr>
            <a:r>
              <a:rPr lang="en-US" dirty="0" smtClean="0"/>
              <a:t>Cell phones and radio control equipment</a:t>
            </a:r>
          </a:p>
          <a:p>
            <a:pPr lvl="1">
              <a:buFontTx/>
              <a:buChar char="–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Day in the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Blocking session</a:t>
            </a:r>
          </a:p>
          <a:p>
            <a:pPr lvl="1"/>
            <a:r>
              <a:rPr lang="en-US" dirty="0" smtClean="0"/>
              <a:t>Name of the game is Don’t Be Seen</a:t>
            </a:r>
          </a:p>
          <a:p>
            <a:pPr lvl="1"/>
            <a:r>
              <a:rPr lang="en-US" dirty="0" smtClean="0"/>
              <a:t>Blocking is the marking of where every event happens </a:t>
            </a:r>
          </a:p>
          <a:p>
            <a:pPr lvl="2"/>
            <a:r>
              <a:rPr lang="en-US" dirty="0" smtClean="0"/>
              <a:t>How/where people should stand or move during the shot</a:t>
            </a:r>
          </a:p>
          <a:p>
            <a:pPr lvl="3"/>
            <a:r>
              <a:rPr lang="en-US" dirty="0" smtClean="0"/>
              <a:t>Directors, actors, camera crew, lighting, sound</a:t>
            </a:r>
          </a:p>
          <a:p>
            <a:pPr marL="342900" lvl="1" indent="-342900">
              <a:buFont typeface="Arial"/>
              <a:buChar char="•"/>
            </a:pPr>
            <a:r>
              <a:rPr lang="en-US" dirty="0" smtClean="0"/>
              <a:t>You want to end up NOT being part of the visual shot</a:t>
            </a:r>
          </a:p>
          <a:p>
            <a:pPr marL="1200150" lvl="3" indent="-342900"/>
            <a:r>
              <a:rPr lang="en-US" dirty="0" smtClean="0"/>
              <a:t>No boom in frame, etc.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Day in the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Documentation</a:t>
            </a:r>
          </a:p>
          <a:p>
            <a:pPr lvl="1"/>
            <a:r>
              <a:rPr lang="en-US" dirty="0" smtClean="0"/>
              <a:t>Invaluable to keep neat, legible, accurate records of takes, actors, lines, etc. for later reference</a:t>
            </a:r>
          </a:p>
          <a:p>
            <a:pPr lvl="1"/>
            <a:r>
              <a:rPr lang="en-US" dirty="0" smtClean="0"/>
              <a:t>Production sound is often sorted through at a later date, by other people</a:t>
            </a:r>
          </a:p>
          <a:p>
            <a:pPr lvl="2"/>
            <a:r>
              <a:rPr lang="en-US" dirty="0" smtClean="0"/>
              <a:t>Proper documentation helps save time, money and effort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Day in the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Room tone</a:t>
            </a:r>
          </a:p>
          <a:p>
            <a:pPr lvl="1"/>
            <a:r>
              <a:rPr lang="en-US" dirty="0" smtClean="0"/>
              <a:t>Generic, blank recording of environment</a:t>
            </a:r>
          </a:p>
          <a:p>
            <a:pPr lvl="1"/>
            <a:r>
              <a:rPr lang="en-US" dirty="0" smtClean="0"/>
              <a:t>Used for blending multiple takes</a:t>
            </a:r>
          </a:p>
          <a:p>
            <a:pPr lvl="2"/>
            <a:r>
              <a:rPr lang="en-US" dirty="0" smtClean="0"/>
              <a:t>Filling in where other production audio must be removed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Day in the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Wild takes</a:t>
            </a:r>
          </a:p>
          <a:p>
            <a:pPr lvl="1"/>
            <a:r>
              <a:rPr lang="en-US" dirty="0" smtClean="0"/>
              <a:t>Any sound meant to be added to picture, but not actually recorded in sync with picture</a:t>
            </a:r>
          </a:p>
          <a:p>
            <a:pPr lvl="1"/>
            <a:r>
              <a:rPr lang="en-US" dirty="0" smtClean="0"/>
              <a:t>Useful for edits, storyboard changes, exposition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Supervising Sound Editor</a:t>
            </a:r>
          </a:p>
          <a:p>
            <a:pPr lvl="1"/>
            <a:r>
              <a:rPr lang="en-US" dirty="0" smtClean="0"/>
              <a:t>Oversees entire Post-Production Sound process</a:t>
            </a:r>
          </a:p>
          <a:p>
            <a:pPr lvl="1"/>
            <a:r>
              <a:rPr lang="en-US" dirty="0" smtClean="0"/>
              <a:t>Works closely with director and Sound Designer to coordinate editing and mixing</a:t>
            </a:r>
          </a:p>
          <a:p>
            <a:pPr lvl="1"/>
            <a:r>
              <a:rPr lang="en-US" dirty="0" smtClean="0"/>
              <a:t>Make final decisions on sound editing</a:t>
            </a:r>
          </a:p>
          <a:p>
            <a:pPr lvl="1"/>
            <a:r>
              <a:rPr lang="en-US" dirty="0" smtClean="0"/>
              <a:t>Can be more than one Supervisor (depending on scope of show)</a:t>
            </a:r>
          </a:p>
          <a:p>
            <a:pPr lvl="1"/>
            <a:r>
              <a:rPr lang="en-US" dirty="0" smtClean="0"/>
              <a:t>On smaller shows, oftentimes will be re-recording sound mixer as well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Dialogue Editor</a:t>
            </a:r>
          </a:p>
          <a:p>
            <a:pPr lvl="1"/>
            <a:r>
              <a:rPr lang="en-US" dirty="0" smtClean="0"/>
              <a:t>Assesses original production dialogue</a:t>
            </a:r>
          </a:p>
          <a:p>
            <a:pPr lvl="1"/>
            <a:r>
              <a:rPr lang="en-US" dirty="0" smtClean="0"/>
              <a:t>Edits audio to keep acceptable sound</a:t>
            </a:r>
          </a:p>
          <a:p>
            <a:pPr lvl="1"/>
            <a:r>
              <a:rPr lang="en-US" dirty="0" smtClean="0"/>
              <a:t>Arranges ADR sessions to replace to replace unacceptable dialogue</a:t>
            </a:r>
          </a:p>
          <a:p>
            <a:pPr lvl="1"/>
            <a:r>
              <a:rPr lang="en-US" dirty="0" smtClean="0"/>
              <a:t>Builds background tones (“room tone,” “backgrounds,” or “BG’s”)</a:t>
            </a:r>
          </a:p>
          <a:p>
            <a:pPr lvl="1"/>
            <a:r>
              <a:rPr lang="en-US" dirty="0" smtClean="0"/>
              <a:t>Fits resulting dialogue track to sync with picture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ADR </a:t>
            </a:r>
            <a:r>
              <a:rPr lang="en-US" dirty="0" err="1" smtClean="0"/>
              <a:t>Recordist</a:t>
            </a:r>
            <a:r>
              <a:rPr lang="en-US" dirty="0" smtClean="0"/>
              <a:t>	</a:t>
            </a:r>
          </a:p>
          <a:p>
            <a:pPr lvl="1"/>
            <a:r>
              <a:rPr lang="en-US" dirty="0" smtClean="0"/>
              <a:t>ADR: Automated Dialogue Replacement, Additional Dialogue Recording, or Looping</a:t>
            </a:r>
          </a:p>
          <a:p>
            <a:pPr lvl="1"/>
            <a:r>
              <a:rPr lang="en-US" dirty="0" smtClean="0"/>
              <a:t>Based on Dialogue Editor’s (et al) decisions and prepped sessions, records ADR lines with “talent”</a:t>
            </a:r>
          </a:p>
          <a:p>
            <a:pPr lvl="1"/>
            <a:r>
              <a:rPr lang="en-US" dirty="0" smtClean="0"/>
              <a:t>Ensures highest quality sound, while attempting to maintain the ever-important continuity of audio quality throughout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Professions in Film Sound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Film Sound has more jobs available than you might imagine (especially in big-budget Hollywood films)</a:t>
            </a:r>
          </a:p>
          <a:p>
            <a:r>
              <a:rPr lang="en-US" dirty="0" smtClean="0"/>
              <a:t>Production - Sound work during filming show</a:t>
            </a:r>
          </a:p>
          <a:p>
            <a:r>
              <a:rPr lang="en-US" dirty="0" smtClean="0"/>
              <a:t>Post-Production - Sound work done after principal photography has been completed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ADR Editor </a:t>
            </a:r>
          </a:p>
          <a:p>
            <a:pPr lvl="1"/>
            <a:r>
              <a:rPr lang="en-US" dirty="0" smtClean="0"/>
              <a:t>Edits replaced dialogue to fit sync</a:t>
            </a:r>
          </a:p>
          <a:p>
            <a:pPr lvl="1"/>
            <a:r>
              <a:rPr lang="en-US" dirty="0" smtClean="0"/>
              <a:t>Depends on scope of show; Dialogue Editor is, more often than not, ADR editor on smaller projects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Foley </a:t>
            </a:r>
            <a:r>
              <a:rPr lang="en-US" dirty="0" err="1" smtClean="0"/>
              <a:t>Recordist</a:t>
            </a:r>
            <a:endParaRPr lang="en-US" dirty="0" smtClean="0"/>
          </a:p>
          <a:p>
            <a:pPr lvl="1"/>
            <a:r>
              <a:rPr lang="en-US" dirty="0" smtClean="0"/>
              <a:t>Foley: Named for process developed by Jack Foley</a:t>
            </a:r>
          </a:p>
          <a:p>
            <a:pPr lvl="2"/>
            <a:r>
              <a:rPr lang="en-US" dirty="0" smtClean="0"/>
              <a:t>Live recording of synchronized sound FX</a:t>
            </a:r>
          </a:p>
          <a:p>
            <a:pPr lvl="2"/>
            <a:r>
              <a:rPr lang="en-US" dirty="0" smtClean="0"/>
              <a:t>Recorded according to a pre-prepped session created by Sound Effects Editor</a:t>
            </a:r>
          </a:p>
          <a:p>
            <a:pPr lvl="3"/>
            <a:r>
              <a:rPr lang="en-US" dirty="0" smtClean="0"/>
              <a:t>Footsteps, clothing “rustle,” fighting “hits”, object movements (ups, downs, etc.)</a:t>
            </a:r>
          </a:p>
          <a:p>
            <a:pPr lvl="3"/>
            <a:r>
              <a:rPr lang="en-US" dirty="0" smtClean="0"/>
              <a:t>Sound FX should blend perfectly and appear to be part of original filming process (continuity with source audio)</a:t>
            </a:r>
          </a:p>
          <a:p>
            <a:pPr lvl="3"/>
            <a:r>
              <a:rPr lang="en-US" dirty="0" smtClean="0"/>
              <a:t>“Fills in” small, subtle, often-masked sounds</a:t>
            </a:r>
          </a:p>
          <a:p>
            <a:pPr lvl="3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Foley Artist</a:t>
            </a:r>
          </a:p>
          <a:p>
            <a:pPr lvl="1"/>
            <a:r>
              <a:rPr lang="en-US" dirty="0" smtClean="0"/>
              <a:t>Physically creates (performs) sound effects using an array of props, sync to picture</a:t>
            </a:r>
          </a:p>
          <a:p>
            <a:pPr lvl="1"/>
            <a:r>
              <a:rPr lang="en-US" dirty="0" smtClean="0"/>
              <a:t>Has a “library” of props they will travel with, supplementing the items the studio may have at their disposal</a:t>
            </a:r>
          </a:p>
          <a:p>
            <a:pPr lvl="3"/>
            <a:r>
              <a:rPr lang="en-US" dirty="0" smtClean="0"/>
              <a:t>Footsteps, Clothing Rustle, Items “Up” or “Down,” Physicality (Fight Impacts, Eating, Drinking), et al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Foley Editor</a:t>
            </a:r>
          </a:p>
          <a:p>
            <a:pPr lvl="1"/>
            <a:r>
              <a:rPr lang="en-US" dirty="0" smtClean="0"/>
              <a:t>Cuts together the recorded Foley effects into the scene/reel/show</a:t>
            </a:r>
          </a:p>
          <a:p>
            <a:pPr lvl="1"/>
            <a:r>
              <a:rPr lang="en-US" dirty="0" smtClean="0"/>
              <a:t>Checking/adjusting sync as necessary</a:t>
            </a:r>
          </a:p>
          <a:p>
            <a:pPr lvl="1"/>
            <a:r>
              <a:rPr lang="en-US" dirty="0" smtClean="0"/>
              <a:t>Oftentimes, in smaller productions, FX Editor integrates Foley into the show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Sound Effects Editor</a:t>
            </a:r>
          </a:p>
          <a:p>
            <a:pPr lvl="1"/>
            <a:r>
              <a:rPr lang="en-US" dirty="0" smtClean="0"/>
              <a:t>Also known as SFX or FX Editor</a:t>
            </a:r>
          </a:p>
          <a:p>
            <a:pPr lvl="1"/>
            <a:r>
              <a:rPr lang="en-US" dirty="0" smtClean="0"/>
              <a:t>“Cuts” in sound effects from pre-existing sound libraries</a:t>
            </a:r>
          </a:p>
          <a:p>
            <a:pPr lvl="2"/>
            <a:r>
              <a:rPr lang="en-US" dirty="0" smtClean="0"/>
              <a:t>Gun fights, explosions, bird and wildlife sounds</a:t>
            </a:r>
          </a:p>
          <a:p>
            <a:pPr lvl="2"/>
            <a:r>
              <a:rPr lang="en-US" dirty="0" smtClean="0"/>
              <a:t>Ambient noise - boats creaking, cars driving by</a:t>
            </a:r>
          </a:p>
          <a:p>
            <a:pPr marL="342900" lvl="1" indent="-342900">
              <a:buFont typeface="Arial"/>
              <a:buChar char="•"/>
            </a:pPr>
            <a:r>
              <a:rPr lang="en-US" dirty="0" smtClean="0"/>
              <a:t>Determines necessary Foley and prepares the session for Foley record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Sound Designer</a:t>
            </a:r>
          </a:p>
          <a:p>
            <a:pPr lvl="1"/>
            <a:r>
              <a:rPr lang="en-US" dirty="0" smtClean="0"/>
              <a:t>Creates specialized sound FX</a:t>
            </a:r>
          </a:p>
          <a:p>
            <a:pPr lvl="2"/>
            <a:r>
              <a:rPr lang="en-US" dirty="0" smtClean="0"/>
              <a:t>Masterfully manipulates sound</a:t>
            </a:r>
          </a:p>
          <a:p>
            <a:pPr lvl="2"/>
            <a:r>
              <a:rPr lang="en-US" dirty="0" smtClean="0"/>
              <a:t>Used in film, theater, game development, animation</a:t>
            </a:r>
          </a:p>
          <a:p>
            <a:pPr lvl="2"/>
            <a:r>
              <a:rPr lang="en-US" dirty="0" smtClean="0"/>
              <a:t>Sometimes parallels Supervising Sound Editor</a:t>
            </a:r>
          </a:p>
          <a:p>
            <a:pPr lvl="2"/>
            <a:r>
              <a:rPr lang="en-US" dirty="0" smtClean="0"/>
              <a:t>Separate Foley sounds can be recorded for use by Sound Designer</a:t>
            </a:r>
          </a:p>
          <a:p>
            <a:pPr lvl="3"/>
            <a:r>
              <a:rPr lang="en-US" dirty="0" smtClean="0"/>
              <a:t>Light Saber, Laser Gun, Space Ship, Dinosaur Roar, Monsters, Flesh Tearing… all designed elements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Music Editor</a:t>
            </a:r>
          </a:p>
          <a:p>
            <a:pPr lvl="1"/>
            <a:r>
              <a:rPr lang="en-US" dirty="0" smtClean="0"/>
              <a:t>Places all music cues for show according to Music Cue Sheet (created by Producer/Director, Music Supervisor)</a:t>
            </a:r>
          </a:p>
          <a:p>
            <a:pPr lvl="2"/>
            <a:r>
              <a:rPr lang="en-US" dirty="0" smtClean="0"/>
              <a:t>Source and score</a:t>
            </a:r>
          </a:p>
          <a:p>
            <a:pPr lvl="3"/>
            <a:r>
              <a:rPr lang="en-US" dirty="0" smtClean="0"/>
              <a:t>Source: pre-existing music (typically licensed songs)</a:t>
            </a:r>
          </a:p>
          <a:p>
            <a:pPr lvl="3"/>
            <a:r>
              <a:rPr lang="en-US" dirty="0" smtClean="0"/>
              <a:t>Score: composed pieces (created work-for-hire)</a:t>
            </a:r>
          </a:p>
          <a:p>
            <a:pPr lvl="1"/>
            <a:r>
              <a:rPr lang="en-US" dirty="0" smtClean="0"/>
              <a:t>On smaller productions, often a job completed by Assistant Sound Editor (or intern)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Composer</a:t>
            </a:r>
          </a:p>
          <a:p>
            <a:pPr lvl="1"/>
            <a:r>
              <a:rPr lang="en-US" dirty="0" smtClean="0"/>
              <a:t>Work For Hire</a:t>
            </a:r>
          </a:p>
          <a:p>
            <a:pPr lvl="1"/>
            <a:r>
              <a:rPr lang="en-US" dirty="0" smtClean="0"/>
              <a:t>Composes “cues” to enhance emotional significance of a scene/moment/image</a:t>
            </a:r>
          </a:p>
          <a:p>
            <a:pPr lvl="1"/>
            <a:r>
              <a:rPr lang="en-US" dirty="0" smtClean="0"/>
              <a:t>Takes direction from Producer/Director in order to fully realize the grander scope or vision of the show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Music Supervisor</a:t>
            </a:r>
          </a:p>
          <a:p>
            <a:pPr lvl="1"/>
            <a:r>
              <a:rPr lang="en-US" dirty="0" smtClean="0"/>
              <a:t>Works with Director/Producer on song/cue choices</a:t>
            </a:r>
          </a:p>
          <a:p>
            <a:pPr lvl="1"/>
            <a:r>
              <a:rPr lang="en-US" dirty="0" smtClean="0"/>
              <a:t>Makes creative decisions with music placement</a:t>
            </a:r>
          </a:p>
          <a:p>
            <a:pPr lvl="1"/>
            <a:r>
              <a:rPr lang="en-US" dirty="0" smtClean="0"/>
              <a:t>Obtains all licenses and rights for Source</a:t>
            </a:r>
          </a:p>
          <a:p>
            <a:pPr lvl="1"/>
            <a:r>
              <a:rPr lang="en-US" dirty="0" smtClean="0"/>
              <a:t>Creates music cue sheet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Assistant Sound Editor</a:t>
            </a:r>
          </a:p>
          <a:p>
            <a:pPr lvl="1"/>
            <a:r>
              <a:rPr lang="en-US" dirty="0" smtClean="0"/>
              <a:t>Supports all engineers (from Supervisor to Foley </a:t>
            </a:r>
            <a:r>
              <a:rPr lang="en-US" dirty="0" err="1" smtClean="0"/>
              <a:t>recordist</a:t>
            </a:r>
            <a:r>
              <a:rPr lang="en-US" dirty="0" smtClean="0"/>
              <a:t>) in any necessary task</a:t>
            </a:r>
          </a:p>
          <a:p>
            <a:pPr lvl="2"/>
            <a:r>
              <a:rPr lang="en-US" dirty="0" smtClean="0"/>
              <a:t>Session prep/consolidation/migration, pickup record of lines/Foley, cutting, layoffs, deliverables</a:t>
            </a:r>
          </a:p>
          <a:p>
            <a:pPr lvl="2"/>
            <a:r>
              <a:rPr lang="en-US" dirty="0" smtClean="0"/>
              <a:t>Usually needs to be able to hold it together under pressure as well as exhibit a high level of client relations (clients are producers, directors, and talent, among others)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Boom Operator</a:t>
            </a:r>
          </a:p>
          <a:p>
            <a:pPr lvl="1"/>
            <a:r>
              <a:rPr lang="en-US" dirty="0" smtClean="0"/>
              <a:t>Responsible for achieving best recorded sound</a:t>
            </a:r>
          </a:p>
          <a:p>
            <a:pPr lvl="1"/>
            <a:r>
              <a:rPr lang="en-US" dirty="0" smtClean="0"/>
              <a:t>Works closely with Sound Mixer</a:t>
            </a:r>
          </a:p>
          <a:p>
            <a:pPr lvl="1"/>
            <a:r>
              <a:rPr lang="en-US" dirty="0" smtClean="0"/>
              <a:t>Operates long boom arm with microphone attached</a:t>
            </a: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78870" y="635060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 descr="Boom operat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9959" y="3848706"/>
            <a:ext cx="3784600" cy="250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Re-recording Mix Engineers</a:t>
            </a:r>
          </a:p>
          <a:p>
            <a:pPr lvl="1"/>
            <a:r>
              <a:rPr lang="en-US" dirty="0" smtClean="0"/>
              <a:t>Balances all aspects of sound for film</a:t>
            </a:r>
          </a:p>
          <a:p>
            <a:pPr lvl="2"/>
            <a:r>
              <a:rPr lang="en-US" dirty="0" smtClean="0"/>
              <a:t>Dialogue, ADR, FX, Sound Design elements, Foley, Music (score and source)</a:t>
            </a:r>
          </a:p>
          <a:p>
            <a:pPr lvl="1"/>
            <a:r>
              <a:rPr lang="en-US" dirty="0" smtClean="0"/>
              <a:t>Is the final say in the sound department</a:t>
            </a:r>
          </a:p>
          <a:p>
            <a:pPr lvl="3"/>
            <a:r>
              <a:rPr lang="en-US" dirty="0" smtClean="0"/>
              <a:t>Along with Director/Producer team, will make final calls on all questionable effect moments, dialogue/ADR choices, and mix placement in a surround environment</a:t>
            </a:r>
          </a:p>
          <a:p>
            <a:pPr lvl="3"/>
            <a:endParaRPr lang="en-US" dirty="0" smtClean="0"/>
          </a:p>
          <a:p>
            <a:pPr lvl="2"/>
            <a:endParaRPr lang="en-US" dirty="0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System Mixes</a:t>
            </a:r>
          </a:p>
          <a:p>
            <a:pPr lvl="1"/>
            <a:r>
              <a:rPr lang="en-US" dirty="0" smtClean="0"/>
              <a:t>On large-budget features, it is not uncommon to have the show mixed by separate Re-recording Mix Engineers “simultaneously.”</a:t>
            </a:r>
          </a:p>
          <a:p>
            <a:pPr lvl="1"/>
            <a:r>
              <a:rPr lang="en-US" dirty="0" smtClean="0"/>
              <a:t>Although the mix systems are run separately (synced with word clock, black burst, or machine control) the mixers are waiting their turn to make adjustments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Not Just for Movies, Anymore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Features – Documentaries, Narratives</a:t>
            </a:r>
          </a:p>
          <a:p>
            <a:pPr lvl="3"/>
            <a:r>
              <a:rPr lang="en-US" dirty="0" smtClean="0"/>
              <a:t>Sometimes referred to as “show”</a:t>
            </a:r>
          </a:p>
          <a:p>
            <a:r>
              <a:rPr lang="en-US" dirty="0" smtClean="0"/>
              <a:t>Television</a:t>
            </a:r>
          </a:p>
          <a:p>
            <a:r>
              <a:rPr lang="en-US" dirty="0" smtClean="0"/>
              <a:t>Video Games (quickly growing industry)</a:t>
            </a:r>
          </a:p>
          <a:p>
            <a:r>
              <a:rPr lang="en-US" dirty="0" smtClean="0"/>
              <a:t>Advertizing/Marketing</a:t>
            </a:r>
          </a:p>
          <a:p>
            <a:r>
              <a:rPr lang="en-US" dirty="0" smtClean="0"/>
              <a:t>Streaming Media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0696"/>
            <a:ext cx="8229600" cy="4525963"/>
          </a:xfrm>
        </p:spPr>
        <p:txBody>
          <a:bodyPr/>
          <a:lstStyle/>
          <a:p>
            <a:r>
              <a:rPr lang="en-US" dirty="0" smtClean="0"/>
              <a:t>Production Sound Mixer</a:t>
            </a:r>
          </a:p>
          <a:p>
            <a:pPr lvl="1"/>
            <a:r>
              <a:rPr lang="en-US" dirty="0" smtClean="0"/>
              <a:t>AKA Sound </a:t>
            </a:r>
            <a:r>
              <a:rPr lang="en-US" dirty="0" err="1" smtClean="0"/>
              <a:t>Recordist</a:t>
            </a:r>
            <a:r>
              <a:rPr lang="en-US" dirty="0" smtClean="0"/>
              <a:t>, or simply Sound Mixer</a:t>
            </a:r>
          </a:p>
          <a:p>
            <a:pPr lvl="1"/>
            <a:r>
              <a:rPr lang="en-US" dirty="0" smtClean="0"/>
              <a:t>Operate portable recorder and monitors all inputs to ensure highest quality captured</a:t>
            </a:r>
          </a:p>
          <a:p>
            <a:pPr lvl="1"/>
            <a:r>
              <a:rPr lang="en-US" dirty="0" smtClean="0"/>
              <a:t>Records in sync with camera</a:t>
            </a:r>
          </a:p>
          <a:p>
            <a:endParaRPr lang="en-US" dirty="0"/>
          </a:p>
        </p:txBody>
      </p:sp>
      <p:pic>
        <p:nvPicPr>
          <p:cNvPr id="4" name="Picture 4" descr="Production sound mix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9623" y="3915116"/>
            <a:ext cx="3328403" cy="2669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 Sound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Preparation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Read Script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Understanding the filming locations, scenery, surroundings, AND story will help better determine the audio needs of the show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Spec proper equipment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Bring necessary gear for type of shoot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Shotgun </a:t>
            </a:r>
            <a:r>
              <a:rPr lang="en-US" dirty="0" err="1" smtClean="0"/>
              <a:t>mic</a:t>
            </a:r>
            <a:r>
              <a:rPr lang="en-US" dirty="0" smtClean="0"/>
              <a:t> (with all necessary accoutrements) </a:t>
            </a:r>
          </a:p>
          <a:p>
            <a:pPr lvl="2">
              <a:lnSpc>
                <a:spcPct val="90000"/>
              </a:lnSpc>
            </a:pPr>
            <a:r>
              <a:rPr lang="en-US" dirty="0" err="1" smtClean="0"/>
              <a:t>Lavalier</a:t>
            </a:r>
            <a:endParaRPr lang="en-US" dirty="0" smtClean="0"/>
          </a:p>
          <a:p>
            <a:pPr lvl="2">
              <a:lnSpc>
                <a:spcPct val="90000"/>
              </a:lnSpc>
            </a:pPr>
            <a:r>
              <a:rPr lang="en-US" dirty="0" smtClean="0"/>
              <a:t>Field Recorder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oom1.jpg"/>
          <p:cNvPicPr>
            <a:picLocks noGrp="1" noChangeAspect="1"/>
          </p:cNvPicPr>
          <p:nvPr>
            <p:ph idx="1"/>
          </p:nvPr>
        </p:nvPicPr>
        <p:blipFill>
          <a:blip r:embed="rId2"/>
          <a:srcRect t="-4452" b="-4452"/>
          <a:stretch>
            <a:fillRect/>
          </a:stretch>
        </p:blipFill>
        <p:spPr>
          <a:xfrm>
            <a:off x="156061" y="-9754"/>
            <a:ext cx="5922372" cy="3257076"/>
          </a:xfrm>
        </p:spPr>
      </p:pic>
      <p:pic>
        <p:nvPicPr>
          <p:cNvPr id="5" name="Picture 4" descr="boom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8973" y="130604"/>
            <a:ext cx="2948246" cy="3116718"/>
          </a:xfrm>
          <a:prstGeom prst="rect">
            <a:avLst/>
          </a:prstGeom>
        </p:spPr>
      </p:pic>
      <p:pic>
        <p:nvPicPr>
          <p:cNvPr id="6" name="Picture 5" descr="location_sound_rac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191485"/>
            <a:ext cx="4727722" cy="3545792"/>
          </a:xfrm>
          <a:prstGeom prst="rect">
            <a:avLst/>
          </a:prstGeom>
        </p:spPr>
      </p:pic>
      <p:pic>
        <p:nvPicPr>
          <p:cNvPr id="7" name="Picture 6" descr="location_sound_rack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1085" y="3191485"/>
            <a:ext cx="2659344" cy="354579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 Sound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Recording Media Through the Ages</a:t>
            </a:r>
          </a:p>
          <a:p>
            <a:pPr lvl="1"/>
            <a:r>
              <a:rPr lang="en-US" dirty="0" err="1" smtClean="0"/>
              <a:t>Nagra</a:t>
            </a:r>
            <a:endParaRPr lang="en-US" dirty="0" smtClean="0"/>
          </a:p>
          <a:p>
            <a:pPr lvl="2"/>
            <a:r>
              <a:rPr lang="en-US" dirty="0" smtClean="0"/>
              <a:t>2-Channel 1/4” tape recorder with time-code</a:t>
            </a:r>
          </a:p>
          <a:p>
            <a:pPr lvl="1"/>
            <a:r>
              <a:rPr lang="en-US" dirty="0" smtClean="0"/>
              <a:t>DAT</a:t>
            </a:r>
          </a:p>
          <a:p>
            <a:pPr lvl="2"/>
            <a:r>
              <a:rPr lang="en-US" dirty="0" smtClean="0"/>
              <a:t>Digital Audio Tape - 2 channel                                       digital </a:t>
            </a:r>
            <a:r>
              <a:rPr lang="en-US" dirty="0" err="1" smtClean="0"/>
              <a:t>w/timecode</a:t>
            </a:r>
            <a:endParaRPr lang="en-US" dirty="0" smtClean="0"/>
          </a:p>
          <a:p>
            <a:pPr lvl="1"/>
            <a:r>
              <a:rPr lang="en-US" dirty="0" smtClean="0"/>
              <a:t>Mini-Disc</a:t>
            </a:r>
          </a:p>
          <a:p>
            <a:pPr lvl="1"/>
            <a:r>
              <a:rPr lang="en-US" dirty="0" smtClean="0"/>
              <a:t>HD Recorders</a:t>
            </a:r>
          </a:p>
          <a:p>
            <a:pPr lvl="2"/>
            <a:r>
              <a:rPr lang="en-US" dirty="0" smtClean="0"/>
              <a:t>With </a:t>
            </a:r>
            <a:r>
              <a:rPr lang="en-US" dirty="0" err="1" smtClean="0"/>
              <a:t>timecode</a:t>
            </a:r>
            <a:r>
              <a:rPr lang="en-US" dirty="0" smtClean="0"/>
              <a:t> and metadata</a:t>
            </a:r>
          </a:p>
          <a:p>
            <a:endParaRPr lang="en-US" dirty="0"/>
          </a:p>
        </p:txBody>
      </p:sp>
      <p:pic>
        <p:nvPicPr>
          <p:cNvPr id="4" name="Picture 4" descr="nag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8646" y="3325883"/>
            <a:ext cx="3463703" cy="34404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 Sound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Sound Devices 744T</a:t>
            </a:r>
          </a:p>
          <a:p>
            <a:pPr lvl="1"/>
            <a:r>
              <a:rPr lang="en-US" dirty="0" smtClean="0"/>
              <a:t>4-channel recording </a:t>
            </a:r>
            <a:r>
              <a:rPr lang="en-US" dirty="0" err="1" smtClean="0"/>
              <a:t>w</a:t>
            </a:r>
            <a:r>
              <a:rPr lang="en-US" dirty="0" smtClean="0"/>
              <a:t>/ </a:t>
            </a:r>
            <a:r>
              <a:rPr lang="en-US" dirty="0" err="1" smtClean="0"/>
              <a:t>timecode</a:t>
            </a:r>
            <a:endParaRPr lang="en-US" dirty="0" smtClean="0"/>
          </a:p>
          <a:p>
            <a:pPr lvl="1"/>
            <a:r>
              <a:rPr lang="en-US" dirty="0" smtClean="0"/>
              <a:t>Metadata - Data about Data</a:t>
            </a:r>
          </a:p>
          <a:p>
            <a:pPr lvl="1"/>
            <a:r>
              <a:rPr lang="en-US" dirty="0" smtClean="0"/>
              <a:t>Records polyphonic BWF (Broadcast Wav.)</a:t>
            </a:r>
          </a:p>
          <a:p>
            <a:pPr lvl="2"/>
            <a:r>
              <a:rPr lang="en-US" dirty="0" smtClean="0"/>
              <a:t>1 name for interleaved files</a:t>
            </a:r>
          </a:p>
          <a:p>
            <a:pPr lvl="2"/>
            <a:r>
              <a:rPr lang="en-US" dirty="0" smtClean="0"/>
              <a:t>Or multi-monophonic (multi-mono)</a:t>
            </a:r>
          </a:p>
        </p:txBody>
      </p:sp>
      <p:pic>
        <p:nvPicPr>
          <p:cNvPr id="4" name="Picture 4" descr="Sound Devices 744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48436" y="4644735"/>
            <a:ext cx="6486217" cy="22132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 Sound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4925"/>
            <a:ext cx="8229600" cy="4525963"/>
          </a:xfrm>
        </p:spPr>
        <p:txBody>
          <a:bodyPr/>
          <a:lstStyle/>
          <a:p>
            <a:r>
              <a:rPr lang="en-US" dirty="0" err="1" smtClean="0"/>
              <a:t>Nagra</a:t>
            </a:r>
            <a:r>
              <a:rPr lang="en-US" dirty="0" smtClean="0"/>
              <a:t> VI</a:t>
            </a:r>
          </a:p>
          <a:p>
            <a:pPr lvl="1"/>
            <a:r>
              <a:rPr lang="en-US" dirty="0" smtClean="0"/>
              <a:t>8 channels (4 </a:t>
            </a:r>
            <a:r>
              <a:rPr lang="en-US" dirty="0" err="1" smtClean="0"/>
              <a:t>Mic</a:t>
            </a:r>
            <a:r>
              <a:rPr lang="en-US" dirty="0" smtClean="0"/>
              <a:t> + 2 Line + 2 Mix) </a:t>
            </a:r>
            <a:br>
              <a:rPr lang="en-US" dirty="0" smtClean="0"/>
            </a:br>
            <a:r>
              <a:rPr lang="en-US" dirty="0" smtClean="0"/>
              <a:t>24 bit, 96 kHz AD / DA</a:t>
            </a:r>
          </a:p>
          <a:p>
            <a:pPr lvl="1"/>
            <a:r>
              <a:rPr lang="en-US" dirty="0" smtClean="0"/>
              <a:t>SMPTE / EBU Time Code</a:t>
            </a:r>
          </a:p>
          <a:p>
            <a:pPr lvl="1"/>
            <a:r>
              <a:rPr lang="en-US" dirty="0" smtClean="0"/>
              <a:t>Internal 2.5” Hard drive disk and removable Compact Flash</a:t>
            </a:r>
          </a:p>
          <a:p>
            <a:pPr lvl="1"/>
            <a:r>
              <a:rPr lang="en-US" dirty="0" smtClean="0"/>
              <a:t>Post-production compatible</a:t>
            </a:r>
          </a:p>
          <a:p>
            <a:pPr lvl="3"/>
            <a:r>
              <a:rPr lang="en-US" dirty="0" smtClean="0"/>
              <a:t>(BWF </a:t>
            </a:r>
            <a:r>
              <a:rPr lang="en-US" dirty="0" err="1" smtClean="0"/>
              <a:t>files)(iXML</a:t>
            </a:r>
            <a:r>
              <a:rPr lang="en-US" dirty="0" smtClean="0"/>
              <a:t> compatible) </a:t>
            </a:r>
            <a:endParaRPr lang="en-US" dirty="0"/>
          </a:p>
        </p:txBody>
      </p:sp>
      <p:pic>
        <p:nvPicPr>
          <p:cNvPr id="4" name="Picture 3" descr="nagra_vi_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545" y="4661476"/>
            <a:ext cx="5137455" cy="219652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1747</TotalTime>
  <Words>1406</Words>
  <Application>Microsoft Macintosh PowerPoint</Application>
  <PresentationFormat>On-screen Show (4:3)</PresentationFormat>
  <Paragraphs>181</Paragraphs>
  <Slides>32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Sound for Picture</vt:lpstr>
      <vt:lpstr>Professions in Film Sound</vt:lpstr>
      <vt:lpstr>Production</vt:lpstr>
      <vt:lpstr>Production</vt:lpstr>
      <vt:lpstr>Location Sound</vt:lpstr>
      <vt:lpstr>Slide 6</vt:lpstr>
      <vt:lpstr>Location Sound </vt:lpstr>
      <vt:lpstr>Location Sound</vt:lpstr>
      <vt:lpstr>Location Sound</vt:lpstr>
      <vt:lpstr>Slate</vt:lpstr>
      <vt:lpstr>A Day in the Life</vt:lpstr>
      <vt:lpstr>A Day in the Life</vt:lpstr>
      <vt:lpstr>A Day in the Life</vt:lpstr>
      <vt:lpstr>A Day in the Life</vt:lpstr>
      <vt:lpstr>A Day in the Life</vt:lpstr>
      <vt:lpstr>A Day in the Life</vt:lpstr>
      <vt:lpstr>Post-Production</vt:lpstr>
      <vt:lpstr>Post-Production</vt:lpstr>
      <vt:lpstr>Post-Production</vt:lpstr>
      <vt:lpstr>Post-Production</vt:lpstr>
      <vt:lpstr>Post-Production</vt:lpstr>
      <vt:lpstr>Post-Production</vt:lpstr>
      <vt:lpstr>Post-Production</vt:lpstr>
      <vt:lpstr>Post-Production</vt:lpstr>
      <vt:lpstr>Post-Production</vt:lpstr>
      <vt:lpstr>Post-Production</vt:lpstr>
      <vt:lpstr>Post-Production</vt:lpstr>
      <vt:lpstr>Post-Production</vt:lpstr>
      <vt:lpstr>Post-Production</vt:lpstr>
      <vt:lpstr>Post-Production</vt:lpstr>
      <vt:lpstr>Post-Production</vt:lpstr>
      <vt:lpstr>It’s Not Just for Movies, Anymore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Sound for Picture</dc:title>
  <dc:creator>Nicholas Schenck</dc:creator>
  <cp:lastModifiedBy>Nicholas Schenck</cp:lastModifiedBy>
  <cp:revision>42</cp:revision>
  <dcterms:created xsi:type="dcterms:W3CDTF">2012-07-21T21:49:00Z</dcterms:created>
  <dcterms:modified xsi:type="dcterms:W3CDTF">2012-07-21T21:52:59Z</dcterms:modified>
</cp:coreProperties>
</file>