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9" r:id="rId2"/>
    <p:sldId id="275" r:id="rId3"/>
    <p:sldId id="273" r:id="rId4"/>
    <p:sldId id="278" r:id="rId5"/>
    <p:sldId id="276" r:id="rId6"/>
    <p:sldId id="277" r:id="rId7"/>
    <p:sldId id="279" r:id="rId8"/>
    <p:sldId id="272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0D74617-A793-40F2-83BE-072977D8E987}" v="1061" dt="2022-11-05T13:41:39.79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1583" autoAdjust="0"/>
  </p:normalViewPr>
  <p:slideViewPr>
    <p:cSldViewPr snapToGrid="0">
      <p:cViewPr varScale="1">
        <p:scale>
          <a:sx n="78" d="100"/>
          <a:sy n="78" d="100"/>
        </p:scale>
        <p:origin x="878" y="77"/>
      </p:cViewPr>
      <p:guideLst/>
    </p:cSldViewPr>
  </p:slideViewPr>
  <p:notesTextViewPr>
    <p:cViewPr>
      <p:scale>
        <a:sx n="150" d="100"/>
        <a:sy n="15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m Smith" userId="eac52e5223bf4258" providerId="LiveId" clId="{E0D74617-A793-40F2-83BE-072977D8E987}"/>
    <pc:docChg chg="undo redo custSel addSld delSld modSld sldOrd">
      <pc:chgData name="Tom Smith" userId="eac52e5223bf4258" providerId="LiveId" clId="{E0D74617-A793-40F2-83BE-072977D8E987}" dt="2022-11-05T13:41:39.798" v="1276" actId="20577"/>
      <pc:docMkLst>
        <pc:docMk/>
      </pc:docMkLst>
      <pc:sldChg chg="modSp mod">
        <pc:chgData name="Tom Smith" userId="eac52e5223bf4258" providerId="LiveId" clId="{E0D74617-A793-40F2-83BE-072977D8E987}" dt="2022-11-05T13:37:13.329" v="1110" actId="20577"/>
        <pc:sldMkLst>
          <pc:docMk/>
          <pc:sldMk cId="3355501316" sldId="259"/>
        </pc:sldMkLst>
        <pc:spChg chg="mod">
          <ac:chgData name="Tom Smith" userId="eac52e5223bf4258" providerId="LiveId" clId="{E0D74617-A793-40F2-83BE-072977D8E987}" dt="2022-11-05T12:48:25.759" v="3" actId="20577"/>
          <ac:spMkLst>
            <pc:docMk/>
            <pc:sldMk cId="3355501316" sldId="259"/>
            <ac:spMk id="2" creationId="{00000000-0000-0000-0000-000000000000}"/>
          </ac:spMkLst>
        </pc:spChg>
        <pc:spChg chg="mod">
          <ac:chgData name="Tom Smith" userId="eac52e5223bf4258" providerId="LiveId" clId="{E0D74617-A793-40F2-83BE-072977D8E987}" dt="2022-11-05T13:37:13.329" v="1110" actId="20577"/>
          <ac:spMkLst>
            <pc:docMk/>
            <pc:sldMk cId="3355501316" sldId="259"/>
            <ac:spMk id="3" creationId="{00000000-0000-0000-0000-000000000000}"/>
          </ac:spMkLst>
        </pc:spChg>
      </pc:sldChg>
      <pc:sldChg chg="modSp mod">
        <pc:chgData name="Tom Smith" userId="eac52e5223bf4258" providerId="LiveId" clId="{E0D74617-A793-40F2-83BE-072977D8E987}" dt="2022-11-05T13:28:30.567" v="396" actId="113"/>
        <pc:sldMkLst>
          <pc:docMk/>
          <pc:sldMk cId="1552480648" sldId="272"/>
        </pc:sldMkLst>
        <pc:spChg chg="mod">
          <ac:chgData name="Tom Smith" userId="eac52e5223bf4258" providerId="LiveId" clId="{E0D74617-A793-40F2-83BE-072977D8E987}" dt="2022-11-05T13:28:30.567" v="396" actId="113"/>
          <ac:spMkLst>
            <pc:docMk/>
            <pc:sldMk cId="1552480648" sldId="272"/>
            <ac:spMk id="3" creationId="{00000000-0000-0000-0000-000000000000}"/>
          </ac:spMkLst>
        </pc:spChg>
      </pc:sldChg>
      <pc:sldChg chg="modSp mod">
        <pc:chgData name="Tom Smith" userId="eac52e5223bf4258" providerId="LiveId" clId="{E0D74617-A793-40F2-83BE-072977D8E987}" dt="2022-11-05T13:07:00.074" v="282" actId="27636"/>
        <pc:sldMkLst>
          <pc:docMk/>
          <pc:sldMk cId="1957380901" sldId="273"/>
        </pc:sldMkLst>
        <pc:spChg chg="mod">
          <ac:chgData name="Tom Smith" userId="eac52e5223bf4258" providerId="LiveId" clId="{E0D74617-A793-40F2-83BE-072977D8E987}" dt="2022-11-05T13:07:00.074" v="282" actId="27636"/>
          <ac:spMkLst>
            <pc:docMk/>
            <pc:sldMk cId="1957380901" sldId="273"/>
            <ac:spMk id="2" creationId="{115769B0-8212-469A-A5B1-D0D9EB409903}"/>
          </ac:spMkLst>
        </pc:spChg>
      </pc:sldChg>
      <pc:sldChg chg="modSp mod modAnim">
        <pc:chgData name="Tom Smith" userId="eac52e5223bf4258" providerId="LiveId" clId="{E0D74617-A793-40F2-83BE-072977D8E987}" dt="2022-11-05T13:41:39.798" v="1276" actId="20577"/>
        <pc:sldMkLst>
          <pc:docMk/>
          <pc:sldMk cId="2591739991" sldId="276"/>
        </pc:sldMkLst>
        <pc:spChg chg="mod">
          <ac:chgData name="Tom Smith" userId="eac52e5223bf4258" providerId="LiveId" clId="{E0D74617-A793-40F2-83BE-072977D8E987}" dt="2022-11-05T12:58:20.275" v="59" actId="20577"/>
          <ac:spMkLst>
            <pc:docMk/>
            <pc:sldMk cId="2591739991" sldId="276"/>
            <ac:spMk id="2" creationId="{9F220DE5-1522-418F-9095-AC42E8C039D5}"/>
          </ac:spMkLst>
        </pc:spChg>
        <pc:spChg chg="mod">
          <ac:chgData name="Tom Smith" userId="eac52e5223bf4258" providerId="LiveId" clId="{E0D74617-A793-40F2-83BE-072977D8E987}" dt="2022-11-05T13:41:39.798" v="1276" actId="20577"/>
          <ac:spMkLst>
            <pc:docMk/>
            <pc:sldMk cId="2591739991" sldId="276"/>
            <ac:spMk id="3" creationId="{0F5396B1-FE55-4C02-B421-302091FC25E1}"/>
          </ac:spMkLst>
        </pc:spChg>
      </pc:sldChg>
      <pc:sldChg chg="modSp add modAnim">
        <pc:chgData name="Tom Smith" userId="eac52e5223bf4258" providerId="LiveId" clId="{E0D74617-A793-40F2-83BE-072977D8E987}" dt="2022-11-05T13:40:20.269" v="1246" actId="113"/>
        <pc:sldMkLst>
          <pc:docMk/>
          <pc:sldMk cId="381754597" sldId="277"/>
        </pc:sldMkLst>
        <pc:spChg chg="mod">
          <ac:chgData name="Tom Smith" userId="eac52e5223bf4258" providerId="LiveId" clId="{E0D74617-A793-40F2-83BE-072977D8E987}" dt="2022-11-05T13:40:20.269" v="1246" actId="113"/>
          <ac:spMkLst>
            <pc:docMk/>
            <pc:sldMk cId="381754597" sldId="277"/>
            <ac:spMk id="3" creationId="{0F5396B1-FE55-4C02-B421-302091FC25E1}"/>
          </ac:spMkLst>
        </pc:spChg>
      </pc:sldChg>
      <pc:sldChg chg="del">
        <pc:chgData name="Tom Smith" userId="eac52e5223bf4258" providerId="LiveId" clId="{E0D74617-A793-40F2-83BE-072977D8E987}" dt="2022-11-05T12:57:39.643" v="15" actId="47"/>
        <pc:sldMkLst>
          <pc:docMk/>
          <pc:sldMk cId="3147033305" sldId="277"/>
        </pc:sldMkLst>
      </pc:sldChg>
      <pc:sldChg chg="modSp add ord">
        <pc:chgData name="Tom Smith" userId="eac52e5223bf4258" providerId="LiveId" clId="{E0D74617-A793-40F2-83BE-072977D8E987}" dt="2022-11-05T13:03:42.890" v="144"/>
        <pc:sldMkLst>
          <pc:docMk/>
          <pc:sldMk cId="2403398702" sldId="278"/>
        </pc:sldMkLst>
        <pc:spChg chg="mod">
          <ac:chgData name="Tom Smith" userId="eac52e5223bf4258" providerId="LiveId" clId="{E0D74617-A793-40F2-83BE-072977D8E987}" dt="2022-11-05T13:03:31.685" v="142" actId="255"/>
          <ac:spMkLst>
            <pc:docMk/>
            <pc:sldMk cId="2403398702" sldId="278"/>
            <ac:spMk id="3" creationId="{0F5396B1-FE55-4C02-B421-302091FC25E1}"/>
          </ac:spMkLst>
        </pc:spChg>
      </pc:sldChg>
      <pc:sldChg chg="modSp add mod modAnim">
        <pc:chgData name="Tom Smith" userId="eac52e5223bf4258" providerId="LiveId" clId="{E0D74617-A793-40F2-83BE-072977D8E987}" dt="2022-11-05T13:39:27.507" v="1190" actId="20577"/>
        <pc:sldMkLst>
          <pc:docMk/>
          <pc:sldMk cId="4081808193" sldId="279"/>
        </pc:sldMkLst>
        <pc:spChg chg="mod">
          <ac:chgData name="Tom Smith" userId="eac52e5223bf4258" providerId="LiveId" clId="{E0D74617-A793-40F2-83BE-072977D8E987}" dt="2022-11-05T13:08:09.496" v="294" actId="20577"/>
          <ac:spMkLst>
            <pc:docMk/>
            <pc:sldMk cId="4081808193" sldId="279"/>
            <ac:spMk id="2" creationId="{9F220DE5-1522-418F-9095-AC42E8C039D5}"/>
          </ac:spMkLst>
        </pc:spChg>
        <pc:spChg chg="mod">
          <ac:chgData name="Tom Smith" userId="eac52e5223bf4258" providerId="LiveId" clId="{E0D74617-A793-40F2-83BE-072977D8E987}" dt="2022-11-05T13:39:27.507" v="1190" actId="20577"/>
          <ac:spMkLst>
            <pc:docMk/>
            <pc:sldMk cId="4081808193" sldId="279"/>
            <ac:spMk id="3" creationId="{0F5396B1-FE55-4C02-B421-302091FC25E1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6AF0AA-EBA3-4D24-B9C0-94AFDFDD4DB4}" type="datetimeFigureOut">
              <a:rPr lang="en-US" smtClean="0"/>
              <a:t>11/5/2022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074981-25C1-457C-8386-0D62D67253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604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13FD7C-839C-439F-8A14-D839B9C831B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7062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074981-25C1-457C-8386-0D62D672533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9001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13FD7C-839C-439F-8A14-D839B9C831B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4979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11/5/2022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6532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11/5/2022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070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11/5/2022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596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11/5/2022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806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11/5/2022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438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11/5/2022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172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11/5/2022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4154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11/5/2022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445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11/5/2022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048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11/5/2022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7791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11/5/2022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133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736961-1928-4676-AA88-CC76EF190EBB}" type="datetimeFigureOut">
              <a:rPr lang="en-US" smtClean="0"/>
              <a:t>11/5/2022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988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twitter.com/nopalitamami/status/1335696658387046402?s=11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twitter.com/RepKatiePorter/status/1336390246070685698?s=20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429552"/>
            <a:ext cx="9144000" cy="1912983"/>
          </a:xfrm>
        </p:spPr>
        <p:txBody>
          <a:bodyPr>
            <a:norm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b="1" dirty="0">
                <a:effectLst/>
                <a:ea typeface="Times New Roman" panose="02020603050405020304" pitchFamily="18" charset="0"/>
              </a:rPr>
              <a:t>ENG 1101 </a:t>
            </a:r>
            <a:br>
              <a:rPr lang="en-US" b="1" dirty="0">
                <a:effectLst/>
                <a:ea typeface="Times New Roman" panose="02020603050405020304" pitchFamily="18" charset="0"/>
              </a:rPr>
            </a:br>
            <a:r>
              <a:rPr lang="en-US" b="1" dirty="0">
                <a:effectLst/>
                <a:ea typeface="Times New Roman" panose="02020603050405020304" pitchFamily="18" charset="0"/>
              </a:rPr>
              <a:t>English Composition 1 </a:t>
            </a:r>
            <a:endParaRPr lang="en-US" dirty="0"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125127"/>
            <a:ext cx="12192000" cy="1975421"/>
          </a:xfrm>
        </p:spPr>
        <p:txBody>
          <a:bodyPr>
            <a:normAutofit fontScale="92500" lnSpcReduction="10000"/>
          </a:bodyPr>
          <a:lstStyle/>
          <a:p>
            <a:r>
              <a:rPr lang="en-US" sz="5400" i="1" dirty="0">
                <a:cs typeface="Times New Roman" panose="02020603050405020304" pitchFamily="18" charset="0"/>
              </a:rPr>
              <a:t>Objectives</a:t>
            </a:r>
          </a:p>
          <a:p>
            <a:r>
              <a:rPr lang="en-US" sz="4100" dirty="0">
                <a:cs typeface="Times New Roman" panose="02020603050405020304" pitchFamily="18" charset="0"/>
              </a:rPr>
              <a:t>Reflect on U2 Annotated Bibliography</a:t>
            </a:r>
          </a:p>
          <a:p>
            <a:r>
              <a:rPr lang="en-US" sz="4100" dirty="0">
                <a:cs typeface="Times New Roman" panose="02020603050405020304" pitchFamily="18" charset="0"/>
              </a:rPr>
              <a:t>Introduce U3: Writing in New Genres</a:t>
            </a:r>
          </a:p>
          <a:p>
            <a:endParaRPr lang="en-US" sz="4100" dirty="0">
              <a:cs typeface="Times New Roman" panose="02020603050405020304" pitchFamily="18" charset="0"/>
            </a:endParaRPr>
          </a:p>
          <a:p>
            <a:endParaRPr lang="en-US" sz="4100" dirty="0">
              <a:cs typeface="Times New Roman" panose="02020603050405020304" pitchFamily="18" charset="0"/>
            </a:endParaRPr>
          </a:p>
          <a:p>
            <a:endParaRPr lang="en-US" sz="4100" dirty="0">
              <a:cs typeface="Times New Roman" panose="02020603050405020304" pitchFamily="18" charset="0"/>
            </a:endParaRPr>
          </a:p>
          <a:p>
            <a:endParaRPr lang="en-US" sz="4100" dirty="0"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upload.wikimedia.org/wikipedia/en/3/30/City_Tech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4532" y="206486"/>
            <a:ext cx="2114550" cy="2695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55013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28" name="Rectangle 134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9583234-296A-4F05-9038-0FC1BDBF71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anchor="b">
            <a:normAutofit/>
          </a:bodyPr>
          <a:lstStyle/>
          <a:p>
            <a:r>
              <a:rPr lang="en-US" sz="5400"/>
              <a:t>Reflection</a:t>
            </a:r>
            <a:endParaRPr lang="en-US" sz="5400" dirty="0"/>
          </a:p>
        </p:txBody>
      </p:sp>
      <p:sp>
        <p:nvSpPr>
          <p:cNvPr id="1029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DBE4D9-A7DE-45C8-A71A-5A7F36B0E5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79" y="2872899"/>
            <a:ext cx="5357597" cy="3659732"/>
          </a:xfrm>
        </p:spPr>
        <p:txBody>
          <a:bodyPr>
            <a:normAutofit/>
          </a:bodyPr>
          <a:lstStyle/>
          <a:p>
            <a:r>
              <a:rPr lang="en-US" sz="2200" dirty="0"/>
              <a:t>Consider this quote.</a:t>
            </a:r>
          </a:p>
          <a:p>
            <a:r>
              <a:rPr lang="en-US" sz="2200" dirty="0"/>
              <a:t>Do you agree? Why or why not?</a:t>
            </a:r>
          </a:p>
          <a:p>
            <a:pPr marL="0" indent="0">
              <a:buNone/>
            </a:pPr>
            <a:r>
              <a:rPr lang="en-US" sz="2000" dirty="0"/>
              <a:t>For example, in my early days of teaching, I used detailed (and I mean DETAILED) plans for lessons. After some reflection (both personal and from other teachers), I learned that if I paid too much attention to my plans, I was missing out on student interaction.</a:t>
            </a:r>
          </a:p>
          <a:p>
            <a:r>
              <a:rPr lang="en-US" sz="2200" dirty="0"/>
              <a:t>Can you share a time when reflection helped you learn something?</a:t>
            </a:r>
          </a:p>
          <a:p>
            <a:pPr marL="0" indent="0">
              <a:buNone/>
            </a:pPr>
            <a:endParaRPr lang="en-US" sz="2200" dirty="0"/>
          </a:p>
        </p:txBody>
      </p:sp>
      <p:pic>
        <p:nvPicPr>
          <p:cNvPr id="1026" name="Picture 2" descr="5 Reflection Protocols to Cement Learning and Iterate Innovations">
            <a:extLst>
              <a:ext uri="{FF2B5EF4-FFF2-40B4-BE49-F238E27FC236}">
                <a16:creationId xmlns:a16="http://schemas.microsoft.com/office/drawing/2014/main" id="{170DA511-E2D9-420A-859E-263E9BCC9BC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3"/>
          <a:stretch/>
        </p:blipFill>
        <p:spPr bwMode="auto">
          <a:xfrm>
            <a:off x="6157865" y="353971"/>
            <a:ext cx="6032611" cy="6014383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1704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5" name="Rectangle 73">
            <a:extLst>
              <a:ext uri="{FF2B5EF4-FFF2-40B4-BE49-F238E27FC236}">
                <a16:creationId xmlns:a16="http://schemas.microsoft.com/office/drawing/2014/main" id="{2B97F24A-32CE-4C1C-A50D-3016B394D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15769B0-8212-469A-A5B1-D0D9EB4099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39520"/>
            <a:ext cx="3429000" cy="1719072"/>
          </a:xfrm>
        </p:spPr>
        <p:txBody>
          <a:bodyPr anchor="b">
            <a:normAutofit/>
          </a:bodyPr>
          <a:lstStyle/>
          <a:p>
            <a:r>
              <a:rPr lang="en-US" sz="5400" dirty="0"/>
              <a:t>Reflection on U2</a:t>
            </a:r>
          </a:p>
        </p:txBody>
      </p:sp>
      <p:sp>
        <p:nvSpPr>
          <p:cNvPr id="2056" name="sketch line">
            <a:extLst>
              <a:ext uri="{FF2B5EF4-FFF2-40B4-BE49-F238E27FC236}">
                <a16:creationId xmlns:a16="http://schemas.microsoft.com/office/drawing/2014/main" id="{CD8B4F24-440B-49E9-B85D-733523DC06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573756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B3E447-625A-4A88-88C9-129EEDA77B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807208"/>
            <a:ext cx="3429000" cy="3410712"/>
          </a:xfrm>
        </p:spPr>
        <p:txBody>
          <a:bodyPr anchor="t"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1700" b="0" i="0">
                <a:effectLst/>
              </a:rPr>
              <a:t>What did you find difficult about doing this type of research?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700" b="0" i="0">
                <a:effectLst/>
              </a:rPr>
              <a:t>What surprised you?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700" b="0" i="0">
                <a:effectLst/>
              </a:rPr>
              <a:t>What did you learn that you can take to future classes?</a:t>
            </a:r>
          </a:p>
          <a:p>
            <a:r>
              <a:rPr lang="en-US" sz="1700"/>
              <a:t>Write a Post titled Full Name, U2 Project Reflection and answer the questions above. </a:t>
            </a:r>
          </a:p>
          <a:p>
            <a:r>
              <a:rPr lang="en-US" sz="1700"/>
              <a:t>Save it under the U2 Work category. </a:t>
            </a:r>
            <a:endParaRPr lang="en-US" sz="1700" b="0" i="0">
              <a:effectLst/>
            </a:endParaRPr>
          </a:p>
          <a:p>
            <a:endParaRPr lang="en-US" sz="1700"/>
          </a:p>
        </p:txBody>
      </p:sp>
      <p:pic>
        <p:nvPicPr>
          <p:cNvPr id="2050" name="Picture 2" descr="Active self-reflection promotes meaningful learning - ReachingHigherNH">
            <a:extLst>
              <a:ext uri="{FF2B5EF4-FFF2-40B4-BE49-F238E27FC236}">
                <a16:creationId xmlns:a16="http://schemas.microsoft.com/office/drawing/2014/main" id="{631D8692-D324-4B11-BC74-2071AB4A3B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54296" y="840105"/>
            <a:ext cx="6903720" cy="5177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7380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C61293E-6EBE-43EF-A52C-9BEBFD7679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F220DE5-1522-418F-9095-AC42E8C039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97762" y="329184"/>
            <a:ext cx="6251110" cy="1783080"/>
          </a:xfrm>
        </p:spPr>
        <p:txBody>
          <a:bodyPr anchor="b">
            <a:normAutofit fontScale="90000"/>
          </a:bodyPr>
          <a:lstStyle/>
          <a:p>
            <a:r>
              <a:rPr lang="en-US" sz="5400" dirty="0"/>
              <a:t>Introduction to U3: Writing in a New Genre</a:t>
            </a:r>
          </a:p>
        </p:txBody>
      </p:sp>
      <p:pic>
        <p:nvPicPr>
          <p:cNvPr id="5" name="Picture 4" descr="White puzzle with one red piece">
            <a:extLst>
              <a:ext uri="{FF2B5EF4-FFF2-40B4-BE49-F238E27FC236}">
                <a16:creationId xmlns:a16="http://schemas.microsoft.com/office/drawing/2014/main" id="{092CEB5C-CA18-49A2-86DD-41D1544A61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702" r="30098"/>
          <a:stretch/>
        </p:blipFill>
        <p:spPr>
          <a:xfrm>
            <a:off x="1" y="10"/>
            <a:ext cx="4657344" cy="6857990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1" name="sketchy line">
            <a:extLst>
              <a:ext uri="{FF2B5EF4-FFF2-40B4-BE49-F238E27FC236}">
                <a16:creationId xmlns:a16="http://schemas.microsoft.com/office/drawing/2014/main" id="{21540236-BFD5-4A9D-8840-4703E7F768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97762" y="2374947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5396B1-FE55-4C02-B421-302091FC25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7762" y="2706624"/>
            <a:ext cx="6251110" cy="34838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First, let’s go to these Twitter threads:</a:t>
            </a:r>
          </a:p>
          <a:p>
            <a:r>
              <a:rPr lang="en-US" sz="2400" dirty="0">
                <a:solidFill>
                  <a:srgbClr val="AD0000"/>
                </a:solidFill>
                <a:latin typeface="Lato" panose="020F0502020204030203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Twitter Thread on Selena Netflix Movie</a:t>
            </a:r>
            <a:r>
              <a:rPr lang="en-US" sz="2400" dirty="0">
                <a:solidFill>
                  <a:srgbClr val="444444"/>
                </a:solidFill>
                <a:latin typeface="Lato" panose="020F0502020204030203" pitchFamily="34" charset="0"/>
              </a:rPr>
              <a:t>, Maria Elena Garcia.</a:t>
            </a:r>
          </a:p>
          <a:p>
            <a:r>
              <a:rPr lang="en-US" sz="2400" dirty="0">
                <a:solidFill>
                  <a:srgbClr val="AD0000"/>
                </a:solidFill>
                <a:latin typeface="Lato" panose="020F0502020204030203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Twitter Thread on Women and the Pandemic</a:t>
            </a:r>
            <a:r>
              <a:rPr lang="en-US" sz="2400" dirty="0">
                <a:solidFill>
                  <a:srgbClr val="444444"/>
                </a:solidFill>
                <a:latin typeface="Lato" panose="020F0502020204030203" pitchFamily="34" charset="0"/>
              </a:rPr>
              <a:t>, Katie Porter.</a:t>
            </a:r>
          </a:p>
          <a:p>
            <a:pPr marL="0" indent="0">
              <a:buNone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403398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C61293E-6EBE-43EF-A52C-9BEBFD7679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F220DE5-1522-418F-9095-AC42E8C039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97762" y="329184"/>
            <a:ext cx="6251110" cy="1783080"/>
          </a:xfrm>
        </p:spPr>
        <p:txBody>
          <a:bodyPr anchor="b">
            <a:normAutofit fontScale="90000"/>
          </a:bodyPr>
          <a:lstStyle/>
          <a:p>
            <a:r>
              <a:rPr lang="en-US" sz="5400" dirty="0"/>
              <a:t>Introduction to U3: Writing in a New Genre</a:t>
            </a:r>
          </a:p>
        </p:txBody>
      </p:sp>
      <p:pic>
        <p:nvPicPr>
          <p:cNvPr id="5" name="Picture 4" descr="White puzzle with one red piece">
            <a:extLst>
              <a:ext uri="{FF2B5EF4-FFF2-40B4-BE49-F238E27FC236}">
                <a16:creationId xmlns:a16="http://schemas.microsoft.com/office/drawing/2014/main" id="{092CEB5C-CA18-49A2-86DD-41D1544A61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702" r="30098"/>
          <a:stretch/>
        </p:blipFill>
        <p:spPr>
          <a:xfrm>
            <a:off x="1" y="10"/>
            <a:ext cx="4657344" cy="6857990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1" name="sketchy line">
            <a:extLst>
              <a:ext uri="{FF2B5EF4-FFF2-40B4-BE49-F238E27FC236}">
                <a16:creationId xmlns:a16="http://schemas.microsoft.com/office/drawing/2014/main" id="{21540236-BFD5-4A9D-8840-4703E7F768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97762" y="2374947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5396B1-FE55-4C02-B421-302091FC25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7762" y="2706624"/>
            <a:ext cx="6251110" cy="3822192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/>
              <a:t>Discuss with </a:t>
            </a:r>
            <a:r>
              <a:rPr lang="en-US"/>
              <a:t>your group </a:t>
            </a:r>
            <a:r>
              <a:rPr lang="en-US" dirty="0"/>
              <a:t>and be ready to share your thoughts with the class:</a:t>
            </a:r>
          </a:p>
          <a:p>
            <a:r>
              <a:rPr lang="en-US" dirty="0"/>
              <a:t>What are the traits of a Twitter thread?</a:t>
            </a:r>
          </a:p>
          <a:p>
            <a:r>
              <a:rPr lang="en-US" dirty="0"/>
              <a:t>Why do these authors use the medium of Twitter? </a:t>
            </a:r>
          </a:p>
          <a:p>
            <a:pPr lvl="1"/>
            <a:r>
              <a:rPr lang="en-US" dirty="0"/>
              <a:t>In other words, if the authors had to post several tweets to make a point, why didn’t they use a format that allows for longer posts? </a:t>
            </a:r>
          </a:p>
          <a:p>
            <a:pPr lvl="1"/>
            <a:r>
              <a:rPr lang="en-US" dirty="0"/>
              <a:t>What do the authors gain (in terms of audience, tone, effect) by choosing Twitter?</a:t>
            </a:r>
          </a:p>
        </p:txBody>
      </p:sp>
    </p:spTree>
    <p:extLst>
      <p:ext uri="{BB962C8B-B14F-4D97-AF65-F5344CB8AC3E}">
        <p14:creationId xmlns:p14="http://schemas.microsoft.com/office/powerpoint/2010/main" val="2591739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C61293E-6EBE-43EF-A52C-9BEBFD7679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F220DE5-1522-418F-9095-AC42E8C039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97762" y="329184"/>
            <a:ext cx="6251110" cy="1783080"/>
          </a:xfrm>
        </p:spPr>
        <p:txBody>
          <a:bodyPr anchor="b">
            <a:normAutofit fontScale="90000"/>
          </a:bodyPr>
          <a:lstStyle/>
          <a:p>
            <a:r>
              <a:rPr lang="en-US" sz="5400" dirty="0"/>
              <a:t>Introduction to U3: Writing in a New Genre</a:t>
            </a:r>
          </a:p>
        </p:txBody>
      </p:sp>
      <p:pic>
        <p:nvPicPr>
          <p:cNvPr id="5" name="Picture 4" descr="White puzzle with one red piece">
            <a:extLst>
              <a:ext uri="{FF2B5EF4-FFF2-40B4-BE49-F238E27FC236}">
                <a16:creationId xmlns:a16="http://schemas.microsoft.com/office/drawing/2014/main" id="{092CEB5C-CA18-49A2-86DD-41D1544A61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702" r="30098"/>
          <a:stretch/>
        </p:blipFill>
        <p:spPr>
          <a:xfrm>
            <a:off x="1" y="10"/>
            <a:ext cx="4657344" cy="6857990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1" name="sketchy line">
            <a:extLst>
              <a:ext uri="{FF2B5EF4-FFF2-40B4-BE49-F238E27FC236}">
                <a16:creationId xmlns:a16="http://schemas.microsoft.com/office/drawing/2014/main" id="{21540236-BFD5-4A9D-8840-4703E7F768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97762" y="2374947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5396B1-FE55-4C02-B421-302091FC25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7762" y="2706624"/>
            <a:ext cx="6251110" cy="3483864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200" b="1" i="0" dirty="0">
                <a:effectLst/>
              </a:rPr>
              <a:t>Read </a:t>
            </a:r>
            <a:r>
              <a:rPr lang="en-US" sz="2200" b="0" i="0" dirty="0">
                <a:effectLst/>
              </a:rPr>
              <a:t>the assignment guidelines for </a:t>
            </a:r>
            <a:r>
              <a:rPr lang="en-US" sz="2200" b="0" i="0" u="none" strike="noStrike" dirty="0">
                <a:effectLst/>
              </a:rPr>
              <a:t>Unit 3: Writing in a New Genre</a:t>
            </a:r>
            <a:r>
              <a:rPr lang="en-US" sz="2200" b="0" i="0" dirty="0">
                <a:effectLst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/>
              <a:t>What are the </a:t>
            </a:r>
            <a:r>
              <a:rPr lang="en-US" sz="2200" b="1" dirty="0"/>
              <a:t>due dates</a:t>
            </a:r>
            <a:r>
              <a:rPr lang="en-US" sz="2200" dirty="0"/>
              <a:t>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b="1" dirty="0"/>
              <a:t>Summarize</a:t>
            </a:r>
            <a:r>
              <a:rPr lang="en-US" sz="2200" dirty="0"/>
              <a:t> what’s expected.</a:t>
            </a:r>
            <a:endParaRPr lang="en-US" sz="2200" b="0" i="0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200" b="1" i="0" dirty="0">
                <a:effectLst/>
              </a:rPr>
              <a:t>Ask </a:t>
            </a:r>
            <a:r>
              <a:rPr lang="en-US" sz="2200" b="0" i="0" dirty="0">
                <a:effectLst/>
              </a:rPr>
              <a:t>any questions you have about the guidelines for U3.</a:t>
            </a:r>
          </a:p>
          <a:p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81754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C61293E-6EBE-43EF-A52C-9BEBFD7679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F220DE5-1522-418F-9095-AC42E8C039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97762" y="329184"/>
            <a:ext cx="6251110" cy="1783080"/>
          </a:xfrm>
        </p:spPr>
        <p:txBody>
          <a:bodyPr anchor="b">
            <a:normAutofit/>
          </a:bodyPr>
          <a:lstStyle/>
          <a:p>
            <a:r>
              <a:rPr lang="en-US" sz="5400" dirty="0"/>
              <a:t>Brainstorm</a:t>
            </a:r>
          </a:p>
        </p:txBody>
      </p:sp>
      <p:pic>
        <p:nvPicPr>
          <p:cNvPr id="5" name="Picture 4" descr="White puzzle with one red piece">
            <a:extLst>
              <a:ext uri="{FF2B5EF4-FFF2-40B4-BE49-F238E27FC236}">
                <a16:creationId xmlns:a16="http://schemas.microsoft.com/office/drawing/2014/main" id="{092CEB5C-CA18-49A2-86DD-41D1544A61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702" r="30098"/>
          <a:stretch/>
        </p:blipFill>
        <p:spPr>
          <a:xfrm>
            <a:off x="1" y="10"/>
            <a:ext cx="4657344" cy="6857990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1" name="sketchy line">
            <a:extLst>
              <a:ext uri="{FF2B5EF4-FFF2-40B4-BE49-F238E27FC236}">
                <a16:creationId xmlns:a16="http://schemas.microsoft.com/office/drawing/2014/main" id="{21540236-BFD5-4A9D-8840-4703E7F768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97762" y="2374947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5396B1-FE55-4C02-B421-302091FC25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7762" y="2706624"/>
            <a:ext cx="6251110" cy="415137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200" dirty="0"/>
              <a:t>Consider the following</a:t>
            </a:r>
            <a:r>
              <a:rPr lang="en-US" sz="2200" i="0" dirty="0">
                <a:effectLst/>
              </a:rPr>
              <a:t>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/>
              <a:t>The audience you think should hear about your research (remember, this is something you need to have in your conclusion for U2).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i="0" dirty="0">
                <a:effectLst/>
              </a:rPr>
              <a:t>What’s the demographics of your </a:t>
            </a:r>
            <a:r>
              <a:rPr lang="en-US" sz="2200" b="1" i="0" dirty="0">
                <a:effectLst/>
              </a:rPr>
              <a:t>prime</a:t>
            </a:r>
            <a:r>
              <a:rPr lang="en-US" sz="2200" i="0" dirty="0">
                <a:effectLst/>
              </a:rPr>
              <a:t> audience? (What’s their age, race, income, education, homeowners, renters, urban, rural, religious, nonreligious, etc.)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i="0" dirty="0">
                <a:effectLst/>
              </a:rPr>
              <a:t>How do these people gather information? Television? Internet? Social media? Print media?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/>
              <a:t>When time’s up, discuss your responses with your group.</a:t>
            </a:r>
            <a:endParaRPr lang="en-US" sz="2200" i="0" dirty="0">
              <a:effectLst/>
            </a:endParaRPr>
          </a:p>
          <a:p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4081808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Homework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431236"/>
            <a:ext cx="10055944" cy="5426763"/>
          </a:xfrm>
        </p:spPr>
        <p:txBody>
          <a:bodyPr>
            <a:normAutofit fontScale="92500" lnSpcReduction="10000"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en-US" i="0" dirty="0">
                <a:solidFill>
                  <a:srgbClr val="444444"/>
                </a:solidFill>
                <a:effectLst/>
              </a:rPr>
              <a:t>Submit your U2 Reflective Annotated Bibliography </a:t>
            </a:r>
            <a:r>
              <a:rPr lang="en-US" b="1" i="0" dirty="0">
                <a:solidFill>
                  <a:srgbClr val="444444"/>
                </a:solidFill>
                <a:effectLst/>
              </a:rPr>
              <a:t>before</a:t>
            </a:r>
            <a:r>
              <a:rPr lang="en-US" i="0" dirty="0">
                <a:solidFill>
                  <a:srgbClr val="444444"/>
                </a:solidFill>
                <a:effectLst/>
              </a:rPr>
              <a:t> midnight on </a:t>
            </a:r>
            <a:r>
              <a:rPr lang="en-US" b="1" i="0" dirty="0">
                <a:solidFill>
                  <a:srgbClr val="444444"/>
                </a:solidFill>
                <a:effectLst/>
              </a:rPr>
              <a:t>Wednesday, 11/9 (tonight)</a:t>
            </a:r>
            <a:r>
              <a:rPr lang="en-US" i="0" dirty="0">
                <a:solidFill>
                  <a:srgbClr val="444444"/>
                </a:solidFill>
                <a:effectLst/>
              </a:rPr>
              <a:t>. </a:t>
            </a:r>
          </a:p>
          <a:p>
            <a:pPr lvl="1"/>
            <a:r>
              <a:rPr lang="en-US" i="0" dirty="0">
                <a:solidFill>
                  <a:srgbClr val="444444"/>
                </a:solidFill>
                <a:effectLst/>
              </a:rPr>
              <a:t>Save the assignment as a PDF and create a post with Full Name, U2 Reflective Annotated Bibliography under the category U2 Work.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i="0" dirty="0">
                <a:solidFill>
                  <a:srgbClr val="444444"/>
                </a:solidFill>
                <a:effectLst/>
              </a:rPr>
              <a:t>Need a reminder on how to create a PDF or upload a document? </a:t>
            </a:r>
          </a:p>
          <a:p>
            <a:pPr lvl="1"/>
            <a:r>
              <a:rPr lang="en-US" i="0" dirty="0">
                <a:solidFill>
                  <a:srgbClr val="444444"/>
                </a:solidFill>
                <a:effectLst/>
              </a:rPr>
              <a:t>Look under Course Profile &gt; Files &gt; ENG1101 Handouts &gt; ENG1101 How to Upload U1 Writing Assignment. Follow the directions. </a:t>
            </a:r>
            <a:r>
              <a:rPr lang="en-US" b="1" i="0" dirty="0">
                <a:solidFill>
                  <a:srgbClr val="444444"/>
                </a:solidFill>
                <a:effectLst/>
              </a:rPr>
              <a:t>Note: Just save it as U2, not U1!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i="0" dirty="0">
                <a:solidFill>
                  <a:srgbClr val="444444"/>
                </a:solidFill>
                <a:effectLst/>
              </a:rPr>
              <a:t>If you haven’t finished this assignment, write a short reflection (approx. 150-200 words) on the research process of U2 and what you learned. Consider the following questions: </a:t>
            </a:r>
            <a:r>
              <a:rPr lang="en-US" b="1" i="0" dirty="0">
                <a:solidFill>
                  <a:srgbClr val="444444"/>
                </a:solidFill>
                <a:effectLst/>
              </a:rPr>
              <a:t>What did you find difficult about doing this type of research? In doing this type of research, what did you learn that you can take to future classes?</a:t>
            </a:r>
          </a:p>
          <a:p>
            <a:pPr lvl="1"/>
            <a:r>
              <a:rPr lang="en-US" i="0" dirty="0">
                <a:solidFill>
                  <a:srgbClr val="444444"/>
                </a:solidFill>
                <a:effectLst/>
              </a:rPr>
              <a:t>Title this reflection </a:t>
            </a:r>
            <a:r>
              <a:rPr lang="en-US" b="1" i="0" dirty="0">
                <a:solidFill>
                  <a:srgbClr val="444444"/>
                </a:solidFill>
                <a:effectLst/>
              </a:rPr>
              <a:t>Full Name, U2 Reflection</a:t>
            </a:r>
            <a:r>
              <a:rPr lang="en-US" i="0" dirty="0">
                <a:solidFill>
                  <a:srgbClr val="444444"/>
                </a:solidFill>
                <a:effectLst/>
              </a:rPr>
              <a:t>, and save it under the category U2 Work. Please do this no later than class time on Monday! It’s one of those low-stakes writing assignments!</a:t>
            </a:r>
          </a:p>
        </p:txBody>
      </p:sp>
      <p:pic>
        <p:nvPicPr>
          <p:cNvPr id="5122" name="Picture 2" descr="http://1.bp.blogspot.com/-GHrv6MYh1Hk/VH5brGh-_II/AAAAAAAAJWU/d1cDhPxst1w/s1600/mandatory-homework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5658" y="0"/>
            <a:ext cx="1436342" cy="2030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24806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3422</TotalTime>
  <Words>612</Words>
  <Application>Microsoft Office PowerPoint</Application>
  <PresentationFormat>Widescreen</PresentationFormat>
  <Paragraphs>48</Paragraphs>
  <Slides>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Lato</vt:lpstr>
      <vt:lpstr>Office Theme</vt:lpstr>
      <vt:lpstr>ENG 1101  English Composition 1 </vt:lpstr>
      <vt:lpstr>Reflection</vt:lpstr>
      <vt:lpstr>Reflection on U2</vt:lpstr>
      <vt:lpstr>Introduction to U3: Writing in a New Genre</vt:lpstr>
      <vt:lpstr>Introduction to U3: Writing in a New Genre</vt:lpstr>
      <vt:lpstr>Introduction to U3: Writing in a New Genre</vt:lpstr>
      <vt:lpstr>Brainstorm</vt:lpstr>
      <vt:lpstr>Homework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Jessica Penner</dc:creator>
  <cp:lastModifiedBy>Tom Smith</cp:lastModifiedBy>
  <cp:revision>45</cp:revision>
  <dcterms:created xsi:type="dcterms:W3CDTF">2020-01-25T02:18:25Z</dcterms:created>
  <dcterms:modified xsi:type="dcterms:W3CDTF">2022-11-05T13:41:42Z</dcterms:modified>
</cp:coreProperties>
</file>