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8" r:id="rId2"/>
    <p:sldId id="274" r:id="rId3"/>
    <p:sldId id="276" r:id="rId4"/>
    <p:sldId id="256" r:id="rId5"/>
    <p:sldId id="261" r:id="rId6"/>
    <p:sldId id="262" r:id="rId7"/>
    <p:sldId id="275" r:id="rId8"/>
    <p:sldId id="264" r:id="rId9"/>
    <p:sldId id="263" r:id="rId10"/>
    <p:sldId id="257" r:id="rId11"/>
    <p:sldId id="272" r:id="rId12"/>
    <p:sldId id="269" r:id="rId13"/>
    <p:sldId id="270" r:id="rId14"/>
    <p:sldId id="259" r:id="rId15"/>
    <p:sldId id="260" r:id="rId16"/>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5484" autoAdjust="0"/>
  </p:normalViewPr>
  <p:slideViewPr>
    <p:cSldViewPr>
      <p:cViewPr varScale="1">
        <p:scale>
          <a:sx n="84" d="100"/>
          <a:sy n="84" d="100"/>
        </p:scale>
        <p:origin x="96" y="288"/>
      </p:cViewPr>
      <p:guideLst>
        <p:guide orient="horz" pos="2160"/>
        <p:guide pos="2880"/>
      </p:guideLst>
    </p:cSldViewPr>
  </p:slideViewPr>
  <p:outlineViewPr>
    <p:cViewPr>
      <p:scale>
        <a:sx n="33" d="100"/>
        <a:sy n="33" d="100"/>
      </p:scale>
      <p:origin x="0" y="592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2376A834-A6C6-495C-9332-3E328FCA65CA}" type="datetimeFigureOut">
              <a:rPr lang="en-US" smtClean="0"/>
              <a:pPr/>
              <a:t>11/30/2017</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D4504806-B080-4FA9-B4A0-5E17E69AF59D}" type="slidenum">
              <a:rPr lang="en-US" smtClean="0"/>
              <a:pPr/>
              <a:t>‹#›</a:t>
            </a:fld>
            <a:endParaRPr lang="en-US"/>
          </a:p>
        </p:txBody>
      </p:sp>
    </p:spTree>
    <p:extLst>
      <p:ext uri="{BB962C8B-B14F-4D97-AF65-F5344CB8AC3E}">
        <p14:creationId xmlns:p14="http://schemas.microsoft.com/office/powerpoint/2010/main" val="1732914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weacademy.com/gallospiritsacademy/content/Spirits_02Distillation/distillation_12.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972348-D4E8-4980-A81A-5967C44C3C6C}" type="slidenum">
              <a:rPr lang="en-US" smtClean="0"/>
              <a:pPr/>
              <a:t>2</a:t>
            </a:fld>
            <a:endParaRPr lang="en-US"/>
          </a:p>
        </p:txBody>
      </p:sp>
    </p:spTree>
    <p:extLst>
      <p:ext uri="{BB962C8B-B14F-4D97-AF65-F5344CB8AC3E}">
        <p14:creationId xmlns:p14="http://schemas.microsoft.com/office/powerpoint/2010/main" val="404459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6</a:t>
            </a:fld>
            <a:endParaRPr lang="en-US"/>
          </a:p>
        </p:txBody>
      </p:sp>
    </p:spTree>
    <p:extLst>
      <p:ext uri="{BB962C8B-B14F-4D97-AF65-F5344CB8AC3E}">
        <p14:creationId xmlns:p14="http://schemas.microsoft.com/office/powerpoint/2010/main" val="3081173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kern="1200" dirty="0" smtClean="0">
                <a:solidFill>
                  <a:schemeClr val="tx1"/>
                </a:solidFill>
                <a:latin typeface="+mn-lt"/>
                <a:ea typeface="+mn-ea"/>
                <a:cs typeface="+mn-cs"/>
              </a:rPr>
              <a:t>While the heated </a:t>
            </a:r>
            <a:r>
              <a:rPr lang="en-US" sz="1200" b="1" i="0" u="sng" kern="1200" dirty="0" smtClean="0">
                <a:solidFill>
                  <a:schemeClr val="tx1"/>
                </a:solidFill>
                <a:latin typeface="+mn-lt"/>
                <a:ea typeface="+mn-ea"/>
                <a:cs typeface="+mn-cs"/>
                <a:hlinkClick r:id="rId3"/>
              </a:rPr>
              <a:t>wash</a:t>
            </a:r>
            <a:r>
              <a:rPr lang="en-US" sz="1200" b="0" i="0" kern="1200" dirty="0" smtClean="0">
                <a:solidFill>
                  <a:schemeClr val="tx1"/>
                </a:solidFill>
                <a:latin typeface="+mn-lt"/>
                <a:ea typeface="+mn-ea"/>
                <a:cs typeface="+mn-cs"/>
              </a:rPr>
              <a:t> is making its way down the analyzer, it meets rising hot steam that is continually pumped into the bottom of the analyzer.</a:t>
            </a:r>
          </a:p>
          <a:p>
            <a:r>
              <a:rPr lang="en-US" sz="1200" b="0" i="0" kern="1200" dirty="0" smtClean="0">
                <a:solidFill>
                  <a:schemeClr val="tx1"/>
                </a:solidFill>
                <a:latin typeface="+mn-lt"/>
                <a:ea typeface="+mn-ea"/>
                <a:cs typeface="+mn-cs"/>
              </a:rPr>
              <a:t>At each successive compartment in this downward flow of wash, the steam, as it moves up, strips off and takes with it more and more alcohol vapor from the descending wash. The wash is mostly water by the time it reaches the bottom of the analyzer to be removed along with condensed steam. At the opposite extreme, the steam at the top of the analyzer is now alcohol rich.</a:t>
            </a:r>
          </a:p>
          <a:p>
            <a:r>
              <a:rPr lang="en-US" sz="1200" b="0" i="0" kern="1200" dirty="0" smtClean="0">
                <a:solidFill>
                  <a:schemeClr val="tx1"/>
                </a:solidFill>
                <a:latin typeface="+mn-lt"/>
                <a:ea typeface="+mn-ea"/>
                <a:cs typeface="+mn-cs"/>
              </a:rPr>
              <a:t>The steam (vapor) now moves back to the rectifier where the process began. The alcohol-rich steam enters the bottom of the rectifier and begins to rise from compartment to compartment. It is this steam that heats the cold wash that is percolating down the wash coil inside the rectifier. As the steam rises, it comes into contact with cooler and cooler parts of the wash coil and is itself cooled in stages, causing condensation and reflux.</a:t>
            </a:r>
          </a:p>
          <a:p>
            <a:r>
              <a:rPr lang="en-US" sz="1200" b="0" i="0" kern="1200" dirty="0" smtClean="0">
                <a:solidFill>
                  <a:schemeClr val="tx1"/>
                </a:solidFill>
                <a:latin typeface="+mn-lt"/>
                <a:ea typeface="+mn-ea"/>
                <a:cs typeface="+mn-cs"/>
              </a:rPr>
              <a:t>A rectifier column may contain dozens of plates, each calibrated at different temperatures to separate out a different congener (remember, congeners vaporize at slightly different temperatures). The distiller strategically chooses where to place the product exit valve so that unwanted congeners condense and remain on a plate below it, or stay in vapor form and rise above it. The desired congeners, instead, condense at a temperature that lands them directly on this "spirit plate" as liquid. So, it is on this spirit plate that the final spirit is formed and then sent out from the rectifier column to a collection vessel. The higher the spirit plate, the higher the alcohol level in the finished spirit. The undesirable heads, since they are more volatile, rise beyond the spirit plate and are removed from the top of the rectifier.</a:t>
            </a:r>
          </a:p>
          <a:p>
            <a:r>
              <a:rPr lang="en-US" sz="1200" b="0" i="0" kern="1200" dirty="0" smtClean="0">
                <a:solidFill>
                  <a:schemeClr val="tx1"/>
                </a:solidFill>
                <a:latin typeface="+mn-lt"/>
                <a:ea typeface="+mn-ea"/>
                <a:cs typeface="+mn-cs"/>
              </a:rPr>
              <a:t>By knowing the volatility of specific congeners (at what temperature it vaporizes or cools) the distiller can calibrate the column still for an extremely precise final result in terms of flavor (congener retention) and alcoholic strength by deciding at which temperature (at what plate-height) to remove the vapor to send to the condenser.</a:t>
            </a:r>
          </a:p>
          <a:p>
            <a:r>
              <a:rPr lang="en-US" sz="1200" b="0" i="0" kern="1200" dirty="0" smtClean="0">
                <a:solidFill>
                  <a:schemeClr val="tx1"/>
                </a:solidFill>
                <a:latin typeface="+mn-lt"/>
                <a:ea typeface="+mn-ea"/>
                <a:cs typeface="+mn-cs"/>
              </a:rPr>
              <a:t>The skilled distiller will also carefully control the rate of flow of the wash and the pressure of the steam, since too quick a distillation produces burnt aromas.</a:t>
            </a:r>
          </a:p>
          <a:p>
            <a:r>
              <a:rPr lang="en-US" dirty="0" smtClean="0"/>
              <a:t>Source:</a:t>
            </a:r>
            <a:r>
              <a:rPr lang="en-US" baseline="0" dirty="0" smtClean="0"/>
              <a:t> Society of Wine Educators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8</a:t>
            </a:fld>
            <a:endParaRPr lang="en-US"/>
          </a:p>
        </p:txBody>
      </p:sp>
    </p:spTree>
    <p:extLst>
      <p:ext uri="{BB962C8B-B14F-4D97-AF65-F5344CB8AC3E}">
        <p14:creationId xmlns:p14="http://schemas.microsoft.com/office/powerpoint/2010/main" val="2662127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Corn, </a:t>
            </a:r>
            <a:r>
              <a:rPr lang="en-US" dirty="0" smtClean="0"/>
              <a:t>rye, wheat</a:t>
            </a:r>
            <a:r>
              <a:rPr lang="en-US" smtClean="0"/>
              <a:t>, barley</a:t>
            </a:r>
            <a:endParaRPr lang="en-US"/>
          </a:p>
        </p:txBody>
      </p:sp>
      <p:sp>
        <p:nvSpPr>
          <p:cNvPr id="4" name="Slide Number Placeholder 3"/>
          <p:cNvSpPr>
            <a:spLocks noGrp="1"/>
          </p:cNvSpPr>
          <p:nvPr>
            <p:ph type="sldNum" sz="quarter" idx="10"/>
          </p:nvPr>
        </p:nvSpPr>
        <p:spPr/>
        <p:txBody>
          <a:bodyPr/>
          <a:lstStyle/>
          <a:p>
            <a:fld id="{D4504806-B080-4FA9-B4A0-5E17E69AF59D}" type="slidenum">
              <a:rPr lang="en-US" smtClean="0"/>
              <a:pPr/>
              <a:t>11</a:t>
            </a:fld>
            <a:endParaRPr lang="en-US"/>
          </a:p>
        </p:txBody>
      </p:sp>
    </p:spTree>
    <p:extLst>
      <p:ext uri="{BB962C8B-B14F-4D97-AF65-F5344CB8AC3E}">
        <p14:creationId xmlns:p14="http://schemas.microsoft.com/office/powerpoint/2010/main" val="216984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Cereal grains. potatoes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12</a:t>
            </a:fld>
            <a:endParaRPr lang="en-US"/>
          </a:p>
        </p:txBody>
      </p:sp>
    </p:spTree>
    <p:extLst>
      <p:ext uri="{BB962C8B-B14F-4D97-AF65-F5344CB8AC3E}">
        <p14:creationId xmlns:p14="http://schemas.microsoft.com/office/powerpoint/2010/main" val="795726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11/30/2017</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11/30/2017</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6A8442-EA2A-4AE7-90AC-C715276F6440}"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18D9BC3-BE6D-428E-B457-64D1EA24924B}" type="datetimeFigureOut">
              <a:rPr lang="en-US" smtClean="0"/>
              <a:pPr/>
              <a:t>11/30/2017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11/30/2017</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11/30/2017</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18D9BC3-BE6D-428E-B457-64D1EA24924B}" type="datetimeFigureOut">
              <a:rPr lang="en-US" smtClean="0"/>
              <a:pPr/>
              <a:t>11/30/2017</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6A8442-EA2A-4AE7-90AC-C715276F6440}"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OeAWy7Miza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youtu.be/tvi7j8hQy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youtu.be/sTHUyu-vXdQ"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youtu.be/dzaYb3RGwsY" TargetMode="External"/><Relationship Id="rId2" Type="http://schemas.openxmlformats.org/officeDocument/2006/relationships/hyperlink" Target="http://www.cognac.fr/cognac/_en/1_annuaire/index.aspx?page=goodies&amp;univers=1_annuaire&amp;prevention=true" TargetMode="External"/><Relationship Id="rId1" Type="http://schemas.openxmlformats.org/officeDocument/2006/relationships/slideLayout" Target="../slideLayouts/slideLayout2.xml"/><Relationship Id="rId4" Type="http://schemas.openxmlformats.org/officeDocument/2006/relationships/hyperlink" Target="http://youtu.be/uU8urYBd-3w"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ginvodka.org/history/vodkaHistory.asp" TargetMode="External"/><Relationship Id="rId13" Type="http://schemas.openxmlformats.org/officeDocument/2006/relationships/hyperlink" Target="http://winewitandwisdomswe.com/wp-content/uploads/2014/06/SWE-Spirits-Tasting-Rationale.pdf" TargetMode="External"/><Relationship Id="rId3" Type="http://schemas.openxmlformats.org/officeDocument/2006/relationships/hyperlink" Target="http://winewitandwisdomswe.com/wine-spirits-maps/cssspirits-maps/diagram-of-a-pot-still/" TargetMode="External"/><Relationship Id="rId7" Type="http://schemas.openxmlformats.org/officeDocument/2006/relationships/hyperlink" Target="http://www.ginvodka.org/history/vodkaProduction.asp" TargetMode="External"/><Relationship Id="rId12" Type="http://schemas.openxmlformats.org/officeDocument/2006/relationships/hyperlink" Target="http://www.scotch-whisky.org.uk/understanding-scotch/history-of-scotch-whisky/" TargetMode="External"/><Relationship Id="rId2" Type="http://schemas.openxmlformats.org/officeDocument/2006/relationships/hyperlink" Target="http://tastings.com/spirits/index.html" TargetMode="External"/><Relationship Id="rId1" Type="http://schemas.openxmlformats.org/officeDocument/2006/relationships/slideLayout" Target="../slideLayouts/slideLayout3.xml"/><Relationship Id="rId6" Type="http://schemas.openxmlformats.org/officeDocument/2006/relationships/hyperlink" Target="http://prod.isantemagazine.com/articles/bar" TargetMode="External"/><Relationship Id="rId11" Type="http://schemas.openxmlformats.org/officeDocument/2006/relationships/hyperlink" Target="http://www.scotch-whisky.org.uk/understanding-scotch/production/" TargetMode="External"/><Relationship Id="rId5" Type="http://schemas.openxmlformats.org/officeDocument/2006/relationships/hyperlink" Target="http://inthemix.on-premise.com/category/videolibrary/" TargetMode="External"/><Relationship Id="rId10" Type="http://schemas.openxmlformats.org/officeDocument/2006/relationships/hyperlink" Target="http://www.ginvodka.org/history/ginHistory.asp" TargetMode="External"/><Relationship Id="rId4" Type="http://schemas.openxmlformats.org/officeDocument/2006/relationships/hyperlink" Target="http://winewitandwisdomswe.com/wine-spirits-maps/cssspirits-maps/diagram-of-a-column-still/" TargetMode="External"/><Relationship Id="rId9" Type="http://schemas.openxmlformats.org/officeDocument/2006/relationships/hyperlink" Target="http://www.ginvodka.org/history/ginProduction.asp" TargetMode="External"/><Relationship Id="rId14" Type="http://schemas.openxmlformats.org/officeDocument/2006/relationships/hyperlink" Target="http://winewitandwisdomswe.com/wine-spirits-maps/cssspirits-map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ognac.fr/cognac/_en/1_annuaire/index.aspx?page=goodies&amp;univers=1_annuaire&amp;prevention=tru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Wine and Beverage Management</a:t>
            </a:r>
            <a:br>
              <a:rPr lang="en-US" sz="4000" dirty="0" smtClean="0"/>
            </a:br>
            <a:r>
              <a:rPr lang="en-US" sz="3600" dirty="0" smtClean="0"/>
              <a:t>Distilled Beverages</a:t>
            </a:r>
            <a:endParaRPr lang="en-US" sz="4000" dirty="0"/>
          </a:p>
        </p:txBody>
      </p:sp>
      <p:sp>
        <p:nvSpPr>
          <p:cNvPr id="4" name="Subtitle 3"/>
          <p:cNvSpPr>
            <a:spLocks noGrp="1"/>
          </p:cNvSpPr>
          <p:nvPr>
            <p:ph type="subTitle" idx="1"/>
          </p:nvPr>
        </p:nvSpPr>
        <p:spPr/>
        <p:txBody>
          <a:bodyPr/>
          <a:lstStyle/>
          <a:p>
            <a:r>
              <a:rPr lang="en-US" dirty="0" smtClean="0"/>
              <a:t>Prof. Karen Goodlad</a:t>
            </a:r>
          </a:p>
          <a:p>
            <a:r>
              <a:rPr lang="en-US" dirty="0" smtClean="0"/>
              <a:t>Fall 2015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spirits/raw materials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Grain Based</a:t>
            </a:r>
          </a:p>
          <a:p>
            <a:pPr lvl="1"/>
            <a:r>
              <a:rPr lang="en-US" dirty="0" smtClean="0"/>
              <a:t>Whiskey</a:t>
            </a:r>
          </a:p>
          <a:p>
            <a:r>
              <a:rPr lang="en-US" dirty="0" smtClean="0"/>
              <a:t>Neutral Spirits</a:t>
            </a:r>
          </a:p>
          <a:p>
            <a:pPr lvl="1"/>
            <a:r>
              <a:rPr lang="en-US" dirty="0" smtClean="0"/>
              <a:t>Gin</a:t>
            </a:r>
          </a:p>
          <a:p>
            <a:pPr lvl="1"/>
            <a:r>
              <a:rPr lang="en-US" dirty="0" smtClean="0">
                <a:hlinkClick r:id="rId2"/>
              </a:rPr>
              <a:t>Vodka</a:t>
            </a:r>
            <a:endParaRPr lang="en-US" dirty="0" smtClean="0"/>
          </a:p>
          <a:p>
            <a:r>
              <a:rPr lang="en-US" dirty="0" smtClean="0"/>
              <a:t>Fruit and Plant Based</a:t>
            </a:r>
          </a:p>
          <a:p>
            <a:pPr lvl="1"/>
            <a:r>
              <a:rPr lang="en-US" dirty="0" smtClean="0"/>
              <a:t>Brandy</a:t>
            </a:r>
          </a:p>
          <a:p>
            <a:pPr lvl="1"/>
            <a:r>
              <a:rPr lang="en-US" dirty="0" smtClean="0"/>
              <a:t>Rum</a:t>
            </a:r>
          </a:p>
          <a:p>
            <a:pPr lvl="1"/>
            <a:r>
              <a:rPr lang="en-US" dirty="0" smtClean="0"/>
              <a:t>Tequila</a:t>
            </a:r>
          </a:p>
          <a:p>
            <a:r>
              <a:rPr lang="en-US" dirty="0" smtClean="0"/>
              <a:t>Liqueurs</a:t>
            </a:r>
          </a:p>
          <a:p>
            <a:r>
              <a:rPr lang="en-US" dirty="0" smtClean="0"/>
              <a:t>Anise Spirits</a:t>
            </a:r>
          </a:p>
          <a:p>
            <a:r>
              <a:rPr lang="en-US" dirty="0" smtClean="0"/>
              <a:t>Bitters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Grain Based</a:t>
            </a:r>
            <a:endParaRPr lang="en-US" dirty="0"/>
          </a:p>
        </p:txBody>
      </p:sp>
      <p:sp>
        <p:nvSpPr>
          <p:cNvPr id="3" name="Content Placeholder 2"/>
          <p:cNvSpPr>
            <a:spLocks noGrp="1"/>
          </p:cNvSpPr>
          <p:nvPr>
            <p:ph idx="1"/>
          </p:nvPr>
        </p:nvSpPr>
        <p:spPr>
          <a:xfrm>
            <a:off x="457200" y="1646236"/>
            <a:ext cx="8458200" cy="4983163"/>
          </a:xfrm>
        </p:spPr>
        <p:txBody>
          <a:bodyPr/>
          <a:lstStyle/>
          <a:p>
            <a:pPr lvl="0"/>
            <a:r>
              <a:rPr lang="en-US" dirty="0" smtClean="0"/>
              <a:t>Whiskey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3"/>
              </a:rPr>
              <a:t>Scotch Whisky</a:t>
            </a:r>
            <a:r>
              <a:rPr lang="en-US" dirty="0" smtClean="0"/>
              <a:t>: </a:t>
            </a:r>
            <a:r>
              <a:rPr kumimoji="0" lang="en-US" sz="2600" kern="1200" dirty="0" smtClean="0">
                <a:solidFill>
                  <a:schemeClr val="tx1"/>
                </a:solidFill>
                <a:latin typeface="+mn-lt"/>
                <a:ea typeface="+mn-ea"/>
                <a:cs typeface="+mn-cs"/>
              </a:rPr>
              <a:t>Sugar source:  _________________</a:t>
            </a:r>
          </a:p>
          <a:p>
            <a:pPr lvl="2" indent="-228600">
              <a:buClr>
                <a:schemeClr val="accent2"/>
              </a:buClr>
              <a:buSzPct val="90000"/>
              <a:buFontTx/>
              <a:buChar char="•"/>
              <a:defRPr/>
            </a:pPr>
            <a:r>
              <a:rPr lang="en-US" dirty="0" smtClean="0"/>
              <a:t>Peat is _______________ used for ___________________</a:t>
            </a:r>
            <a:endParaRPr lang="en-US" sz="2300" dirty="0" smtClean="0"/>
          </a:p>
          <a:p>
            <a:pPr lvl="2" indent="-228600">
              <a:buClr>
                <a:schemeClr val="accent2"/>
              </a:buClr>
              <a:buSzPct val="90000"/>
              <a:buFontTx/>
              <a:buChar char="•"/>
              <a:defRPr/>
            </a:pPr>
            <a:r>
              <a:rPr lang="en-US" sz="2300" dirty="0" smtClean="0"/>
              <a:t>Single Malt Scotch</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Irish Whiskey: Sugar source:  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4"/>
              </a:rPr>
              <a:t>American Whiskey </a:t>
            </a:r>
            <a:r>
              <a:rPr lang="en-US" dirty="0" smtClean="0"/>
              <a:t>(Bourbon and Tennessee): Sugar source:  ___________________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Pot Still</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sz="2600" dirty="0" smtClean="0"/>
              <a:t>Distilled to 190 Proof (80abv)</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Stored in oak barrels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Spirits</a:t>
            </a:r>
            <a:endParaRPr lang="en-US" dirty="0"/>
          </a:p>
        </p:txBody>
      </p:sp>
      <p:sp>
        <p:nvSpPr>
          <p:cNvPr id="3" name="Content Placeholder 2"/>
          <p:cNvSpPr>
            <a:spLocks noGrp="1"/>
          </p:cNvSpPr>
          <p:nvPr>
            <p:ph idx="1"/>
          </p:nvPr>
        </p:nvSpPr>
        <p:spPr>
          <a:xfrm>
            <a:off x="304800" y="1646236"/>
            <a:ext cx="8610600" cy="4983163"/>
          </a:xfrm>
        </p:spPr>
        <p:txBody>
          <a:bodyPr>
            <a:normAutofit/>
          </a:bodyPr>
          <a:lstStyle/>
          <a:p>
            <a:r>
              <a:rPr lang="en-US" dirty="0" smtClean="0"/>
              <a:t>Vodka</a:t>
            </a:r>
          </a:p>
          <a:p>
            <a:pPr lvl="1"/>
            <a:r>
              <a:rPr lang="en-US" dirty="0" smtClean="0"/>
              <a:t>Sugar source:  ___________________</a:t>
            </a:r>
          </a:p>
          <a:p>
            <a:pPr lvl="1"/>
            <a:r>
              <a:rPr kumimoji="0" lang="en-US" sz="2600" kern="1200" dirty="0" smtClean="0">
                <a:solidFill>
                  <a:schemeClr val="tx1"/>
                </a:solidFill>
                <a:latin typeface="+mn-lt"/>
                <a:ea typeface="+mn-ea"/>
                <a:cs typeface="+mn-cs"/>
              </a:rPr>
              <a:t>Continuous</a:t>
            </a:r>
            <a:r>
              <a:rPr kumimoji="0" lang="en-US" sz="2600" kern="1200" baseline="0" dirty="0" smtClean="0">
                <a:solidFill>
                  <a:schemeClr val="tx1"/>
                </a:solidFill>
                <a:latin typeface="+mn-lt"/>
                <a:ea typeface="+mn-ea"/>
                <a:cs typeface="+mn-cs"/>
              </a:rPr>
              <a:t> “Coffey” Still</a:t>
            </a:r>
          </a:p>
          <a:p>
            <a:pPr lvl="1"/>
            <a:r>
              <a:rPr lang="en-US" dirty="0" smtClean="0"/>
              <a:t>Charcoal Filters used for purifying</a:t>
            </a:r>
            <a:endParaRPr kumimoji="0" lang="en-US" sz="2600" kern="1200" dirty="0" smtClean="0">
              <a:solidFill>
                <a:schemeClr val="tx1"/>
              </a:solidFill>
              <a:latin typeface="+mn-lt"/>
              <a:ea typeface="+mn-ea"/>
              <a:cs typeface="+mn-cs"/>
            </a:endParaRPr>
          </a:p>
          <a:p>
            <a:r>
              <a:rPr lang="en-US" dirty="0" smtClean="0"/>
              <a:t>Gin </a:t>
            </a:r>
          </a:p>
          <a:p>
            <a:pPr lvl="1"/>
            <a:r>
              <a:rPr lang="en-US" dirty="0" smtClean="0"/>
              <a:t>Sugar source:  ___________________</a:t>
            </a:r>
          </a:p>
          <a:p>
            <a:pPr lvl="1"/>
            <a:r>
              <a:rPr lang="en-US" dirty="0" smtClean="0"/>
              <a:t>Combination of Continuous “Coffey” Still &amp; Pot Still</a:t>
            </a:r>
          </a:p>
          <a:p>
            <a:pPr lvl="1"/>
            <a:r>
              <a:rPr lang="en-US" dirty="0" smtClean="0"/>
              <a:t>Flavored with _____________ can also use other botanicals herbs and spices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Fruit &amp; Plant Based</a:t>
            </a:r>
            <a:endParaRPr lang="en-US" dirty="0"/>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lvl="0"/>
            <a:r>
              <a:rPr lang="en-US" dirty="0" smtClean="0"/>
              <a:t>Brandy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kumimoji="0" lang="en-US" sz="2600" kern="1200" dirty="0" smtClean="0">
                <a:solidFill>
                  <a:schemeClr val="tx1"/>
                </a:solidFill>
                <a:latin typeface="+mn-lt"/>
                <a:ea typeface="+mn-ea"/>
                <a:cs typeface="+mn-cs"/>
              </a:rPr>
              <a:t>Sugar source:  ___________________</a:t>
            </a:r>
            <a:endParaRPr lang="en-US" dirty="0" smtClean="0"/>
          </a:p>
          <a:p>
            <a:pPr lvl="1"/>
            <a:r>
              <a:rPr lang="en-US" dirty="0" smtClean="0"/>
              <a:t>Pot Distilled</a:t>
            </a:r>
          </a:p>
          <a:p>
            <a:pPr lvl="1"/>
            <a:r>
              <a:rPr lang="en-US" dirty="0" smtClean="0">
                <a:hlinkClick r:id="rId2"/>
              </a:rPr>
              <a:t>Cognac</a:t>
            </a:r>
            <a:r>
              <a:rPr lang="en-US" dirty="0" smtClean="0"/>
              <a:t>,</a:t>
            </a:r>
            <a:r>
              <a:rPr lang="en-US" baseline="0" dirty="0" smtClean="0"/>
              <a:t>  </a:t>
            </a:r>
            <a:r>
              <a:rPr lang="en-US" dirty="0" smtClean="0"/>
              <a:t>Armagnac, Calvados, American Brandy</a:t>
            </a:r>
          </a:p>
          <a:p>
            <a:pPr lvl="0"/>
            <a:r>
              <a:rPr lang="en-US" dirty="0" smtClean="0">
                <a:hlinkClick r:id="rId3"/>
              </a:rPr>
              <a:t>Rum</a:t>
            </a:r>
            <a:endParaRPr lang="en-US" dirty="0" smtClean="0"/>
          </a:p>
          <a:p>
            <a:pPr lvl="1"/>
            <a:r>
              <a:rPr lang="en-US" dirty="0" smtClean="0"/>
              <a:t>Sugar source:  ___________________</a:t>
            </a:r>
          </a:p>
          <a:p>
            <a:pPr lvl="1"/>
            <a:r>
              <a:rPr lang="en-US" dirty="0" smtClean="0"/>
              <a:t>Continuous “Coffey” Stills</a:t>
            </a:r>
          </a:p>
          <a:p>
            <a:pPr lvl="1"/>
            <a:r>
              <a:rPr lang="en-US" dirty="0" smtClean="0"/>
              <a:t>Types of Rum</a:t>
            </a:r>
          </a:p>
          <a:p>
            <a:pPr lvl="2"/>
            <a:r>
              <a:rPr lang="en-US" dirty="0" smtClean="0"/>
              <a:t>Clear and Dark</a:t>
            </a:r>
          </a:p>
          <a:p>
            <a:pPr lvl="0"/>
            <a:r>
              <a:rPr lang="en-US" dirty="0" smtClean="0">
                <a:hlinkClick r:id="rId4"/>
              </a:rPr>
              <a:t>Tequila</a:t>
            </a:r>
            <a:endParaRPr lang="en-US" dirty="0" smtClean="0"/>
          </a:p>
          <a:p>
            <a:pPr lvl="1"/>
            <a:r>
              <a:rPr lang="en-US" dirty="0" smtClean="0"/>
              <a:t>Sugar source:  ___________________</a:t>
            </a:r>
          </a:p>
          <a:p>
            <a:pPr lvl="1"/>
            <a:r>
              <a:rPr lang="en-US" dirty="0" smtClean="0"/>
              <a:t>Pot Distilled</a:t>
            </a:r>
          </a:p>
          <a:p>
            <a:pPr lvl="1"/>
            <a:r>
              <a:rPr lang="en-US" dirty="0" smtClean="0"/>
              <a:t>Types of Tequila:</a:t>
            </a:r>
          </a:p>
          <a:p>
            <a:pPr lvl="2"/>
            <a:r>
              <a:rPr lang="en-US" dirty="0" smtClean="0"/>
              <a:t>Blanco/silver, </a:t>
            </a:r>
            <a:r>
              <a:rPr lang="en-US" dirty="0" err="1" smtClean="0"/>
              <a:t>reposado</a:t>
            </a:r>
            <a:r>
              <a:rPr lang="en-US" dirty="0" smtClean="0"/>
              <a:t>, </a:t>
            </a:r>
            <a:r>
              <a:rPr lang="en-US" dirty="0" err="1" smtClean="0"/>
              <a:t>añejo</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 before we go</a:t>
            </a:r>
            <a:endParaRPr lang="en-US" dirty="0"/>
          </a:p>
        </p:txBody>
      </p:sp>
      <p:sp>
        <p:nvSpPr>
          <p:cNvPr id="3" name="Content Placeholder 2"/>
          <p:cNvSpPr>
            <a:spLocks noGrp="1"/>
          </p:cNvSpPr>
          <p:nvPr>
            <p:ph idx="1"/>
          </p:nvPr>
        </p:nvSpPr>
        <p:spPr>
          <a:xfrm>
            <a:off x="457200" y="1646237"/>
            <a:ext cx="8382000" cy="4526280"/>
          </a:xfrm>
        </p:spPr>
        <p:txBody>
          <a:bodyPr/>
          <a:lstStyle/>
          <a:p>
            <a:r>
              <a:rPr lang="en-US" dirty="0" smtClean="0"/>
              <a:t>Congener</a:t>
            </a:r>
          </a:p>
          <a:p>
            <a:r>
              <a:rPr lang="en-US" dirty="0" smtClean="0"/>
              <a:t>Distillation</a:t>
            </a:r>
          </a:p>
          <a:p>
            <a:r>
              <a:rPr lang="en-US" dirty="0" smtClean="0"/>
              <a:t>Fermentation</a:t>
            </a:r>
          </a:p>
          <a:p>
            <a:r>
              <a:rPr lang="en-US" dirty="0" smtClean="0"/>
              <a:t>List types of spirits, name/base ingredient</a:t>
            </a:r>
          </a:p>
          <a:p>
            <a:r>
              <a:rPr lang="en-US" dirty="0" smtClean="0"/>
              <a:t>Proof vs. ABV</a:t>
            </a:r>
          </a:p>
          <a:p>
            <a:r>
              <a:rPr lang="en-US" dirty="0" smtClean="0"/>
              <a:t>Still (pot</a:t>
            </a:r>
            <a:r>
              <a:rPr lang="en-US" baseline="0" dirty="0" smtClean="0"/>
              <a:t> and continuous and which is used for each spirit)</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t>Until we meet again…</a:t>
            </a:r>
            <a:endParaRPr lang="en-US" sz="5400" dirty="0"/>
          </a:p>
        </p:txBody>
      </p:sp>
      <p:sp>
        <p:nvSpPr>
          <p:cNvPr id="5" name="Text Placeholder 4"/>
          <p:cNvSpPr>
            <a:spLocks noGrp="1"/>
          </p:cNvSpPr>
          <p:nvPr>
            <p:ph type="body" idx="1"/>
          </p:nvPr>
        </p:nvSpPr>
        <p:spPr/>
        <p:txBody>
          <a:bodyPr>
            <a:noAutofit/>
          </a:bodyPr>
          <a:lstStyle/>
          <a:p>
            <a:r>
              <a:rPr lang="en-US" sz="3600" dirty="0" smtClean="0"/>
              <a:t>Read Chapters 16 ,17, 18</a:t>
            </a:r>
          </a:p>
          <a:p>
            <a:r>
              <a:rPr lang="en-US" sz="3600" dirty="0" smtClean="0"/>
              <a:t>Comment on your classmates winery </a:t>
            </a:r>
            <a:r>
              <a:rPr lang="en-US" sz="3600" dirty="0" err="1" smtClean="0"/>
              <a:t>anysis</a:t>
            </a:r>
            <a:endParaRPr lang="en-US" sz="3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457200" y="-76200"/>
            <a:ext cx="8229600" cy="1143000"/>
          </a:xfrm>
        </p:spPr>
        <p:txBody>
          <a:bodyPr/>
          <a:lstStyle/>
          <a:p>
            <a:r>
              <a:rPr lang="en-US" dirty="0"/>
              <a:t>Overview</a:t>
            </a:r>
          </a:p>
        </p:txBody>
      </p:sp>
      <p:sp>
        <p:nvSpPr>
          <p:cNvPr id="5127" name="Rectangle 7"/>
          <p:cNvSpPr>
            <a:spLocks noGrp="1" noChangeArrowheads="1"/>
          </p:cNvSpPr>
          <p:nvPr>
            <p:ph type="body" idx="1"/>
          </p:nvPr>
        </p:nvSpPr>
        <p:spPr>
          <a:xfrm>
            <a:off x="457200" y="1036320"/>
            <a:ext cx="8229600" cy="4526280"/>
          </a:xfrm>
        </p:spPr>
        <p:txBody>
          <a:bodyPr/>
          <a:lstStyle/>
          <a:p>
            <a:r>
              <a:rPr lang="en-US" dirty="0"/>
              <a:t>Attendance</a:t>
            </a:r>
          </a:p>
          <a:p>
            <a:r>
              <a:rPr lang="en-US" dirty="0" err="1" smtClean="0"/>
              <a:t>OpenLab</a:t>
            </a:r>
            <a:r>
              <a:rPr lang="en-US" dirty="0" smtClean="0"/>
              <a:t>, a look into learning opportunities</a:t>
            </a:r>
            <a:endParaRPr lang="en-US" dirty="0"/>
          </a:p>
          <a:p>
            <a:r>
              <a:rPr lang="en-US" dirty="0"/>
              <a:t>Lecture</a:t>
            </a:r>
          </a:p>
          <a:p>
            <a:pPr lvl="1"/>
            <a:r>
              <a:rPr lang="en-US" dirty="0"/>
              <a:t>Introduction to </a:t>
            </a:r>
            <a:r>
              <a:rPr lang="en-US" dirty="0" smtClean="0"/>
              <a:t>Distilled Beverages</a:t>
            </a:r>
            <a:endParaRPr lang="en-US" dirty="0"/>
          </a:p>
        </p:txBody>
      </p:sp>
      <p:pic>
        <p:nvPicPr>
          <p:cNvPr id="19458" name="Picture 2" descr="http://cleartheway.net/wp-content/uploads/2013/06/cocktail-glasses-breakdown.png"/>
          <p:cNvPicPr>
            <a:picLocks noChangeAspect="1" noChangeArrowheads="1"/>
          </p:cNvPicPr>
          <p:nvPr/>
        </p:nvPicPr>
        <p:blipFill>
          <a:blip r:embed="rId3" cstate="print"/>
          <a:srcRect/>
          <a:stretch>
            <a:fillRect/>
          </a:stretch>
        </p:blipFill>
        <p:spPr bwMode="auto">
          <a:xfrm>
            <a:off x="0" y="3097529"/>
            <a:ext cx="9144000" cy="376047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2376" y="228600"/>
            <a:ext cx="7772400" cy="873370"/>
          </a:xfrm>
        </p:spPr>
        <p:txBody>
          <a:bodyPr/>
          <a:lstStyle/>
          <a:p>
            <a:r>
              <a:rPr lang="en-US" dirty="0" smtClean="0"/>
              <a:t>Objectives</a:t>
            </a:r>
            <a:endParaRPr lang="en-US" dirty="0"/>
          </a:p>
        </p:txBody>
      </p:sp>
      <p:sp>
        <p:nvSpPr>
          <p:cNvPr id="3" name="Text Placeholder 2"/>
          <p:cNvSpPr>
            <a:spLocks noGrp="1"/>
          </p:cNvSpPr>
          <p:nvPr>
            <p:ph type="body" idx="1"/>
          </p:nvPr>
        </p:nvSpPr>
        <p:spPr>
          <a:xfrm>
            <a:off x="228600" y="1066800"/>
            <a:ext cx="8915400" cy="5791200"/>
          </a:xfrm>
        </p:spPr>
        <p:txBody>
          <a:bodyPr>
            <a:normAutofit/>
          </a:bodyPr>
          <a:lstStyle/>
          <a:p>
            <a:pPr marL="228600" indent="-228600" algn="l" fontAlgn="base">
              <a:buFont typeface="Arial" pitchFamily="34" charset="0"/>
              <a:buChar char="•"/>
            </a:pPr>
            <a:r>
              <a:rPr lang="en-US" sz="2400" b="1" dirty="0" smtClean="0"/>
              <a:t>Identify distilled beverages</a:t>
            </a:r>
          </a:p>
          <a:p>
            <a:pPr marL="868680" lvl="1" fontAlgn="base">
              <a:buFont typeface="Arial" pitchFamily="34" charset="0"/>
              <a:buChar char="•"/>
            </a:pPr>
            <a:r>
              <a:rPr lang="en-US" sz="1600" dirty="0" smtClean="0"/>
              <a:t>General Information about process: </a:t>
            </a:r>
            <a:r>
              <a:rPr lang="en-US" sz="1600" dirty="0" smtClean="0">
                <a:hlinkClick r:id="rId2"/>
              </a:rPr>
              <a:t>TASTING</a:t>
            </a:r>
            <a:endParaRPr lang="en-US" sz="1600" dirty="0" smtClean="0"/>
          </a:p>
          <a:p>
            <a:pPr marL="868680" lvl="1" fontAlgn="base">
              <a:buFont typeface="Arial" pitchFamily="34" charset="0"/>
              <a:buChar char="•"/>
            </a:pPr>
            <a:r>
              <a:rPr lang="en-US" sz="1600" dirty="0" smtClean="0"/>
              <a:t>Distillation: </a:t>
            </a:r>
            <a:r>
              <a:rPr lang="en-US" sz="1600" dirty="0" smtClean="0">
                <a:hlinkClick r:id="rId3"/>
              </a:rPr>
              <a:t>Pot Still</a:t>
            </a:r>
            <a:r>
              <a:rPr lang="en-US" sz="1600" dirty="0" smtClean="0"/>
              <a:t> and </a:t>
            </a:r>
            <a:r>
              <a:rPr lang="en-US" sz="1600" dirty="0" smtClean="0">
                <a:hlinkClick r:id="rId4"/>
              </a:rPr>
              <a:t>Column Still</a:t>
            </a:r>
            <a:endParaRPr lang="en-US" sz="1600" dirty="0" smtClean="0"/>
          </a:p>
          <a:p>
            <a:pPr marL="868680" lvl="1" fontAlgn="base">
              <a:buFont typeface="Arial" pitchFamily="34" charset="0"/>
              <a:buChar char="•"/>
            </a:pPr>
            <a:r>
              <a:rPr lang="en-US" sz="1600" dirty="0" smtClean="0"/>
              <a:t>Here are some fun links if you wish to learn more about mixed drinks (we will not cove this information in class or on the exam): </a:t>
            </a:r>
            <a:r>
              <a:rPr lang="en-US" sz="1600" dirty="0" smtClean="0">
                <a:hlinkClick r:id="rId5"/>
              </a:rPr>
              <a:t>Fun videos</a:t>
            </a:r>
            <a:r>
              <a:rPr lang="en-US" sz="1600" dirty="0" smtClean="0"/>
              <a:t> and </a:t>
            </a:r>
            <a:r>
              <a:rPr lang="en-US" sz="1600" dirty="0" smtClean="0">
                <a:hlinkClick r:id="rId6"/>
              </a:rPr>
              <a:t>cocktail recipes</a:t>
            </a:r>
            <a:endParaRPr lang="en-US" sz="1600" dirty="0" smtClean="0"/>
          </a:p>
          <a:p>
            <a:pPr marL="228600" indent="-228600" algn="l" fontAlgn="base">
              <a:buFont typeface="Arial" pitchFamily="34" charset="0"/>
              <a:buChar char="•"/>
            </a:pPr>
            <a:r>
              <a:rPr lang="en-US" sz="2400" b="1" dirty="0" smtClean="0"/>
              <a:t>Discuss how spirits are produced using proper industry terminology</a:t>
            </a:r>
          </a:p>
          <a:p>
            <a:pPr marL="868680" lvl="1" fontAlgn="base">
              <a:buFont typeface="Arial" pitchFamily="34" charset="0"/>
              <a:buChar char="•"/>
            </a:pPr>
            <a:r>
              <a:rPr lang="en-US" sz="1600" dirty="0" smtClean="0"/>
              <a:t>Know the sugar sources for major categories of spirit production</a:t>
            </a:r>
          </a:p>
          <a:p>
            <a:pPr marL="868680" lvl="1" fontAlgn="base">
              <a:buFont typeface="Arial" pitchFamily="34" charset="0"/>
              <a:buChar char="•"/>
            </a:pPr>
            <a:r>
              <a:rPr lang="en-US" sz="1600" dirty="0" smtClean="0"/>
              <a:t>Learn about: Production of </a:t>
            </a:r>
            <a:r>
              <a:rPr lang="en-US" sz="1600" dirty="0" smtClean="0">
                <a:hlinkClick r:id="rId7"/>
              </a:rPr>
              <a:t>Vodka</a:t>
            </a:r>
            <a:r>
              <a:rPr lang="en-US" sz="1600" dirty="0" smtClean="0"/>
              <a:t>, </a:t>
            </a:r>
            <a:r>
              <a:rPr lang="en-US" sz="1600" dirty="0" smtClean="0">
                <a:hlinkClick r:id="rId8"/>
              </a:rPr>
              <a:t>History of Vodka</a:t>
            </a:r>
            <a:r>
              <a:rPr lang="en-US" sz="1600" dirty="0" smtClean="0"/>
              <a:t>, Production of </a:t>
            </a:r>
            <a:r>
              <a:rPr lang="en-US" sz="1600" dirty="0" smtClean="0">
                <a:hlinkClick r:id="rId9"/>
              </a:rPr>
              <a:t>Gin</a:t>
            </a:r>
            <a:r>
              <a:rPr lang="en-US" sz="1600" dirty="0" smtClean="0"/>
              <a:t>, History </a:t>
            </a:r>
            <a:r>
              <a:rPr lang="en-US" sz="1600" dirty="0" err="1" smtClean="0"/>
              <a:t>of</a:t>
            </a:r>
            <a:r>
              <a:rPr lang="en-US" sz="1600" dirty="0" err="1" smtClean="0">
                <a:hlinkClick r:id="rId10"/>
              </a:rPr>
              <a:t>Gin</a:t>
            </a:r>
            <a:r>
              <a:rPr lang="en-US" sz="1600" dirty="0" smtClean="0"/>
              <a:t>, Production of </a:t>
            </a:r>
            <a:r>
              <a:rPr lang="en-US" sz="1600" dirty="0" smtClean="0">
                <a:hlinkClick r:id="rId11"/>
              </a:rPr>
              <a:t>Scotch</a:t>
            </a:r>
            <a:r>
              <a:rPr lang="en-US" sz="1600" dirty="0" smtClean="0"/>
              <a:t>, History of</a:t>
            </a:r>
            <a:r>
              <a:rPr lang="en-US" sz="1600" dirty="0" smtClean="0">
                <a:hlinkClick r:id="rId12"/>
              </a:rPr>
              <a:t> Scotch</a:t>
            </a:r>
            <a:endParaRPr lang="en-US" sz="1600" dirty="0" smtClean="0"/>
          </a:p>
          <a:p>
            <a:pPr marL="868680" lvl="1" fontAlgn="base">
              <a:buFont typeface="Arial" pitchFamily="34" charset="0"/>
              <a:buChar char="•"/>
            </a:pPr>
            <a:r>
              <a:rPr lang="en-US" sz="1600" dirty="0" smtClean="0"/>
              <a:t>Explain the factors that affect the taste of distilled beverages</a:t>
            </a:r>
          </a:p>
          <a:p>
            <a:pPr marL="868680" lvl="1" fontAlgn="base">
              <a:buFont typeface="Arial" pitchFamily="34" charset="0"/>
              <a:buChar char="•"/>
            </a:pPr>
            <a:r>
              <a:rPr lang="en-US" sz="1600" dirty="0" smtClean="0"/>
              <a:t>We will not taste during this session but have this available during class: </a:t>
            </a:r>
            <a:r>
              <a:rPr lang="en-US" sz="1600" dirty="0" smtClean="0">
                <a:hlinkClick r:id="rId13"/>
              </a:rPr>
              <a:t>Tasting Notes</a:t>
            </a:r>
            <a:endParaRPr lang="en-US" sz="1600" dirty="0" smtClean="0"/>
          </a:p>
          <a:p>
            <a:pPr marL="228600" indent="-228600" algn="l" fontAlgn="base">
              <a:buFont typeface="Arial" pitchFamily="34" charset="0"/>
              <a:buChar char="•"/>
            </a:pPr>
            <a:r>
              <a:rPr lang="en-US" sz="2400" b="1" dirty="0" smtClean="0"/>
              <a:t>Identify geographical regions where distilled beverages are produced</a:t>
            </a:r>
          </a:p>
          <a:p>
            <a:pPr marL="228600" indent="-228600" algn="l" fontAlgn="base">
              <a:buFont typeface="Arial" pitchFamily="34" charset="0"/>
              <a:buChar char="•"/>
            </a:pPr>
            <a:r>
              <a:rPr lang="en-US" sz="2400" b="1" dirty="0" smtClean="0"/>
              <a:t>Maps are available here: </a:t>
            </a:r>
            <a:r>
              <a:rPr lang="en-US" sz="2400" b="1" dirty="0" smtClean="0">
                <a:hlinkClick r:id="rId14"/>
              </a:rPr>
              <a:t>MAPS</a:t>
            </a:r>
            <a:r>
              <a:rPr lang="en-US" sz="2400" b="1" dirty="0" smtClean="0"/>
              <a:t>. Be familiar with the Cognac region and Scotch Whisky region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Producing Spirits: Distillation</a:t>
            </a:r>
            <a:endParaRPr lang="en-US" dirty="0"/>
          </a:p>
        </p:txBody>
      </p:sp>
      <p:sp>
        <p:nvSpPr>
          <p:cNvPr id="14" name="Content Placeholder 13"/>
          <p:cNvSpPr>
            <a:spLocks noGrp="1"/>
          </p:cNvSpPr>
          <p:nvPr>
            <p:ph idx="1"/>
          </p:nvPr>
        </p:nvSpPr>
        <p:spPr>
          <a:xfrm>
            <a:off x="304800" y="1447800"/>
            <a:ext cx="8610600" cy="5181599"/>
          </a:xfrm>
        </p:spPr>
        <p:txBody>
          <a:bodyPr>
            <a:normAutofit/>
          </a:bodyPr>
          <a:lstStyle/>
          <a:p>
            <a:pPr marL="514350" indent="-514350">
              <a:buFont typeface="+mj-lt"/>
              <a:buAutoNum type="arabicPeriod"/>
            </a:pPr>
            <a:r>
              <a:rPr lang="en-US" sz="4000" dirty="0" smtClean="0"/>
              <a:t>Prepare raw materials for fermentation</a:t>
            </a:r>
          </a:p>
          <a:p>
            <a:pPr marL="514350" indent="-514350">
              <a:buFont typeface="+mj-lt"/>
              <a:buAutoNum type="arabicPeriod"/>
            </a:pPr>
            <a:r>
              <a:rPr lang="en-US" sz="4000" dirty="0" smtClean="0"/>
              <a:t>Fermentation</a:t>
            </a:r>
          </a:p>
          <a:p>
            <a:pPr marL="514350" indent="-514350">
              <a:buFont typeface="+mj-lt"/>
              <a:buAutoNum type="arabicPeriod"/>
            </a:pPr>
            <a:r>
              <a:rPr lang="en-US" sz="4000" dirty="0" smtClean="0"/>
              <a:t>Distillation</a:t>
            </a:r>
          </a:p>
          <a:p>
            <a:pPr marL="514350" indent="-514350">
              <a:buFont typeface="+mj-lt"/>
              <a:buAutoNum type="arabicPeriod"/>
            </a:pPr>
            <a:r>
              <a:rPr lang="en-US" sz="4000" dirty="0" smtClean="0"/>
              <a:t>Post-distillation</a:t>
            </a:r>
          </a:p>
          <a:p>
            <a:pPr marL="862330" lvl="1" indent="-514350">
              <a:buNone/>
            </a:pPr>
            <a:r>
              <a:rPr lang="en-US" sz="3200" dirty="0" smtClean="0"/>
              <a:t>  Blending, maturation, flavor, sweetening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Fermentation</a:t>
            </a:r>
            <a:endParaRPr lang="en-US" dirty="0"/>
          </a:p>
        </p:txBody>
      </p:sp>
      <p:sp>
        <p:nvSpPr>
          <p:cNvPr id="3" name="Content Placeholder 2"/>
          <p:cNvSpPr>
            <a:spLocks noGrp="1"/>
          </p:cNvSpPr>
          <p:nvPr>
            <p:ph idx="1"/>
          </p:nvPr>
        </p:nvSpPr>
        <p:spPr>
          <a:xfrm>
            <a:off x="228600" y="1646237"/>
            <a:ext cx="8610600" cy="4526280"/>
          </a:xfrm>
        </p:spPr>
        <p:txBody>
          <a:bodyPr>
            <a:noAutofit/>
          </a:bodyPr>
          <a:lstStyle/>
          <a:p>
            <a:pPr marL="49213" lvl="1" indent="7938">
              <a:buNone/>
            </a:pPr>
            <a:r>
              <a:rPr lang="en-US" sz="3600" u="sng" dirty="0" smtClean="0"/>
              <a:t>Formula:</a:t>
            </a:r>
          </a:p>
          <a:p>
            <a:pPr marL="49213" lvl="1" indent="7938">
              <a:buNone/>
            </a:pPr>
            <a:r>
              <a:rPr lang="en-US" sz="3600" dirty="0" smtClean="0"/>
              <a:t>Sugar +  Yeast = </a:t>
            </a:r>
          </a:p>
          <a:p>
            <a:pPr marL="49213" lvl="1" indent="7938">
              <a:buNone/>
            </a:pPr>
            <a:r>
              <a:rPr lang="en-US" sz="3600" dirty="0" smtClean="0"/>
              <a:t>	Ethanol + Carbon Dioxide + Heat</a:t>
            </a:r>
          </a:p>
          <a:p>
            <a:pPr marL="49213" lvl="1" indent="7938">
              <a:buNone/>
            </a:pPr>
            <a:endParaRPr lang="en-US" sz="3600" dirty="0" smtClean="0"/>
          </a:p>
          <a:p>
            <a:pPr marL="49213" lvl="1" indent="7938">
              <a:buNone/>
            </a:pPr>
            <a:r>
              <a:rPr lang="en-US" sz="3600" u="sng" dirty="0" smtClean="0"/>
              <a:t>Goal of Fermentation</a:t>
            </a:r>
            <a:r>
              <a:rPr lang="en-US" sz="3600" dirty="0" smtClean="0"/>
              <a:t>: </a:t>
            </a:r>
          </a:p>
          <a:p>
            <a:pPr marL="49213" lvl="1" indent="7938">
              <a:buNone/>
            </a:pPr>
            <a:r>
              <a:rPr lang="en-US" sz="3600" dirty="0" smtClean="0"/>
              <a:t>release as many congeners as possible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Distillation</a:t>
            </a:r>
            <a:endParaRPr lang="en-US" dirty="0"/>
          </a:p>
        </p:txBody>
      </p:sp>
      <p:sp>
        <p:nvSpPr>
          <p:cNvPr id="3" name="Content Placeholder 2"/>
          <p:cNvSpPr>
            <a:spLocks noGrp="1"/>
          </p:cNvSpPr>
          <p:nvPr>
            <p:ph idx="1"/>
          </p:nvPr>
        </p:nvSpPr>
        <p:spPr/>
        <p:txBody>
          <a:bodyPr/>
          <a:lstStyle/>
          <a:p>
            <a:r>
              <a:rPr lang="en-US" dirty="0" smtClean="0"/>
              <a:t>The process of separating alcohol from water and other materials</a:t>
            </a:r>
          </a:p>
          <a:p>
            <a:endParaRPr lang="en-US" dirty="0" smtClean="0"/>
          </a:p>
          <a:p>
            <a:r>
              <a:rPr lang="en-US" dirty="0" smtClean="0"/>
              <a:t>Water boils: ____________</a:t>
            </a:r>
          </a:p>
          <a:p>
            <a:r>
              <a:rPr lang="en-US" dirty="0" smtClean="0"/>
              <a:t>Alcohol boils: ___________</a:t>
            </a:r>
          </a:p>
          <a:p>
            <a:endParaRPr lang="en-US" dirty="0" smtClean="0"/>
          </a:p>
          <a:p>
            <a:r>
              <a:rPr lang="en-US" dirty="0" smtClean="0">
                <a:hlinkClick r:id="rId3"/>
              </a:rPr>
              <a:t>Pot Still</a:t>
            </a:r>
            <a:endParaRPr lang="en-US" dirty="0" smtClean="0"/>
          </a:p>
          <a:p>
            <a:r>
              <a:rPr lang="en-US" dirty="0" smtClean="0"/>
              <a:t>Continuous “Coffey” Still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 Still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Since early times, the distillation of wine into cognac has been carried out in a large copper pot still, called an alembic, topped with a long &quot;swan's neck&quot;. By French law, the stills are limited to small capacities in order to ensure a slow and precise distillation."/>
          <p:cNvPicPr>
            <a:picLocks noChangeAspect="1" noChangeArrowheads="1"/>
          </p:cNvPicPr>
          <p:nvPr/>
        </p:nvPicPr>
        <p:blipFill>
          <a:blip r:embed="rId2" cstate="print"/>
          <a:srcRect/>
          <a:stretch>
            <a:fillRect/>
          </a:stretch>
        </p:blipFill>
        <p:spPr bwMode="auto">
          <a:xfrm>
            <a:off x="838200" y="1447800"/>
            <a:ext cx="7467600" cy="512906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3554" name="Picture 2" descr="https://www.sweacademy.com/gallospiritsacademy/content/Spirits_02Distillation/distillation_11.png"/>
          <p:cNvPicPr>
            <a:picLocks noChangeAspect="1" noChangeArrowheads="1"/>
          </p:cNvPicPr>
          <p:nvPr/>
        </p:nvPicPr>
        <p:blipFill>
          <a:blip r:embed="rId3" cstate="print"/>
          <a:srcRect/>
          <a:stretch>
            <a:fillRect/>
          </a:stretch>
        </p:blipFill>
        <p:spPr bwMode="auto">
          <a:xfrm>
            <a:off x="1170860" y="228600"/>
            <a:ext cx="6525340" cy="6419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380998"/>
          <a:ext cx="8610602" cy="6477003"/>
        </p:xfrm>
        <a:graphic>
          <a:graphicData uri="http://schemas.openxmlformats.org/drawingml/2006/table">
            <a:tbl>
              <a:tblPr/>
              <a:tblGrid>
                <a:gridCol w="4305301"/>
                <a:gridCol w="4305301"/>
              </a:tblGrid>
              <a:tr h="784323">
                <a:tc>
                  <a:txBody>
                    <a:bodyPr/>
                    <a:lstStyle/>
                    <a:p>
                      <a:r>
                        <a:rPr lang="en-US" sz="2000" b="1" u="sng" dirty="0"/>
                        <a:t>Benefits of pot 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c>
                  <a:txBody>
                    <a:bodyPr/>
                    <a:lstStyle/>
                    <a:p>
                      <a:r>
                        <a:rPr lang="en-US" sz="2000" b="1" u="sng" dirty="0"/>
                        <a:t>Benefits of </a:t>
                      </a:r>
                      <a:r>
                        <a:rPr lang="en-US" sz="2000" b="1" u="sng" dirty="0" smtClean="0"/>
                        <a:t>continuous </a:t>
                      </a:r>
                      <a:r>
                        <a:rPr lang="en-US" sz="2000" b="1" u="sng" dirty="0"/>
                        <a:t>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r>
              <a:tr h="1138536">
                <a:tc>
                  <a:txBody>
                    <a:bodyPr/>
                    <a:lstStyle/>
                    <a:p>
                      <a:r>
                        <a:rPr lang="en-US" sz="2000" dirty="0"/>
                        <a:t>Greater congener retention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be engineered to remove specific congeners with a high degree of precision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Multiple distilling process results in greater array of flavor components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operate continuously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Choice of size and shape affects quality of ultimate spirit</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Ability of distiller to "fine tune" exact components in final spirit for taste and quality purposes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Appropriate for products produced in relatively small batches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Because of high purity potential, appropriate for "white" spirits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Legally required in some cases, as in Cognac and single malt Scotch Whisky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produce spirit at higher level of alcohol than pot stills, and in a single distillation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1089</TotalTime>
  <Words>440</Words>
  <Application>Microsoft Office PowerPoint</Application>
  <PresentationFormat>On-screen Show (4:3)</PresentationFormat>
  <Paragraphs>125</Paragraphs>
  <Slides>15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Rockwell</vt:lpstr>
      <vt:lpstr>Wingdings 2</vt:lpstr>
      <vt:lpstr>Foundry</vt:lpstr>
      <vt:lpstr>Wine and Beverage Management Distilled Beverages</vt:lpstr>
      <vt:lpstr>Overview</vt:lpstr>
      <vt:lpstr>Objectives</vt:lpstr>
      <vt:lpstr>Producing Spirits: Distillation</vt:lpstr>
      <vt:lpstr>Fermentation</vt:lpstr>
      <vt:lpstr>Distillation</vt:lpstr>
      <vt:lpstr>Pot Still</vt:lpstr>
      <vt:lpstr>PowerPoint Presentation</vt:lpstr>
      <vt:lpstr>PowerPoint Presentation</vt:lpstr>
      <vt:lpstr>Types of spirits/raw materials</vt:lpstr>
      <vt:lpstr>Grain Based</vt:lpstr>
      <vt:lpstr>Neutral Spirits</vt:lpstr>
      <vt:lpstr>Fruit &amp; Plant Based</vt:lpstr>
      <vt:lpstr>Terms to know before we go</vt:lpstr>
      <vt:lpstr>Until we meet again…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Wine and Beverage Management</dc:title>
  <dc:creator>goodvino</dc:creator>
  <cp:lastModifiedBy>hmgt</cp:lastModifiedBy>
  <cp:revision>77</cp:revision>
  <dcterms:created xsi:type="dcterms:W3CDTF">2013-01-23T04:03:34Z</dcterms:created>
  <dcterms:modified xsi:type="dcterms:W3CDTF">2017-11-30T20:34:52Z</dcterms:modified>
</cp:coreProperties>
</file>