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338" r:id="rId2"/>
    <p:sldId id="303" r:id="rId3"/>
    <p:sldId id="334" r:id="rId4"/>
    <p:sldId id="344" r:id="rId5"/>
    <p:sldId id="335" r:id="rId6"/>
    <p:sldId id="332" r:id="rId7"/>
    <p:sldId id="333" r:id="rId8"/>
    <p:sldId id="336" r:id="rId9"/>
    <p:sldId id="337" r:id="rId10"/>
    <p:sldId id="343" r:id="rId11"/>
    <p:sldId id="339" r:id="rId12"/>
    <p:sldId id="342" r:id="rId13"/>
    <p:sldId id="341" r:id="rId14"/>
    <p:sldId id="27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3150AC-D915-4FF2-851A-376A463081F8}" v="1181" dt="2021-09-01T20:04:25.3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B33150AC-D915-4FF2-851A-376A463081F8}"/>
    <pc:docChg chg="undo redo custSel addSld delSld modSld">
      <pc:chgData name="Tom Smith" userId="eac52e5223bf4258" providerId="LiveId" clId="{B33150AC-D915-4FF2-851A-376A463081F8}" dt="2021-09-01T20:04:25.384" v="2166" actId="12"/>
      <pc:docMkLst>
        <pc:docMk/>
      </pc:docMkLst>
      <pc:sldChg chg="del">
        <pc:chgData name="Tom Smith" userId="eac52e5223bf4258" providerId="LiveId" clId="{B33150AC-D915-4FF2-851A-376A463081F8}" dt="2021-08-31T21:40:45.116" v="13" actId="47"/>
        <pc:sldMkLst>
          <pc:docMk/>
          <pc:sldMk cId="3355501316" sldId="259"/>
        </pc:sldMkLst>
      </pc:sldChg>
      <pc:sldChg chg="modSp mod">
        <pc:chgData name="Tom Smith" userId="eac52e5223bf4258" providerId="LiveId" clId="{B33150AC-D915-4FF2-851A-376A463081F8}" dt="2021-09-01T00:58:56.876" v="2158" actId="20577"/>
        <pc:sldMkLst>
          <pc:docMk/>
          <pc:sldMk cId="1552480648" sldId="272"/>
        </pc:sldMkLst>
        <pc:spChg chg="mod">
          <ac:chgData name="Tom Smith" userId="eac52e5223bf4258" providerId="LiveId" clId="{B33150AC-D915-4FF2-851A-376A463081F8}" dt="2021-09-01T00:58:56.876" v="2158" actId="20577"/>
          <ac:spMkLst>
            <pc:docMk/>
            <pc:sldMk cId="1552480648" sldId="272"/>
            <ac:spMk id="3" creationId="{00000000-0000-0000-0000-000000000000}"/>
          </ac:spMkLst>
        </pc:spChg>
      </pc:sldChg>
      <pc:sldChg chg="delSp add del setBg delDesignElem">
        <pc:chgData name="Tom Smith" userId="eac52e5223bf4258" providerId="LiveId" clId="{B33150AC-D915-4FF2-851A-376A463081F8}" dt="2021-09-01T19:59:24.025" v="2162"/>
        <pc:sldMkLst>
          <pc:docMk/>
          <pc:sldMk cId="3088053136" sldId="334"/>
        </pc:sldMkLst>
        <pc:spChg chg="del">
          <ac:chgData name="Tom Smith" userId="eac52e5223bf4258" providerId="LiveId" clId="{B33150AC-D915-4FF2-851A-376A463081F8}" dt="2021-09-01T19:59:24.025" v="2162"/>
          <ac:spMkLst>
            <pc:docMk/>
            <pc:sldMk cId="3088053136" sldId="334"/>
            <ac:spMk id="1041" creationId="{45D37F4E-DDB4-456B-97E0-9937730A039F}"/>
          </ac:spMkLst>
        </pc:spChg>
        <pc:spChg chg="del">
          <ac:chgData name="Tom Smith" userId="eac52e5223bf4258" providerId="LiveId" clId="{B33150AC-D915-4FF2-851A-376A463081F8}" dt="2021-09-01T19:59:24.025" v="2162"/>
          <ac:spMkLst>
            <pc:docMk/>
            <pc:sldMk cId="3088053136" sldId="334"/>
            <ac:spMk id="1042" creationId="{B2DD41CD-8F47-4F56-AD12-4E2FF7696987}"/>
          </ac:spMkLst>
        </pc:spChg>
      </pc:sldChg>
      <pc:sldChg chg="modSp mod">
        <pc:chgData name="Tom Smith" userId="eac52e5223bf4258" providerId="LiveId" clId="{B33150AC-D915-4FF2-851A-376A463081F8}" dt="2021-08-31T22:25:40.202" v="2150" actId="20577"/>
        <pc:sldMkLst>
          <pc:docMk/>
          <pc:sldMk cId="3801785789" sldId="337"/>
        </pc:sldMkLst>
        <pc:spChg chg="mod">
          <ac:chgData name="Tom Smith" userId="eac52e5223bf4258" providerId="LiveId" clId="{B33150AC-D915-4FF2-851A-376A463081F8}" dt="2021-08-31T22:25:40.202" v="2150" actId="20577"/>
          <ac:spMkLst>
            <pc:docMk/>
            <pc:sldMk cId="3801785789" sldId="337"/>
            <ac:spMk id="3" creationId="{048B0A9B-EB26-4AA7-94F1-A4C0C44F268D}"/>
          </ac:spMkLst>
        </pc:spChg>
      </pc:sldChg>
      <pc:sldChg chg="modSp add mod">
        <pc:chgData name="Tom Smith" userId="eac52e5223bf4258" providerId="LiveId" clId="{B33150AC-D915-4FF2-851A-376A463081F8}" dt="2021-08-31T22:24:41.248" v="2086" actId="20577"/>
        <pc:sldMkLst>
          <pc:docMk/>
          <pc:sldMk cId="1425299591" sldId="338"/>
        </pc:sldMkLst>
        <pc:spChg chg="mod">
          <ac:chgData name="Tom Smith" userId="eac52e5223bf4258" providerId="LiveId" clId="{B33150AC-D915-4FF2-851A-376A463081F8}" dt="2021-08-31T21:40:33.303" v="10" actId="120"/>
          <ac:spMkLst>
            <pc:docMk/>
            <pc:sldMk cId="1425299591" sldId="338"/>
            <ac:spMk id="3" creationId="{00000000-0000-0000-0000-000000000000}"/>
          </ac:spMkLst>
        </pc:spChg>
        <pc:spChg chg="mod">
          <ac:chgData name="Tom Smith" userId="eac52e5223bf4258" providerId="LiveId" clId="{B33150AC-D915-4FF2-851A-376A463081F8}" dt="2021-08-31T22:24:41.248" v="2086" actId="20577"/>
          <ac:spMkLst>
            <pc:docMk/>
            <pc:sldMk cId="1425299591" sldId="338"/>
            <ac:spMk id="5" creationId="{5BA7CFA9-0436-4B38-A031-AB70223CE8D9}"/>
          </ac:spMkLst>
        </pc:spChg>
      </pc:sldChg>
      <pc:sldChg chg="addSp modSp new mod setBg modAnim">
        <pc:chgData name="Tom Smith" userId="eac52e5223bf4258" providerId="LiveId" clId="{B33150AC-D915-4FF2-851A-376A463081F8}" dt="2021-08-31T21:51:23.803" v="406" actId="20577"/>
        <pc:sldMkLst>
          <pc:docMk/>
          <pc:sldMk cId="362699962" sldId="339"/>
        </pc:sldMkLst>
        <pc:spChg chg="mod">
          <ac:chgData name="Tom Smith" userId="eac52e5223bf4258" providerId="LiveId" clId="{B33150AC-D915-4FF2-851A-376A463081F8}" dt="2021-08-31T21:51:12.255" v="401" actId="26606"/>
          <ac:spMkLst>
            <pc:docMk/>
            <pc:sldMk cId="362699962" sldId="339"/>
            <ac:spMk id="2" creationId="{D84A82D6-20D5-4260-9FA5-88505A18269E}"/>
          </ac:spMkLst>
        </pc:spChg>
        <pc:spChg chg="mod">
          <ac:chgData name="Tom Smith" userId="eac52e5223bf4258" providerId="LiveId" clId="{B33150AC-D915-4FF2-851A-376A463081F8}" dt="2021-08-31T21:51:23.803" v="406" actId="20577"/>
          <ac:spMkLst>
            <pc:docMk/>
            <pc:sldMk cId="362699962" sldId="339"/>
            <ac:spMk id="3" creationId="{6862025E-0821-407F-8AAB-B65089CC6906}"/>
          </ac:spMkLst>
        </pc:spChg>
        <pc:spChg chg="add">
          <ac:chgData name="Tom Smith" userId="eac52e5223bf4258" providerId="LiveId" clId="{B33150AC-D915-4FF2-851A-376A463081F8}" dt="2021-08-31T21:51:12.255" v="401" actId="26606"/>
          <ac:spMkLst>
            <pc:docMk/>
            <pc:sldMk cId="362699962" sldId="339"/>
            <ac:spMk id="71" creationId="{45D37F4E-DDB4-456B-97E0-9937730A039F}"/>
          </ac:spMkLst>
        </pc:spChg>
        <pc:spChg chg="add">
          <ac:chgData name="Tom Smith" userId="eac52e5223bf4258" providerId="LiveId" clId="{B33150AC-D915-4FF2-851A-376A463081F8}" dt="2021-08-31T21:51:12.255" v="401" actId="26606"/>
          <ac:spMkLst>
            <pc:docMk/>
            <pc:sldMk cId="362699962" sldId="339"/>
            <ac:spMk id="73" creationId="{B2DD41CD-8F47-4F56-AD12-4E2FF7696987}"/>
          </ac:spMkLst>
        </pc:spChg>
        <pc:picChg chg="add mod">
          <ac:chgData name="Tom Smith" userId="eac52e5223bf4258" providerId="LiveId" clId="{B33150AC-D915-4FF2-851A-376A463081F8}" dt="2021-08-31T21:51:12.255" v="401" actId="26606"/>
          <ac:picMkLst>
            <pc:docMk/>
            <pc:sldMk cId="362699962" sldId="339"/>
            <ac:picMk id="3074" creationId="{292C1B2C-50CC-43CF-A72A-BF42880158B4}"/>
          </ac:picMkLst>
        </pc:picChg>
      </pc:sldChg>
      <pc:sldChg chg="addSp delSp modSp add del mod modClrScheme modAnim delDesignElem chgLayout">
        <pc:chgData name="Tom Smith" userId="eac52e5223bf4258" providerId="LiveId" clId="{B33150AC-D915-4FF2-851A-376A463081F8}" dt="2021-08-31T22:08:26.450" v="964" actId="47"/>
        <pc:sldMkLst>
          <pc:docMk/>
          <pc:sldMk cId="1684181841" sldId="340"/>
        </pc:sldMkLst>
        <pc:spChg chg="mod ord">
          <ac:chgData name="Tom Smith" userId="eac52e5223bf4258" providerId="LiveId" clId="{B33150AC-D915-4FF2-851A-376A463081F8}" dt="2021-08-31T21:57:36.012" v="509" actId="700"/>
          <ac:spMkLst>
            <pc:docMk/>
            <pc:sldMk cId="1684181841" sldId="340"/>
            <ac:spMk id="2" creationId="{D84A82D6-20D5-4260-9FA5-88505A18269E}"/>
          </ac:spMkLst>
        </pc:spChg>
        <pc:spChg chg="mod ord">
          <ac:chgData name="Tom Smith" userId="eac52e5223bf4258" providerId="LiveId" clId="{B33150AC-D915-4FF2-851A-376A463081F8}" dt="2021-08-31T22:04:22.652" v="841" actId="27636"/>
          <ac:spMkLst>
            <pc:docMk/>
            <pc:sldMk cId="1684181841" sldId="340"/>
            <ac:spMk id="3" creationId="{6862025E-0821-407F-8AAB-B65089CC6906}"/>
          </ac:spMkLst>
        </pc:spChg>
        <pc:spChg chg="add mod ord">
          <ac:chgData name="Tom Smith" userId="eac52e5223bf4258" providerId="LiveId" clId="{B33150AC-D915-4FF2-851A-376A463081F8}" dt="2021-08-31T22:04:22.652" v="842" actId="27636"/>
          <ac:spMkLst>
            <pc:docMk/>
            <pc:sldMk cId="1684181841" sldId="340"/>
            <ac:spMk id="4" creationId="{B8A30A13-22EB-43C8-8DB2-823AA3CD4D67}"/>
          </ac:spMkLst>
        </pc:spChg>
        <pc:spChg chg="add mod ord">
          <ac:chgData name="Tom Smith" userId="eac52e5223bf4258" providerId="LiveId" clId="{B33150AC-D915-4FF2-851A-376A463081F8}" dt="2021-08-31T21:59:47.696" v="599" actId="20577"/>
          <ac:spMkLst>
            <pc:docMk/>
            <pc:sldMk cId="1684181841" sldId="340"/>
            <ac:spMk id="5" creationId="{83B1D182-5326-449C-B69E-77DC596A2F49}"/>
          </ac:spMkLst>
        </pc:spChg>
        <pc:spChg chg="add mod ord">
          <ac:chgData name="Tom Smith" userId="eac52e5223bf4258" providerId="LiveId" clId="{B33150AC-D915-4FF2-851A-376A463081F8}" dt="2021-08-31T22:01:46.751" v="758" actId="20577"/>
          <ac:spMkLst>
            <pc:docMk/>
            <pc:sldMk cId="1684181841" sldId="340"/>
            <ac:spMk id="6" creationId="{3EC1FF68-BEE5-4EA5-96B8-260CBC28CAC5}"/>
          </ac:spMkLst>
        </pc:spChg>
        <pc:spChg chg="del">
          <ac:chgData name="Tom Smith" userId="eac52e5223bf4258" providerId="LiveId" clId="{B33150AC-D915-4FF2-851A-376A463081F8}" dt="2021-08-31T21:55:50.442" v="493" actId="700"/>
          <ac:spMkLst>
            <pc:docMk/>
            <pc:sldMk cId="1684181841" sldId="340"/>
            <ac:spMk id="71" creationId="{45D37F4E-DDB4-456B-97E0-9937730A039F}"/>
          </ac:spMkLst>
        </pc:spChg>
        <pc:spChg chg="del">
          <ac:chgData name="Tom Smith" userId="eac52e5223bf4258" providerId="LiveId" clId="{B33150AC-D915-4FF2-851A-376A463081F8}" dt="2021-08-31T21:55:50.442" v="493" actId="700"/>
          <ac:spMkLst>
            <pc:docMk/>
            <pc:sldMk cId="1684181841" sldId="340"/>
            <ac:spMk id="73" creationId="{B2DD41CD-8F47-4F56-AD12-4E2FF7696987}"/>
          </ac:spMkLst>
        </pc:spChg>
        <pc:picChg chg="del">
          <ac:chgData name="Tom Smith" userId="eac52e5223bf4258" providerId="LiveId" clId="{B33150AC-D915-4FF2-851A-376A463081F8}" dt="2021-08-31T21:55:45.131" v="492" actId="478"/>
          <ac:picMkLst>
            <pc:docMk/>
            <pc:sldMk cId="1684181841" sldId="340"/>
            <ac:picMk id="3074" creationId="{292C1B2C-50CC-43CF-A72A-BF42880158B4}"/>
          </ac:picMkLst>
        </pc:picChg>
      </pc:sldChg>
      <pc:sldChg chg="addSp delSp modSp add mod modAnim">
        <pc:chgData name="Tom Smith" userId="eac52e5223bf4258" providerId="LiveId" clId="{B33150AC-D915-4FF2-851A-376A463081F8}" dt="2021-09-01T20:04:25.384" v="2166" actId="12"/>
        <pc:sldMkLst>
          <pc:docMk/>
          <pc:sldMk cId="1579720314" sldId="341"/>
        </pc:sldMkLst>
        <pc:spChg chg="mod">
          <ac:chgData name="Tom Smith" userId="eac52e5223bf4258" providerId="LiveId" clId="{B33150AC-D915-4FF2-851A-376A463081F8}" dt="2021-08-31T22:05:47.848" v="884" actId="26606"/>
          <ac:spMkLst>
            <pc:docMk/>
            <pc:sldMk cId="1579720314" sldId="341"/>
            <ac:spMk id="2" creationId="{D84A82D6-20D5-4260-9FA5-88505A18269E}"/>
          </ac:spMkLst>
        </pc:spChg>
        <pc:spChg chg="mod">
          <ac:chgData name="Tom Smith" userId="eac52e5223bf4258" providerId="LiveId" clId="{B33150AC-D915-4FF2-851A-376A463081F8}" dt="2021-09-01T20:04:25.384" v="2166" actId="12"/>
          <ac:spMkLst>
            <pc:docMk/>
            <pc:sldMk cId="1579720314" sldId="341"/>
            <ac:spMk id="3" creationId="{6862025E-0821-407F-8AAB-B65089CC6906}"/>
          </ac:spMkLst>
        </pc:spChg>
        <pc:spChg chg="del">
          <ac:chgData name="Tom Smith" userId="eac52e5223bf4258" providerId="LiveId" clId="{B33150AC-D915-4FF2-851A-376A463081F8}" dt="2021-08-31T22:05:47.848" v="884" actId="26606"/>
          <ac:spMkLst>
            <pc:docMk/>
            <pc:sldMk cId="1579720314" sldId="341"/>
            <ac:spMk id="71" creationId="{45D37F4E-DDB4-456B-97E0-9937730A039F}"/>
          </ac:spMkLst>
        </pc:spChg>
        <pc:spChg chg="del">
          <ac:chgData name="Tom Smith" userId="eac52e5223bf4258" providerId="LiveId" clId="{B33150AC-D915-4FF2-851A-376A463081F8}" dt="2021-08-31T22:05:47.848" v="884" actId="26606"/>
          <ac:spMkLst>
            <pc:docMk/>
            <pc:sldMk cId="1579720314" sldId="341"/>
            <ac:spMk id="73" creationId="{B2DD41CD-8F47-4F56-AD12-4E2FF7696987}"/>
          </ac:spMkLst>
        </pc:spChg>
        <pc:spChg chg="add">
          <ac:chgData name="Tom Smith" userId="eac52e5223bf4258" providerId="LiveId" clId="{B33150AC-D915-4FF2-851A-376A463081F8}" dt="2021-08-31T22:05:47.848" v="884" actId="26606"/>
          <ac:spMkLst>
            <pc:docMk/>
            <pc:sldMk cId="1579720314" sldId="341"/>
            <ac:spMk id="78" creationId="{777A147A-9ED8-46B4-8660-1B3C2AA880B5}"/>
          </ac:spMkLst>
        </pc:spChg>
        <pc:spChg chg="add">
          <ac:chgData name="Tom Smith" userId="eac52e5223bf4258" providerId="LiveId" clId="{B33150AC-D915-4FF2-851A-376A463081F8}" dt="2021-08-31T22:05:47.848" v="884" actId="26606"/>
          <ac:spMkLst>
            <pc:docMk/>
            <pc:sldMk cId="1579720314" sldId="341"/>
            <ac:spMk id="80" creationId="{5D6C15A0-C087-4593-8414-2B4EC1CDC3DE}"/>
          </ac:spMkLst>
        </pc:spChg>
        <pc:picChg chg="del">
          <ac:chgData name="Tom Smith" userId="eac52e5223bf4258" providerId="LiveId" clId="{B33150AC-D915-4FF2-851A-376A463081F8}" dt="2021-08-31T22:05:36.934" v="883" actId="478"/>
          <ac:picMkLst>
            <pc:docMk/>
            <pc:sldMk cId="1579720314" sldId="341"/>
            <ac:picMk id="3074" creationId="{292C1B2C-50CC-43CF-A72A-BF42880158B4}"/>
          </ac:picMkLst>
        </pc:picChg>
      </pc:sldChg>
      <pc:sldChg chg="delSp add del setBg delDesignElem">
        <pc:chgData name="Tom Smith" userId="eac52e5223bf4258" providerId="LiveId" clId="{B33150AC-D915-4FF2-851A-376A463081F8}" dt="2021-08-31T22:02:41.807" v="762" actId="47"/>
        <pc:sldMkLst>
          <pc:docMk/>
          <pc:sldMk cId="2026061715" sldId="341"/>
        </pc:sldMkLst>
        <pc:spChg chg="del">
          <ac:chgData name="Tom Smith" userId="eac52e5223bf4258" providerId="LiveId" clId="{B33150AC-D915-4FF2-851A-376A463081F8}" dt="2021-08-31T22:02:12.900" v="760"/>
          <ac:spMkLst>
            <pc:docMk/>
            <pc:sldMk cId="2026061715" sldId="341"/>
            <ac:spMk id="71" creationId="{45D37F4E-DDB4-456B-97E0-9937730A039F}"/>
          </ac:spMkLst>
        </pc:spChg>
        <pc:spChg chg="del">
          <ac:chgData name="Tom Smith" userId="eac52e5223bf4258" providerId="LiveId" clId="{B33150AC-D915-4FF2-851A-376A463081F8}" dt="2021-08-31T22:02:12.900" v="760"/>
          <ac:spMkLst>
            <pc:docMk/>
            <pc:sldMk cId="2026061715" sldId="341"/>
            <ac:spMk id="73" creationId="{B2DD41CD-8F47-4F56-AD12-4E2FF7696987}"/>
          </ac:spMkLst>
        </pc:spChg>
      </pc:sldChg>
      <pc:sldChg chg="addSp delSp modSp add mod modAnim">
        <pc:chgData name="Tom Smith" userId="eac52e5223bf4258" providerId="LiveId" clId="{B33150AC-D915-4FF2-851A-376A463081F8}" dt="2021-08-31T22:17:26.344" v="1591" actId="20577"/>
        <pc:sldMkLst>
          <pc:docMk/>
          <pc:sldMk cId="801193833" sldId="342"/>
        </pc:sldMkLst>
        <pc:spChg chg="mod">
          <ac:chgData name="Tom Smith" userId="eac52e5223bf4258" providerId="LiveId" clId="{B33150AC-D915-4FF2-851A-376A463081F8}" dt="2021-08-31T22:13:42.502" v="1218" actId="26606"/>
          <ac:spMkLst>
            <pc:docMk/>
            <pc:sldMk cId="801193833" sldId="342"/>
            <ac:spMk id="2" creationId="{D84A82D6-20D5-4260-9FA5-88505A18269E}"/>
          </ac:spMkLst>
        </pc:spChg>
        <pc:spChg chg="mod">
          <ac:chgData name="Tom Smith" userId="eac52e5223bf4258" providerId="LiveId" clId="{B33150AC-D915-4FF2-851A-376A463081F8}" dt="2021-08-31T22:17:26.344" v="1591" actId="20577"/>
          <ac:spMkLst>
            <pc:docMk/>
            <pc:sldMk cId="801193833" sldId="342"/>
            <ac:spMk id="3" creationId="{6862025E-0821-407F-8AAB-B65089CC6906}"/>
          </ac:spMkLst>
        </pc:spChg>
        <pc:spChg chg="del">
          <ac:chgData name="Tom Smith" userId="eac52e5223bf4258" providerId="LiveId" clId="{B33150AC-D915-4FF2-851A-376A463081F8}" dt="2021-08-31T22:13:42.502" v="1218" actId="26606"/>
          <ac:spMkLst>
            <pc:docMk/>
            <pc:sldMk cId="801193833" sldId="342"/>
            <ac:spMk id="71" creationId="{45D37F4E-DDB4-456B-97E0-9937730A039F}"/>
          </ac:spMkLst>
        </pc:spChg>
        <pc:spChg chg="del">
          <ac:chgData name="Tom Smith" userId="eac52e5223bf4258" providerId="LiveId" clId="{B33150AC-D915-4FF2-851A-376A463081F8}" dt="2021-08-31T22:13:42.502" v="1218" actId="26606"/>
          <ac:spMkLst>
            <pc:docMk/>
            <pc:sldMk cId="801193833" sldId="342"/>
            <ac:spMk id="73" creationId="{B2DD41CD-8F47-4F56-AD12-4E2FF7696987}"/>
          </ac:spMkLst>
        </pc:spChg>
        <pc:spChg chg="add">
          <ac:chgData name="Tom Smith" userId="eac52e5223bf4258" providerId="LiveId" clId="{B33150AC-D915-4FF2-851A-376A463081F8}" dt="2021-08-31T22:13:42.502" v="1218" actId="26606"/>
          <ac:spMkLst>
            <pc:docMk/>
            <pc:sldMk cId="801193833" sldId="342"/>
            <ac:spMk id="135" creationId="{45D37F4E-DDB4-456B-97E0-9937730A039F}"/>
          </ac:spMkLst>
        </pc:spChg>
        <pc:spChg chg="add">
          <ac:chgData name="Tom Smith" userId="eac52e5223bf4258" providerId="LiveId" clId="{B33150AC-D915-4FF2-851A-376A463081F8}" dt="2021-08-31T22:13:42.502" v="1218" actId="26606"/>
          <ac:spMkLst>
            <pc:docMk/>
            <pc:sldMk cId="801193833" sldId="342"/>
            <ac:spMk id="137" creationId="{B2DD41CD-8F47-4F56-AD12-4E2FF7696987}"/>
          </ac:spMkLst>
        </pc:spChg>
        <pc:picChg chg="del">
          <ac:chgData name="Tom Smith" userId="eac52e5223bf4258" providerId="LiveId" clId="{B33150AC-D915-4FF2-851A-376A463081F8}" dt="2021-08-31T22:13:35.887" v="1216" actId="478"/>
          <ac:picMkLst>
            <pc:docMk/>
            <pc:sldMk cId="801193833" sldId="342"/>
            <ac:picMk id="3074" creationId="{292C1B2C-50CC-43CF-A72A-BF42880158B4}"/>
          </ac:picMkLst>
        </pc:picChg>
        <pc:picChg chg="add mod">
          <ac:chgData name="Tom Smith" userId="eac52e5223bf4258" providerId="LiveId" clId="{B33150AC-D915-4FF2-851A-376A463081F8}" dt="2021-08-31T22:13:42.502" v="1218" actId="26606"/>
          <ac:picMkLst>
            <pc:docMk/>
            <pc:sldMk cId="801193833" sldId="342"/>
            <ac:picMk id="4098" creationId="{47E30C8F-FB20-4233-BEF4-F8A171FC14CC}"/>
          </ac:picMkLst>
        </pc:picChg>
      </pc:sldChg>
      <pc:sldChg chg="modSp add mod">
        <pc:chgData name="Tom Smith" userId="eac52e5223bf4258" providerId="LiveId" clId="{B33150AC-D915-4FF2-851A-376A463081F8}" dt="2021-08-31T22:26:08.363" v="2152" actId="207"/>
        <pc:sldMkLst>
          <pc:docMk/>
          <pc:sldMk cId="3640446398" sldId="343"/>
        </pc:sldMkLst>
        <pc:spChg chg="mod">
          <ac:chgData name="Tom Smith" userId="eac52e5223bf4258" providerId="LiveId" clId="{B33150AC-D915-4FF2-851A-376A463081F8}" dt="2021-08-31T22:26:00.062" v="2151" actId="207"/>
          <ac:spMkLst>
            <pc:docMk/>
            <pc:sldMk cId="3640446398" sldId="343"/>
            <ac:spMk id="3" creationId="{00000000-0000-0000-0000-000000000000}"/>
          </ac:spMkLst>
        </pc:spChg>
        <pc:spChg chg="mod">
          <ac:chgData name="Tom Smith" userId="eac52e5223bf4258" providerId="LiveId" clId="{B33150AC-D915-4FF2-851A-376A463081F8}" dt="2021-08-31T22:26:08.363" v="2152" actId="207"/>
          <ac:spMkLst>
            <pc:docMk/>
            <pc:sldMk cId="3640446398" sldId="343"/>
            <ac:spMk id="5" creationId="{5BA7CFA9-0436-4B38-A031-AB70223CE8D9}"/>
          </ac:spMkLst>
        </pc:spChg>
      </pc:sldChg>
      <pc:sldChg chg="delSp add setBg delDesignElem">
        <pc:chgData name="Tom Smith" userId="eac52e5223bf4258" providerId="LiveId" clId="{B33150AC-D915-4FF2-851A-376A463081F8}" dt="2021-09-01T19:59:24.025" v="2162"/>
        <pc:sldMkLst>
          <pc:docMk/>
          <pc:sldMk cId="2247206113" sldId="344"/>
        </pc:sldMkLst>
        <pc:spChg chg="del">
          <ac:chgData name="Tom Smith" userId="eac52e5223bf4258" providerId="LiveId" clId="{B33150AC-D915-4FF2-851A-376A463081F8}" dt="2021-09-01T19:59:24.025" v="2162"/>
          <ac:spMkLst>
            <pc:docMk/>
            <pc:sldMk cId="2247206113" sldId="344"/>
            <ac:spMk id="1041" creationId="{45D37F4E-DDB4-456B-97E0-9937730A039F}"/>
          </ac:spMkLst>
        </pc:spChg>
        <pc:spChg chg="del">
          <ac:chgData name="Tom Smith" userId="eac52e5223bf4258" providerId="LiveId" clId="{B33150AC-D915-4FF2-851A-376A463081F8}" dt="2021-09-01T19:59:24.025" v="2162"/>
          <ac:spMkLst>
            <pc:docMk/>
            <pc:sldMk cId="2247206113" sldId="344"/>
            <ac:spMk id="1042" creationId="{B2DD41CD-8F47-4F56-AD12-4E2FF769698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10</a:t>
            </a:fld>
            <a:endParaRPr lang="en-US"/>
          </a:p>
        </p:txBody>
      </p:sp>
    </p:spTree>
    <p:extLst>
      <p:ext uri="{BB962C8B-B14F-4D97-AF65-F5344CB8AC3E}">
        <p14:creationId xmlns:p14="http://schemas.microsoft.com/office/powerpoint/2010/main" val="2767654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14</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9/1/2021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openlab.citytech.cuny.edu/pennereng1121fall2021ol12wed6pm/2021/08/27/discussion-problems-and-issue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589936" y="4125125"/>
            <a:ext cx="4916129" cy="1975421"/>
          </a:xfrm>
        </p:spPr>
        <p:txBody>
          <a:bodyPr>
            <a:normAutofit fontScale="70000" lnSpcReduction="20000"/>
          </a:bodyPr>
          <a:lstStyle/>
          <a:p>
            <a:pPr algn="l"/>
            <a:r>
              <a:rPr lang="en-US" sz="5400" i="1" dirty="0">
                <a:solidFill>
                  <a:srgbClr val="FF0000"/>
                </a:solidFill>
                <a:cs typeface="Times New Roman" panose="02020603050405020304" pitchFamily="18" charset="0"/>
              </a:rPr>
              <a:t>Part 1 Objectives</a:t>
            </a:r>
          </a:p>
          <a:p>
            <a:pPr algn="l"/>
            <a:r>
              <a:rPr lang="en-US" sz="4100" dirty="0">
                <a:solidFill>
                  <a:srgbClr val="FF0000"/>
                </a:solidFill>
                <a:cs typeface="Times New Roman" panose="02020603050405020304" pitchFamily="18" charset="0"/>
              </a:rPr>
              <a:t>Discuss “discourse community”</a:t>
            </a:r>
          </a:p>
          <a:p>
            <a:pPr algn="l"/>
            <a:r>
              <a:rPr lang="en-US" sz="4100" dirty="0">
                <a:solidFill>
                  <a:srgbClr val="FF0000"/>
                </a:solidFill>
                <a:cs typeface="Times New Roman" panose="02020603050405020304" pitchFamily="18" charset="0"/>
              </a:rPr>
              <a:t>Discuss Swales’ work</a:t>
            </a:r>
          </a:p>
          <a:p>
            <a:pPr algn="l"/>
            <a:r>
              <a:rPr lang="en-US" sz="4100" dirty="0">
                <a:solidFill>
                  <a:srgbClr val="FF0000"/>
                </a:solidFill>
                <a:cs typeface="Times New Roman" panose="02020603050405020304" pitchFamily="18" charset="0"/>
              </a:rPr>
              <a:t>Learn how to post on OpenLab</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a:extLst>
              <a:ext uri="{FF2B5EF4-FFF2-40B4-BE49-F238E27FC236}">
                <a16:creationId xmlns:a16="http://schemas.microsoft.com/office/drawing/2014/main" id="{5BA7CFA9-0436-4B38-A031-AB70223CE8D9}"/>
              </a:ext>
            </a:extLst>
          </p:cNvPr>
          <p:cNvSpPr txBox="1">
            <a:spLocks/>
          </p:cNvSpPr>
          <p:nvPr/>
        </p:nvSpPr>
        <p:spPr>
          <a:xfrm>
            <a:off x="6597441" y="4125126"/>
            <a:ext cx="5004619" cy="1975421"/>
          </a:xfrm>
          <a:prstGeom prst="rect">
            <a:avLst/>
          </a:prstGeom>
        </p:spPr>
        <p:txBody>
          <a:bodyPr vert="horz" lIns="91440" tIns="45720" rIns="91440" bIns="45720" rtlCol="0">
            <a:normAutofit fontScale="6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5400" i="1" dirty="0">
                <a:cs typeface="Times New Roman" panose="02020603050405020304" pitchFamily="18" charset="0"/>
              </a:rPr>
              <a:t>Part 2 Objectives</a:t>
            </a:r>
          </a:p>
          <a:p>
            <a:pPr algn="r"/>
            <a:r>
              <a:rPr lang="en-US" sz="4100" dirty="0">
                <a:cs typeface="Times New Roman" panose="02020603050405020304" pitchFamily="18" charset="0"/>
              </a:rPr>
              <a:t>Discuss U1 writing</a:t>
            </a:r>
          </a:p>
          <a:p>
            <a:pPr algn="r"/>
            <a:r>
              <a:rPr lang="en-US" sz="4100" dirty="0">
                <a:cs typeface="Times New Roman" panose="02020603050405020304" pitchFamily="18" charset="0"/>
              </a:rPr>
              <a:t>Brainstorm discourse communities</a:t>
            </a:r>
          </a:p>
          <a:p>
            <a:pPr algn="r"/>
            <a:r>
              <a:rPr lang="en-US" sz="4100" dirty="0">
                <a:cs typeface="Times New Roman" panose="02020603050405020304" pitchFamily="18" charset="0"/>
              </a:rPr>
              <a:t>Spend time writing</a:t>
            </a:r>
          </a:p>
          <a:p>
            <a:pPr algn="r"/>
            <a:endParaRPr lang="en-US" sz="4100" dirty="0">
              <a:cs typeface="Times New Roman" panose="02020603050405020304" pitchFamily="18" charset="0"/>
            </a:endParaRPr>
          </a:p>
          <a:p>
            <a:pPr algn="r"/>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spTree>
    <p:extLst>
      <p:ext uri="{BB962C8B-B14F-4D97-AF65-F5344CB8AC3E}">
        <p14:creationId xmlns:p14="http://schemas.microsoft.com/office/powerpoint/2010/main" val="1425299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589936" y="4125125"/>
            <a:ext cx="4916129" cy="1975421"/>
          </a:xfrm>
        </p:spPr>
        <p:txBody>
          <a:bodyPr>
            <a:normAutofit fontScale="70000" lnSpcReduction="20000"/>
          </a:bodyPr>
          <a:lstStyle/>
          <a:p>
            <a:pPr algn="l"/>
            <a:r>
              <a:rPr lang="en-US" sz="5400" i="1" dirty="0">
                <a:cs typeface="Times New Roman" panose="02020603050405020304" pitchFamily="18" charset="0"/>
              </a:rPr>
              <a:t>Part 1 Objectives</a:t>
            </a:r>
          </a:p>
          <a:p>
            <a:pPr algn="l"/>
            <a:r>
              <a:rPr lang="en-US" sz="4100" dirty="0">
                <a:cs typeface="Times New Roman" panose="02020603050405020304" pitchFamily="18" charset="0"/>
              </a:rPr>
              <a:t>Discuss “discourse community”</a:t>
            </a:r>
          </a:p>
          <a:p>
            <a:pPr algn="l"/>
            <a:r>
              <a:rPr lang="en-US" sz="4100" dirty="0">
                <a:cs typeface="Times New Roman" panose="02020603050405020304" pitchFamily="18" charset="0"/>
              </a:rPr>
              <a:t>Discuss Swales’ work</a:t>
            </a:r>
          </a:p>
          <a:p>
            <a:pPr algn="l"/>
            <a:r>
              <a:rPr lang="en-US" sz="4100" dirty="0">
                <a:cs typeface="Times New Roman" panose="02020603050405020304" pitchFamily="18" charset="0"/>
              </a:rPr>
              <a:t>Learn how to post on OpenLab</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a:extLst>
              <a:ext uri="{FF2B5EF4-FFF2-40B4-BE49-F238E27FC236}">
                <a16:creationId xmlns:a16="http://schemas.microsoft.com/office/drawing/2014/main" id="{5BA7CFA9-0436-4B38-A031-AB70223CE8D9}"/>
              </a:ext>
            </a:extLst>
          </p:cNvPr>
          <p:cNvSpPr txBox="1">
            <a:spLocks/>
          </p:cNvSpPr>
          <p:nvPr/>
        </p:nvSpPr>
        <p:spPr>
          <a:xfrm>
            <a:off x="6597441" y="4125126"/>
            <a:ext cx="5004619" cy="1975421"/>
          </a:xfrm>
          <a:prstGeom prst="rect">
            <a:avLst/>
          </a:prstGeom>
        </p:spPr>
        <p:txBody>
          <a:bodyPr vert="horz" lIns="91440" tIns="45720" rIns="91440" bIns="45720" rtlCol="0">
            <a:normAutofit fontScale="6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US" sz="5400" i="1" dirty="0">
                <a:solidFill>
                  <a:srgbClr val="FF0000"/>
                </a:solidFill>
                <a:cs typeface="Times New Roman" panose="02020603050405020304" pitchFamily="18" charset="0"/>
              </a:rPr>
              <a:t>Part 2 Objectives</a:t>
            </a:r>
          </a:p>
          <a:p>
            <a:pPr algn="r"/>
            <a:r>
              <a:rPr lang="en-US" sz="4100" dirty="0">
                <a:solidFill>
                  <a:srgbClr val="FF0000"/>
                </a:solidFill>
                <a:cs typeface="Times New Roman" panose="02020603050405020304" pitchFamily="18" charset="0"/>
              </a:rPr>
              <a:t>Discuss U1 writing</a:t>
            </a:r>
          </a:p>
          <a:p>
            <a:pPr algn="r"/>
            <a:r>
              <a:rPr lang="en-US" sz="4100" dirty="0">
                <a:solidFill>
                  <a:srgbClr val="FF0000"/>
                </a:solidFill>
                <a:cs typeface="Times New Roman" panose="02020603050405020304" pitchFamily="18" charset="0"/>
              </a:rPr>
              <a:t>Brainstorm discourse communities</a:t>
            </a:r>
          </a:p>
          <a:p>
            <a:pPr algn="r"/>
            <a:r>
              <a:rPr lang="en-US" sz="4100" dirty="0">
                <a:solidFill>
                  <a:srgbClr val="FF0000"/>
                </a:solidFill>
                <a:cs typeface="Times New Roman" panose="02020603050405020304" pitchFamily="18" charset="0"/>
              </a:rPr>
              <a:t>Spend time writing</a:t>
            </a:r>
          </a:p>
          <a:p>
            <a:pPr algn="r"/>
            <a:endParaRPr lang="en-US" sz="4100" dirty="0">
              <a:cs typeface="Times New Roman" panose="02020603050405020304" pitchFamily="18" charset="0"/>
            </a:endParaRPr>
          </a:p>
          <a:p>
            <a:pPr algn="r"/>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spTree>
    <p:extLst>
      <p:ext uri="{BB962C8B-B14F-4D97-AF65-F5344CB8AC3E}">
        <p14:creationId xmlns:p14="http://schemas.microsoft.com/office/powerpoint/2010/main" val="3640446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4A82D6-20D5-4260-9FA5-88505A18269E}"/>
              </a:ext>
            </a:extLst>
          </p:cNvPr>
          <p:cNvSpPr>
            <a:spLocks noGrp="1"/>
          </p:cNvSpPr>
          <p:nvPr>
            <p:ph type="title"/>
          </p:nvPr>
        </p:nvSpPr>
        <p:spPr>
          <a:xfrm>
            <a:off x="572493" y="238539"/>
            <a:ext cx="11018520" cy="1434415"/>
          </a:xfrm>
        </p:spPr>
        <p:txBody>
          <a:bodyPr anchor="b">
            <a:normAutofit/>
          </a:bodyPr>
          <a:lstStyle/>
          <a:p>
            <a:r>
              <a:rPr lang="en-US" sz="5000" dirty="0"/>
              <a:t>Unit 1: Discourse Community Assignment</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862025E-0821-407F-8AAB-B65089CC6906}"/>
              </a:ext>
            </a:extLst>
          </p:cNvPr>
          <p:cNvSpPr>
            <a:spLocks noGrp="1"/>
          </p:cNvSpPr>
          <p:nvPr>
            <p:ph idx="1"/>
          </p:nvPr>
        </p:nvSpPr>
        <p:spPr>
          <a:xfrm>
            <a:off x="572493" y="2071316"/>
            <a:ext cx="6713552" cy="4119172"/>
          </a:xfrm>
        </p:spPr>
        <p:txBody>
          <a:bodyPr anchor="t">
            <a:normAutofit/>
          </a:bodyPr>
          <a:lstStyle/>
          <a:p>
            <a:r>
              <a:rPr lang="en-US" sz="2200" dirty="0"/>
              <a:t>Let’s look at the U1 writing assignment. You can find it under Major Assignments.</a:t>
            </a:r>
          </a:p>
          <a:p>
            <a:r>
              <a:rPr lang="en-US" sz="2200" dirty="0"/>
              <a:t>I’ll give you a few minutes to review it.</a:t>
            </a:r>
          </a:p>
          <a:p>
            <a:r>
              <a:rPr lang="en-US" sz="2200" dirty="0"/>
              <a:t>What, in a few words, are you going to do for this assignment?</a:t>
            </a:r>
          </a:p>
          <a:p>
            <a:r>
              <a:rPr lang="en-US" sz="2200" dirty="0"/>
              <a:t>When’s the first draft due?</a:t>
            </a:r>
          </a:p>
          <a:p>
            <a:r>
              <a:rPr lang="en-US" sz="2200" dirty="0"/>
              <a:t>When’s the final draft due?</a:t>
            </a:r>
          </a:p>
          <a:p>
            <a:r>
              <a:rPr lang="en-US" sz="2200" dirty="0"/>
              <a:t>What questions do you have?</a:t>
            </a:r>
          </a:p>
          <a:p>
            <a:endParaRPr lang="en-US" sz="2200" dirty="0"/>
          </a:p>
        </p:txBody>
      </p:sp>
      <p:pic>
        <p:nvPicPr>
          <p:cNvPr id="3074" name="Picture 2" descr="Community | Page 2 | Elegant Themes Blog">
            <a:extLst>
              <a:ext uri="{FF2B5EF4-FFF2-40B4-BE49-F238E27FC236}">
                <a16:creationId xmlns:a16="http://schemas.microsoft.com/office/drawing/2014/main" id="{292C1B2C-50CC-43CF-A72A-BF42880158B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876" r="22249"/>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699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4A82D6-20D5-4260-9FA5-88505A18269E}"/>
              </a:ext>
            </a:extLst>
          </p:cNvPr>
          <p:cNvSpPr>
            <a:spLocks noGrp="1"/>
          </p:cNvSpPr>
          <p:nvPr>
            <p:ph type="title"/>
          </p:nvPr>
        </p:nvSpPr>
        <p:spPr>
          <a:xfrm>
            <a:off x="572493" y="238539"/>
            <a:ext cx="11018520" cy="1434415"/>
          </a:xfrm>
        </p:spPr>
        <p:txBody>
          <a:bodyPr anchor="b">
            <a:normAutofit/>
          </a:bodyPr>
          <a:lstStyle/>
          <a:p>
            <a:r>
              <a:rPr lang="en-US" sz="5400"/>
              <a:t>Brainstorm</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862025E-0821-407F-8AAB-B65089CC6906}"/>
              </a:ext>
            </a:extLst>
          </p:cNvPr>
          <p:cNvSpPr>
            <a:spLocks noGrp="1"/>
          </p:cNvSpPr>
          <p:nvPr>
            <p:ph idx="1"/>
          </p:nvPr>
        </p:nvSpPr>
        <p:spPr>
          <a:xfrm>
            <a:off x="572493" y="2071316"/>
            <a:ext cx="6713552" cy="4119172"/>
          </a:xfrm>
        </p:spPr>
        <p:txBody>
          <a:bodyPr anchor="t">
            <a:normAutofit/>
          </a:bodyPr>
          <a:lstStyle/>
          <a:p>
            <a:r>
              <a:rPr lang="en-US" sz="2200" dirty="0"/>
              <a:t>The U1 assignment asks you to “pick an issue or problem that is important to one of your discourse communities.”</a:t>
            </a:r>
          </a:p>
          <a:p>
            <a:r>
              <a:rPr lang="en-US" sz="2200" dirty="0"/>
              <a:t>For 10-15 minutes, brainstorm on your own about this.</a:t>
            </a:r>
          </a:p>
          <a:p>
            <a:r>
              <a:rPr lang="en-US" sz="2200" dirty="0"/>
              <a:t>Think about the discourse communities you thought about during the first half of this class.</a:t>
            </a:r>
          </a:p>
          <a:p>
            <a:r>
              <a:rPr lang="en-US" sz="2200" dirty="0"/>
              <a:t>What problems or issues does each community have to deal with?</a:t>
            </a:r>
          </a:p>
          <a:p>
            <a:r>
              <a:rPr lang="en-US" sz="2200" dirty="0"/>
              <a:t>When time’s up, I’m going to put you into breakout rooms. Share your ideas. Ask each other follow-up questions!</a:t>
            </a:r>
          </a:p>
          <a:p>
            <a:endParaRPr lang="en-US" sz="2200" dirty="0"/>
          </a:p>
        </p:txBody>
      </p:sp>
      <p:pic>
        <p:nvPicPr>
          <p:cNvPr id="4098" name="Picture 2" descr="How to Run a Brainstorming Meeting that Actually Works">
            <a:extLst>
              <a:ext uri="{FF2B5EF4-FFF2-40B4-BE49-F238E27FC236}">
                <a16:creationId xmlns:a16="http://schemas.microsoft.com/office/drawing/2014/main" id="{47E30C8F-FB20-4233-BEF4-F8A171FC14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843" r="3941"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119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4A82D6-20D5-4260-9FA5-88505A18269E}"/>
              </a:ext>
            </a:extLst>
          </p:cNvPr>
          <p:cNvSpPr>
            <a:spLocks noGrp="1"/>
          </p:cNvSpPr>
          <p:nvPr>
            <p:ph type="title"/>
          </p:nvPr>
        </p:nvSpPr>
        <p:spPr>
          <a:xfrm>
            <a:off x="841248" y="548640"/>
            <a:ext cx="3600860" cy="5431536"/>
          </a:xfrm>
        </p:spPr>
        <p:txBody>
          <a:bodyPr>
            <a:normAutofit/>
          </a:bodyPr>
          <a:lstStyle/>
          <a:p>
            <a:r>
              <a:rPr lang="en-US" sz="3400"/>
              <a:t>Write/Think/Write</a:t>
            </a:r>
          </a:p>
        </p:txBody>
      </p:sp>
      <p:sp>
        <p:nvSpPr>
          <p:cNvPr id="8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862025E-0821-407F-8AAB-B65089CC6906}"/>
              </a:ext>
            </a:extLst>
          </p:cNvPr>
          <p:cNvSpPr>
            <a:spLocks noGrp="1"/>
          </p:cNvSpPr>
          <p:nvPr>
            <p:ph idx="1"/>
          </p:nvPr>
        </p:nvSpPr>
        <p:spPr>
          <a:xfrm>
            <a:off x="5126418" y="552091"/>
            <a:ext cx="6224335" cy="5431536"/>
          </a:xfrm>
        </p:spPr>
        <p:txBody>
          <a:bodyPr anchor="ctr">
            <a:normAutofit/>
          </a:bodyPr>
          <a:lstStyle/>
          <a:p>
            <a:r>
              <a:rPr lang="en-US" sz="1700" dirty="0">
                <a:latin typeface="Lato"/>
              </a:rPr>
              <a:t>By 11:59 PM on Thursday, September 2, finish the double-entry journal.</a:t>
            </a:r>
          </a:p>
          <a:p>
            <a:r>
              <a:rPr lang="en-US" sz="1700" dirty="0">
                <a:latin typeface="Lato"/>
              </a:rPr>
              <a:t>This post should be under </a:t>
            </a:r>
            <a:r>
              <a:rPr lang="en-US" sz="1700" b="1" dirty="0">
                <a:latin typeface="Lato"/>
              </a:rPr>
              <a:t>Introductory Work</a:t>
            </a:r>
            <a:r>
              <a:rPr lang="en-US" sz="1700" dirty="0">
                <a:latin typeface="Lato"/>
              </a:rPr>
              <a:t> (which is under Student Work). </a:t>
            </a:r>
          </a:p>
          <a:p>
            <a:r>
              <a:rPr lang="en-US" sz="1700" dirty="0">
                <a:latin typeface="Lato"/>
              </a:rPr>
              <a:t>Title it </a:t>
            </a:r>
            <a:r>
              <a:rPr lang="en-US" sz="1700" b="1" dirty="0">
                <a:latin typeface="Lato"/>
              </a:rPr>
              <a:t>Full Name, Swales’ Quotes</a:t>
            </a:r>
            <a:r>
              <a:rPr lang="en-US" sz="1700" dirty="0">
                <a:latin typeface="Lato"/>
              </a:rPr>
              <a:t>.</a:t>
            </a:r>
          </a:p>
          <a:p>
            <a:r>
              <a:rPr lang="en-US" sz="1700" dirty="0">
                <a:latin typeface="Lato"/>
              </a:rPr>
              <a:t>By 11:59 PM on Sunday, September 5, do the following </a:t>
            </a:r>
            <a:r>
              <a:rPr lang="en-US" sz="1700" b="1" dirty="0">
                <a:latin typeface="Lato"/>
              </a:rPr>
              <a:t>two</a:t>
            </a:r>
            <a:r>
              <a:rPr lang="en-US" sz="1700" dirty="0">
                <a:latin typeface="Lato"/>
              </a:rPr>
              <a:t> assignments.</a:t>
            </a:r>
          </a:p>
          <a:p>
            <a:pPr marL="342900" indent="-342900">
              <a:buFont typeface="+mj-lt"/>
              <a:buAutoNum type="arabicPeriod"/>
            </a:pPr>
            <a:r>
              <a:rPr lang="en-US" sz="1700" dirty="0"/>
              <a:t>Think about the basic definition Swales gives, and make a list of </a:t>
            </a:r>
            <a:r>
              <a:rPr lang="en-US" sz="1700" b="1" dirty="0"/>
              <a:t>three </a:t>
            </a:r>
            <a:r>
              <a:rPr lang="en-US" sz="1700" dirty="0"/>
              <a:t>discourse communities </a:t>
            </a:r>
            <a:r>
              <a:rPr lang="en-US" sz="1700" b="1" dirty="0"/>
              <a:t>you</a:t>
            </a:r>
            <a:r>
              <a:rPr lang="en-US" sz="1700" dirty="0"/>
              <a:t> participate in. Use a couple of sentences to describe each discourse community you listed, and discuss the basic “values, assumptions, and ways of communicating” found in each one. Create a post under </a:t>
            </a:r>
            <a:r>
              <a:rPr lang="en-US" sz="1700" b="1" dirty="0"/>
              <a:t>Introductory Work</a:t>
            </a:r>
            <a:r>
              <a:rPr lang="en-US" sz="1700" dirty="0"/>
              <a:t> (under </a:t>
            </a:r>
            <a:r>
              <a:rPr lang="en-US" sz="1700" b="1" dirty="0"/>
              <a:t>Student Work</a:t>
            </a:r>
            <a:r>
              <a:rPr lang="en-US" sz="1700" dirty="0"/>
              <a:t>). Title it: </a:t>
            </a:r>
            <a:r>
              <a:rPr lang="en-US" sz="1700" b="1" dirty="0"/>
              <a:t>Full Name, My Discourse Communities</a:t>
            </a:r>
            <a:r>
              <a:rPr lang="en-US" sz="1700" dirty="0"/>
              <a:t>.</a:t>
            </a:r>
          </a:p>
          <a:p>
            <a:pPr marL="342900" indent="-342900">
              <a:buFont typeface="+mj-lt"/>
              <a:buAutoNum type="arabicPeriod"/>
            </a:pPr>
            <a:r>
              <a:rPr lang="en-US" sz="1700" dirty="0"/>
              <a:t>Respond to the </a:t>
            </a:r>
            <a:r>
              <a:rPr lang="en-US" sz="1700" b="1" dirty="0">
                <a:hlinkClick r:id="rId2">
                  <a:extLst>
                    <a:ext uri="{A12FA001-AC4F-418D-AE19-62706E023703}">
                      <ahyp:hlinkClr xmlns:ahyp="http://schemas.microsoft.com/office/drawing/2018/hyperlinkcolor" val="tx"/>
                    </a:ext>
                  </a:extLst>
                </a:hlinkClick>
              </a:rPr>
              <a:t>Discussion Question </a:t>
            </a:r>
            <a:r>
              <a:rPr lang="en-US" sz="1700" dirty="0">
                <a:hlinkClick r:id="rId2">
                  <a:extLst>
                    <a:ext uri="{A12FA001-AC4F-418D-AE19-62706E023703}">
                      <ahyp:hlinkClr xmlns:ahyp="http://schemas.microsoft.com/office/drawing/2018/hyperlinkcolor" val="tx"/>
                    </a:ext>
                  </a:extLst>
                </a:hlinkClick>
              </a:rPr>
              <a:t>“Problems and Issues”</a:t>
            </a:r>
            <a:r>
              <a:rPr lang="en-US" sz="1700" dirty="0"/>
              <a:t>: Go back to your list of Discourse Communities and name two or three problems or issues that are central to each one.</a:t>
            </a:r>
            <a:endParaRPr lang="en-US" sz="1700" dirty="0">
              <a:latin typeface="Lato"/>
            </a:endParaRPr>
          </a:p>
          <a:p>
            <a:endParaRPr lang="en-US" sz="1700" dirty="0"/>
          </a:p>
        </p:txBody>
      </p:sp>
    </p:spTree>
    <p:extLst>
      <p:ext uri="{BB962C8B-B14F-4D97-AF65-F5344CB8AC3E}">
        <p14:creationId xmlns:p14="http://schemas.microsoft.com/office/powerpoint/2010/main" val="1579720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fontScale="92500" lnSpcReduction="10000"/>
          </a:bodyPr>
          <a:lstStyle/>
          <a:p>
            <a:r>
              <a:rPr lang="en-US" dirty="0"/>
              <a:t>We won’t be seeing each other until </a:t>
            </a:r>
            <a:r>
              <a:rPr lang="en-US" dirty="0">
                <a:solidFill>
                  <a:srgbClr val="FF0000"/>
                </a:solidFill>
                <a:highlight>
                  <a:srgbClr val="FFFF00"/>
                </a:highlight>
              </a:rPr>
              <a:t>September </a:t>
            </a:r>
            <a:r>
              <a:rPr lang="en-US">
                <a:solidFill>
                  <a:srgbClr val="FF0000"/>
                </a:solidFill>
                <a:highlight>
                  <a:srgbClr val="FFFF00"/>
                </a:highlight>
              </a:rPr>
              <a:t>22</a:t>
            </a:r>
            <a:r>
              <a:rPr lang="en-US"/>
              <a:t>.</a:t>
            </a:r>
            <a:endParaRPr lang="en-US" dirty="0"/>
          </a:p>
          <a:p>
            <a:r>
              <a:rPr lang="en-US" dirty="0"/>
              <a:t>There are no classes at City Tech between Friday, September 3 and Wednesday, September 8, and between Wednesday, September 15 and Thursday, September 16, </a:t>
            </a:r>
            <a:r>
              <a:rPr lang="en-US" dirty="0">
                <a:solidFill>
                  <a:srgbClr val="FF0000"/>
                </a:solidFill>
              </a:rPr>
              <a:t>BUT I will still be sending out an email this </a:t>
            </a:r>
            <a:r>
              <a:rPr lang="en-US" b="1" dirty="0">
                <a:solidFill>
                  <a:srgbClr val="FF0000"/>
                </a:solidFill>
              </a:rPr>
              <a:t>Friday</a:t>
            </a:r>
            <a:r>
              <a:rPr lang="en-US" dirty="0">
                <a:solidFill>
                  <a:srgbClr val="FF0000"/>
                </a:solidFill>
              </a:rPr>
              <a:t> with a reminder about what’s due (and some other information). Remember:</a:t>
            </a:r>
          </a:p>
          <a:p>
            <a:pPr lvl="1"/>
            <a:r>
              <a:rPr lang="en-US" dirty="0"/>
              <a:t>Create a post that shares a list of three discourse communities </a:t>
            </a:r>
            <a:r>
              <a:rPr lang="en-US" b="1" dirty="0"/>
              <a:t>you</a:t>
            </a:r>
            <a:r>
              <a:rPr lang="en-US" dirty="0"/>
              <a:t> participate in. Use a couple of sentences to describe each discourse community you listed, and discuss the basic “values, assumptions, and ways of communicating” found in each one. Post it under </a:t>
            </a:r>
            <a:r>
              <a:rPr lang="en-US" b="1" dirty="0"/>
              <a:t>Introductory</a:t>
            </a:r>
            <a:r>
              <a:rPr lang="en-US" dirty="0"/>
              <a:t> </a:t>
            </a:r>
            <a:r>
              <a:rPr lang="en-US" b="1" dirty="0"/>
              <a:t>Work</a:t>
            </a:r>
            <a:r>
              <a:rPr lang="en-US" dirty="0"/>
              <a:t> and title it </a:t>
            </a:r>
            <a:r>
              <a:rPr lang="en-US" b="1" dirty="0"/>
              <a:t>Full Name, My Discourse Communities</a:t>
            </a:r>
            <a:r>
              <a:rPr lang="en-US" dirty="0"/>
              <a:t>.</a:t>
            </a:r>
          </a:p>
          <a:p>
            <a:pPr lvl="1"/>
            <a:r>
              <a:rPr lang="en-US" dirty="0"/>
              <a:t>Review the major writing assignment for Unit 1 on OpenLab under Major Assignments. You should start thinking/planning/writing it now.</a:t>
            </a:r>
          </a:p>
          <a:p>
            <a:pPr lvl="1"/>
            <a:r>
              <a:rPr lang="en-US" dirty="0"/>
              <a:t>Respond to the </a:t>
            </a:r>
            <a:r>
              <a:rPr lang="en-US" b="1" dirty="0"/>
              <a:t>Discussion</a:t>
            </a:r>
            <a:r>
              <a:rPr lang="en-US" dirty="0"/>
              <a:t> </a:t>
            </a:r>
            <a:r>
              <a:rPr lang="en-US" b="1" dirty="0"/>
              <a:t>Question</a:t>
            </a:r>
            <a:r>
              <a:rPr lang="en-US" dirty="0"/>
              <a:t> “Problems and Issues”: Go back to your list of Discourse Communities and name two or three problems or issues that are central to each one.</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119172"/>
          </a:xfrm>
        </p:spPr>
        <p:txBody>
          <a:bodyPr anchor="t">
            <a:normAutofit/>
          </a:bodyPr>
          <a:lstStyle/>
          <a:p>
            <a:pPr marL="0" indent="0">
              <a:buNone/>
            </a:pPr>
            <a:r>
              <a:rPr lang="en-US" sz="2200" dirty="0"/>
              <a:t>What was your initial assumption about what a “discourse community” was?</a:t>
            </a:r>
          </a:p>
          <a:p>
            <a:pPr marL="0" indent="0">
              <a:buNone/>
            </a:pPr>
            <a:r>
              <a:rPr lang="en-US" sz="2200" dirty="0"/>
              <a:t>What is the definition you learned through today’s assigned reading?</a:t>
            </a:r>
          </a:p>
          <a:p>
            <a:pPr marL="0" indent="0">
              <a:buNone/>
            </a:pPr>
            <a:r>
              <a:rPr lang="en-US" sz="2200" dirty="0"/>
              <a:t>Put BOTH in the chat box! </a:t>
            </a:r>
            <a:r>
              <a:rPr lang="en-US" sz="2200" dirty="0">
                <a:sym typeface="Wingdings" panose="05000000000000000000" pitchFamily="2" charset="2"/>
              </a:rPr>
              <a:t> </a:t>
            </a:r>
          </a:p>
          <a:p>
            <a:pPr marL="0" indent="0">
              <a:buNone/>
            </a:pPr>
            <a:r>
              <a:rPr lang="en-US" sz="2200" dirty="0">
                <a:sym typeface="Wingdings" panose="05000000000000000000" pitchFamily="2" charset="2"/>
              </a:rPr>
              <a:t>Here’s the definition in Wikipedia (at the time of Swales’ publication):</a:t>
            </a:r>
          </a:p>
          <a:p>
            <a:pPr marL="0" indent="0">
              <a:buNone/>
            </a:pPr>
            <a:r>
              <a:rPr lang="en-US" sz="2400" i="1" dirty="0"/>
              <a:t>A discourse community is a group of people who share a set of discourses, understood as basic values and assumptions, and ways of communicating about their goals. </a:t>
            </a:r>
            <a:endParaRPr lang="en-US" sz="2200" dirty="0"/>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092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786684"/>
          </a:xfrm>
        </p:spPr>
        <p:txBody>
          <a:bodyPr anchor="t">
            <a:normAutofit fontScale="77500" lnSpcReduction="20000"/>
          </a:bodyPr>
          <a:lstStyle/>
          <a:p>
            <a:pPr marL="0" indent="0">
              <a:buNone/>
            </a:pPr>
            <a:r>
              <a:rPr lang="en-US" sz="2300" dirty="0"/>
              <a:t>One way to decide if a group is a discourse community (DC) is to list criteria and ask questions based on that criteria (these are worded a little differently than in Swales’ text):</a:t>
            </a:r>
            <a:endParaRPr lang="en-US" sz="2300" i="1" dirty="0"/>
          </a:p>
          <a:p>
            <a:pPr marL="0" indent="0">
              <a:buNone/>
            </a:pPr>
            <a:r>
              <a:rPr lang="en-US" sz="2300" dirty="0"/>
              <a:t>Common public goals</a:t>
            </a:r>
          </a:p>
          <a:p>
            <a:pPr marL="0" indent="0">
              <a:buNone/>
            </a:pPr>
            <a:r>
              <a:rPr lang="en-US" sz="2300" dirty="0">
                <a:solidFill>
                  <a:srgbClr val="FF0000"/>
                </a:solidFill>
              </a:rPr>
              <a:t>What is this group’s goal?</a:t>
            </a:r>
          </a:p>
          <a:p>
            <a:pPr marL="0" indent="0">
              <a:buNone/>
            </a:pPr>
            <a:r>
              <a:rPr lang="en-US" sz="2300" dirty="0"/>
              <a:t>Methods of communicating among members </a:t>
            </a:r>
          </a:p>
          <a:p>
            <a:pPr marL="0" indent="0">
              <a:buNone/>
            </a:pPr>
            <a:r>
              <a:rPr lang="en-US" sz="2300" dirty="0">
                <a:solidFill>
                  <a:srgbClr val="FF0000"/>
                </a:solidFill>
              </a:rPr>
              <a:t>What are the </a:t>
            </a:r>
            <a:r>
              <a:rPr lang="en-US" sz="2300" b="1" dirty="0">
                <a:solidFill>
                  <a:srgbClr val="FF0000"/>
                </a:solidFill>
              </a:rPr>
              <a:t>ways</a:t>
            </a:r>
            <a:r>
              <a:rPr lang="en-US" sz="2300" dirty="0">
                <a:solidFill>
                  <a:srgbClr val="FF0000"/>
                </a:solidFill>
              </a:rPr>
              <a:t> this group communicate with each other?</a:t>
            </a:r>
          </a:p>
          <a:p>
            <a:pPr marL="0" indent="0">
              <a:buNone/>
            </a:pPr>
            <a:r>
              <a:rPr lang="en-US" sz="2300" dirty="0"/>
              <a:t>Participatory communication methods </a:t>
            </a:r>
          </a:p>
          <a:p>
            <a:pPr marL="0" indent="0">
              <a:buNone/>
            </a:pPr>
            <a:r>
              <a:rPr lang="en-US" sz="2300" dirty="0">
                <a:solidFill>
                  <a:srgbClr val="FF0000"/>
                </a:solidFill>
              </a:rPr>
              <a:t>How does this group primarily communicate with its </a:t>
            </a:r>
            <a:r>
              <a:rPr lang="en-US" sz="2300" b="1" dirty="0">
                <a:solidFill>
                  <a:srgbClr val="FF0000"/>
                </a:solidFill>
              </a:rPr>
              <a:t>members</a:t>
            </a:r>
            <a:r>
              <a:rPr lang="en-US" sz="2300" dirty="0">
                <a:solidFill>
                  <a:srgbClr val="FF0000"/>
                </a:solidFill>
              </a:rPr>
              <a:t>?</a:t>
            </a:r>
          </a:p>
          <a:p>
            <a:pPr marL="0" indent="0">
              <a:buNone/>
            </a:pPr>
            <a:r>
              <a:rPr lang="en-US" sz="2300" dirty="0"/>
              <a:t>Genres that define the group </a:t>
            </a:r>
          </a:p>
          <a:p>
            <a:pPr marL="0" indent="0">
              <a:buNone/>
            </a:pPr>
            <a:r>
              <a:rPr lang="en-US" sz="2300" dirty="0">
                <a:solidFill>
                  <a:srgbClr val="FF0000"/>
                </a:solidFill>
              </a:rPr>
              <a:t>How does this group communicate with the </a:t>
            </a:r>
            <a:r>
              <a:rPr lang="en-US" sz="2300" b="1" dirty="0">
                <a:solidFill>
                  <a:srgbClr val="FF0000"/>
                </a:solidFill>
              </a:rPr>
              <a:t>outside world</a:t>
            </a:r>
            <a:r>
              <a:rPr lang="en-US" sz="2300" dirty="0">
                <a:solidFill>
                  <a:srgbClr val="FF0000"/>
                </a:solidFill>
              </a:rPr>
              <a:t>?</a:t>
            </a:r>
          </a:p>
          <a:p>
            <a:pPr marL="0" indent="0">
              <a:buNone/>
            </a:pPr>
            <a:r>
              <a:rPr lang="en-US" sz="2300" dirty="0"/>
              <a:t>A lexis </a:t>
            </a:r>
          </a:p>
          <a:p>
            <a:pPr marL="0" indent="0">
              <a:buNone/>
            </a:pPr>
            <a:r>
              <a:rPr lang="en-US" sz="2300" dirty="0">
                <a:solidFill>
                  <a:srgbClr val="FF0000"/>
                </a:solidFill>
              </a:rPr>
              <a:t>What is the “language” they use within their group?</a:t>
            </a:r>
          </a:p>
          <a:p>
            <a:pPr marL="0" indent="0">
              <a:buNone/>
            </a:pPr>
            <a:r>
              <a:rPr lang="en-US" sz="2300" dirty="0"/>
              <a:t>A standard of knowledge needed for membership</a:t>
            </a:r>
          </a:p>
          <a:p>
            <a:pPr marL="0" indent="0">
              <a:buNone/>
            </a:pPr>
            <a:r>
              <a:rPr lang="en-US" sz="2300" dirty="0">
                <a:solidFill>
                  <a:srgbClr val="FF0000"/>
                </a:solidFill>
              </a:rPr>
              <a:t>What does a person need to know before they can join this group?</a:t>
            </a:r>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8053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5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786684"/>
          </a:xfrm>
        </p:spPr>
        <p:txBody>
          <a:bodyPr anchor="t">
            <a:normAutofit/>
          </a:bodyPr>
          <a:lstStyle/>
          <a:p>
            <a:pPr marL="0" indent="0">
              <a:buNone/>
            </a:pPr>
            <a:r>
              <a:rPr lang="en-US" sz="2300" dirty="0"/>
              <a:t>Here are the new criteria that Swales introduces in today’s text:</a:t>
            </a:r>
            <a:endParaRPr lang="en-US" sz="2300" i="1" dirty="0"/>
          </a:p>
          <a:p>
            <a:pPr marL="0" indent="0">
              <a:buNone/>
            </a:pPr>
            <a:r>
              <a:rPr lang="en-US" sz="2400" dirty="0"/>
              <a:t>Develops a sense of “</a:t>
            </a:r>
            <a:r>
              <a:rPr lang="en-US" sz="2400" dirty="0" err="1"/>
              <a:t>silential</a:t>
            </a:r>
            <a:r>
              <a:rPr lang="en-US" sz="2400" dirty="0"/>
              <a:t> relations”</a:t>
            </a:r>
          </a:p>
          <a:p>
            <a:pPr marL="0" indent="0">
              <a:buNone/>
            </a:pPr>
            <a:r>
              <a:rPr lang="en-US" sz="2400" dirty="0">
                <a:solidFill>
                  <a:srgbClr val="FF0000"/>
                </a:solidFill>
              </a:rPr>
              <a:t>Are there terms or actions that don’t need to be explained to a group member?</a:t>
            </a:r>
          </a:p>
          <a:p>
            <a:pPr marL="0" indent="0">
              <a:buNone/>
            </a:pPr>
            <a:r>
              <a:rPr lang="en-US" sz="2400" dirty="0"/>
              <a:t>Develops horizons of expectation</a:t>
            </a:r>
          </a:p>
          <a:p>
            <a:pPr marL="0" indent="0">
              <a:buNone/>
            </a:pPr>
            <a:r>
              <a:rPr lang="en-US" sz="2400" dirty="0">
                <a:solidFill>
                  <a:srgbClr val="FF0000"/>
                </a:solidFill>
              </a:rPr>
              <a:t>Are there “rhythms of activity,” a sense of history, and a value system that the group members recognize? </a:t>
            </a:r>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7206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5"/>
            <a:ext cx="6959017" cy="4309819"/>
          </a:xfrm>
        </p:spPr>
        <p:txBody>
          <a:bodyPr anchor="t">
            <a:normAutofit fontScale="85000" lnSpcReduction="10000"/>
          </a:bodyPr>
          <a:lstStyle/>
          <a:p>
            <a:pPr marL="0" indent="0">
              <a:buNone/>
            </a:pPr>
            <a:r>
              <a:rPr lang="en-US" sz="2300" b="1" dirty="0"/>
              <a:t>What discourse communities might you belong to?</a:t>
            </a:r>
          </a:p>
          <a:p>
            <a:pPr marL="0" indent="0">
              <a:buNone/>
            </a:pPr>
            <a:endParaRPr lang="en-US" sz="2300" dirty="0"/>
          </a:p>
          <a:p>
            <a:pPr marL="0" indent="0">
              <a:buNone/>
            </a:pPr>
            <a:r>
              <a:rPr lang="en-US" sz="2300" i="1" dirty="0"/>
              <a:t>For example, one DC I belong to is a writer’s group. We share our drafts of creative writing with each other and critique them in order to make our writing stronger. We mainly communicate through email or Zoom, but we used to meet on a monthly basis before COVID. At times we share our writing at readings, or, if we get published, we let the outside world know via social media. We use vocab like “pacing” “description,” “story arc,” etc. Many of us have MFAs or BFAs in creative writing, but really, the only requirement is a desire to improve one’s writing.</a:t>
            </a:r>
          </a:p>
          <a:p>
            <a:pPr marL="0" indent="0">
              <a:buNone/>
            </a:pPr>
            <a:endParaRPr lang="en-US" sz="2300" dirty="0"/>
          </a:p>
          <a:p>
            <a:pPr marL="0" indent="0">
              <a:buNone/>
            </a:pPr>
            <a:r>
              <a:rPr lang="en-US" sz="2300" b="1" dirty="0"/>
              <a:t>Take a few minutes to think about this and put at least one DC you’re a part of in the chat box. You don’t have to answer all the questions now to see if it fits the definition—we’ll do that later.</a:t>
            </a:r>
          </a:p>
          <a:p>
            <a:pPr marL="0" indent="0">
              <a:buNone/>
            </a:pPr>
            <a:endParaRPr lang="en-US" sz="2300" dirty="0">
              <a:solidFill>
                <a:srgbClr val="FF0000"/>
              </a:solidFill>
            </a:endParaRPr>
          </a:p>
          <a:p>
            <a:pPr marL="0" indent="0">
              <a:buNone/>
            </a:pPr>
            <a:endParaRPr lang="en-US" sz="2200" dirty="0"/>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933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F8C120-1476-48CB-BF47-CDEBFAC3A464}"/>
              </a:ext>
            </a:extLst>
          </p:cNvPr>
          <p:cNvSpPr>
            <a:spLocks noGrp="1"/>
          </p:cNvSpPr>
          <p:nvPr>
            <p:ph type="title"/>
          </p:nvPr>
        </p:nvSpPr>
        <p:spPr>
          <a:xfrm>
            <a:off x="5297762" y="329184"/>
            <a:ext cx="6251110" cy="1783080"/>
          </a:xfrm>
        </p:spPr>
        <p:txBody>
          <a:bodyPr anchor="b">
            <a:normAutofit/>
          </a:bodyPr>
          <a:lstStyle/>
          <a:p>
            <a:r>
              <a:rPr lang="en-US" sz="5400"/>
              <a:t>Dissecting Swales</a:t>
            </a:r>
          </a:p>
        </p:txBody>
      </p:sp>
      <p:pic>
        <p:nvPicPr>
          <p:cNvPr id="1026" name="Picture 2" descr="John Swales - Writing Associates Seminar">
            <a:extLst>
              <a:ext uri="{FF2B5EF4-FFF2-40B4-BE49-F238E27FC236}">
                <a16:creationId xmlns:a16="http://schemas.microsoft.com/office/drawing/2014/main" id="{F4DF4A0F-E1A4-46FF-A10E-C7DC41C9661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9452"/>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3"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A46D1D5-8984-47D3-A6A2-A2214246CE60}"/>
              </a:ext>
            </a:extLst>
          </p:cNvPr>
          <p:cNvSpPr>
            <a:spLocks noGrp="1"/>
          </p:cNvSpPr>
          <p:nvPr>
            <p:ph idx="1"/>
          </p:nvPr>
        </p:nvSpPr>
        <p:spPr>
          <a:xfrm>
            <a:off x="5297762" y="2706624"/>
            <a:ext cx="6251110" cy="3483864"/>
          </a:xfrm>
        </p:spPr>
        <p:txBody>
          <a:bodyPr>
            <a:normAutofit/>
          </a:bodyPr>
          <a:lstStyle/>
          <a:p>
            <a:pPr marL="0" indent="0">
              <a:buNone/>
            </a:pPr>
            <a:r>
              <a:rPr lang="en-US" sz="1500" b="1" dirty="0"/>
              <a:t>“One of the many things that I did learn in the investigative process was that university clocks move at different speeds in different parts of a university.”</a:t>
            </a:r>
          </a:p>
          <a:p>
            <a:r>
              <a:rPr lang="en-US" sz="1500" dirty="0"/>
              <a:t>The reason I found this quote compelling was because I’ve seen this in action. English professors at City Tech often teach from textbooks that are often literally crumbling, while those that are in the sciences are constantly changing their books.</a:t>
            </a:r>
          </a:p>
          <a:p>
            <a:r>
              <a:rPr lang="en-US" sz="1500" dirty="0"/>
              <a:t>This doesn’t mean that one is better than the other. The study of literature moves differently than the study of, say, radiology or microbiology. And there are good reasons for that!</a:t>
            </a:r>
          </a:p>
          <a:p>
            <a:r>
              <a:rPr lang="en-US" sz="1500" dirty="0"/>
              <a:t>However, a thought that came to me while considering this quote is that sciences need to keep an eye on the past (where science has helped and failed humanity) as well as the future; English professors need to let go of the crumbling textbooks and look to new voices.</a:t>
            </a:r>
          </a:p>
        </p:txBody>
      </p:sp>
    </p:spTree>
    <p:extLst>
      <p:ext uri="{BB962C8B-B14F-4D97-AF65-F5344CB8AC3E}">
        <p14:creationId xmlns:p14="http://schemas.microsoft.com/office/powerpoint/2010/main" val="269191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F8C120-1476-48CB-BF47-CDEBFAC3A464}"/>
              </a:ext>
            </a:extLst>
          </p:cNvPr>
          <p:cNvSpPr>
            <a:spLocks noGrp="1"/>
          </p:cNvSpPr>
          <p:nvPr>
            <p:ph type="title"/>
          </p:nvPr>
        </p:nvSpPr>
        <p:spPr>
          <a:xfrm>
            <a:off x="5297762" y="329184"/>
            <a:ext cx="6251110" cy="1783080"/>
          </a:xfrm>
        </p:spPr>
        <p:txBody>
          <a:bodyPr anchor="b">
            <a:normAutofit/>
          </a:bodyPr>
          <a:lstStyle/>
          <a:p>
            <a:r>
              <a:rPr lang="en-US" sz="5400"/>
              <a:t>Dissecting Swales</a:t>
            </a:r>
          </a:p>
        </p:txBody>
      </p:sp>
      <p:pic>
        <p:nvPicPr>
          <p:cNvPr id="1026" name="Picture 2" descr="John Swales - Writing Associates Seminar">
            <a:extLst>
              <a:ext uri="{FF2B5EF4-FFF2-40B4-BE49-F238E27FC236}">
                <a16:creationId xmlns:a16="http://schemas.microsoft.com/office/drawing/2014/main" id="{F4DF4A0F-E1A4-46FF-A10E-C7DC41C9661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9452"/>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3"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A46D1D5-8984-47D3-A6A2-A2214246CE60}"/>
              </a:ext>
            </a:extLst>
          </p:cNvPr>
          <p:cNvSpPr>
            <a:spLocks noGrp="1"/>
          </p:cNvSpPr>
          <p:nvPr>
            <p:ph idx="1"/>
          </p:nvPr>
        </p:nvSpPr>
        <p:spPr>
          <a:xfrm>
            <a:off x="5297762" y="2706624"/>
            <a:ext cx="6251110" cy="3483864"/>
          </a:xfrm>
        </p:spPr>
        <p:txBody>
          <a:bodyPr>
            <a:noAutofit/>
          </a:bodyPr>
          <a:lstStyle/>
          <a:p>
            <a:pPr marL="0" indent="0">
              <a:buNone/>
            </a:pPr>
            <a:r>
              <a:rPr lang="en-US" sz="2000" dirty="0"/>
              <a:t>The assignment for today was to read Swales’ work and choose two quotes that you found interesting (or confusing).</a:t>
            </a:r>
          </a:p>
          <a:p>
            <a:pPr marL="0" indent="0">
              <a:buNone/>
            </a:pPr>
            <a:r>
              <a:rPr lang="en-US" sz="2000" dirty="0"/>
              <a:t>Take 10 minutes to look at the two quotes you’ve chosen, and answer this question for BOTH QUOTES INDIVIDUALLY, if you haven’t already: Why did you find the quote compelling? </a:t>
            </a:r>
          </a:p>
          <a:p>
            <a:pPr marL="0" indent="0">
              <a:buNone/>
            </a:pPr>
            <a:r>
              <a:rPr lang="en-US" sz="2000" dirty="0"/>
              <a:t>When time’s up, I’m going to put you in breakout rooms. I want you to talk about your quotes with your group and explain your reasons. I’ll give you about 10 minutes for this—depending on the size of the groups.</a:t>
            </a:r>
          </a:p>
          <a:p>
            <a:pPr marL="0" indent="0">
              <a:buNone/>
            </a:pPr>
            <a:r>
              <a:rPr lang="en-US" sz="2000" dirty="0"/>
              <a:t>When time’s up, we’ll regather. Depending on time, I’ll ask for a few volunteers to share with the class. Be prepared!</a:t>
            </a:r>
          </a:p>
        </p:txBody>
      </p:sp>
    </p:spTree>
    <p:extLst>
      <p:ext uri="{BB962C8B-B14F-4D97-AF65-F5344CB8AC3E}">
        <p14:creationId xmlns:p14="http://schemas.microsoft.com/office/powerpoint/2010/main" val="275506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6DA175-21D9-47D7-8EBB-EC7A7622B7AA}"/>
              </a:ext>
            </a:extLst>
          </p:cNvPr>
          <p:cNvSpPr>
            <a:spLocks noGrp="1"/>
          </p:cNvSpPr>
          <p:nvPr>
            <p:ph type="title"/>
          </p:nvPr>
        </p:nvSpPr>
        <p:spPr>
          <a:xfrm>
            <a:off x="630936" y="640080"/>
            <a:ext cx="4818888" cy="1481328"/>
          </a:xfrm>
        </p:spPr>
        <p:txBody>
          <a:bodyPr anchor="b">
            <a:normAutofit/>
          </a:bodyPr>
          <a:lstStyle/>
          <a:p>
            <a:r>
              <a:rPr lang="en-US" sz="3400"/>
              <a:t>Double-entry journals &amp; </a:t>
            </a:r>
            <a:br>
              <a:rPr lang="en-US" sz="3400"/>
            </a:br>
            <a:r>
              <a:rPr lang="en-US" sz="3400"/>
              <a:t>First Posting on OpenLab</a:t>
            </a:r>
          </a:p>
        </p:txBody>
      </p:sp>
      <p:sp>
        <p:nvSpPr>
          <p:cNvPr id="73"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8B0A9B-EB26-4AA7-94F1-A4C0C44F268D}"/>
              </a:ext>
            </a:extLst>
          </p:cNvPr>
          <p:cNvSpPr>
            <a:spLocks noGrp="1"/>
          </p:cNvSpPr>
          <p:nvPr>
            <p:ph idx="1"/>
          </p:nvPr>
        </p:nvSpPr>
        <p:spPr>
          <a:xfrm>
            <a:off x="630936" y="2660904"/>
            <a:ext cx="4818888" cy="3547872"/>
          </a:xfrm>
        </p:spPr>
        <p:txBody>
          <a:bodyPr anchor="t">
            <a:normAutofit/>
          </a:bodyPr>
          <a:lstStyle/>
          <a:p>
            <a:pPr marL="0" indent="0">
              <a:buNone/>
            </a:pPr>
            <a:r>
              <a:rPr lang="en-US" sz="1700" dirty="0"/>
              <a:t>“A double entry reading journal is one way to interact with what we read, increase critical thinking skills, and create a meaningful construction–namely, a better understanding of what we read.”</a:t>
            </a:r>
          </a:p>
          <a:p>
            <a:pPr marL="0" indent="0">
              <a:buNone/>
            </a:pPr>
            <a:r>
              <a:rPr lang="en-US" sz="1700" dirty="0"/>
              <a:t>The reason I asked you to review the resource about using double-entry journals is that this can be a tool for you as you go through this class and others. </a:t>
            </a:r>
          </a:p>
          <a:p>
            <a:pPr marL="0" indent="0">
              <a:buNone/>
            </a:pPr>
            <a:r>
              <a:rPr lang="en-US" sz="1700" dirty="0"/>
              <a:t>When you see a section or a quote in any text, you can either highlight or copy it down, and then pose your ideas, questions, etc., next to it, and that way you have a record of these thoughts for later use. (When we do the research section of this class, this will most certainly be handy!)</a:t>
            </a:r>
          </a:p>
        </p:txBody>
      </p:sp>
      <p:pic>
        <p:nvPicPr>
          <p:cNvPr id="2050" name="Picture 2" descr="Double-entry journals: a flexible reading comprehension tool – On the same  page">
            <a:extLst>
              <a:ext uri="{FF2B5EF4-FFF2-40B4-BE49-F238E27FC236}">
                <a16:creationId xmlns:a16="http://schemas.microsoft.com/office/drawing/2014/main" id="{0F305833-5D05-44EB-8CB5-EC1305EA792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99048" y="2146143"/>
            <a:ext cx="5458968" cy="25657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0EDD9C8-C713-4DED-80ED-07A4FFAE2049}"/>
              </a:ext>
            </a:extLst>
          </p:cNvPr>
          <p:cNvSpPr txBox="1"/>
          <p:nvPr/>
        </p:nvSpPr>
        <p:spPr>
          <a:xfrm>
            <a:off x="6687312" y="1752076"/>
            <a:ext cx="4267200" cy="369332"/>
          </a:xfrm>
          <a:prstGeom prst="rect">
            <a:avLst/>
          </a:prstGeom>
          <a:noFill/>
        </p:spPr>
        <p:txBody>
          <a:bodyPr wrap="square" rtlCol="0">
            <a:spAutoFit/>
          </a:bodyPr>
          <a:lstStyle/>
          <a:p>
            <a:r>
              <a:rPr lang="en-US" b="1" dirty="0">
                <a:solidFill>
                  <a:srgbClr val="FF0000"/>
                </a:solidFill>
              </a:rPr>
              <a:t>One example of a double-entry journal.</a:t>
            </a:r>
          </a:p>
        </p:txBody>
      </p:sp>
    </p:spTree>
    <p:extLst>
      <p:ext uri="{BB962C8B-B14F-4D97-AF65-F5344CB8AC3E}">
        <p14:creationId xmlns:p14="http://schemas.microsoft.com/office/powerpoint/2010/main" val="3011931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6DA175-21D9-47D7-8EBB-EC7A7622B7AA}"/>
              </a:ext>
            </a:extLst>
          </p:cNvPr>
          <p:cNvSpPr>
            <a:spLocks noGrp="1"/>
          </p:cNvSpPr>
          <p:nvPr>
            <p:ph type="title"/>
          </p:nvPr>
        </p:nvSpPr>
        <p:spPr>
          <a:xfrm>
            <a:off x="630936" y="640080"/>
            <a:ext cx="4818888" cy="1481328"/>
          </a:xfrm>
        </p:spPr>
        <p:txBody>
          <a:bodyPr anchor="b">
            <a:normAutofit/>
          </a:bodyPr>
          <a:lstStyle/>
          <a:p>
            <a:r>
              <a:rPr lang="en-US" sz="3400"/>
              <a:t>Double-entry journals &amp; </a:t>
            </a:r>
            <a:br>
              <a:rPr lang="en-US" sz="3400"/>
            </a:br>
            <a:r>
              <a:rPr lang="en-US" sz="3400"/>
              <a:t>First Posting on OpenLab</a:t>
            </a:r>
          </a:p>
        </p:txBody>
      </p:sp>
      <p:sp>
        <p:nvSpPr>
          <p:cNvPr id="80"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8B0A9B-EB26-4AA7-94F1-A4C0C44F268D}"/>
              </a:ext>
            </a:extLst>
          </p:cNvPr>
          <p:cNvSpPr>
            <a:spLocks noGrp="1"/>
          </p:cNvSpPr>
          <p:nvPr>
            <p:ph idx="1"/>
          </p:nvPr>
        </p:nvSpPr>
        <p:spPr>
          <a:xfrm>
            <a:off x="630936" y="2660904"/>
            <a:ext cx="4818888" cy="3547872"/>
          </a:xfrm>
        </p:spPr>
        <p:txBody>
          <a:bodyPr anchor="t">
            <a:normAutofit fontScale="92500"/>
          </a:bodyPr>
          <a:lstStyle/>
          <a:p>
            <a:pPr marL="0" indent="0">
              <a:buNone/>
            </a:pPr>
            <a:r>
              <a:rPr lang="en-US" sz="2200" dirty="0"/>
              <a:t>For our class, we’re going to have a slightly different double-entry journal, but you can see the same information is shared here.</a:t>
            </a:r>
          </a:p>
          <a:p>
            <a:pPr marL="0" indent="0">
              <a:buNone/>
            </a:pPr>
            <a:r>
              <a:rPr lang="en-US" sz="2200" dirty="0"/>
              <a:t>This post must be complete and published under Introductory Work (which is under Student Work). Title it Full Name, Swales’ Quotes.</a:t>
            </a:r>
          </a:p>
          <a:p>
            <a:pPr marL="0" indent="0">
              <a:buNone/>
            </a:pPr>
            <a:r>
              <a:rPr lang="en-US" sz="2200" dirty="0"/>
              <a:t>Let’s talk about how to post an assignment on OpenLab. </a:t>
            </a:r>
          </a:p>
          <a:p>
            <a:pPr marL="0" indent="0">
              <a:buNone/>
            </a:pPr>
            <a:r>
              <a:rPr lang="en-US" sz="2200" dirty="0"/>
              <a:t>You MUST have joined the class in order to do this!</a:t>
            </a:r>
          </a:p>
          <a:p>
            <a:pPr marL="0" indent="0">
              <a:buNone/>
            </a:pPr>
            <a:endParaRPr lang="en-US" sz="2200" dirty="0"/>
          </a:p>
        </p:txBody>
      </p:sp>
      <p:pic>
        <p:nvPicPr>
          <p:cNvPr id="6" name="Picture 5" descr="Graphical user interface, text, application, email&#10;&#10;Description automatically generated">
            <a:extLst>
              <a:ext uri="{FF2B5EF4-FFF2-40B4-BE49-F238E27FC236}">
                <a16:creationId xmlns:a16="http://schemas.microsoft.com/office/drawing/2014/main" id="{50776442-2ABB-4025-9CCD-D792C29EAB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6339" y="2003836"/>
            <a:ext cx="9758011" cy="3122564"/>
          </a:xfrm>
          <a:prstGeom prst="rect">
            <a:avLst/>
          </a:prstGeom>
        </p:spPr>
      </p:pic>
    </p:spTree>
    <p:extLst>
      <p:ext uri="{BB962C8B-B14F-4D97-AF65-F5344CB8AC3E}">
        <p14:creationId xmlns:p14="http://schemas.microsoft.com/office/powerpoint/2010/main" val="380178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1054</TotalTime>
  <Words>1548</Words>
  <Application>Microsoft Office PowerPoint</Application>
  <PresentationFormat>Widescreen</PresentationFormat>
  <Paragraphs>105</Paragraphs>
  <Slides>14</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Lato</vt:lpstr>
      <vt:lpstr>Office Theme</vt:lpstr>
      <vt:lpstr>ENG 1121  English Composition 2 </vt:lpstr>
      <vt:lpstr>Discourse Community</vt:lpstr>
      <vt:lpstr>Discourse Community</vt:lpstr>
      <vt:lpstr>Discourse Community</vt:lpstr>
      <vt:lpstr>Discourse Community</vt:lpstr>
      <vt:lpstr>Dissecting Swales</vt:lpstr>
      <vt:lpstr>Dissecting Swales</vt:lpstr>
      <vt:lpstr>Double-entry journals &amp;  First Posting on OpenLab</vt:lpstr>
      <vt:lpstr>Double-entry journals &amp;  First Posting on OpenLab</vt:lpstr>
      <vt:lpstr>ENG 1121  English Composition 2 </vt:lpstr>
      <vt:lpstr>Unit 1: Discourse Community Assignment</vt:lpstr>
      <vt:lpstr>Brainstorm</vt:lpstr>
      <vt:lpstr>Write/Think/Write</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27</cp:revision>
  <dcterms:created xsi:type="dcterms:W3CDTF">2020-01-25T02:18:25Z</dcterms:created>
  <dcterms:modified xsi:type="dcterms:W3CDTF">2021-09-01T20:04:39Z</dcterms:modified>
</cp:coreProperties>
</file>