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6"/>
  </p:notesMasterIdLst>
  <p:sldIdLst>
    <p:sldId id="258" r:id="rId2"/>
    <p:sldId id="274" r:id="rId3"/>
    <p:sldId id="256" r:id="rId4"/>
    <p:sldId id="261" r:id="rId5"/>
    <p:sldId id="262" r:id="rId6"/>
    <p:sldId id="275" r:id="rId7"/>
    <p:sldId id="264" r:id="rId8"/>
    <p:sldId id="263" r:id="rId9"/>
    <p:sldId id="257" r:id="rId10"/>
    <p:sldId id="272" r:id="rId11"/>
    <p:sldId id="269" r:id="rId12"/>
    <p:sldId id="270" r:id="rId13"/>
    <p:sldId id="259" r:id="rId14"/>
    <p:sldId id="260" r:id="rId1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34559" autoAdjust="0"/>
    <p:restoredTop sz="86431" autoAdjust="0"/>
  </p:normalViewPr>
  <p:slideViewPr>
    <p:cSldViewPr>
      <p:cViewPr>
        <p:scale>
          <a:sx n="70" d="100"/>
          <a:sy n="70" d="100"/>
        </p:scale>
        <p:origin x="-1068" y="-78"/>
      </p:cViewPr>
      <p:guideLst>
        <p:guide orient="horz" pos="2160"/>
        <p:guide pos="2880"/>
      </p:guideLst>
    </p:cSldViewPr>
  </p:slideViewPr>
  <p:outlineViewPr>
    <p:cViewPr>
      <p:scale>
        <a:sx n="33" d="100"/>
        <a:sy n="33" d="100"/>
      </p:scale>
      <p:origin x="0" y="5928"/>
    </p:cViewPr>
  </p:outlin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376A834-A6C6-495C-9332-3E328FCA65CA}" type="datetimeFigureOut">
              <a:rPr lang="en-US" smtClean="0"/>
              <a:pPr/>
              <a:t>1/27/2014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4504806-B080-4FA9-B4A0-5E17E69AF59D}"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3" Type="http://schemas.openxmlformats.org/officeDocument/2006/relationships/hyperlink" Target="https://www.sweacademy.com/gallospiritsacademy/content/Spirits_02Distillation/distillation_12.html" TargetMode="External"/><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50972348-D4E8-4980-A81A-5967C44C3C6C}" type="slidenum">
              <a:rPr lang="en-US" smtClean="0"/>
              <a:pPr/>
              <a:t>2</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D4504806-B080-4FA9-B4A0-5E17E69AF59D}" type="slidenum">
              <a:rPr lang="en-US" smtClean="0"/>
              <a:pPr/>
              <a:t>5</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20000"/>
          </a:bodyPr>
          <a:lstStyle/>
          <a:p>
            <a:r>
              <a:rPr lang="en-US" sz="1200" b="0" i="0" kern="1200" dirty="0" smtClean="0">
                <a:solidFill>
                  <a:schemeClr val="tx1"/>
                </a:solidFill>
                <a:latin typeface="+mn-lt"/>
                <a:ea typeface="+mn-ea"/>
                <a:cs typeface="+mn-cs"/>
              </a:rPr>
              <a:t>While the heated </a:t>
            </a:r>
            <a:r>
              <a:rPr lang="en-US" sz="1200" b="1" i="0" u="sng" kern="1200" dirty="0" smtClean="0">
                <a:solidFill>
                  <a:schemeClr val="tx1"/>
                </a:solidFill>
                <a:latin typeface="+mn-lt"/>
                <a:ea typeface="+mn-ea"/>
                <a:cs typeface="+mn-cs"/>
                <a:hlinkClick r:id="rId3"/>
              </a:rPr>
              <a:t>wash</a:t>
            </a:r>
            <a:r>
              <a:rPr lang="en-US" sz="1200" b="0" i="0" kern="1200" dirty="0" smtClean="0">
                <a:solidFill>
                  <a:schemeClr val="tx1"/>
                </a:solidFill>
                <a:latin typeface="+mn-lt"/>
                <a:ea typeface="+mn-ea"/>
                <a:cs typeface="+mn-cs"/>
              </a:rPr>
              <a:t> is making its way down the analyzer, it meets rising hot steam that is continually pumped into the bottom of the analyzer.</a:t>
            </a:r>
          </a:p>
          <a:p>
            <a:r>
              <a:rPr lang="en-US" sz="1200" b="0" i="0" kern="1200" dirty="0" smtClean="0">
                <a:solidFill>
                  <a:schemeClr val="tx1"/>
                </a:solidFill>
                <a:latin typeface="+mn-lt"/>
                <a:ea typeface="+mn-ea"/>
                <a:cs typeface="+mn-cs"/>
              </a:rPr>
              <a:t>At each successive compartment in this downward flow of wash, the steam, as it moves up, strips off and takes with it more and more alcohol vapor from the descending wash. The wash is mostly water by the time it reaches the bottom of the analyzer to be removed along with condensed steam. At the opposite extreme, the steam at the top of the analyzer is now alcohol rich.</a:t>
            </a:r>
          </a:p>
          <a:p>
            <a:r>
              <a:rPr lang="en-US" sz="1200" b="0" i="0" kern="1200" dirty="0" smtClean="0">
                <a:solidFill>
                  <a:schemeClr val="tx1"/>
                </a:solidFill>
                <a:latin typeface="+mn-lt"/>
                <a:ea typeface="+mn-ea"/>
                <a:cs typeface="+mn-cs"/>
              </a:rPr>
              <a:t>The steam (vapor) now moves back to the rectifier where the process began. The alcohol-rich steam enters the bottom of the rectifier and begins to rise from compartment to compartment. It is this steam that heats the cold wash that is percolating down the wash coil inside the rectifier. As the steam rises, it comes into contact with cooler and cooler parts of the wash coil and is itself cooled in stages, causing condensation and reflux.</a:t>
            </a:r>
          </a:p>
          <a:p>
            <a:r>
              <a:rPr lang="en-US" sz="1200" b="0" i="0" kern="1200" dirty="0" smtClean="0">
                <a:solidFill>
                  <a:schemeClr val="tx1"/>
                </a:solidFill>
                <a:latin typeface="+mn-lt"/>
                <a:ea typeface="+mn-ea"/>
                <a:cs typeface="+mn-cs"/>
              </a:rPr>
              <a:t>A rectifier column may contain dozens of plates, each calibrated at different temperatures to separate out a different congener (remember, congeners vaporize at slightly different temperatures). The distiller strategically chooses where to place the product exit valve so that unwanted congeners condense and remain on a plate below it, or stay in vapor form and rise above it. The desired congeners, instead, condense at a temperature that lands them directly on this "spirit plate" as liquid. So, it is on this spirit plate that the final spirit is formed and then sent out from the rectifier column to a collection vessel. The higher the spirit plate, the higher the alcohol level in the finished spirit. The undesirable heads, since they are more volatile, rise beyond the spirit plate and are removed from the top of the rectifier.</a:t>
            </a:r>
          </a:p>
          <a:p>
            <a:r>
              <a:rPr lang="en-US" sz="1200" b="0" i="0" kern="1200" dirty="0" smtClean="0">
                <a:solidFill>
                  <a:schemeClr val="tx1"/>
                </a:solidFill>
                <a:latin typeface="+mn-lt"/>
                <a:ea typeface="+mn-ea"/>
                <a:cs typeface="+mn-cs"/>
              </a:rPr>
              <a:t>By knowing the volatility of specific congeners (at what temperature it vaporizes or cools) the distiller can calibrate the column still for an extremely precise final result in terms of flavor (congener retention) and alcoholic strength by deciding at which temperature (at what plate-height) to remove the vapor to send to the condenser.</a:t>
            </a:r>
          </a:p>
          <a:p>
            <a:r>
              <a:rPr lang="en-US" sz="1200" b="0" i="0" kern="1200" dirty="0" smtClean="0">
                <a:solidFill>
                  <a:schemeClr val="tx1"/>
                </a:solidFill>
                <a:latin typeface="+mn-lt"/>
                <a:ea typeface="+mn-ea"/>
                <a:cs typeface="+mn-cs"/>
              </a:rPr>
              <a:t>The skilled distiller will also carefully control the rate of flow of the wash and the pressure of the steam, since too quick a distillation produces burnt aromas.</a:t>
            </a:r>
          </a:p>
          <a:p>
            <a:r>
              <a:rPr lang="en-US" dirty="0" smtClean="0"/>
              <a:t>Source:</a:t>
            </a:r>
            <a:r>
              <a:rPr lang="en-US" baseline="0" dirty="0" smtClean="0"/>
              <a:t> Society of Wine Educators</a:t>
            </a:r>
            <a:endParaRPr lang="en-US" dirty="0"/>
          </a:p>
        </p:txBody>
      </p:sp>
      <p:sp>
        <p:nvSpPr>
          <p:cNvPr id="4" name="Slide Number Placeholder 3"/>
          <p:cNvSpPr>
            <a:spLocks noGrp="1"/>
          </p:cNvSpPr>
          <p:nvPr>
            <p:ph type="sldNum" sz="quarter" idx="10"/>
          </p:nvPr>
        </p:nvSpPr>
        <p:spPr/>
        <p:txBody>
          <a:bodyPr/>
          <a:lstStyle/>
          <a:p>
            <a:fld id="{D4504806-B080-4FA9-B4A0-5E17E69AF59D}" type="slidenum">
              <a:rPr lang="en-US" smtClean="0"/>
              <a:pPr/>
              <a:t>7</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mtClean="0"/>
              <a:t>Corn, </a:t>
            </a:r>
            <a:r>
              <a:rPr lang="en-US" dirty="0" smtClean="0"/>
              <a:t>rye, wheat</a:t>
            </a:r>
            <a:r>
              <a:rPr lang="en-US" smtClean="0"/>
              <a:t>, barley</a:t>
            </a:r>
            <a:endParaRPr lang="en-US"/>
          </a:p>
        </p:txBody>
      </p:sp>
      <p:sp>
        <p:nvSpPr>
          <p:cNvPr id="4" name="Slide Number Placeholder 3"/>
          <p:cNvSpPr>
            <a:spLocks noGrp="1"/>
          </p:cNvSpPr>
          <p:nvPr>
            <p:ph type="sldNum" sz="quarter" idx="10"/>
          </p:nvPr>
        </p:nvSpPr>
        <p:spPr/>
        <p:txBody>
          <a:bodyPr/>
          <a:lstStyle/>
          <a:p>
            <a:fld id="{D4504806-B080-4FA9-B4A0-5E17E69AF59D}" type="slidenum">
              <a:rPr lang="en-US" smtClean="0"/>
              <a:pPr/>
              <a:t>10</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Cereal grains. potatoes</a:t>
            </a:r>
            <a:endParaRPr lang="en-US" dirty="0"/>
          </a:p>
        </p:txBody>
      </p:sp>
      <p:sp>
        <p:nvSpPr>
          <p:cNvPr id="4" name="Slide Number Placeholder 3"/>
          <p:cNvSpPr>
            <a:spLocks noGrp="1"/>
          </p:cNvSpPr>
          <p:nvPr>
            <p:ph type="sldNum" sz="quarter" idx="10"/>
          </p:nvPr>
        </p:nvSpPr>
        <p:spPr/>
        <p:txBody>
          <a:bodyPr/>
          <a:lstStyle/>
          <a:p>
            <a:fld id="{D4504806-B080-4FA9-B4A0-5E17E69AF59D}" type="slidenum">
              <a:rPr lang="en-US" smtClean="0"/>
              <a:pPr/>
              <a:t>11</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ound Diagonal Corner Rectangle 6"/>
          <p:cNvSpPr/>
          <p:nvPr/>
        </p:nvSpPr>
        <p:spPr>
          <a:xfrm>
            <a:off x="164592" y="146304"/>
            <a:ext cx="8814816" cy="2505456"/>
          </a:xfrm>
          <a:prstGeom prst="round2DiagRect">
            <a:avLst>
              <a:gd name="adj1" fmla="val 11807"/>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Title 7"/>
          <p:cNvSpPr>
            <a:spLocks noGrp="1"/>
          </p:cNvSpPr>
          <p:nvPr>
            <p:ph type="ctrTitle"/>
          </p:nvPr>
        </p:nvSpPr>
        <p:spPr>
          <a:xfrm>
            <a:off x="464234" y="381001"/>
            <a:ext cx="8229600" cy="2209800"/>
          </a:xfrm>
        </p:spPr>
        <p:txBody>
          <a:bodyPr lIns="45720" rIns="228600" anchor="b">
            <a:normAutofit/>
          </a:bodyPr>
          <a:lstStyle>
            <a:lvl1pPr marL="0" algn="r">
              <a:defRPr sz="4800"/>
            </a:lvl1pPr>
            <a:extLst/>
          </a:lstStyle>
          <a:p>
            <a:r>
              <a:rPr kumimoji="0" lang="en-US" smtClean="0"/>
              <a:t>Click to edit Master title style</a:t>
            </a:r>
            <a:endParaRPr kumimoji="0" lang="en-US"/>
          </a:p>
        </p:txBody>
      </p:sp>
      <p:sp>
        <p:nvSpPr>
          <p:cNvPr id="9" name="Subtitle 8"/>
          <p:cNvSpPr>
            <a:spLocks noGrp="1"/>
          </p:cNvSpPr>
          <p:nvPr>
            <p:ph type="subTitle" idx="1"/>
          </p:nvPr>
        </p:nvSpPr>
        <p:spPr>
          <a:xfrm>
            <a:off x="2133600" y="2819400"/>
            <a:ext cx="6560234" cy="1752600"/>
          </a:xfrm>
        </p:spPr>
        <p:txBody>
          <a:bodyPr lIns="45720" rIns="246888"/>
          <a:lstStyle>
            <a:lvl1pPr marL="0" indent="0" algn="r">
              <a:spcBef>
                <a:spcPts val="0"/>
              </a:spcBef>
              <a:buNone/>
              <a:defRPr>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10" name="Date Placeholder 9"/>
          <p:cNvSpPr>
            <a:spLocks noGrp="1"/>
          </p:cNvSpPr>
          <p:nvPr>
            <p:ph type="dt" sz="half" idx="10"/>
          </p:nvPr>
        </p:nvSpPr>
        <p:spPr>
          <a:xfrm>
            <a:off x="5562600" y="6509004"/>
            <a:ext cx="3002280" cy="274320"/>
          </a:xfrm>
        </p:spPr>
        <p:txBody>
          <a:bodyPr vert="horz" rtlCol="0"/>
          <a:lstStyle>
            <a:extLst/>
          </a:lstStyle>
          <a:p>
            <a:fld id="{C18D9BC3-BE6D-428E-B457-64D1EA24924B}" type="datetimeFigureOut">
              <a:rPr lang="en-US" smtClean="0"/>
              <a:pPr/>
              <a:t>1/27/2014</a:t>
            </a:fld>
            <a:endParaRPr lang="en-US"/>
          </a:p>
        </p:txBody>
      </p:sp>
      <p:sp>
        <p:nvSpPr>
          <p:cNvPr id="11" name="Slide Number Placeholder 10"/>
          <p:cNvSpPr>
            <a:spLocks noGrp="1"/>
          </p:cNvSpPr>
          <p:nvPr>
            <p:ph type="sldNum" sz="quarter" idx="11"/>
          </p:nvPr>
        </p:nvSpPr>
        <p:spPr>
          <a:xfrm>
            <a:off x="8638952" y="6509004"/>
            <a:ext cx="464288" cy="274320"/>
          </a:xfrm>
        </p:spPr>
        <p:txBody>
          <a:bodyPr vert="horz" rtlCol="0"/>
          <a:lstStyle>
            <a:lvl1pPr>
              <a:defRPr>
                <a:solidFill>
                  <a:schemeClr val="tx2">
                    <a:shade val="90000"/>
                  </a:schemeClr>
                </a:solidFill>
              </a:defRPr>
            </a:lvl1pPr>
            <a:extLst/>
          </a:lstStyle>
          <a:p>
            <a:fld id="{836A8442-EA2A-4AE7-90AC-C715276F6440}" type="slidenum">
              <a:rPr lang="en-US" smtClean="0"/>
              <a:pPr/>
              <a:t>‹#›</a:t>
            </a:fld>
            <a:endParaRPr lang="en-US"/>
          </a:p>
        </p:txBody>
      </p:sp>
      <p:sp>
        <p:nvSpPr>
          <p:cNvPr id="12" name="Footer Placeholder 11"/>
          <p:cNvSpPr>
            <a:spLocks noGrp="1"/>
          </p:cNvSpPr>
          <p:nvPr>
            <p:ph type="ftr" sz="quarter" idx="12"/>
          </p:nvPr>
        </p:nvSpPr>
        <p:spPr>
          <a:xfrm>
            <a:off x="1600200" y="6509004"/>
            <a:ext cx="3907464" cy="274320"/>
          </a:xfrm>
        </p:spPr>
        <p:txBody>
          <a:bodyPr vert="horz" rtlCol="0"/>
          <a:lstStyle>
            <a:extLst/>
          </a:lstStyle>
          <a:p>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C18D9BC3-BE6D-428E-B457-64D1EA24924B}" type="datetimeFigureOut">
              <a:rPr lang="en-US" smtClean="0"/>
              <a:pPr/>
              <a:t>1/27/2014</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836A8442-EA2A-4AE7-90AC-C715276F6440}"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lvl1pPr algn="l">
              <a:defRPr/>
            </a:lvl1pPr>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C18D9BC3-BE6D-428E-B457-64D1EA24924B}" type="datetimeFigureOut">
              <a:rPr lang="en-US" smtClean="0"/>
              <a:pPr/>
              <a:t>1/27/2014</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836A8442-EA2A-4AE7-90AC-C715276F6440}"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7" name="Rectangle 6"/>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C18D9BC3-BE6D-428E-B457-64D1EA24924B}" type="datetimeFigureOut">
              <a:rPr lang="en-US" smtClean="0"/>
              <a:pPr/>
              <a:t>1/27/2014</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836A8442-EA2A-4AE7-90AC-C715276F6440}"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7" name="Rectangle 6"/>
          <p:cNvSpPr/>
          <p:nvPr/>
        </p:nvSpPr>
        <p:spPr>
          <a:xfrm>
            <a:off x="1000128" y="3267456"/>
            <a:ext cx="74066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722376" y="498230"/>
            <a:ext cx="7772400" cy="2731008"/>
          </a:xfrm>
        </p:spPr>
        <p:txBody>
          <a:bodyPr rIns="100584"/>
          <a:lstStyle>
            <a:lvl1pPr algn="r">
              <a:buNone/>
              <a:defRPr sz="4000" b="1" cap="none">
                <a:solidFill>
                  <a:schemeClr val="accent1">
                    <a:tint val="95000"/>
                    <a:satMod val="200000"/>
                  </a:schemeClr>
                </a:solidFill>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722313" y="3287713"/>
            <a:ext cx="7772400" cy="1509712"/>
          </a:xfrm>
        </p:spPr>
        <p:txBody>
          <a:bodyPr rIns="128016" anchor="t"/>
          <a:lstStyle>
            <a:lvl1pPr marL="0" indent="0" algn="r">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8" name="Date Placeholder 7"/>
          <p:cNvSpPr>
            <a:spLocks noGrp="1"/>
          </p:cNvSpPr>
          <p:nvPr>
            <p:ph type="dt" sz="half" idx="10"/>
          </p:nvPr>
        </p:nvSpPr>
        <p:spPr>
          <a:xfrm>
            <a:off x="5562600" y="6513670"/>
            <a:ext cx="3002280" cy="274320"/>
          </a:xfrm>
        </p:spPr>
        <p:txBody>
          <a:bodyPr vert="horz" rtlCol="0"/>
          <a:lstStyle>
            <a:extLst/>
          </a:lstStyle>
          <a:p>
            <a:fld id="{C18D9BC3-BE6D-428E-B457-64D1EA24924B}" type="datetimeFigureOut">
              <a:rPr lang="en-US" smtClean="0"/>
              <a:pPr/>
              <a:t>1/27/2014</a:t>
            </a:fld>
            <a:endParaRPr lang="en-US"/>
          </a:p>
        </p:txBody>
      </p:sp>
      <p:sp>
        <p:nvSpPr>
          <p:cNvPr id="9" name="Slide Number Placeholder 8"/>
          <p:cNvSpPr>
            <a:spLocks noGrp="1"/>
          </p:cNvSpPr>
          <p:nvPr>
            <p:ph type="sldNum" sz="quarter" idx="11"/>
          </p:nvPr>
        </p:nvSpPr>
        <p:spPr>
          <a:xfrm>
            <a:off x="8638952" y="6513670"/>
            <a:ext cx="464288" cy="274320"/>
          </a:xfrm>
        </p:spPr>
        <p:txBody>
          <a:bodyPr vert="horz" rtlCol="0"/>
          <a:lstStyle>
            <a:lvl1pPr>
              <a:defRPr>
                <a:solidFill>
                  <a:schemeClr val="tx2">
                    <a:shade val="90000"/>
                  </a:schemeClr>
                </a:solidFill>
              </a:defRPr>
            </a:lvl1pPr>
            <a:extLst/>
          </a:lstStyle>
          <a:p>
            <a:fld id="{836A8442-EA2A-4AE7-90AC-C715276F6440}" type="slidenum">
              <a:rPr lang="en-US" smtClean="0"/>
              <a:pPr/>
              <a:t>‹#›</a:t>
            </a:fld>
            <a:endParaRPr lang="en-US"/>
          </a:p>
        </p:txBody>
      </p:sp>
      <p:sp>
        <p:nvSpPr>
          <p:cNvPr id="10" name="Footer Placeholder 9"/>
          <p:cNvSpPr>
            <a:spLocks noGrp="1"/>
          </p:cNvSpPr>
          <p:nvPr>
            <p:ph type="ftr" sz="quarter" idx="12"/>
          </p:nvPr>
        </p:nvSpPr>
        <p:spPr>
          <a:xfrm>
            <a:off x="1600200" y="6513670"/>
            <a:ext cx="3907464" cy="274320"/>
          </a:xfrm>
        </p:spPr>
        <p:txBody>
          <a:bodyPr vert="horz" rtlCol="0"/>
          <a:lstStyle>
            <a:extLst/>
          </a:lstStyle>
          <a:p>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45920"/>
            <a:ext cx="4038600" cy="452628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645920"/>
            <a:ext cx="4038600" cy="452628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C18D9BC3-BE6D-428E-B457-64D1EA24924B}" type="datetimeFigureOut">
              <a:rPr lang="en-US" smtClean="0"/>
              <a:pPr/>
              <a:t>1/27/2014</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a:xfrm>
            <a:off x="8641080" y="6514568"/>
            <a:ext cx="464288" cy="274320"/>
          </a:xfrm>
        </p:spPr>
        <p:txBody>
          <a:bodyPr/>
          <a:lstStyle>
            <a:extLst/>
          </a:lstStyle>
          <a:p>
            <a:fld id="{836A8442-EA2A-4AE7-90AC-C715276F6440}" type="slidenum">
              <a:rPr lang="en-US" smtClean="0"/>
              <a:pPr/>
              <a:t>‹#›</a:t>
            </a:fld>
            <a:endParaRPr lang="en-US"/>
          </a:p>
        </p:txBody>
      </p:sp>
      <p:sp>
        <p:nvSpPr>
          <p:cNvPr id="10" name="Rectangle 9"/>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Rectangle 9"/>
          <p:cNvSpPr/>
          <p:nvPr/>
        </p:nvSpPr>
        <p:spPr>
          <a:xfrm>
            <a:off x="616744" y="216521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b"/>
          <a:lstStyle>
            <a:extLst/>
          </a:lstStyle>
          <a:p>
            <a:pPr algn="ctr" eaLnBrk="1" latinLnBrk="0" hangingPunct="1"/>
            <a:endParaRPr kumimoji="0" lang="en-US"/>
          </a:p>
        </p:txBody>
      </p:sp>
      <p:sp>
        <p:nvSpPr>
          <p:cNvPr id="11" name="Rectangle 10"/>
          <p:cNvSpPr/>
          <p:nvPr/>
        </p:nvSpPr>
        <p:spPr>
          <a:xfrm>
            <a:off x="4800600" y="216521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b"/>
          <a:lstStyle>
            <a:extLst/>
          </a:lstStyle>
          <a:p>
            <a:pPr algn="ctr" eaLnBrk="1" latinLnBrk="0" hangingPunct="1"/>
            <a:endParaRPr kumimoji="0" lang="en-US"/>
          </a:p>
        </p:txBody>
      </p:sp>
      <p:sp>
        <p:nvSpPr>
          <p:cNvPr id="2" name="Title 1"/>
          <p:cNvSpPr>
            <a:spLocks noGrp="1"/>
          </p:cNvSpPr>
          <p:nvPr>
            <p:ph type="title"/>
          </p:nvPr>
        </p:nvSpPr>
        <p:spPr>
          <a:xfrm>
            <a:off x="457200" y="251948"/>
            <a:ext cx="8229600" cy="1143000"/>
          </a:xfrm>
        </p:spPr>
        <p:txBody>
          <a:bodyPr anchor="b"/>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535113"/>
            <a:ext cx="4040188" cy="639762"/>
          </a:xfrm>
        </p:spPr>
        <p:txBody>
          <a:bodyPr anchor="b">
            <a:noAutofit/>
          </a:bodyPr>
          <a:lstStyle>
            <a:lvl1pPr marL="91440" indent="0" algn="l">
              <a:spcBef>
                <a:spcPts val="0"/>
              </a:spcBef>
              <a:buNone/>
              <a:defRPr sz="2200" b="0" cap="all" baseline="0"/>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535113"/>
            <a:ext cx="4041775" cy="639762"/>
          </a:xfrm>
        </p:spPr>
        <p:txBody>
          <a:bodyPr anchor="b">
            <a:noAutofit/>
          </a:bodyPr>
          <a:lstStyle>
            <a:lvl1pPr marL="91440" indent="0" algn="l">
              <a:spcBef>
                <a:spcPts val="0"/>
              </a:spcBef>
              <a:buNone/>
              <a:defRPr sz="2200" b="0" cap="all" baseline="0"/>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362200"/>
            <a:ext cx="4040188" cy="3941763"/>
          </a:xfrm>
        </p:spPr>
        <p:txBody>
          <a:bodyPr lIns="91440"/>
          <a:lstStyle>
            <a:lvl1pPr>
              <a:defRPr sz="22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362200"/>
            <a:ext cx="4041775" cy="3941763"/>
          </a:xfrm>
        </p:spPr>
        <p:txBody>
          <a:bodyPr/>
          <a:lstStyle>
            <a:lvl1pPr>
              <a:defRPr sz="22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C18D9BC3-BE6D-428E-B457-64D1EA24924B}" type="datetimeFigureOut">
              <a:rPr lang="en-US" smtClean="0"/>
              <a:pPr/>
              <a:t>1/27/2014</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a:xfrm>
            <a:off x="8641080" y="6514568"/>
            <a:ext cx="464288" cy="274320"/>
          </a:xfrm>
        </p:spPr>
        <p:txBody>
          <a:bodyPr/>
          <a:lstStyle>
            <a:extLst/>
          </a:lstStyle>
          <a:p>
            <a:fld id="{836A8442-EA2A-4AE7-90AC-C715276F6440}"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53218"/>
            <a:ext cx="8229600" cy="1143000"/>
          </a:xfrm>
        </p:spPr>
        <p:txBody>
          <a:bodyP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C18D9BC3-BE6D-428E-B457-64D1EA24924B}" type="datetimeFigureOut">
              <a:rPr lang="en-US" smtClean="0"/>
              <a:pPr/>
              <a:t>1/27/2014</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836A8442-EA2A-4AE7-90AC-C715276F6440}" type="slidenum">
              <a:rPr lang="en-US" smtClean="0"/>
              <a:pPr/>
              <a:t>‹#›</a:t>
            </a:fld>
            <a:endParaRPr lang="en-US"/>
          </a:p>
        </p:txBody>
      </p:sp>
      <p:sp>
        <p:nvSpPr>
          <p:cNvPr id="7" name="Rectangle 6"/>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C18D9BC3-BE6D-428E-B457-64D1EA24924B}" type="datetimeFigureOut">
              <a:rPr lang="en-US" smtClean="0"/>
              <a:pPr/>
              <a:t>1/27/2014</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836A8442-EA2A-4AE7-90AC-C715276F6440}"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2"/>
      </p:bgRef>
    </p:bg>
    <p:spTree>
      <p:nvGrpSpPr>
        <p:cNvPr id="1" name=""/>
        <p:cNvGrpSpPr/>
        <p:nvPr/>
      </p:nvGrpSpPr>
      <p:grpSpPr>
        <a:xfrm>
          <a:off x="0" y="0"/>
          <a:ext cx="0" cy="0"/>
          <a:chOff x="0" y="0"/>
          <a:chExt cx="0" cy="0"/>
        </a:xfrm>
      </p:grpSpPr>
      <p:sp>
        <p:nvSpPr>
          <p:cNvPr id="8" name="Rectangle 7"/>
          <p:cNvSpPr/>
          <p:nvPr/>
        </p:nvSpPr>
        <p:spPr>
          <a:xfrm>
            <a:off x="5057552" y="105765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4963136" y="304800"/>
            <a:ext cx="3931920" cy="762000"/>
          </a:xfrm>
        </p:spPr>
        <p:txBody>
          <a:bodyPr anchor="b"/>
          <a:lstStyle>
            <a:lvl1pPr marL="0" algn="r">
              <a:buNone/>
              <a:defRPr sz="2000" b="1"/>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963136" y="1107560"/>
            <a:ext cx="3931920" cy="1066800"/>
          </a:xfrm>
        </p:spPr>
        <p:txBody>
          <a:bodyPr/>
          <a:lstStyle>
            <a:lvl1pPr marL="0" indent="0" algn="r">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228600" y="2209800"/>
            <a:ext cx="8666456" cy="3977640"/>
          </a:xfrm>
        </p:spPr>
        <p:txBody>
          <a:bodyPr/>
          <a:lstStyle>
            <a:lvl1pPr marL="292608">
              <a:defRPr sz="3200"/>
            </a:lvl1pPr>
            <a:lvl2pPr marL="594360">
              <a:defRPr sz="2800"/>
            </a:lvl2pPr>
            <a:lvl3pPr marL="822960">
              <a:defRPr sz="2400"/>
            </a:lvl3pPr>
            <a:lvl4pPr marL="1051560">
              <a:defRPr sz="2000"/>
            </a:lvl4pPr>
            <a:lvl5pPr marL="1261872">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9" name="Date Placeholder 8"/>
          <p:cNvSpPr>
            <a:spLocks noGrp="1"/>
          </p:cNvSpPr>
          <p:nvPr>
            <p:ph type="dt" sz="half" idx="10"/>
          </p:nvPr>
        </p:nvSpPr>
        <p:spPr>
          <a:xfrm>
            <a:off x="5562600" y="6513670"/>
            <a:ext cx="3002280" cy="274320"/>
          </a:xfrm>
        </p:spPr>
        <p:txBody>
          <a:bodyPr vert="horz" rtlCol="0"/>
          <a:lstStyle>
            <a:extLst/>
          </a:lstStyle>
          <a:p>
            <a:fld id="{C18D9BC3-BE6D-428E-B457-64D1EA24924B}" type="datetimeFigureOut">
              <a:rPr lang="en-US" smtClean="0"/>
              <a:pPr/>
              <a:t>1/27/2014</a:t>
            </a:fld>
            <a:endParaRPr lang="en-US"/>
          </a:p>
        </p:txBody>
      </p:sp>
      <p:sp>
        <p:nvSpPr>
          <p:cNvPr id="10" name="Slide Number Placeholder 9"/>
          <p:cNvSpPr>
            <a:spLocks noGrp="1"/>
          </p:cNvSpPr>
          <p:nvPr>
            <p:ph type="sldNum" sz="quarter" idx="11"/>
          </p:nvPr>
        </p:nvSpPr>
        <p:spPr>
          <a:xfrm>
            <a:off x="8638952" y="6513670"/>
            <a:ext cx="464288" cy="274320"/>
          </a:xfrm>
        </p:spPr>
        <p:txBody>
          <a:bodyPr vert="horz" rtlCol="0"/>
          <a:lstStyle>
            <a:lvl1pPr>
              <a:defRPr>
                <a:solidFill>
                  <a:schemeClr val="tx2">
                    <a:shade val="90000"/>
                  </a:schemeClr>
                </a:solidFill>
              </a:defRPr>
            </a:lvl1pPr>
            <a:extLst/>
          </a:lstStyle>
          <a:p>
            <a:fld id="{836A8442-EA2A-4AE7-90AC-C715276F6440}" type="slidenum">
              <a:rPr lang="en-US" smtClean="0"/>
              <a:pPr/>
              <a:t>‹#›</a:t>
            </a:fld>
            <a:endParaRPr lang="en-US"/>
          </a:p>
        </p:txBody>
      </p:sp>
      <p:sp>
        <p:nvSpPr>
          <p:cNvPr id="11" name="Footer Placeholder 10"/>
          <p:cNvSpPr>
            <a:spLocks noGrp="1"/>
          </p:cNvSpPr>
          <p:nvPr>
            <p:ph type="ftr" sz="quarter" idx="12"/>
          </p:nvPr>
        </p:nvSpPr>
        <p:spPr>
          <a:xfrm>
            <a:off x="1600200" y="6513670"/>
            <a:ext cx="3907464" cy="274320"/>
          </a:xfrm>
        </p:spPr>
        <p:txBody>
          <a:bodyPr vert="horz" rtlCol="0"/>
          <a:lstStyle>
            <a:extLst/>
          </a:lstStyle>
          <a:p>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40443" y="4724400"/>
            <a:ext cx="5486400" cy="664536"/>
          </a:xfrm>
        </p:spPr>
        <p:txBody>
          <a:bodyPr anchor="b"/>
          <a:lstStyle>
            <a:lvl1pPr marL="0" algn="r">
              <a:buNone/>
              <a:defRPr sz="2000" b="1"/>
            </a:lvl1pPr>
            <a:extLst/>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3040443" y="5388936"/>
            <a:ext cx="5486400" cy="912255"/>
          </a:xfrm>
        </p:spPr>
        <p:txBody>
          <a:bodyPr/>
          <a:lstStyle>
            <a:lvl1pPr marL="0" indent="0" algn="r">
              <a:spcBef>
                <a:spcPts val="0"/>
              </a:spcBef>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13" name="Picture Placeholder 12"/>
          <p:cNvSpPr>
            <a:spLocks noGrp="1"/>
          </p:cNvSpPr>
          <p:nvPr>
            <p:ph type="pic" idx="1"/>
          </p:nvPr>
        </p:nvSpPr>
        <p:spPr>
          <a:xfrm>
            <a:off x="304800" y="249864"/>
            <a:ext cx="8534400" cy="4343400"/>
          </a:xfrm>
          <a:prstGeom prst="round2DiagRect">
            <a:avLst>
              <a:gd name="adj1" fmla="val 11403"/>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extLst/>
          </a:lstStyle>
          <a:p>
            <a:pPr marL="0" algn="l" rtl="0" eaLnBrk="1" latinLnBrk="0" hangingPunct="1"/>
            <a:r>
              <a:rPr kumimoji="0" lang="en-US" smtClean="0">
                <a:solidFill>
                  <a:schemeClr val="lt1"/>
                </a:solidFill>
                <a:latin typeface="+mn-lt"/>
                <a:ea typeface="+mn-ea"/>
                <a:cs typeface="+mn-cs"/>
              </a:rPr>
              <a:t>Click icon to add picture</a:t>
            </a:r>
            <a:endParaRPr kumimoji="0" lang="en-US" dirty="0">
              <a:solidFill>
                <a:schemeClr val="lt1"/>
              </a:solidFill>
              <a:latin typeface="+mn-lt"/>
              <a:ea typeface="+mn-ea"/>
              <a:cs typeface="+mn-cs"/>
            </a:endParaRPr>
          </a:p>
        </p:txBody>
      </p:sp>
      <p:sp>
        <p:nvSpPr>
          <p:cNvPr id="8" name="Date Placeholder 7"/>
          <p:cNvSpPr>
            <a:spLocks noGrp="1"/>
          </p:cNvSpPr>
          <p:nvPr>
            <p:ph type="dt" sz="half" idx="10"/>
          </p:nvPr>
        </p:nvSpPr>
        <p:spPr>
          <a:xfrm>
            <a:off x="5562600" y="6509004"/>
            <a:ext cx="3002280" cy="274320"/>
          </a:xfrm>
        </p:spPr>
        <p:txBody>
          <a:bodyPr vert="horz" rtlCol="0"/>
          <a:lstStyle>
            <a:extLst/>
          </a:lstStyle>
          <a:p>
            <a:fld id="{C18D9BC3-BE6D-428E-B457-64D1EA24924B}" type="datetimeFigureOut">
              <a:rPr lang="en-US" smtClean="0"/>
              <a:pPr/>
              <a:t>1/27/2014</a:t>
            </a:fld>
            <a:endParaRPr lang="en-US"/>
          </a:p>
        </p:txBody>
      </p:sp>
      <p:sp>
        <p:nvSpPr>
          <p:cNvPr id="9" name="Slide Number Placeholder 8"/>
          <p:cNvSpPr>
            <a:spLocks noGrp="1"/>
          </p:cNvSpPr>
          <p:nvPr>
            <p:ph type="sldNum" sz="quarter" idx="11"/>
          </p:nvPr>
        </p:nvSpPr>
        <p:spPr>
          <a:xfrm>
            <a:off x="8638952" y="6509004"/>
            <a:ext cx="464288" cy="274320"/>
          </a:xfrm>
        </p:spPr>
        <p:txBody>
          <a:bodyPr vert="horz" rtlCol="0"/>
          <a:lstStyle>
            <a:lvl1pPr>
              <a:defRPr>
                <a:solidFill>
                  <a:schemeClr val="tx2">
                    <a:shade val="90000"/>
                  </a:schemeClr>
                </a:solidFill>
              </a:defRPr>
            </a:lvl1pPr>
            <a:extLst/>
          </a:lstStyle>
          <a:p>
            <a:fld id="{836A8442-EA2A-4AE7-90AC-C715276F6440}" type="slidenum">
              <a:rPr lang="en-US" smtClean="0"/>
              <a:pPr/>
              <a:t>‹#›</a:t>
            </a:fld>
            <a:endParaRPr lang="en-US"/>
          </a:p>
        </p:txBody>
      </p:sp>
      <p:sp>
        <p:nvSpPr>
          <p:cNvPr id="10" name="Footer Placeholder 9"/>
          <p:cNvSpPr>
            <a:spLocks noGrp="1"/>
          </p:cNvSpPr>
          <p:nvPr>
            <p:ph type="ftr" sz="quarter" idx="12"/>
          </p:nvPr>
        </p:nvSpPr>
        <p:spPr>
          <a:xfrm>
            <a:off x="1600200" y="6509004"/>
            <a:ext cx="3907464" cy="274320"/>
          </a:xfrm>
        </p:spPr>
        <p:txBody>
          <a:bodyPr vert="horz" rtlCol="0"/>
          <a:lstStyle>
            <a:extLst/>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Round Diagonal Corner Rectangle 6"/>
          <p:cNvSpPr/>
          <p:nvPr/>
        </p:nvSpPr>
        <p:spPr>
          <a:xfrm>
            <a:off x="164592" y="147085"/>
            <a:ext cx="8810846" cy="6565392"/>
          </a:xfrm>
          <a:prstGeom prst="round2DiagRect">
            <a:avLst>
              <a:gd name="adj1" fmla="val 11807"/>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 name="Footer Placeholder 2"/>
          <p:cNvSpPr>
            <a:spLocks noGrp="1"/>
          </p:cNvSpPr>
          <p:nvPr>
            <p:ph type="ftr" sz="quarter" idx="3"/>
          </p:nvPr>
        </p:nvSpPr>
        <p:spPr>
          <a:xfrm>
            <a:off x="1295400" y="6400800"/>
            <a:ext cx="4212264" cy="274320"/>
          </a:xfrm>
          <a:prstGeom prst="rect">
            <a:avLst/>
          </a:prstGeom>
        </p:spPr>
        <p:txBody>
          <a:bodyPr/>
          <a:lstStyle>
            <a:lvl1pPr algn="r" eaLnBrk="1" latinLnBrk="0" hangingPunct="1">
              <a:defRPr kumimoji="0" sz="1300">
                <a:solidFill>
                  <a:schemeClr val="bg2">
                    <a:tint val="60000"/>
                    <a:satMod val="155000"/>
                  </a:schemeClr>
                </a:solidFill>
              </a:defRPr>
            </a:lvl1pPr>
            <a:extLst/>
          </a:lstStyle>
          <a:p>
            <a:endParaRPr lang="en-US"/>
          </a:p>
        </p:txBody>
      </p:sp>
      <p:sp>
        <p:nvSpPr>
          <p:cNvPr id="14" name="Date Placeholder 13"/>
          <p:cNvSpPr>
            <a:spLocks noGrp="1"/>
          </p:cNvSpPr>
          <p:nvPr>
            <p:ph type="dt" sz="half" idx="2"/>
          </p:nvPr>
        </p:nvSpPr>
        <p:spPr>
          <a:xfrm>
            <a:off x="5562600" y="6400800"/>
            <a:ext cx="3002280" cy="274320"/>
          </a:xfrm>
          <a:prstGeom prst="rect">
            <a:avLst/>
          </a:prstGeom>
        </p:spPr>
        <p:txBody>
          <a:bodyPr/>
          <a:lstStyle>
            <a:lvl1pPr algn="l" eaLnBrk="1" latinLnBrk="0" hangingPunct="1">
              <a:defRPr kumimoji="0" sz="1300">
                <a:solidFill>
                  <a:schemeClr val="bg2">
                    <a:tint val="60000"/>
                    <a:satMod val="155000"/>
                  </a:schemeClr>
                </a:solidFill>
              </a:defRPr>
            </a:lvl1pPr>
            <a:extLst/>
          </a:lstStyle>
          <a:p>
            <a:fld id="{C18D9BC3-BE6D-428E-B457-64D1EA24924B}" type="datetimeFigureOut">
              <a:rPr lang="en-US" smtClean="0"/>
              <a:pPr/>
              <a:t>1/27/2014</a:t>
            </a:fld>
            <a:endParaRPr lang="en-US"/>
          </a:p>
        </p:txBody>
      </p:sp>
      <p:sp>
        <p:nvSpPr>
          <p:cNvPr id="23" name="Slide Number Placeholder 22"/>
          <p:cNvSpPr>
            <a:spLocks noGrp="1"/>
          </p:cNvSpPr>
          <p:nvPr>
            <p:ph type="sldNum" sz="quarter" idx="4"/>
          </p:nvPr>
        </p:nvSpPr>
        <p:spPr>
          <a:xfrm>
            <a:off x="8638952" y="6514568"/>
            <a:ext cx="464288" cy="274320"/>
          </a:xfrm>
          <a:prstGeom prst="rect">
            <a:avLst/>
          </a:prstGeom>
        </p:spPr>
        <p:txBody>
          <a:bodyPr anchor="ctr"/>
          <a:lstStyle>
            <a:lvl1pPr algn="r" eaLnBrk="1" latinLnBrk="0" hangingPunct="1">
              <a:defRPr kumimoji="0" sz="1600">
                <a:solidFill>
                  <a:schemeClr val="tx2">
                    <a:shade val="90000"/>
                  </a:schemeClr>
                </a:solidFill>
                <a:effectLst/>
              </a:defRPr>
            </a:lvl1pPr>
            <a:extLst/>
          </a:lstStyle>
          <a:p>
            <a:fld id="{836A8442-EA2A-4AE7-90AC-C715276F6440}" type="slidenum">
              <a:rPr lang="en-US" smtClean="0"/>
              <a:pPr/>
              <a:t>‹#›</a:t>
            </a:fld>
            <a:endParaRPr lang="en-US"/>
          </a:p>
        </p:txBody>
      </p:sp>
      <p:sp>
        <p:nvSpPr>
          <p:cNvPr id="22" name="Title Placeholder 21"/>
          <p:cNvSpPr>
            <a:spLocks noGrp="1"/>
          </p:cNvSpPr>
          <p:nvPr>
            <p:ph type="title"/>
          </p:nvPr>
        </p:nvSpPr>
        <p:spPr>
          <a:xfrm>
            <a:off x="457200" y="253536"/>
            <a:ext cx="8229600" cy="1143000"/>
          </a:xfrm>
          <a:prstGeom prst="rect">
            <a:avLst/>
          </a:prstGeom>
        </p:spPr>
        <p:txBody>
          <a:bodyPr rIns="91440" anchor="b">
            <a:normAutofit/>
            <a:scene3d>
              <a:camera prst="orthographicFront"/>
              <a:lightRig rig="soft" dir="t">
                <a:rot lat="0" lon="0" rev="2400000"/>
              </a:lightRig>
            </a:scene3d>
            <a:sp3d>
              <a:bevelT w="19050" h="12700"/>
            </a:sp3d>
          </a:bodyPr>
          <a:lstStyle>
            <a:extLst/>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46237"/>
            <a:ext cx="8229600" cy="4526280"/>
          </a:xfrm>
          <a:prstGeom prst="rect">
            <a:avLst/>
          </a:prstGeom>
        </p:spPr>
        <p:txBody>
          <a:bodyPr>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marL="54864" algn="r" rtl="0" eaLnBrk="1" latinLnBrk="0" hangingPunct="1">
        <a:spcBef>
          <a:spcPct val="0"/>
        </a:spcBef>
        <a:buNone/>
        <a:defRPr kumimoji="0" sz="4600" kern="1200">
          <a:solidFill>
            <a:schemeClr val="tx2">
              <a:tint val="100000"/>
              <a:shade val="90000"/>
              <a:satMod val="250000"/>
              <a:alpha val="100000"/>
            </a:schemeClr>
          </a:solidFill>
          <a:effectLst>
            <a:outerShdw blurRad="38100" dist="25500" dir="5400000" algn="tl" rotWithShape="0">
              <a:srgbClr val="000000">
                <a:satMod val="180000"/>
                <a:alpha val="75000"/>
              </a:srgbClr>
            </a:outerShdw>
          </a:effectLst>
          <a:latin typeface="+mj-lt"/>
          <a:ea typeface="+mj-ea"/>
          <a:cs typeface="+mj-cs"/>
        </a:defRPr>
      </a:lvl1pPr>
      <a:extLst/>
    </p:titleStyle>
    <p:bodyStyle>
      <a:lvl1pPr marL="292100" indent="-292100" algn="l" rtl="0" eaLnBrk="1" latinLnBrk="0" hangingPunct="1">
        <a:spcBef>
          <a:spcPts val="0"/>
        </a:spcBef>
        <a:buClr>
          <a:schemeClr val="accent1"/>
        </a:buClr>
        <a:buSzPct val="70000"/>
        <a:buFont typeface="Wingdings 2"/>
        <a:buChar char=""/>
        <a:defRPr kumimoji="0" sz="3200" kern="1200">
          <a:solidFill>
            <a:schemeClr val="tx1"/>
          </a:solidFill>
          <a:latin typeface="+mn-lt"/>
          <a:ea typeface="+mn-ea"/>
          <a:cs typeface="+mn-cs"/>
        </a:defRPr>
      </a:lvl1pPr>
      <a:lvl2pPr marL="640080" indent="-228600" algn="l" rtl="0" eaLnBrk="1" latinLnBrk="0" hangingPunct="1">
        <a:spcBef>
          <a:spcPts val="400"/>
        </a:spcBef>
        <a:buClr>
          <a:schemeClr val="accent2"/>
        </a:buClr>
        <a:buSzPct val="90000"/>
        <a:buFontTx/>
        <a:buChar char="•"/>
        <a:defRPr kumimoji="0" sz="2600" kern="1200">
          <a:solidFill>
            <a:schemeClr val="tx1"/>
          </a:solidFill>
          <a:latin typeface="+mn-lt"/>
          <a:ea typeface="+mn-ea"/>
          <a:cs typeface="+mn-cs"/>
        </a:defRPr>
      </a:lvl2pPr>
      <a:lvl3pPr marL="822960" indent="-192024" algn="l" rtl="0" eaLnBrk="1" latinLnBrk="0" hangingPunct="1">
        <a:spcBef>
          <a:spcPts val="400"/>
        </a:spcBef>
        <a:buClr>
          <a:schemeClr val="accent3"/>
        </a:buClr>
        <a:buSzPct val="100000"/>
        <a:buFont typeface="Wingdings 2"/>
        <a:buChar char=""/>
        <a:defRPr kumimoji="0" sz="2300" kern="1200">
          <a:solidFill>
            <a:schemeClr val="tx1"/>
          </a:solidFill>
          <a:latin typeface="+mn-lt"/>
          <a:ea typeface="+mn-ea"/>
          <a:cs typeface="+mn-cs"/>
        </a:defRPr>
      </a:lvl3pPr>
      <a:lvl4pPr marL="1005840" indent="-182880" algn="l" rtl="0" eaLnBrk="1" latinLnBrk="0" hangingPunct="1">
        <a:spcBef>
          <a:spcPts val="400"/>
        </a:spcBef>
        <a:buClr>
          <a:schemeClr val="accent3"/>
        </a:buClr>
        <a:buSzPct val="100000"/>
        <a:buFont typeface="Wingdings 2"/>
        <a:buChar char=""/>
        <a:defRPr kumimoji="0" sz="2000" kern="1200">
          <a:solidFill>
            <a:schemeClr val="tx1"/>
          </a:solidFill>
          <a:latin typeface="+mn-lt"/>
          <a:ea typeface="+mn-ea"/>
          <a:cs typeface="+mn-cs"/>
        </a:defRPr>
      </a:lvl4pPr>
      <a:lvl5pPr marL="1188720" indent="-182880" algn="l" rtl="0" eaLnBrk="1" latinLnBrk="0" hangingPunct="1">
        <a:spcBef>
          <a:spcPts val="400"/>
        </a:spcBef>
        <a:buClr>
          <a:schemeClr val="accent3"/>
        </a:buClr>
        <a:buSzPct val="100000"/>
        <a:buFont typeface="Wingdings 2"/>
        <a:buChar char=""/>
        <a:defRPr kumimoji="0" sz="1900" kern="1200">
          <a:solidFill>
            <a:schemeClr val="tx1"/>
          </a:solidFill>
          <a:latin typeface="+mn-lt"/>
          <a:ea typeface="+mn-ea"/>
          <a:cs typeface="+mn-cs"/>
        </a:defRPr>
      </a:lvl5pPr>
      <a:lvl6pPr marL="1371600" indent="-173736" algn="l" rtl="0" eaLnBrk="1" latinLnBrk="0" hangingPunct="1">
        <a:spcBef>
          <a:spcPts val="400"/>
        </a:spcBef>
        <a:buClr>
          <a:schemeClr val="accent4"/>
        </a:buClr>
        <a:buFont typeface="Wingdings 2"/>
        <a:buChar char=""/>
        <a:defRPr kumimoji="0" sz="1800" kern="1200" baseline="0">
          <a:solidFill>
            <a:schemeClr val="tx1"/>
          </a:solidFill>
          <a:latin typeface="+mn-lt"/>
          <a:ea typeface="+mn-ea"/>
          <a:cs typeface="+mn-cs"/>
        </a:defRPr>
      </a:lvl6pPr>
      <a:lvl7pPr marL="155448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7pPr>
      <a:lvl8pPr marL="173736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8pPr>
      <a:lvl9pPr marL="192024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youtu.be/tvi7j8hQyRU" TargetMode="External"/><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hyperlink" Target="http://youtu.be/sTHUyu-vXdQ" TargetMode="Externa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hyperlink" Target="http://youtu.be/dzaYb3RGwsY" TargetMode="External"/><Relationship Id="rId2" Type="http://schemas.openxmlformats.org/officeDocument/2006/relationships/hyperlink" Target="http://www.cognac.fr/cognac/_en/1_annuaire/index.aspx?page=goodies&amp;univers=1_annuaire&amp;prevention=true" TargetMode="External"/><Relationship Id="rId1" Type="http://schemas.openxmlformats.org/officeDocument/2006/relationships/slideLayout" Target="../slideLayouts/slideLayout2.xml"/><Relationship Id="rId4" Type="http://schemas.openxmlformats.org/officeDocument/2006/relationships/hyperlink" Target="http://youtu.be/uU8urYBd-3w" TargetMode="Externa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hyperlink" Target="http://www.cognac.fr/cognac/_en/1_annuaire/index.aspx?page=goodies&amp;univers=1_annuaire&amp;prevention=true"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hyperlink" Target="http://www.youtube.com/watch?v=OeAWy7Miza0"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dirty="0" smtClean="0"/>
              <a:t>Introduction to Wine and Beverage Management</a:t>
            </a:r>
            <a:endParaRPr lang="en-US" dirty="0"/>
          </a:p>
        </p:txBody>
      </p:sp>
      <p:sp>
        <p:nvSpPr>
          <p:cNvPr id="4" name="Subtitle 3"/>
          <p:cNvSpPr>
            <a:spLocks noGrp="1"/>
          </p:cNvSpPr>
          <p:nvPr>
            <p:ph type="subTitle" idx="1"/>
          </p:nvPr>
        </p:nvSpPr>
        <p:spPr/>
        <p:txBody>
          <a:bodyPr/>
          <a:lstStyle/>
          <a:p>
            <a:r>
              <a:rPr lang="en-US" dirty="0" smtClean="0"/>
              <a:t>Prof. Karen Goodlad</a:t>
            </a:r>
          </a:p>
          <a:p>
            <a:r>
              <a:rPr lang="en-US" dirty="0" smtClean="0"/>
              <a:t>Spring 2014</a:t>
            </a: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Grain Based</a:t>
            </a:r>
            <a:endParaRPr lang="en-US" dirty="0"/>
          </a:p>
        </p:txBody>
      </p:sp>
      <p:sp>
        <p:nvSpPr>
          <p:cNvPr id="3" name="Content Placeholder 2"/>
          <p:cNvSpPr>
            <a:spLocks noGrp="1"/>
          </p:cNvSpPr>
          <p:nvPr>
            <p:ph idx="1"/>
          </p:nvPr>
        </p:nvSpPr>
        <p:spPr>
          <a:xfrm>
            <a:off x="457200" y="1646236"/>
            <a:ext cx="8458200" cy="4983163"/>
          </a:xfrm>
        </p:spPr>
        <p:txBody>
          <a:bodyPr/>
          <a:lstStyle/>
          <a:p>
            <a:pPr lvl="0"/>
            <a:r>
              <a:rPr lang="en-US" dirty="0" smtClean="0"/>
              <a:t>Whiskey</a:t>
            </a:r>
          </a:p>
          <a:p>
            <a:pPr marL="640080" marR="0" lvl="1" indent="-228600" algn="l" defTabSz="914400" rtl="0" eaLnBrk="1" fontAlgn="auto" latinLnBrk="0" hangingPunct="1">
              <a:lnSpc>
                <a:spcPct val="100000"/>
              </a:lnSpc>
              <a:spcBef>
                <a:spcPts val="400"/>
              </a:spcBef>
              <a:spcAft>
                <a:spcPts val="0"/>
              </a:spcAft>
              <a:buClr>
                <a:schemeClr val="accent2"/>
              </a:buClr>
              <a:buSzPct val="90000"/>
              <a:buFontTx/>
              <a:buChar char="•"/>
              <a:tabLst/>
              <a:defRPr/>
            </a:pPr>
            <a:r>
              <a:rPr lang="en-US" dirty="0" smtClean="0">
                <a:hlinkClick r:id="rId3"/>
              </a:rPr>
              <a:t>Scotch Whisky</a:t>
            </a:r>
            <a:r>
              <a:rPr lang="en-US" dirty="0" smtClean="0"/>
              <a:t>: </a:t>
            </a:r>
            <a:r>
              <a:rPr kumimoji="0" lang="en-US" sz="2600" kern="1200" dirty="0" smtClean="0">
                <a:solidFill>
                  <a:schemeClr val="tx1"/>
                </a:solidFill>
                <a:latin typeface="+mn-lt"/>
                <a:ea typeface="+mn-ea"/>
                <a:cs typeface="+mn-cs"/>
              </a:rPr>
              <a:t>Sugar source:  _________________</a:t>
            </a:r>
          </a:p>
          <a:p>
            <a:pPr lvl="2" indent="-228600">
              <a:buClr>
                <a:schemeClr val="accent2"/>
              </a:buClr>
              <a:buSzPct val="90000"/>
              <a:buFontTx/>
              <a:buChar char="•"/>
              <a:defRPr/>
            </a:pPr>
            <a:r>
              <a:rPr lang="en-US" dirty="0" smtClean="0"/>
              <a:t>Peat is _______________ used for ___________________</a:t>
            </a:r>
            <a:endParaRPr lang="en-US" sz="2300" dirty="0" smtClean="0"/>
          </a:p>
          <a:p>
            <a:pPr lvl="2" indent="-228600">
              <a:buClr>
                <a:schemeClr val="accent2"/>
              </a:buClr>
              <a:buSzPct val="90000"/>
              <a:buFontTx/>
              <a:buChar char="•"/>
              <a:defRPr/>
            </a:pPr>
            <a:r>
              <a:rPr lang="en-US" sz="2300" dirty="0" smtClean="0"/>
              <a:t>Single Malt Scotch</a:t>
            </a:r>
          </a:p>
          <a:p>
            <a:pPr marL="640080" marR="0" lvl="1" indent="-228600" algn="l" defTabSz="914400" rtl="0" eaLnBrk="1" fontAlgn="auto" latinLnBrk="0" hangingPunct="1">
              <a:lnSpc>
                <a:spcPct val="100000"/>
              </a:lnSpc>
              <a:spcBef>
                <a:spcPts val="400"/>
              </a:spcBef>
              <a:spcAft>
                <a:spcPts val="0"/>
              </a:spcAft>
              <a:buClr>
                <a:schemeClr val="accent2"/>
              </a:buClr>
              <a:buSzPct val="90000"/>
              <a:buFontTx/>
              <a:buChar char="•"/>
              <a:tabLst/>
              <a:defRPr/>
            </a:pPr>
            <a:r>
              <a:rPr lang="en-US" dirty="0" smtClean="0"/>
              <a:t>Irish Whiskey: Sugar source:  __________________</a:t>
            </a:r>
          </a:p>
          <a:p>
            <a:pPr marL="640080" marR="0" lvl="1" indent="-228600" algn="l" defTabSz="914400" rtl="0" eaLnBrk="1" fontAlgn="auto" latinLnBrk="0" hangingPunct="1">
              <a:lnSpc>
                <a:spcPct val="100000"/>
              </a:lnSpc>
              <a:spcBef>
                <a:spcPts val="400"/>
              </a:spcBef>
              <a:spcAft>
                <a:spcPts val="0"/>
              </a:spcAft>
              <a:buClr>
                <a:schemeClr val="accent2"/>
              </a:buClr>
              <a:buSzPct val="90000"/>
              <a:buFontTx/>
              <a:buChar char="•"/>
              <a:tabLst/>
              <a:defRPr/>
            </a:pPr>
            <a:r>
              <a:rPr lang="en-US" dirty="0" smtClean="0">
                <a:hlinkClick r:id="rId4"/>
              </a:rPr>
              <a:t>American Whiskey </a:t>
            </a:r>
            <a:r>
              <a:rPr lang="en-US" dirty="0" smtClean="0"/>
              <a:t>(Bourbon and Tennessee): Sugar source:  ___________________</a:t>
            </a:r>
          </a:p>
          <a:p>
            <a:pPr marL="640080" marR="0" lvl="1" indent="-228600" algn="l" defTabSz="914400" rtl="0" eaLnBrk="1" fontAlgn="auto" latinLnBrk="0" hangingPunct="1">
              <a:lnSpc>
                <a:spcPct val="100000"/>
              </a:lnSpc>
              <a:spcBef>
                <a:spcPts val="400"/>
              </a:spcBef>
              <a:spcAft>
                <a:spcPts val="0"/>
              </a:spcAft>
              <a:buClr>
                <a:schemeClr val="accent2"/>
              </a:buClr>
              <a:buSzPct val="90000"/>
              <a:buFontTx/>
              <a:buChar char="•"/>
              <a:tabLst/>
              <a:defRPr/>
            </a:pPr>
            <a:r>
              <a:rPr lang="en-US" dirty="0" smtClean="0"/>
              <a:t>Pot Still</a:t>
            </a:r>
          </a:p>
          <a:p>
            <a:pPr marL="640080" marR="0" lvl="1" indent="-228600" algn="l" defTabSz="914400" rtl="0" eaLnBrk="1" fontAlgn="auto" latinLnBrk="0" hangingPunct="1">
              <a:lnSpc>
                <a:spcPct val="100000"/>
              </a:lnSpc>
              <a:spcBef>
                <a:spcPts val="400"/>
              </a:spcBef>
              <a:spcAft>
                <a:spcPts val="0"/>
              </a:spcAft>
              <a:buClr>
                <a:schemeClr val="accent2"/>
              </a:buClr>
              <a:buSzPct val="90000"/>
              <a:buFontTx/>
              <a:buChar char="•"/>
              <a:tabLst/>
              <a:defRPr/>
            </a:pPr>
            <a:r>
              <a:rPr lang="en-US" sz="2600" dirty="0" smtClean="0"/>
              <a:t>Distilled to 190 Proof (80abv)</a:t>
            </a:r>
          </a:p>
          <a:p>
            <a:pPr marL="640080" marR="0" lvl="1" indent="-228600" algn="l" defTabSz="914400" rtl="0" eaLnBrk="1" fontAlgn="auto" latinLnBrk="0" hangingPunct="1">
              <a:lnSpc>
                <a:spcPct val="100000"/>
              </a:lnSpc>
              <a:spcBef>
                <a:spcPts val="400"/>
              </a:spcBef>
              <a:spcAft>
                <a:spcPts val="0"/>
              </a:spcAft>
              <a:buClr>
                <a:schemeClr val="accent2"/>
              </a:buClr>
              <a:buSzPct val="90000"/>
              <a:buFontTx/>
              <a:buChar char="•"/>
              <a:tabLst/>
              <a:defRPr/>
            </a:pPr>
            <a:r>
              <a:rPr lang="en-US" dirty="0" smtClean="0"/>
              <a:t>Stored in oak barrels</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Neutral Spirits</a:t>
            </a:r>
            <a:endParaRPr lang="en-US" dirty="0"/>
          </a:p>
        </p:txBody>
      </p:sp>
      <p:sp>
        <p:nvSpPr>
          <p:cNvPr id="3" name="Content Placeholder 2"/>
          <p:cNvSpPr>
            <a:spLocks noGrp="1"/>
          </p:cNvSpPr>
          <p:nvPr>
            <p:ph idx="1"/>
          </p:nvPr>
        </p:nvSpPr>
        <p:spPr>
          <a:xfrm>
            <a:off x="304800" y="1646236"/>
            <a:ext cx="8610600" cy="4983163"/>
          </a:xfrm>
        </p:spPr>
        <p:txBody>
          <a:bodyPr>
            <a:normAutofit/>
          </a:bodyPr>
          <a:lstStyle/>
          <a:p>
            <a:r>
              <a:rPr lang="en-US" dirty="0" smtClean="0"/>
              <a:t>Vodka</a:t>
            </a:r>
          </a:p>
          <a:p>
            <a:pPr lvl="1"/>
            <a:r>
              <a:rPr lang="en-US" dirty="0" smtClean="0"/>
              <a:t>Sugar source:  ___________________</a:t>
            </a:r>
          </a:p>
          <a:p>
            <a:pPr lvl="1"/>
            <a:r>
              <a:rPr kumimoji="0" lang="en-US" sz="2600" kern="1200" dirty="0" smtClean="0">
                <a:solidFill>
                  <a:schemeClr val="tx1"/>
                </a:solidFill>
                <a:latin typeface="+mn-lt"/>
                <a:ea typeface="+mn-ea"/>
                <a:cs typeface="+mn-cs"/>
              </a:rPr>
              <a:t>Continuous</a:t>
            </a:r>
            <a:r>
              <a:rPr kumimoji="0" lang="en-US" sz="2600" kern="1200" baseline="0" dirty="0" smtClean="0">
                <a:solidFill>
                  <a:schemeClr val="tx1"/>
                </a:solidFill>
                <a:latin typeface="+mn-lt"/>
                <a:ea typeface="+mn-ea"/>
                <a:cs typeface="+mn-cs"/>
              </a:rPr>
              <a:t> “Coffey” Still</a:t>
            </a:r>
          </a:p>
          <a:p>
            <a:pPr lvl="1"/>
            <a:r>
              <a:rPr lang="en-US" dirty="0" smtClean="0"/>
              <a:t>Charcoal Filters used for purifying</a:t>
            </a:r>
            <a:endParaRPr kumimoji="0" lang="en-US" sz="2600" kern="1200" dirty="0" smtClean="0">
              <a:solidFill>
                <a:schemeClr val="tx1"/>
              </a:solidFill>
              <a:latin typeface="+mn-lt"/>
              <a:ea typeface="+mn-ea"/>
              <a:cs typeface="+mn-cs"/>
            </a:endParaRPr>
          </a:p>
          <a:p>
            <a:r>
              <a:rPr lang="en-US" dirty="0" smtClean="0"/>
              <a:t>Gin </a:t>
            </a:r>
          </a:p>
          <a:p>
            <a:pPr lvl="1"/>
            <a:r>
              <a:rPr lang="en-US" dirty="0" smtClean="0"/>
              <a:t>Sugar source:  ___________________</a:t>
            </a:r>
          </a:p>
          <a:p>
            <a:pPr lvl="1"/>
            <a:r>
              <a:rPr lang="en-US" dirty="0" smtClean="0"/>
              <a:t>Combination of Continuous “Coffey” Still &amp; Pot Still</a:t>
            </a:r>
          </a:p>
          <a:p>
            <a:pPr lvl="1"/>
            <a:r>
              <a:rPr lang="en-US" dirty="0" smtClean="0"/>
              <a:t>Flavored with _____________ can also use other botanicals herbs and spices</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Fruit &amp; Plant Based</a:t>
            </a:r>
            <a:endParaRPr lang="en-US" dirty="0"/>
          </a:p>
        </p:txBody>
      </p:sp>
      <p:sp>
        <p:nvSpPr>
          <p:cNvPr id="3" name="Content Placeholder 2"/>
          <p:cNvSpPr>
            <a:spLocks noGrp="1"/>
          </p:cNvSpPr>
          <p:nvPr>
            <p:ph idx="1"/>
          </p:nvPr>
        </p:nvSpPr>
        <p:spPr>
          <a:xfrm>
            <a:off x="457200" y="1447800"/>
            <a:ext cx="8229600" cy="5257800"/>
          </a:xfrm>
        </p:spPr>
        <p:txBody>
          <a:bodyPr>
            <a:normAutofit fontScale="92500" lnSpcReduction="20000"/>
          </a:bodyPr>
          <a:lstStyle/>
          <a:p>
            <a:pPr lvl="0"/>
            <a:r>
              <a:rPr lang="en-US" dirty="0" smtClean="0"/>
              <a:t>Brandy</a:t>
            </a:r>
          </a:p>
          <a:p>
            <a:pPr marL="640080" marR="0" lvl="1" indent="-228600" algn="l" defTabSz="914400" rtl="0" eaLnBrk="1" fontAlgn="auto" latinLnBrk="0" hangingPunct="1">
              <a:lnSpc>
                <a:spcPct val="100000"/>
              </a:lnSpc>
              <a:spcBef>
                <a:spcPts val="400"/>
              </a:spcBef>
              <a:spcAft>
                <a:spcPts val="0"/>
              </a:spcAft>
              <a:buClr>
                <a:schemeClr val="accent2"/>
              </a:buClr>
              <a:buSzPct val="90000"/>
              <a:buFontTx/>
              <a:buChar char="•"/>
              <a:tabLst/>
              <a:defRPr/>
            </a:pPr>
            <a:r>
              <a:rPr kumimoji="0" lang="en-US" sz="2600" kern="1200" dirty="0" smtClean="0">
                <a:solidFill>
                  <a:schemeClr val="tx1"/>
                </a:solidFill>
                <a:latin typeface="+mn-lt"/>
                <a:ea typeface="+mn-ea"/>
                <a:cs typeface="+mn-cs"/>
              </a:rPr>
              <a:t>Sugar source:  ___________________</a:t>
            </a:r>
            <a:endParaRPr lang="en-US" dirty="0" smtClean="0"/>
          </a:p>
          <a:p>
            <a:pPr lvl="1"/>
            <a:r>
              <a:rPr lang="en-US" dirty="0" smtClean="0"/>
              <a:t>Pot Distilled</a:t>
            </a:r>
          </a:p>
          <a:p>
            <a:pPr lvl="1"/>
            <a:r>
              <a:rPr lang="en-US" dirty="0" smtClean="0">
                <a:hlinkClick r:id="rId2"/>
              </a:rPr>
              <a:t>Cognac</a:t>
            </a:r>
            <a:r>
              <a:rPr lang="en-US" dirty="0" smtClean="0"/>
              <a:t>,</a:t>
            </a:r>
            <a:r>
              <a:rPr lang="en-US" baseline="0" dirty="0" smtClean="0"/>
              <a:t>  </a:t>
            </a:r>
            <a:r>
              <a:rPr lang="en-US" dirty="0" smtClean="0"/>
              <a:t>Armagnac, Calvados, American Brandy</a:t>
            </a:r>
          </a:p>
          <a:p>
            <a:pPr lvl="0"/>
            <a:r>
              <a:rPr lang="en-US" dirty="0" smtClean="0">
                <a:hlinkClick r:id="rId3"/>
              </a:rPr>
              <a:t>Rum</a:t>
            </a:r>
            <a:endParaRPr lang="en-US" dirty="0" smtClean="0"/>
          </a:p>
          <a:p>
            <a:pPr lvl="1"/>
            <a:r>
              <a:rPr lang="en-US" dirty="0" smtClean="0"/>
              <a:t>Sugar source:  ___________________</a:t>
            </a:r>
          </a:p>
          <a:p>
            <a:pPr lvl="1"/>
            <a:r>
              <a:rPr lang="en-US" dirty="0" smtClean="0"/>
              <a:t>Continuous “Coffey” Stills</a:t>
            </a:r>
          </a:p>
          <a:p>
            <a:pPr lvl="1"/>
            <a:r>
              <a:rPr lang="en-US" dirty="0" smtClean="0"/>
              <a:t>Types of Rum</a:t>
            </a:r>
          </a:p>
          <a:p>
            <a:pPr lvl="2"/>
            <a:r>
              <a:rPr lang="en-US" dirty="0" smtClean="0"/>
              <a:t>Clear and Dark</a:t>
            </a:r>
          </a:p>
          <a:p>
            <a:pPr lvl="0"/>
            <a:r>
              <a:rPr lang="en-US" dirty="0" smtClean="0">
                <a:hlinkClick r:id="rId4"/>
              </a:rPr>
              <a:t>Tequila</a:t>
            </a:r>
            <a:endParaRPr lang="en-US" dirty="0" smtClean="0"/>
          </a:p>
          <a:p>
            <a:pPr lvl="1"/>
            <a:r>
              <a:rPr lang="en-US" dirty="0" smtClean="0"/>
              <a:t>Sugar source:  ___________________</a:t>
            </a:r>
          </a:p>
          <a:p>
            <a:pPr lvl="1"/>
            <a:r>
              <a:rPr lang="en-US" dirty="0" smtClean="0"/>
              <a:t>Pot Distilled</a:t>
            </a:r>
          </a:p>
          <a:p>
            <a:pPr lvl="1"/>
            <a:r>
              <a:rPr lang="en-US" dirty="0" smtClean="0"/>
              <a:t>Types of Tequila:</a:t>
            </a:r>
          </a:p>
          <a:p>
            <a:pPr lvl="2"/>
            <a:r>
              <a:rPr lang="en-US" dirty="0" smtClean="0"/>
              <a:t>Blanco/silver, </a:t>
            </a:r>
            <a:r>
              <a:rPr lang="en-US" dirty="0" err="1" smtClean="0"/>
              <a:t>reposado</a:t>
            </a:r>
            <a:r>
              <a:rPr lang="en-US" dirty="0" smtClean="0"/>
              <a:t>, </a:t>
            </a:r>
            <a:r>
              <a:rPr lang="en-US" dirty="0" err="1" smtClean="0"/>
              <a:t>añejo</a:t>
            </a:r>
            <a:endParaRPr lang="en-US" dirty="0" smtClean="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Terms to know before we go</a:t>
            </a:r>
            <a:endParaRPr lang="en-US" dirty="0"/>
          </a:p>
        </p:txBody>
      </p:sp>
      <p:sp>
        <p:nvSpPr>
          <p:cNvPr id="3" name="Content Placeholder 2"/>
          <p:cNvSpPr>
            <a:spLocks noGrp="1"/>
          </p:cNvSpPr>
          <p:nvPr>
            <p:ph idx="1"/>
          </p:nvPr>
        </p:nvSpPr>
        <p:spPr>
          <a:xfrm>
            <a:off x="457200" y="1646237"/>
            <a:ext cx="8382000" cy="4526280"/>
          </a:xfrm>
        </p:spPr>
        <p:txBody>
          <a:bodyPr/>
          <a:lstStyle/>
          <a:p>
            <a:r>
              <a:rPr lang="en-US" dirty="0" smtClean="0"/>
              <a:t>Congener</a:t>
            </a:r>
          </a:p>
          <a:p>
            <a:r>
              <a:rPr lang="en-US" dirty="0" smtClean="0"/>
              <a:t>Distillation</a:t>
            </a:r>
          </a:p>
          <a:p>
            <a:r>
              <a:rPr lang="en-US" dirty="0" smtClean="0"/>
              <a:t>Fermentation</a:t>
            </a:r>
          </a:p>
          <a:p>
            <a:r>
              <a:rPr lang="en-US" dirty="0" smtClean="0"/>
              <a:t>List types of spirits, name/base ingredient</a:t>
            </a:r>
          </a:p>
          <a:p>
            <a:r>
              <a:rPr lang="en-US" dirty="0" smtClean="0"/>
              <a:t>Proof vs. ABV</a:t>
            </a:r>
          </a:p>
          <a:p>
            <a:r>
              <a:rPr lang="en-US" dirty="0" smtClean="0"/>
              <a:t>Still (pot</a:t>
            </a:r>
            <a:r>
              <a:rPr lang="en-US" baseline="0" dirty="0" smtClean="0"/>
              <a:t> and continuous and which is used for each spirit)</a:t>
            </a:r>
            <a:endParaRPr lang="en-US" dirty="0" smtClean="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US" sz="5400" dirty="0" smtClean="0"/>
              <a:t>Until we meet again…</a:t>
            </a:r>
            <a:endParaRPr lang="en-US" sz="5400" dirty="0"/>
          </a:p>
        </p:txBody>
      </p:sp>
      <p:sp>
        <p:nvSpPr>
          <p:cNvPr id="5" name="Text Placeholder 4"/>
          <p:cNvSpPr>
            <a:spLocks noGrp="1"/>
          </p:cNvSpPr>
          <p:nvPr>
            <p:ph type="body" idx="1"/>
          </p:nvPr>
        </p:nvSpPr>
        <p:spPr/>
        <p:txBody>
          <a:bodyPr>
            <a:noAutofit/>
          </a:bodyPr>
          <a:lstStyle/>
          <a:p>
            <a:r>
              <a:rPr lang="en-US" sz="3600" dirty="0" smtClean="0"/>
              <a:t>Read Chapters 2, 3, 4  </a:t>
            </a:r>
          </a:p>
          <a:p>
            <a:r>
              <a:rPr lang="en-US" sz="3600" dirty="0" smtClean="0"/>
              <a:t>Register for an </a:t>
            </a:r>
            <a:r>
              <a:rPr lang="en-US" sz="3600" dirty="0" err="1" smtClean="0"/>
              <a:t>OpenLab</a:t>
            </a:r>
            <a:r>
              <a:rPr lang="en-US" sz="3600" dirty="0" smtClean="0"/>
              <a:t> account </a:t>
            </a:r>
          </a:p>
          <a:p>
            <a:r>
              <a:rPr lang="en-US" sz="3600" dirty="0" smtClean="0"/>
              <a:t>Join </a:t>
            </a:r>
            <a:r>
              <a:rPr lang="en-US" sz="3600" dirty="0" err="1" smtClean="0"/>
              <a:t>OpenLab</a:t>
            </a:r>
            <a:r>
              <a:rPr lang="en-US" sz="3600" dirty="0" smtClean="0"/>
              <a:t> course</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6" name="Rectangle 6"/>
          <p:cNvSpPr>
            <a:spLocks noGrp="1" noChangeArrowheads="1"/>
          </p:cNvSpPr>
          <p:nvPr>
            <p:ph type="title"/>
          </p:nvPr>
        </p:nvSpPr>
        <p:spPr/>
        <p:txBody>
          <a:bodyPr/>
          <a:lstStyle/>
          <a:p>
            <a:r>
              <a:rPr lang="en-US" dirty="0"/>
              <a:t>Overview</a:t>
            </a:r>
          </a:p>
        </p:txBody>
      </p:sp>
      <p:sp>
        <p:nvSpPr>
          <p:cNvPr id="5127" name="Rectangle 7"/>
          <p:cNvSpPr>
            <a:spLocks noGrp="1" noChangeArrowheads="1"/>
          </p:cNvSpPr>
          <p:nvPr>
            <p:ph type="body" idx="1"/>
          </p:nvPr>
        </p:nvSpPr>
        <p:spPr/>
        <p:txBody>
          <a:bodyPr/>
          <a:lstStyle/>
          <a:p>
            <a:r>
              <a:rPr lang="en-US" dirty="0"/>
              <a:t>Attendance</a:t>
            </a:r>
          </a:p>
          <a:p>
            <a:r>
              <a:rPr lang="en-US" dirty="0"/>
              <a:t>Semester Long Assigned Seating</a:t>
            </a:r>
          </a:p>
          <a:p>
            <a:r>
              <a:rPr lang="en-US" dirty="0"/>
              <a:t>Syllabus Review</a:t>
            </a:r>
          </a:p>
          <a:p>
            <a:r>
              <a:rPr lang="en-US" dirty="0"/>
              <a:t>Term </a:t>
            </a:r>
            <a:r>
              <a:rPr lang="en-US" dirty="0" smtClean="0"/>
              <a:t>Assignments</a:t>
            </a:r>
          </a:p>
          <a:p>
            <a:r>
              <a:rPr lang="en-US" dirty="0" err="1" smtClean="0"/>
              <a:t>OpenLab</a:t>
            </a:r>
            <a:endParaRPr lang="en-US" dirty="0"/>
          </a:p>
          <a:p>
            <a:r>
              <a:rPr lang="en-US" dirty="0"/>
              <a:t>Lecture</a:t>
            </a:r>
          </a:p>
          <a:p>
            <a:pPr lvl="1"/>
            <a:r>
              <a:rPr lang="en-US" dirty="0"/>
              <a:t>Introduction to Alcoholic Beverages</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2"/>
          <p:cNvSpPr>
            <a:spLocks noGrp="1"/>
          </p:cNvSpPr>
          <p:nvPr>
            <p:ph type="title"/>
          </p:nvPr>
        </p:nvSpPr>
        <p:spPr/>
        <p:txBody>
          <a:bodyPr>
            <a:normAutofit/>
          </a:bodyPr>
          <a:lstStyle/>
          <a:p>
            <a:r>
              <a:rPr lang="en-US" dirty="0" smtClean="0"/>
              <a:t>Producing Spirits: Distillation</a:t>
            </a:r>
            <a:endParaRPr lang="en-US" dirty="0"/>
          </a:p>
        </p:txBody>
      </p:sp>
      <p:sp>
        <p:nvSpPr>
          <p:cNvPr id="14" name="Content Placeholder 13"/>
          <p:cNvSpPr>
            <a:spLocks noGrp="1"/>
          </p:cNvSpPr>
          <p:nvPr>
            <p:ph idx="1"/>
          </p:nvPr>
        </p:nvSpPr>
        <p:spPr>
          <a:xfrm>
            <a:off x="304800" y="1447800"/>
            <a:ext cx="8610600" cy="5181599"/>
          </a:xfrm>
        </p:spPr>
        <p:txBody>
          <a:bodyPr>
            <a:normAutofit/>
          </a:bodyPr>
          <a:lstStyle/>
          <a:p>
            <a:pPr marL="514350" indent="-514350">
              <a:buFont typeface="+mj-lt"/>
              <a:buAutoNum type="arabicPeriod"/>
            </a:pPr>
            <a:r>
              <a:rPr lang="en-US" sz="4000" dirty="0" smtClean="0"/>
              <a:t>Prepare raw materials for fermentation</a:t>
            </a:r>
          </a:p>
          <a:p>
            <a:pPr marL="514350" indent="-514350">
              <a:buFont typeface="+mj-lt"/>
              <a:buAutoNum type="arabicPeriod"/>
            </a:pPr>
            <a:r>
              <a:rPr lang="en-US" sz="4000" dirty="0" smtClean="0"/>
              <a:t>Fermentation</a:t>
            </a:r>
          </a:p>
          <a:p>
            <a:pPr marL="514350" indent="-514350">
              <a:buFont typeface="+mj-lt"/>
              <a:buAutoNum type="arabicPeriod"/>
            </a:pPr>
            <a:r>
              <a:rPr lang="en-US" sz="4000" dirty="0" smtClean="0"/>
              <a:t>Distillation</a:t>
            </a:r>
          </a:p>
          <a:p>
            <a:pPr marL="514350" indent="-514350">
              <a:buFont typeface="+mj-lt"/>
              <a:buAutoNum type="arabicPeriod"/>
            </a:pPr>
            <a:r>
              <a:rPr lang="en-US" sz="4000" dirty="0" smtClean="0"/>
              <a:t>Post-distillation</a:t>
            </a:r>
          </a:p>
          <a:p>
            <a:pPr marL="862330" lvl="1" indent="-514350">
              <a:buNone/>
            </a:pPr>
            <a:r>
              <a:rPr lang="en-US" sz="3200" dirty="0" smtClean="0"/>
              <a:t>  Blending, maturation, flavor, sweetening</a:t>
            </a:r>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Fermentation</a:t>
            </a:r>
            <a:endParaRPr lang="en-US" dirty="0"/>
          </a:p>
        </p:txBody>
      </p:sp>
      <p:sp>
        <p:nvSpPr>
          <p:cNvPr id="3" name="Content Placeholder 2"/>
          <p:cNvSpPr>
            <a:spLocks noGrp="1"/>
          </p:cNvSpPr>
          <p:nvPr>
            <p:ph idx="1"/>
          </p:nvPr>
        </p:nvSpPr>
        <p:spPr>
          <a:xfrm>
            <a:off x="228600" y="1646237"/>
            <a:ext cx="8610600" cy="4526280"/>
          </a:xfrm>
        </p:spPr>
        <p:txBody>
          <a:bodyPr>
            <a:noAutofit/>
          </a:bodyPr>
          <a:lstStyle/>
          <a:p>
            <a:pPr marL="49213" lvl="1" indent="7938">
              <a:buNone/>
            </a:pPr>
            <a:r>
              <a:rPr lang="en-US" sz="3600" u="sng" dirty="0" smtClean="0"/>
              <a:t>Formula:</a:t>
            </a:r>
          </a:p>
          <a:p>
            <a:pPr marL="49213" lvl="1" indent="7938">
              <a:buNone/>
            </a:pPr>
            <a:r>
              <a:rPr lang="en-US" sz="3600" dirty="0" smtClean="0"/>
              <a:t>Sugar +  Yeast = </a:t>
            </a:r>
          </a:p>
          <a:p>
            <a:pPr marL="49213" lvl="1" indent="7938">
              <a:buNone/>
            </a:pPr>
            <a:r>
              <a:rPr lang="en-US" sz="3600" dirty="0" smtClean="0"/>
              <a:t>	Ethanol + Carbon Dioxide + Heat</a:t>
            </a:r>
          </a:p>
          <a:p>
            <a:pPr marL="49213" lvl="1" indent="7938">
              <a:buNone/>
            </a:pPr>
            <a:endParaRPr lang="en-US" sz="3600" dirty="0" smtClean="0"/>
          </a:p>
          <a:p>
            <a:pPr marL="49213" lvl="1" indent="7938">
              <a:buNone/>
            </a:pPr>
            <a:r>
              <a:rPr lang="en-US" sz="3600" u="sng" dirty="0" smtClean="0"/>
              <a:t>Goal of Fermentation</a:t>
            </a:r>
            <a:r>
              <a:rPr lang="en-US" sz="3600" dirty="0" smtClean="0"/>
              <a:t>: </a:t>
            </a:r>
          </a:p>
          <a:p>
            <a:pPr marL="49213" lvl="1" indent="7938">
              <a:buNone/>
            </a:pPr>
            <a:r>
              <a:rPr lang="en-US" sz="3600" dirty="0" smtClean="0"/>
              <a:t>release as many congeners as possible</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Distillation</a:t>
            </a:r>
            <a:endParaRPr lang="en-US" dirty="0"/>
          </a:p>
        </p:txBody>
      </p:sp>
      <p:sp>
        <p:nvSpPr>
          <p:cNvPr id="3" name="Content Placeholder 2"/>
          <p:cNvSpPr>
            <a:spLocks noGrp="1"/>
          </p:cNvSpPr>
          <p:nvPr>
            <p:ph idx="1"/>
          </p:nvPr>
        </p:nvSpPr>
        <p:spPr/>
        <p:txBody>
          <a:bodyPr/>
          <a:lstStyle/>
          <a:p>
            <a:r>
              <a:rPr lang="en-US" dirty="0" smtClean="0"/>
              <a:t>The process of separating alcohol from water and other materials</a:t>
            </a:r>
          </a:p>
          <a:p>
            <a:endParaRPr lang="en-US" dirty="0" smtClean="0"/>
          </a:p>
          <a:p>
            <a:r>
              <a:rPr lang="en-US" dirty="0" smtClean="0"/>
              <a:t>Water boils: ____________</a:t>
            </a:r>
          </a:p>
          <a:p>
            <a:r>
              <a:rPr lang="en-US" dirty="0" smtClean="0"/>
              <a:t>Alcohol boils: ___________</a:t>
            </a:r>
          </a:p>
          <a:p>
            <a:endParaRPr lang="en-US" dirty="0" smtClean="0"/>
          </a:p>
          <a:p>
            <a:r>
              <a:rPr lang="en-US" dirty="0" smtClean="0">
                <a:hlinkClick r:id="rId3"/>
              </a:rPr>
              <a:t>Pot Still</a:t>
            </a:r>
            <a:endParaRPr lang="en-US" dirty="0" smtClean="0"/>
          </a:p>
          <a:p>
            <a:r>
              <a:rPr lang="en-US" dirty="0" smtClean="0"/>
              <a:t>Continuous “Coffey” Still</a:t>
            </a:r>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Pot Still</a:t>
            </a:r>
            <a:endParaRPr lang="en-US" dirty="0"/>
          </a:p>
        </p:txBody>
      </p:sp>
      <p:sp>
        <p:nvSpPr>
          <p:cNvPr id="3" name="Content Placeholder 2"/>
          <p:cNvSpPr>
            <a:spLocks noGrp="1"/>
          </p:cNvSpPr>
          <p:nvPr>
            <p:ph idx="1"/>
          </p:nvPr>
        </p:nvSpPr>
        <p:spPr/>
        <p:txBody>
          <a:bodyPr/>
          <a:lstStyle/>
          <a:p>
            <a:endParaRPr lang="en-US" dirty="0"/>
          </a:p>
        </p:txBody>
      </p:sp>
      <p:pic>
        <p:nvPicPr>
          <p:cNvPr id="1026" name="Picture 2" descr="Since early times, the distillation of wine into cognac has been carried out in a large copper pot still, called an alembic, topped with a long &quot;swan's neck&quot;. By French law, the stills are limited to small capacities in order to ensure a slow and precise distillation."/>
          <p:cNvPicPr>
            <a:picLocks noChangeAspect="1" noChangeArrowheads="1"/>
          </p:cNvPicPr>
          <p:nvPr/>
        </p:nvPicPr>
        <p:blipFill>
          <a:blip r:embed="rId2" cstate="print"/>
          <a:srcRect/>
          <a:stretch>
            <a:fillRect/>
          </a:stretch>
        </p:blipFill>
        <p:spPr bwMode="auto">
          <a:xfrm>
            <a:off x="838200" y="1447800"/>
            <a:ext cx="7467600" cy="5129064"/>
          </a:xfrm>
          <a:prstGeom prst="rect">
            <a:avLst/>
          </a:prstGeom>
          <a:noFill/>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endParaRPr lang="en-US"/>
          </a:p>
        </p:txBody>
      </p:sp>
      <p:pic>
        <p:nvPicPr>
          <p:cNvPr id="23554" name="Picture 2" descr="https://www.sweacademy.com/gallospiritsacademy/content/Spirits_02Distillation/distillation_11.png"/>
          <p:cNvPicPr>
            <a:picLocks noChangeAspect="1" noChangeArrowheads="1"/>
          </p:cNvPicPr>
          <p:nvPr/>
        </p:nvPicPr>
        <p:blipFill>
          <a:blip r:embed="rId3" cstate="print"/>
          <a:srcRect/>
          <a:stretch>
            <a:fillRect/>
          </a:stretch>
        </p:blipFill>
        <p:spPr bwMode="auto">
          <a:xfrm>
            <a:off x="1170860" y="228600"/>
            <a:ext cx="6525340" cy="6419850"/>
          </a:xfrm>
          <a:prstGeom prst="rect">
            <a:avLst/>
          </a:prstGeom>
          <a:noFill/>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nvPr>
        </p:nvGraphicFramePr>
        <p:xfrm>
          <a:off x="381000" y="380998"/>
          <a:ext cx="8610602" cy="6477003"/>
        </p:xfrm>
        <a:graphic>
          <a:graphicData uri="http://schemas.openxmlformats.org/drawingml/2006/table">
            <a:tbl>
              <a:tblPr/>
              <a:tblGrid>
                <a:gridCol w="4305301"/>
                <a:gridCol w="4305301"/>
              </a:tblGrid>
              <a:tr h="784323">
                <a:tc>
                  <a:txBody>
                    <a:bodyPr/>
                    <a:lstStyle/>
                    <a:p>
                      <a:r>
                        <a:rPr lang="en-US" sz="2000" b="1" u="sng" dirty="0"/>
                        <a:t>Benefits of pot stills</a:t>
                      </a:r>
                    </a:p>
                  </a:txBody>
                  <a:tcPr marL="24491" marR="24491" marT="24491" marB="24491" anchor="ctr">
                    <a:lnL>
                      <a:noFill/>
                    </a:lnL>
                    <a:lnR>
                      <a:noFill/>
                    </a:lnR>
                    <a:lnT>
                      <a:noFill/>
                    </a:lnT>
                    <a:lnB w="9525" cap="flat" cmpd="sng" algn="ctr">
                      <a:solidFill>
                        <a:srgbClr val="2E2E2E"/>
                      </a:solidFill>
                      <a:prstDash val="solid"/>
                      <a:round/>
                      <a:headEnd type="none" w="med" len="med"/>
                      <a:tailEnd type="none" w="med" len="med"/>
                    </a:lnB>
                  </a:tcPr>
                </a:tc>
                <a:tc>
                  <a:txBody>
                    <a:bodyPr/>
                    <a:lstStyle/>
                    <a:p>
                      <a:r>
                        <a:rPr lang="en-US" sz="2000" b="1" u="sng" dirty="0"/>
                        <a:t>Benefits of </a:t>
                      </a:r>
                      <a:r>
                        <a:rPr lang="en-US" sz="2000" b="1" u="sng" dirty="0" smtClean="0"/>
                        <a:t>continuous </a:t>
                      </a:r>
                      <a:r>
                        <a:rPr lang="en-US" sz="2000" b="1" u="sng" dirty="0"/>
                        <a:t>stills</a:t>
                      </a:r>
                    </a:p>
                  </a:txBody>
                  <a:tcPr marL="24491" marR="24491" marT="24491" marB="24491" anchor="ctr">
                    <a:lnL>
                      <a:noFill/>
                    </a:lnL>
                    <a:lnR>
                      <a:noFill/>
                    </a:lnR>
                    <a:lnT>
                      <a:noFill/>
                    </a:lnT>
                    <a:lnB w="9525" cap="flat" cmpd="sng" algn="ctr">
                      <a:solidFill>
                        <a:srgbClr val="2E2E2E"/>
                      </a:solidFill>
                      <a:prstDash val="solid"/>
                      <a:round/>
                      <a:headEnd type="none" w="med" len="med"/>
                      <a:tailEnd type="none" w="med" len="med"/>
                    </a:lnB>
                  </a:tcPr>
                </a:tc>
              </a:tr>
              <a:tr h="1138536">
                <a:tc>
                  <a:txBody>
                    <a:bodyPr/>
                    <a:lstStyle/>
                    <a:p>
                      <a:r>
                        <a:rPr lang="en-US" sz="2000" dirty="0"/>
                        <a:t>Greater congener retention</a:t>
                      </a:r>
                    </a:p>
                  </a:txBody>
                  <a:tcPr marL="24491" marR="24491" marT="24491" marB="24491">
                    <a:lnL>
                      <a:noFill/>
                    </a:lnL>
                    <a:lnR>
                      <a:noFill/>
                    </a:lnR>
                    <a:lnT w="9525" cap="flat" cmpd="sng" algn="ctr">
                      <a:solidFill>
                        <a:srgbClr val="2E2E2E"/>
                      </a:solidFill>
                      <a:prstDash val="solid"/>
                      <a:round/>
                      <a:headEnd type="none" w="med" len="med"/>
                      <a:tailEnd type="none" w="med" len="med"/>
                    </a:lnT>
                    <a:lnB w="9525" cap="flat" cmpd="sng" algn="ctr">
                      <a:solidFill>
                        <a:srgbClr val="2E2E2E"/>
                      </a:solidFill>
                      <a:prstDash val="solid"/>
                      <a:round/>
                      <a:headEnd type="none" w="med" len="med"/>
                      <a:tailEnd type="none" w="med" len="med"/>
                    </a:lnB>
                  </a:tcPr>
                </a:tc>
                <a:tc>
                  <a:txBody>
                    <a:bodyPr/>
                    <a:lstStyle/>
                    <a:p>
                      <a:r>
                        <a:rPr lang="en-US" sz="2000" dirty="0"/>
                        <a:t>Can be engineered to remove specific congeners with a high degree of precision</a:t>
                      </a:r>
                    </a:p>
                  </a:txBody>
                  <a:tcPr marL="24491" marR="24491" marT="24491" marB="24491">
                    <a:lnL>
                      <a:noFill/>
                    </a:lnL>
                    <a:lnR>
                      <a:noFill/>
                    </a:lnR>
                    <a:lnT w="9525" cap="flat" cmpd="sng" algn="ctr">
                      <a:solidFill>
                        <a:srgbClr val="2E2E2E"/>
                      </a:solidFill>
                      <a:prstDash val="solid"/>
                      <a:round/>
                      <a:headEnd type="none" w="med" len="med"/>
                      <a:tailEnd type="none" w="med" len="med"/>
                    </a:lnT>
                    <a:lnB w="9525" cap="flat" cmpd="sng" algn="ctr">
                      <a:solidFill>
                        <a:srgbClr val="2E2E2E"/>
                      </a:solidFill>
                      <a:prstDash val="solid"/>
                      <a:round/>
                      <a:headEnd type="none" w="med" len="med"/>
                      <a:tailEnd type="none" w="med" len="med"/>
                    </a:lnB>
                  </a:tcPr>
                </a:tc>
              </a:tr>
              <a:tr h="1138536">
                <a:tc>
                  <a:txBody>
                    <a:bodyPr/>
                    <a:lstStyle/>
                    <a:p>
                      <a:r>
                        <a:rPr lang="en-US" sz="2000"/>
                        <a:t>Multiple distilling process results in greater array of flavor components</a:t>
                      </a:r>
                    </a:p>
                  </a:txBody>
                  <a:tcPr marL="24491" marR="24491" marT="24491" marB="24491">
                    <a:lnL>
                      <a:noFill/>
                    </a:lnL>
                    <a:lnR>
                      <a:noFill/>
                    </a:lnR>
                    <a:lnT w="9525" cap="flat" cmpd="sng" algn="ctr">
                      <a:solidFill>
                        <a:srgbClr val="2E2E2E"/>
                      </a:solidFill>
                      <a:prstDash val="solid"/>
                      <a:round/>
                      <a:headEnd type="none" w="med" len="med"/>
                      <a:tailEnd type="none" w="med" len="med"/>
                    </a:lnT>
                    <a:lnB w="9525" cap="flat" cmpd="sng" algn="ctr">
                      <a:solidFill>
                        <a:srgbClr val="2E2E2E"/>
                      </a:solidFill>
                      <a:prstDash val="solid"/>
                      <a:round/>
                      <a:headEnd type="none" w="med" len="med"/>
                      <a:tailEnd type="none" w="med" len="med"/>
                    </a:lnB>
                  </a:tcPr>
                </a:tc>
                <a:tc>
                  <a:txBody>
                    <a:bodyPr/>
                    <a:lstStyle/>
                    <a:p>
                      <a:r>
                        <a:rPr lang="en-US" sz="2000" dirty="0"/>
                        <a:t>Can operate continuously</a:t>
                      </a:r>
                    </a:p>
                  </a:txBody>
                  <a:tcPr marL="24491" marR="24491" marT="24491" marB="24491">
                    <a:lnL>
                      <a:noFill/>
                    </a:lnL>
                    <a:lnR>
                      <a:noFill/>
                    </a:lnR>
                    <a:lnT w="9525" cap="flat" cmpd="sng" algn="ctr">
                      <a:solidFill>
                        <a:srgbClr val="2E2E2E"/>
                      </a:solidFill>
                      <a:prstDash val="solid"/>
                      <a:round/>
                      <a:headEnd type="none" w="med" len="med"/>
                      <a:tailEnd type="none" w="med" len="med"/>
                    </a:lnT>
                    <a:lnB w="9525" cap="flat" cmpd="sng" algn="ctr">
                      <a:solidFill>
                        <a:srgbClr val="2E2E2E"/>
                      </a:solidFill>
                      <a:prstDash val="solid"/>
                      <a:round/>
                      <a:headEnd type="none" w="med" len="med"/>
                      <a:tailEnd type="none" w="med" len="med"/>
                    </a:lnB>
                  </a:tcPr>
                </a:tc>
              </a:tr>
              <a:tr h="1138536">
                <a:tc>
                  <a:txBody>
                    <a:bodyPr/>
                    <a:lstStyle/>
                    <a:p>
                      <a:r>
                        <a:rPr lang="en-US" sz="2000"/>
                        <a:t>Choice of size and shape affects quality of ultimate spirit</a:t>
                      </a:r>
                    </a:p>
                  </a:txBody>
                  <a:tcPr marL="24491" marR="24491" marT="24491" marB="24491">
                    <a:lnL>
                      <a:noFill/>
                    </a:lnL>
                    <a:lnR>
                      <a:noFill/>
                    </a:lnR>
                    <a:lnT w="9525" cap="flat" cmpd="sng" algn="ctr">
                      <a:solidFill>
                        <a:srgbClr val="2E2E2E"/>
                      </a:solidFill>
                      <a:prstDash val="solid"/>
                      <a:round/>
                      <a:headEnd type="none" w="med" len="med"/>
                      <a:tailEnd type="none" w="med" len="med"/>
                    </a:lnT>
                    <a:lnB w="9525" cap="flat" cmpd="sng" algn="ctr">
                      <a:solidFill>
                        <a:srgbClr val="2E2E2E"/>
                      </a:solidFill>
                      <a:prstDash val="solid"/>
                      <a:round/>
                      <a:headEnd type="none" w="med" len="med"/>
                      <a:tailEnd type="none" w="med" len="med"/>
                    </a:lnB>
                  </a:tcPr>
                </a:tc>
                <a:tc>
                  <a:txBody>
                    <a:bodyPr/>
                    <a:lstStyle/>
                    <a:p>
                      <a:r>
                        <a:rPr lang="en-US" sz="2000" dirty="0"/>
                        <a:t>Ability of distiller to "fine tune" exact components in final spirit for taste and quality purposes</a:t>
                      </a:r>
                    </a:p>
                  </a:txBody>
                  <a:tcPr marL="24491" marR="24491" marT="24491" marB="24491">
                    <a:lnL>
                      <a:noFill/>
                    </a:lnL>
                    <a:lnR>
                      <a:noFill/>
                    </a:lnR>
                    <a:lnT w="9525" cap="flat" cmpd="sng" algn="ctr">
                      <a:solidFill>
                        <a:srgbClr val="2E2E2E"/>
                      </a:solidFill>
                      <a:prstDash val="solid"/>
                      <a:round/>
                      <a:headEnd type="none" w="med" len="med"/>
                      <a:tailEnd type="none" w="med" len="med"/>
                    </a:lnT>
                    <a:lnB w="9525" cap="flat" cmpd="sng" algn="ctr">
                      <a:solidFill>
                        <a:srgbClr val="2E2E2E"/>
                      </a:solidFill>
                      <a:prstDash val="solid"/>
                      <a:round/>
                      <a:headEnd type="none" w="med" len="med"/>
                      <a:tailEnd type="none" w="med" len="med"/>
                    </a:lnB>
                  </a:tcPr>
                </a:tc>
              </a:tr>
              <a:tr h="1138536">
                <a:tc>
                  <a:txBody>
                    <a:bodyPr/>
                    <a:lstStyle/>
                    <a:p>
                      <a:r>
                        <a:rPr lang="en-US" sz="2000"/>
                        <a:t>Appropriate for products produced in relatively small batches</a:t>
                      </a:r>
                    </a:p>
                  </a:txBody>
                  <a:tcPr marL="24491" marR="24491" marT="24491" marB="24491">
                    <a:lnL>
                      <a:noFill/>
                    </a:lnL>
                    <a:lnR>
                      <a:noFill/>
                    </a:lnR>
                    <a:lnT w="9525" cap="flat" cmpd="sng" algn="ctr">
                      <a:solidFill>
                        <a:srgbClr val="2E2E2E"/>
                      </a:solidFill>
                      <a:prstDash val="solid"/>
                      <a:round/>
                      <a:headEnd type="none" w="med" len="med"/>
                      <a:tailEnd type="none" w="med" len="med"/>
                    </a:lnT>
                    <a:lnB w="9525" cap="flat" cmpd="sng" algn="ctr">
                      <a:solidFill>
                        <a:srgbClr val="2E2E2E"/>
                      </a:solidFill>
                      <a:prstDash val="solid"/>
                      <a:round/>
                      <a:headEnd type="none" w="med" len="med"/>
                      <a:tailEnd type="none" w="med" len="med"/>
                    </a:lnB>
                  </a:tcPr>
                </a:tc>
                <a:tc>
                  <a:txBody>
                    <a:bodyPr/>
                    <a:lstStyle/>
                    <a:p>
                      <a:r>
                        <a:rPr lang="en-US" sz="2000" dirty="0"/>
                        <a:t>Because of high purity potential, appropriate for "white" spirits</a:t>
                      </a:r>
                    </a:p>
                  </a:txBody>
                  <a:tcPr marL="24491" marR="24491" marT="24491" marB="24491">
                    <a:lnL>
                      <a:noFill/>
                    </a:lnL>
                    <a:lnR>
                      <a:noFill/>
                    </a:lnR>
                    <a:lnT w="9525" cap="flat" cmpd="sng" algn="ctr">
                      <a:solidFill>
                        <a:srgbClr val="2E2E2E"/>
                      </a:solidFill>
                      <a:prstDash val="solid"/>
                      <a:round/>
                      <a:headEnd type="none" w="med" len="med"/>
                      <a:tailEnd type="none" w="med" len="med"/>
                    </a:lnT>
                    <a:lnB w="9525" cap="flat" cmpd="sng" algn="ctr">
                      <a:solidFill>
                        <a:srgbClr val="2E2E2E"/>
                      </a:solidFill>
                      <a:prstDash val="solid"/>
                      <a:round/>
                      <a:headEnd type="none" w="med" len="med"/>
                      <a:tailEnd type="none" w="med" len="med"/>
                    </a:lnB>
                  </a:tcPr>
                </a:tc>
              </a:tr>
              <a:tr h="1138536">
                <a:tc>
                  <a:txBody>
                    <a:bodyPr/>
                    <a:lstStyle/>
                    <a:p>
                      <a:r>
                        <a:rPr lang="en-US" sz="2000"/>
                        <a:t>Legally required in some cases, as in Cognac and single malt Scotch Whisky</a:t>
                      </a:r>
                    </a:p>
                  </a:txBody>
                  <a:tcPr marL="24491" marR="24491" marT="24491" marB="24491">
                    <a:lnL>
                      <a:noFill/>
                    </a:lnL>
                    <a:lnR>
                      <a:noFill/>
                    </a:lnR>
                    <a:lnT w="9525" cap="flat" cmpd="sng" algn="ctr">
                      <a:solidFill>
                        <a:srgbClr val="2E2E2E"/>
                      </a:solidFill>
                      <a:prstDash val="solid"/>
                      <a:round/>
                      <a:headEnd type="none" w="med" len="med"/>
                      <a:tailEnd type="none" w="med" len="med"/>
                    </a:lnT>
                    <a:lnB w="9525" cap="flat" cmpd="sng" algn="ctr">
                      <a:solidFill>
                        <a:srgbClr val="2E2E2E"/>
                      </a:solidFill>
                      <a:prstDash val="solid"/>
                      <a:round/>
                      <a:headEnd type="none" w="med" len="med"/>
                      <a:tailEnd type="none" w="med" len="med"/>
                    </a:lnB>
                  </a:tcPr>
                </a:tc>
                <a:tc>
                  <a:txBody>
                    <a:bodyPr/>
                    <a:lstStyle/>
                    <a:p>
                      <a:r>
                        <a:rPr lang="en-US" sz="2000" dirty="0"/>
                        <a:t>Can produce spirit at higher level of alcohol than pot stills, and in a single distillation</a:t>
                      </a:r>
                    </a:p>
                  </a:txBody>
                  <a:tcPr marL="24491" marR="24491" marT="24491" marB="24491">
                    <a:lnL>
                      <a:noFill/>
                    </a:lnL>
                    <a:lnR>
                      <a:noFill/>
                    </a:lnR>
                    <a:lnT w="9525" cap="flat" cmpd="sng" algn="ctr">
                      <a:solidFill>
                        <a:srgbClr val="2E2E2E"/>
                      </a:solidFill>
                      <a:prstDash val="solid"/>
                      <a:round/>
                      <a:headEnd type="none" w="med" len="med"/>
                      <a:tailEnd type="none" w="med" len="med"/>
                    </a:lnT>
                    <a:lnB w="9525" cap="flat" cmpd="sng" algn="ctr">
                      <a:solidFill>
                        <a:srgbClr val="2E2E2E"/>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Types of spirits/raw materials</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Grain Based</a:t>
            </a:r>
          </a:p>
          <a:p>
            <a:pPr lvl="1"/>
            <a:r>
              <a:rPr lang="en-US" dirty="0" smtClean="0"/>
              <a:t>Whiskey</a:t>
            </a:r>
          </a:p>
          <a:p>
            <a:r>
              <a:rPr lang="en-US" dirty="0" smtClean="0"/>
              <a:t>Neutral Spirits</a:t>
            </a:r>
          </a:p>
          <a:p>
            <a:pPr lvl="1"/>
            <a:r>
              <a:rPr lang="en-US" dirty="0" smtClean="0"/>
              <a:t>Gin</a:t>
            </a:r>
          </a:p>
          <a:p>
            <a:pPr lvl="1"/>
            <a:r>
              <a:rPr lang="en-US" dirty="0" smtClean="0">
                <a:hlinkClick r:id="rId2"/>
              </a:rPr>
              <a:t>Vodka</a:t>
            </a:r>
            <a:endParaRPr lang="en-US" dirty="0" smtClean="0"/>
          </a:p>
          <a:p>
            <a:r>
              <a:rPr lang="en-US" dirty="0" smtClean="0"/>
              <a:t>Fruit and Plant Based</a:t>
            </a:r>
          </a:p>
          <a:p>
            <a:pPr lvl="1"/>
            <a:r>
              <a:rPr lang="en-US" dirty="0" smtClean="0"/>
              <a:t>Brandy</a:t>
            </a:r>
          </a:p>
          <a:p>
            <a:pPr lvl="1"/>
            <a:r>
              <a:rPr lang="en-US" dirty="0" smtClean="0"/>
              <a:t>Rum</a:t>
            </a:r>
          </a:p>
          <a:p>
            <a:pPr lvl="1"/>
            <a:r>
              <a:rPr lang="en-US" dirty="0" smtClean="0"/>
              <a:t>Tequila</a:t>
            </a:r>
          </a:p>
          <a:p>
            <a:r>
              <a:rPr lang="en-US" dirty="0" smtClean="0"/>
              <a:t>Liqueurs</a:t>
            </a:r>
          </a:p>
          <a:p>
            <a:r>
              <a:rPr lang="en-US" dirty="0" smtClean="0"/>
              <a:t>Anise Spirits</a:t>
            </a:r>
          </a:p>
          <a:p>
            <a:r>
              <a:rPr lang="en-US" dirty="0" smtClean="0"/>
              <a:t>Bitters</a:t>
            </a:r>
            <a:endParaRPr lang="en-US"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oundry">
  <a:themeElements>
    <a:clrScheme name="Foundry">
      <a:dk1>
        <a:sysClr val="windowText" lastClr="000000"/>
      </a:dk1>
      <a:lt1>
        <a:sysClr val="window" lastClr="FFFFFF"/>
      </a:lt1>
      <a:dk2>
        <a:srgbClr val="676A55"/>
      </a:dk2>
      <a:lt2>
        <a:srgbClr val="EAEBDE"/>
      </a:lt2>
      <a:accent1>
        <a:srgbClr val="72A376"/>
      </a:accent1>
      <a:accent2>
        <a:srgbClr val="B0CCB0"/>
      </a:accent2>
      <a:accent3>
        <a:srgbClr val="A8CDD7"/>
      </a:accent3>
      <a:accent4>
        <a:srgbClr val="C0BEAF"/>
      </a:accent4>
      <a:accent5>
        <a:srgbClr val="CEC597"/>
      </a:accent5>
      <a:accent6>
        <a:srgbClr val="E8B7B7"/>
      </a:accent6>
      <a:hlink>
        <a:srgbClr val="DB5353"/>
      </a:hlink>
      <a:folHlink>
        <a:srgbClr val="903638"/>
      </a:folHlink>
    </a:clrScheme>
    <a:fontScheme name="Foundry">
      <a:majorFont>
        <a:latin typeface="Rockwell"/>
        <a:ea typeface=""/>
        <a:cs typeface=""/>
        <a:font script="Grek" typeface="Cambria"/>
        <a:font script="Cyrl" typeface="Cambria"/>
        <a:font script="Jpan" typeface="HG明朝B"/>
        <a:font script="Hang" typeface="바탕"/>
        <a:font script="Hans" typeface="方正姚体"/>
        <a:font script="Hant" typeface="微軟正黑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Rockwell"/>
        <a:ea typeface=""/>
        <a:cs typeface=""/>
        <a:font script="Grek" typeface="Cambria"/>
        <a:font script="Cyrl" typeface="Cambria"/>
        <a:font script="Jpan" typeface="HG明朝B"/>
        <a:font script="Hang" typeface="바탕"/>
        <a:font script="Hans" typeface="方正姚体"/>
        <a:font script="Hant" typeface="標楷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oundry">
      <a:fillStyleLst>
        <a:solidFill>
          <a:schemeClr val="phClr"/>
        </a:solidFill>
        <a:gradFill rotWithShape="1">
          <a:gsLst>
            <a:gs pos="0">
              <a:schemeClr val="phClr">
                <a:tint val="70000"/>
                <a:satMod val="180000"/>
              </a:schemeClr>
            </a:gs>
            <a:gs pos="62000">
              <a:schemeClr val="phClr">
                <a:tint val="30000"/>
                <a:satMod val="180000"/>
              </a:schemeClr>
            </a:gs>
            <a:gs pos="100000">
              <a:schemeClr val="phClr">
                <a:tint val="22000"/>
                <a:satMod val="180000"/>
              </a:schemeClr>
            </a:gs>
          </a:gsLst>
          <a:lin ang="16200000" scaled="0"/>
        </a:gradFill>
        <a:gradFill rotWithShape="1">
          <a:gsLst>
            <a:gs pos="0">
              <a:schemeClr val="phClr">
                <a:shade val="58000"/>
                <a:satMod val="150000"/>
              </a:schemeClr>
            </a:gs>
            <a:gs pos="72000">
              <a:schemeClr val="phClr">
                <a:tint val="90000"/>
                <a:satMod val="135000"/>
              </a:schemeClr>
            </a:gs>
            <a:gs pos="100000">
              <a:schemeClr val="phClr">
                <a:tint val="80000"/>
                <a:satMod val="155000"/>
              </a:schemeClr>
            </a:gs>
          </a:gsLst>
          <a:lin ang="16200000" scaled="0"/>
        </a:gradFill>
      </a:fillStyleLst>
      <a:lnStyleLst>
        <a:ln w="9525" cap="flat" cmpd="sng" algn="ctr">
          <a:solidFill>
            <a:schemeClr val="phClr">
              <a:shade val="80000"/>
            </a:schemeClr>
          </a:solidFill>
          <a:prstDash val="solid"/>
        </a:ln>
        <a:ln w="38100" cap="flat" cmpd="sng" algn="ctr">
          <a:solidFill>
            <a:schemeClr val="phClr"/>
          </a:solidFill>
          <a:prstDash val="solid"/>
        </a:ln>
        <a:ln w="38100" cap="flat" cmpd="sng" algn="ctr">
          <a:solidFill>
            <a:schemeClr val="phClr"/>
          </a:solidFill>
          <a:prstDash val="solid"/>
        </a:ln>
      </a:lnStyleLst>
      <a:effectStyleLst>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scene3d>
            <a:camera prst="orthographicFront" fov="0">
              <a:rot lat="0" lon="0" rev="0"/>
            </a:camera>
            <a:lightRig rig="soft" dir="tl">
              <a:rot lat="0" lon="0" rev="20000000"/>
            </a:lightRig>
          </a:scene3d>
          <a:sp3d prstMaterial="matte">
            <a:bevelT w="63500" h="63500" prst="coolSlant"/>
          </a:sp3d>
        </a:effectStyle>
      </a:effectStyleLst>
      <a:bgFillStyleLst>
        <a:solidFill>
          <a:schemeClr val="phClr"/>
        </a:solidFill>
        <a:gradFill rotWithShape="1">
          <a:gsLst>
            <a:gs pos="0">
              <a:schemeClr val="phClr">
                <a:tint val="75000"/>
                <a:satMod val="400000"/>
              </a:schemeClr>
            </a:gs>
            <a:gs pos="20000">
              <a:schemeClr val="phClr">
                <a:tint val="80000"/>
                <a:satMod val="355000"/>
              </a:schemeClr>
            </a:gs>
            <a:gs pos="100000">
              <a:schemeClr val="phClr">
                <a:tint val="95000"/>
                <a:shade val="55000"/>
                <a:satMod val="355000"/>
              </a:schemeClr>
            </a:gs>
          </a:gsLst>
          <a:path path="circle">
            <a:fillToRect l="67500" t="35000" r="32500" b="65000"/>
          </a:path>
        </a:gradFill>
        <a:blipFill>
          <a:blip xmlns:r="http://schemas.openxmlformats.org/officeDocument/2006/relationships" r:embed="rId1">
            <a:duotone>
              <a:schemeClr val="phClr">
                <a:shade val="30000"/>
                <a:satMod val="120000"/>
              </a:schemeClr>
              <a:schemeClr val="phClr">
                <a:tint val="70000"/>
                <a:satMod val="250000"/>
              </a:schemeClr>
            </a:duotone>
          </a:blip>
          <a:tile tx="0" ty="0" sx="50000" sy="50000" flip="none" algn="t"/>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Foundry</Template>
  <TotalTime>983</TotalTime>
  <Words>437</Words>
  <Application>Microsoft Office PowerPoint</Application>
  <PresentationFormat>On-screen Show (4:3)</PresentationFormat>
  <Paragraphs>117</Paragraphs>
  <Slides>14</Slides>
  <Notes>5</Notes>
  <HiddenSlides>0</HiddenSlides>
  <MMClips>0</MMClips>
  <ScaleCrop>false</ScaleCrop>
  <HeadingPairs>
    <vt:vector size="4" baseType="variant">
      <vt:variant>
        <vt:lpstr>Theme</vt:lpstr>
      </vt:variant>
      <vt:variant>
        <vt:i4>1</vt:i4>
      </vt:variant>
      <vt:variant>
        <vt:lpstr>Slide Titles</vt:lpstr>
      </vt:variant>
      <vt:variant>
        <vt:i4>14</vt:i4>
      </vt:variant>
    </vt:vector>
  </HeadingPairs>
  <TitlesOfParts>
    <vt:vector size="15" baseType="lpstr">
      <vt:lpstr>Foundry</vt:lpstr>
      <vt:lpstr>Introduction to Wine and Beverage Management</vt:lpstr>
      <vt:lpstr>Overview</vt:lpstr>
      <vt:lpstr>Producing Spirits: Distillation</vt:lpstr>
      <vt:lpstr>Fermentation</vt:lpstr>
      <vt:lpstr>Distillation</vt:lpstr>
      <vt:lpstr>Pot Still</vt:lpstr>
      <vt:lpstr>Slide 7</vt:lpstr>
      <vt:lpstr>Slide 8</vt:lpstr>
      <vt:lpstr>Types of spirits/raw materials</vt:lpstr>
      <vt:lpstr>Grain Based</vt:lpstr>
      <vt:lpstr>Neutral Spirits</vt:lpstr>
      <vt:lpstr>Fruit &amp; Plant Based</vt:lpstr>
      <vt:lpstr>Terms to know before we go</vt:lpstr>
      <vt:lpstr>Until we meet again…</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Introduction to Wine and Beverage Management</dc:title>
  <dc:creator>goodvino</dc:creator>
  <cp:lastModifiedBy>Goodvino</cp:lastModifiedBy>
  <cp:revision>64</cp:revision>
  <dcterms:created xsi:type="dcterms:W3CDTF">2013-01-23T04:03:34Z</dcterms:created>
  <dcterms:modified xsi:type="dcterms:W3CDTF">2014-01-28T03:20:11Z</dcterms:modified>
</cp:coreProperties>
</file>