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embeddedFontLst>
    <p:embeddedFont>
      <p:font typeface="Lora" pitchFamily="2" charset="0"/>
      <p:regular r:id="rId44"/>
      <p:bold r:id="rId45"/>
      <p:italic r:id="rId46"/>
      <p:boldItalic r:id="rId47"/>
    </p:embeddedFont>
    <p:embeddedFont>
      <p:font typeface="Merriweather" panose="00000500000000000000" pitchFamily="2" charset="0"/>
      <p:regular r:id="rId48"/>
      <p:bold r:id="rId49"/>
      <p:italic r:id="rId50"/>
      <p:boldItalic r:id="rId51"/>
    </p:embeddedFont>
    <p:embeddedFont>
      <p:font typeface="Roboto" panose="02000000000000000000" pitchFamily="2" charset="0"/>
      <p:regular r:id="rId52"/>
      <p:bold r:id="rId53"/>
      <p:italic r:id="rId54"/>
      <p:boldItalic r:id="rId55"/>
    </p:embeddedFont>
    <p:embeddedFont>
      <p:font typeface="Roboto Slab" pitchFamily="2" charset="0"/>
      <p:regular r:id="rId56"/>
      <p:bold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8" Type="http://schemas.openxmlformats.org/officeDocument/2006/relationships/slide" Target="slides/slide6.xml"/><Relationship Id="rId51" Type="http://schemas.openxmlformats.org/officeDocument/2006/relationships/font" Target="fonts/font8.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3.fntdata"/><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94027f94c_0_4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94027f94c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94027f94c_0_4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94027f94c_0_4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94027f94c_0_4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e94027f94c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94027f94c_0_5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94027f94c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94027f94c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94027f94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94027f94c_0_5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94027f94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94027f94c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94027f94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e94027f94c_0_5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e94027f94c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e94027f94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e94027f94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94027f94c_0_5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94027f94c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1b22aaf3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1b22aaf33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e94027f94c_0_5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e94027f94c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0d4a916db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0d4a916d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94027f94c_0_5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e94027f94c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94027f94c_0_5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94027f94c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e94027f94c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e94027f94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94027f94c_0_5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94027f94c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e94027f94c_0_5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e94027f94c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94027f94c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94027f94c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94027f94c_0_5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e94027f94c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94027f94c_0_5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94027f94c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b22aaf33_0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b22aaf3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94027f94c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e94027f94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e94027f94c_0_4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e94027f94c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e94027f94c_0_4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e94027f94c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e94027f94c_0_4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e94027f94c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94027f94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e94027f94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4027f94c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4027f94c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e94027f94c_0_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e94027f94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e94027f94c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e94027f94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31b22aaf33_0_3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31b22aaf3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31b22aaf33_0_3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31b22aaf33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94027f94c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94027f94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31b22aaf3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131b22aaf33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4027f94c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4027f94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e94027f94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e94027f9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e94027f94c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e94027f94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94027f94c_0_4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94027f94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bd8ae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333bd8ae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87" name="Google Shape;87;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8"/>
        <p:cNvGrpSpPr/>
        <p:nvPr/>
      </p:nvGrpSpPr>
      <p:grpSpPr>
        <a:xfrm>
          <a:off x="0" y="0"/>
          <a:ext cx="0" cy="0"/>
          <a:chOff x="0" y="0"/>
          <a:chExt cx="0" cy="0"/>
        </a:xfrm>
      </p:grpSpPr>
      <p:sp>
        <p:nvSpPr>
          <p:cNvPr id="89" name="Google Shape;89;p1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90" name="Google Shape;90;p1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1" name="Google Shape;91;p1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92" name="Google Shape;92;p1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3" name="Google Shape;93;p1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94" name="Google Shape;9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5"/>
        <p:cNvGrpSpPr/>
        <p:nvPr/>
      </p:nvGrpSpPr>
      <p:grpSpPr>
        <a:xfrm>
          <a:off x="0" y="0"/>
          <a:ext cx="0" cy="0"/>
          <a:chOff x="0" y="0"/>
          <a:chExt cx="0" cy="0"/>
        </a:xfrm>
      </p:grpSpPr>
      <p:sp>
        <p:nvSpPr>
          <p:cNvPr id="96" name="Google Shape;96;p20"/>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0"/>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98" name="Google Shape;98;p2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99" name="Google Shape;99;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0"/>
        <p:cNvGrpSpPr/>
        <p:nvPr/>
      </p:nvGrpSpPr>
      <p:grpSpPr>
        <a:xfrm>
          <a:off x="0" y="0"/>
          <a:ext cx="0" cy="0"/>
          <a:chOff x="0" y="0"/>
          <a:chExt cx="0" cy="0"/>
        </a:xfrm>
      </p:grpSpPr>
      <p:sp>
        <p:nvSpPr>
          <p:cNvPr id="101" name="Google Shape;101;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cxnSp>
        <p:nvCxnSpPr>
          <p:cNvPr id="106" name="Google Shape;106;p23"/>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07" name="Google Shape;107;p23"/>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08" name="Google Shape;108;p23"/>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09" name="Google Shape;109;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0"/>
        <p:cNvGrpSpPr/>
        <p:nvPr/>
      </p:nvGrpSpPr>
      <p:grpSpPr>
        <a:xfrm>
          <a:off x="0" y="0"/>
          <a:ext cx="0" cy="0"/>
          <a:chOff x="0" y="0"/>
          <a:chExt cx="0" cy="0"/>
        </a:xfrm>
      </p:grpSpPr>
      <p:sp>
        <p:nvSpPr>
          <p:cNvPr id="111" name="Google Shape;111;p24"/>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12" name="Google Shape;11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library.citytech.cuny.edu/"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www.citytech.cuny.edu/accessibility/"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citytech.cuny.edu/accessibility/"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citytech.cuny.edu/asap/"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hyperlink" Target="https://www.citytech.cuny.edu/edge/" TargetMode="External"/><Relationship Id="rId5" Type="http://schemas.openxmlformats.org/officeDocument/2006/relationships/hyperlink" Target="https://citytech.cuny.edu/seek/" TargetMode="External"/><Relationship Id="rId4" Type="http://schemas.openxmlformats.org/officeDocument/2006/relationships/hyperlink" Target="https://www.citytech.cuny.edu/ac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tytech.cuny.edu/registrar/" TargetMode="External"/><Relationship Id="rId7" Type="http://schemas.openxmlformats.org/officeDocument/2006/relationships/hyperlink" Target="https://www.citytech.cuny.edu/international/"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hyperlink" Target="https://www.citytech.cuny.edu/scholarships/"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fyp.citytech.cuny.edu/"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s://fyp.citytech.cuny.edu/peer-mentor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citytech.cuny.edu/sga/"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hyperlink" Target="http://www.citytech.cuny.edu/servicecorps/" TargetMode="External"/><Relationship Id="rId4" Type="http://schemas.openxmlformats.org/officeDocument/2006/relationships/hyperlink" Target="https://www.nypirg.org/"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itytech.cuny.edu/student-life/"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hyperlink" Target="https://citytech-cuny.presence.io/"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citytech.cuny.edu/pdc/"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itytech.cuny.edu/virtual-lab/"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s://onedrive.live.com" TargetMode="External"/><Relationship Id="rId3" Type="http://schemas.openxmlformats.org/officeDocument/2006/relationships/hyperlink" Target="https://openlab.citytech.cuny.edu/" TargetMode="External"/><Relationship Id="rId7" Type="http://schemas.openxmlformats.org/officeDocument/2006/relationships/hyperlink" Target="http://cis.citytech.cuny.edu/Student/it_student_findemail.aspx"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s://openlab.citytech.cuny.edu/blog/help/accessing-your-city-tech-email-for-students/" TargetMode="External"/><Relationship Id="rId5" Type="http://schemas.openxmlformats.org/officeDocument/2006/relationships/hyperlink" Target="https://cunyfirst.cuny.edu/" TargetMode="External"/><Relationship Id="rId4" Type="http://schemas.openxmlformats.org/officeDocument/2006/relationships/hyperlink" Target="https://zoom.us/" TargetMode="External"/><Relationship Id="rId9" Type="http://schemas.openxmlformats.org/officeDocument/2006/relationships/hyperlink" Target="https://bbhosted.cuny.edu/webapps/login/noporta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citytech.cuny.edu/bzmaterials/docs/Petrie_Application.pdf" TargetMode="External"/><Relationship Id="rId3" Type="http://schemas.openxmlformats.org/officeDocument/2006/relationships/hyperlink" Target="https://www.citytech.cuny.edu/counseling/" TargetMode="External"/><Relationship Id="rId7" Type="http://schemas.openxmlformats.org/officeDocument/2006/relationships/hyperlink" Target="http://www.citytech.cuny.edu/public-safety/"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www.citytech.cuny.edu/student-life/" TargetMode="External"/><Relationship Id="rId5" Type="http://schemas.openxmlformats.org/officeDocument/2006/relationships/hyperlink" Target="https://www.citytech.cuny.edu/wellness-center/" TargetMode="External"/><Relationship Id="rId4" Type="http://schemas.openxmlformats.org/officeDocument/2006/relationships/hyperlink" Target="http://www.citytech.cuny.edu/campus-life/index.aspx#safety" TargetMode="External"/><Relationship Id="rId9" Type="http://schemas.openxmlformats.org/officeDocument/2006/relationships/hyperlink" Target="http://www.citytech.cuny.edu/athletic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citytech.cuny.edu/academics/special-programs.aspx" TargetMode="Externa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hyperlink" Target="https://www.citytech.cuny.edu/crearfuturos/" TargetMode="External"/><Relationship Id="rId5" Type="http://schemas.openxmlformats.org/officeDocument/2006/relationships/hyperlink" Target="https://www.citytech.cuny.edu/occ/" TargetMode="External"/><Relationship Id="rId4" Type="http://schemas.openxmlformats.org/officeDocument/2006/relationships/hyperlink" Target="https://www.citytech.cuny.edu/veteran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www.citytech.cuny.edu" TargetMode="External"/><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document/d/1y3wdaDP9QMtVXTtPiV76oTA8tsrfLAAwy7YX2NqB1jU/edit?usp=sharing" TargetMode="External"/><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itytech.cuny.edu/alc/" TargetMode="External"/><Relationship Id="rId7" Type="http://schemas.openxmlformats.org/officeDocument/2006/relationships/hyperlink" Target="http://www.citytech.cuny.edu/mathematics/student-resources.aspx"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hyperlink" Target="https://www.citytech.cuny.edu/architectural/workshops.aspx" TargetMode="External"/><Relationship Id="rId5" Type="http://schemas.openxmlformats.org/officeDocument/2006/relationships/hyperlink" Target="https://www.citytech.cuny.edu/current-student/tutoring-schedule.aspx" TargetMode="External"/><Relationship Id="rId4" Type="http://schemas.openxmlformats.org/officeDocument/2006/relationships/hyperlink" Target="https://openlab.citytech.cuny.edu/writingcenter/2020/06/03/summer-at-the-writing-center/"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studentsuccesscenter@citytech.cuny.edu"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2023</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p:nvPr/>
        </p:nvSpPr>
        <p:spPr>
          <a:xfrm>
            <a:off x="-451776" y="-420775"/>
            <a:ext cx="92073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Professor Office Hours</a:t>
            </a:r>
            <a:endParaRPr sz="4100" b="1">
              <a:solidFill>
                <a:schemeClr val="accent5"/>
              </a:solidFill>
              <a:latin typeface="Roboto Slab"/>
              <a:ea typeface="Roboto Slab"/>
              <a:cs typeface="Roboto Slab"/>
              <a:sym typeface="Roboto Slab"/>
            </a:endParaRPr>
          </a:p>
        </p:txBody>
      </p:sp>
      <p:sp>
        <p:nvSpPr>
          <p:cNvPr id="175" name="Google Shape;175;p34"/>
          <p:cNvSpPr txBox="1"/>
          <p:nvPr/>
        </p:nvSpPr>
        <p:spPr>
          <a:xfrm>
            <a:off x="1863900" y="1768025"/>
            <a:ext cx="5416200" cy="2405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from class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careers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majors or tracks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advisement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college or City Tech </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5"/>
          <p:cNvSpPr txBox="1"/>
          <p:nvPr/>
        </p:nvSpPr>
        <p:spPr>
          <a:xfrm>
            <a:off x="94800" y="-29550"/>
            <a:ext cx="8900400" cy="2325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endParaRPr sz="4100" b="1">
              <a:solidFill>
                <a:srgbClr val="1155CC"/>
              </a:solidFill>
              <a:latin typeface="Merriweather"/>
              <a:ea typeface="Merriweather"/>
              <a:cs typeface="Merriweather"/>
              <a:sym typeface="Merriweather"/>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Peer Leaders </a:t>
            </a:r>
            <a:endParaRPr sz="4100" b="1">
              <a:solidFill>
                <a:schemeClr val="accent5"/>
              </a:solidFill>
              <a:latin typeface="Roboto Slab"/>
              <a:ea typeface="Roboto Slab"/>
              <a:cs typeface="Roboto Slab"/>
              <a:sym typeface="Roboto Slab"/>
            </a:endParaRPr>
          </a:p>
        </p:txBody>
      </p:sp>
      <p:sp>
        <p:nvSpPr>
          <p:cNvPr id="181" name="Google Shape;181;p35"/>
          <p:cNvSpPr txBox="1"/>
          <p:nvPr/>
        </p:nvSpPr>
        <p:spPr>
          <a:xfrm>
            <a:off x="2204350" y="2480250"/>
            <a:ext cx="588510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First Year Programs Peer Mentors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Math Peer Leaders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a:solidFill>
                  <a:schemeClr val="dk1"/>
                </a:solidFill>
                <a:latin typeface="Lora"/>
                <a:ea typeface="Lora"/>
                <a:cs typeface="Lora"/>
                <a:sym typeface="Lora"/>
                <a:hlinkClick r:id="rId3">
                  <a:extLst>
                    <a:ext uri="{A12FA001-AC4F-418D-AE19-62706E023703}">
                      <ahyp:hlinkClr xmlns:ahyp="http://schemas.microsoft.com/office/drawing/2018/hyperlinkcolor" val="tx"/>
                    </a:ext>
                  </a:extLst>
                </a:hlinkClick>
              </a:rPr>
              <a:t>Perkins Peer Advisement </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Student Success Coaches</a:t>
            </a:r>
            <a:endParaRPr sz="1800">
              <a:solidFill>
                <a:schemeClr val="dk1"/>
              </a:solidFill>
              <a:latin typeface="Lora"/>
              <a:ea typeface="Lora"/>
              <a:cs typeface="Lora"/>
              <a:sym typeface="Lora"/>
            </a:endParaRPr>
          </a:p>
          <a:p>
            <a:pPr marL="457200" lvl="0" indent="0" algn="l" rtl="0">
              <a:lnSpc>
                <a:spcPct val="150000"/>
              </a:lnSpc>
              <a:spcBef>
                <a:spcPts val="0"/>
              </a:spcBef>
              <a:spcAft>
                <a:spcPts val="0"/>
              </a:spcAft>
              <a:buNone/>
            </a:pPr>
            <a:endParaRPr sz="1800">
              <a:solidFill>
                <a:schemeClr val="dk1"/>
              </a:solidFill>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6"/>
          <p:cNvSpPr txBox="1"/>
          <p:nvPr/>
        </p:nvSpPr>
        <p:spPr>
          <a:xfrm>
            <a:off x="125" y="-3403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City Tech Library</a:t>
            </a:r>
            <a:endParaRPr sz="4100" b="1">
              <a:solidFill>
                <a:schemeClr val="accent5"/>
              </a:solidFill>
              <a:latin typeface="Roboto Slab"/>
              <a:ea typeface="Roboto Slab"/>
              <a:cs typeface="Roboto Slab"/>
              <a:sym typeface="Roboto Slab"/>
            </a:endParaRPr>
          </a:p>
        </p:txBody>
      </p:sp>
      <p:sp>
        <p:nvSpPr>
          <p:cNvPr id="187" name="Google Shape;187;p36"/>
          <p:cNvSpPr txBox="1"/>
          <p:nvPr/>
        </p:nvSpPr>
        <p:spPr>
          <a:xfrm>
            <a:off x="1485075" y="2093225"/>
            <a:ext cx="3024300" cy="19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Reference Desk</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Ask A Librarian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Research Guides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Technology Loans</a:t>
            </a:r>
            <a:endParaRPr sz="1800">
              <a:solidFill>
                <a:schemeClr val="dk1"/>
              </a:solidFill>
              <a:latin typeface="Roboto Slab"/>
              <a:ea typeface="Roboto Slab"/>
              <a:cs typeface="Roboto Slab"/>
              <a:sym typeface="Roboto Slab"/>
            </a:endParaRPr>
          </a:p>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188" name="Google Shape;188;p36"/>
          <p:cNvSpPr txBox="1"/>
          <p:nvPr/>
        </p:nvSpPr>
        <p:spPr>
          <a:xfrm>
            <a:off x="4560800" y="2093225"/>
            <a:ext cx="3308400" cy="17085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Reserve Materials</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Scanning + Photocopies</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LGBTQ+ Resource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610425"/>
            <a:ext cx="8368200" cy="686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100" b="1">
                <a:solidFill>
                  <a:schemeClr val="accent5"/>
                </a:solidFill>
              </a:rPr>
              <a:t>Center For </a:t>
            </a:r>
            <a:endParaRPr sz="4100" b="1">
              <a:solidFill>
                <a:schemeClr val="accent5"/>
              </a:solidFill>
            </a:endParaRPr>
          </a:p>
          <a:p>
            <a:pPr marL="0" lvl="0" indent="0" algn="ctr" rtl="0">
              <a:spcBef>
                <a:spcPts val="0"/>
              </a:spcBef>
              <a:spcAft>
                <a:spcPts val="0"/>
              </a:spcAft>
              <a:buNone/>
            </a:pPr>
            <a:r>
              <a:rPr lang="en" sz="4100" b="1">
                <a:solidFill>
                  <a:schemeClr val="accent5"/>
                </a:solidFill>
              </a:rPr>
              <a:t>Student Accessibility</a:t>
            </a:r>
            <a:endParaRPr sz="4100" b="1">
              <a:solidFill>
                <a:schemeClr val="accent5"/>
              </a:solidFill>
            </a:endParaRPr>
          </a:p>
        </p:txBody>
      </p:sp>
      <p:sp>
        <p:nvSpPr>
          <p:cNvPr id="194" name="Google Shape;194;p3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fontScale="92500"/>
          </a:bodyPr>
          <a:lstStyle/>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had an IEP in high school</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have any type of disability</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are sick or unable to attend classes for more than a day or two</a:t>
            </a:r>
            <a:endParaRPr sz="1800">
              <a:latin typeface="Roboto Slab"/>
              <a:ea typeface="Roboto Slab"/>
              <a:cs typeface="Roboto Slab"/>
              <a:sym typeface="Roboto Slab"/>
            </a:endParaRPr>
          </a:p>
          <a:p>
            <a:pPr marL="457200" lvl="0" indent="-448627" algn="l" rtl="0">
              <a:lnSpc>
                <a:spcPct val="150000"/>
              </a:lnSpc>
              <a:spcBef>
                <a:spcPts val="0"/>
              </a:spcBef>
              <a:spcAft>
                <a:spcPts val="0"/>
              </a:spcAft>
              <a:buClr>
                <a:schemeClr val="dk1"/>
              </a:buClr>
              <a:buSzPct val="100000"/>
              <a:buFont typeface="Roboto Slab"/>
              <a:buChar char="●"/>
            </a:pPr>
            <a:r>
              <a:rPr lang="en" sz="1800" u="sng">
                <a:latin typeface="Roboto Slab"/>
                <a:ea typeface="Roboto Slab"/>
                <a:cs typeface="Roboto Slab"/>
                <a:sym typeface="Roboto Slab"/>
                <a:hlinkClick r:id="rId3"/>
              </a:rPr>
              <a:t>Website</a:t>
            </a:r>
            <a:endParaRPr sz="1800">
              <a:latin typeface="Roboto Slab"/>
              <a:ea typeface="Roboto Slab"/>
              <a:cs typeface="Roboto Slab"/>
              <a:sym typeface="Roboto Slab"/>
            </a:endParaRPr>
          </a:p>
          <a:p>
            <a:pPr marL="0" lvl="0" indent="0" algn="l" rtl="0">
              <a:spcBef>
                <a:spcPts val="0"/>
              </a:spcBef>
              <a:spcAft>
                <a:spcPts val="1200"/>
              </a:spcAft>
              <a:buNone/>
            </a:pPr>
            <a:endParaRPr/>
          </a:p>
        </p:txBody>
      </p:sp>
      <p:sp>
        <p:nvSpPr>
          <p:cNvPr id="195" name="Google Shape;195;p37"/>
          <p:cNvSpPr txBox="1">
            <a:spLocks noGrp="1"/>
          </p:cNvSpPr>
          <p:nvPr>
            <p:ph type="body" idx="2"/>
          </p:nvPr>
        </p:nvSpPr>
        <p:spPr>
          <a:xfrm>
            <a:off x="4479825" y="1489825"/>
            <a:ext cx="4562700" cy="30789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None/>
            </a:pPr>
            <a:r>
              <a:rPr lang="en" sz="1300" i="1">
                <a:solidFill>
                  <a:schemeClr val="accent6"/>
                </a:solidFill>
              </a:rPr>
              <a:t>City Tech is committed to supporting the educational goals of enrolled students with disabilities in the areas of enrollment, academic advisement, tutoring, assistive technologies, and testing accommodations. If you have or think you may have a disability, you may be eligible for reasonable accommodations or academic adjustments as provided under applicable federal, state and city laws. You may also request services for temporary conditions or medical issues under certain circumstances. If you have questions about your eligibility or would like to seek accommodation services or academic adjustments, you can leave a voicemail at 718-260-5143, send an email to: Accessibility@citytech.cuny.edu, or visit the Center’s website at</a:t>
            </a:r>
            <a:r>
              <a:rPr lang="en" sz="1300" i="1">
                <a:solidFill>
                  <a:schemeClr val="accent6"/>
                </a:solidFill>
                <a:uFill>
                  <a:noFill/>
                </a:uFill>
                <a:hlinkClick r:id="rId4">
                  <a:extLst>
                    <a:ext uri="{A12FA001-AC4F-418D-AE19-62706E023703}">
                      <ahyp:hlinkClr xmlns:ahyp="http://schemas.microsoft.com/office/drawing/2018/hyperlinkcolor" val="tx"/>
                    </a:ext>
                  </a:extLst>
                </a:hlinkClick>
              </a:rPr>
              <a:t>  </a:t>
            </a:r>
            <a:r>
              <a:rPr lang="en" sz="1300" i="1" u="sng">
                <a:solidFill>
                  <a:schemeClr val="accent6"/>
                </a:solidFill>
                <a:hlinkClick r:id="rId4">
                  <a:extLst>
                    <a:ext uri="{A12FA001-AC4F-418D-AE19-62706E023703}">
                      <ahyp:hlinkClr xmlns:ahyp="http://schemas.microsoft.com/office/drawing/2018/hyperlinkcolor" val="tx"/>
                    </a:ext>
                  </a:extLst>
                </a:hlinkClick>
              </a:rPr>
              <a:t>http://www.citytech.cuny.edu/accessibility/</a:t>
            </a:r>
            <a:r>
              <a:rPr lang="en" sz="1300" i="1">
                <a:solidFill>
                  <a:schemeClr val="accent6"/>
                </a:solidFill>
              </a:rPr>
              <a:t> for more information.</a:t>
            </a:r>
            <a:endParaRPr sz="1300" i="1">
              <a:solidFill>
                <a:schemeClr val="accent6"/>
              </a:solidFill>
            </a:endParaRPr>
          </a:p>
          <a:p>
            <a:pPr marL="0" lvl="0" indent="0" algn="ctr" rtl="0">
              <a:lnSpc>
                <a:spcPct val="95000"/>
              </a:lnSpc>
              <a:spcBef>
                <a:spcPts val="0"/>
              </a:spcBef>
              <a:spcAft>
                <a:spcPts val="1200"/>
              </a:spcAft>
              <a:buNone/>
            </a:pPr>
            <a:endParaRPr sz="1600" i="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Comprehensive Programs</a:t>
            </a:r>
            <a:endParaRPr sz="4100"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p:nvPr/>
        </p:nvSpPr>
        <p:spPr>
          <a:xfrm>
            <a:off x="3081475" y="2063000"/>
            <a:ext cx="2807400" cy="792600"/>
          </a:xfrm>
          <a:prstGeom prst="rect">
            <a:avLst/>
          </a:prstGeom>
          <a:noFill/>
          <a:ln>
            <a:noFill/>
          </a:ln>
        </p:spPr>
        <p:txBody>
          <a:bodyPr spcFirstLastPara="1" wrap="square" lIns="91425" tIns="91425" rIns="91425" bIns="91425" anchor="t" anchorCtr="0">
            <a:noAutofit/>
          </a:bodyPr>
          <a:lstStyle/>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ASAP</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ACE</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SEEK</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CUNY EDGE</a:t>
            </a:r>
            <a:endParaRPr sz="2300">
              <a:solidFill>
                <a:schemeClr val="dk1"/>
              </a:solidFill>
              <a:latin typeface="Roboto Slab"/>
              <a:ea typeface="Roboto Slab"/>
              <a:cs typeface="Roboto Slab"/>
              <a:sym typeface="Roboto Slab"/>
            </a:endParaRPr>
          </a:p>
        </p:txBody>
      </p:sp>
      <p:sp>
        <p:nvSpPr>
          <p:cNvPr id="206" name="Google Shape;206;p39"/>
          <p:cNvSpPr txBox="1">
            <a:spLocks noGrp="1"/>
          </p:cNvSpPr>
          <p:nvPr>
            <p:ph type="title" idx="4294967295"/>
          </p:nvPr>
        </p:nvSpPr>
        <p:spPr>
          <a:xfrm>
            <a:off x="221975" y="127577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Full Service</a:t>
            </a:r>
            <a:endParaRPr sz="4100" b="1">
              <a:solidFill>
                <a:schemeClr val="accent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Administrative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1"/>
          <p:cNvSpPr txBox="1"/>
          <p:nvPr/>
        </p:nvSpPr>
        <p:spPr>
          <a:xfrm>
            <a:off x="1252450" y="2201650"/>
            <a:ext cx="2389800" cy="17805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Registrar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Bursar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Financial Aid</a:t>
            </a:r>
            <a:endParaRPr sz="1800">
              <a:solidFill>
                <a:schemeClr val="dk1"/>
              </a:solidFill>
              <a:latin typeface="Roboto Slab"/>
              <a:ea typeface="Roboto Slab"/>
              <a:cs typeface="Roboto Slab"/>
              <a:sym typeface="Roboto Slab"/>
            </a:endParaRPr>
          </a:p>
        </p:txBody>
      </p:sp>
      <p:sp>
        <p:nvSpPr>
          <p:cNvPr id="217" name="Google Shape;217;p41"/>
          <p:cNvSpPr txBox="1"/>
          <p:nvPr/>
        </p:nvSpPr>
        <p:spPr>
          <a:xfrm>
            <a:off x="3811100" y="2201650"/>
            <a:ext cx="4302000" cy="21333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Scholarship &amp; Residency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International Student Services</a:t>
            </a:r>
            <a:endParaRPr sz="1800">
              <a:solidFill>
                <a:schemeClr val="dk1"/>
              </a:solidFill>
              <a:latin typeface="Roboto Slab"/>
              <a:ea typeface="Roboto Slab"/>
              <a:cs typeface="Roboto Slab"/>
              <a:sym typeface="Roboto Slab"/>
            </a:endParaRPr>
          </a:p>
        </p:txBody>
      </p:sp>
      <p:sp>
        <p:nvSpPr>
          <p:cNvPr id="218" name="Google Shape;218;p41"/>
          <p:cNvSpPr txBox="1"/>
          <p:nvPr/>
        </p:nvSpPr>
        <p:spPr>
          <a:xfrm>
            <a:off x="1462500" y="1119250"/>
            <a:ext cx="6219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College Administration</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6"/>
                </a:solidFill>
              </a:rPr>
              <a:t>Student-Centered </a:t>
            </a:r>
            <a:endParaRPr sz="4100" b="1">
              <a:solidFill>
                <a:schemeClr val="accent6"/>
              </a:solidFill>
            </a:endParaRPr>
          </a:p>
          <a:p>
            <a:pPr marL="0" lvl="0" indent="0" algn="ctr" rtl="0">
              <a:lnSpc>
                <a:spcPct val="115000"/>
              </a:lnSpc>
              <a:spcBef>
                <a:spcPts val="1200"/>
              </a:spcBef>
              <a:spcAft>
                <a:spcPts val="1200"/>
              </a:spcAft>
              <a:buNone/>
            </a:pPr>
            <a:r>
              <a:rPr lang="en" sz="4100" b="1">
                <a:solidFill>
                  <a:schemeClr val="accent6"/>
                </a:solidFill>
              </a:rPr>
              <a:t>Resources + Services</a:t>
            </a:r>
            <a:endParaRPr sz="4100">
              <a:solidFill>
                <a:schemeClr val="accent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3"/>
          <p:cNvSpPr txBox="1"/>
          <p:nvPr/>
        </p:nvSpPr>
        <p:spPr>
          <a:xfrm>
            <a:off x="2702125" y="1971775"/>
            <a:ext cx="4671300" cy="17109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First Year Programs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FYP Peer Mentors</a:t>
            </a:r>
            <a:endParaRPr sz="1800">
              <a:solidFill>
                <a:schemeClr val="dk1"/>
              </a:solidFill>
              <a:latin typeface="Roboto Slab"/>
              <a:ea typeface="Roboto Slab"/>
              <a:cs typeface="Roboto Slab"/>
              <a:sym typeface="Roboto Slab"/>
            </a:endParaRPr>
          </a:p>
        </p:txBody>
      </p:sp>
      <p:sp>
        <p:nvSpPr>
          <p:cNvPr id="229" name="Google Shape;229;p43"/>
          <p:cNvSpPr txBox="1"/>
          <p:nvPr/>
        </p:nvSpPr>
        <p:spPr>
          <a:xfrm>
            <a:off x="1683325" y="736450"/>
            <a:ext cx="6339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  First Year Students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127" name="Google Shape;127;p26"/>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08/10/2023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4"/>
          <p:cNvSpPr txBox="1"/>
          <p:nvPr/>
        </p:nvSpPr>
        <p:spPr>
          <a:xfrm>
            <a:off x="1978825" y="1770300"/>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Government Association (SGA)</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NYPIRG</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ServiceCorps</a:t>
            </a:r>
            <a:endParaRPr sz="1800">
              <a:solidFill>
                <a:schemeClr val="dk1"/>
              </a:solidFill>
              <a:latin typeface="Roboto Slab"/>
              <a:ea typeface="Roboto Slab"/>
              <a:cs typeface="Roboto Slab"/>
              <a:sym typeface="Roboto Slab"/>
            </a:endParaRPr>
          </a:p>
        </p:txBody>
      </p:sp>
      <p:sp>
        <p:nvSpPr>
          <p:cNvPr id="235" name="Google Shape;235;p44"/>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Leaders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5"/>
          <p:cNvSpPr txBox="1"/>
          <p:nvPr/>
        </p:nvSpPr>
        <p:spPr>
          <a:xfrm>
            <a:off x="1990675" y="1817725"/>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Life + Development (SLD)</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Yellow Jacket Journey (Presence)</a:t>
            </a:r>
            <a:endParaRPr sz="1800">
              <a:solidFill>
                <a:schemeClr val="dk1"/>
              </a:solidFill>
              <a:latin typeface="Roboto Slab"/>
              <a:ea typeface="Roboto Slab"/>
              <a:cs typeface="Roboto Slab"/>
              <a:sym typeface="Roboto Slab"/>
            </a:endParaRPr>
          </a:p>
        </p:txBody>
      </p:sp>
      <p:sp>
        <p:nvSpPr>
          <p:cNvPr id="241" name="Google Shape;241;p45"/>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Clubs + Events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txBox="1"/>
          <p:nvPr/>
        </p:nvSpPr>
        <p:spPr>
          <a:xfrm>
            <a:off x="1402375" y="315100"/>
            <a:ext cx="5780700" cy="7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Professional </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Development Center</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47" name="Google Shape;247;p46"/>
          <p:cNvSpPr txBox="1"/>
          <p:nvPr/>
        </p:nvSpPr>
        <p:spPr>
          <a:xfrm>
            <a:off x="1872525" y="1776825"/>
            <a:ext cx="6742800" cy="3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Exploring majors, interests, and values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Resume and Cover letter critiques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Interview preparation &amp; Mock interviews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Graduate School Exploration</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Workshops &amp; Seminars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Informational Sessions with Employers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Networking Events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a:p>
            <a:pPr marL="457200" lvl="0" indent="0" algn="l" rtl="0">
              <a:spcBef>
                <a:spcPts val="0"/>
              </a:spcBef>
              <a:spcAft>
                <a:spcPts val="0"/>
              </a:spcAft>
              <a:buNone/>
            </a:pPr>
            <a:endParaRPr sz="1800">
              <a:solidFill>
                <a:schemeClr val="dk1"/>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p:nvPr/>
        </p:nvSpPr>
        <p:spPr>
          <a:xfrm>
            <a:off x="150" y="-4006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Workshops and Speakers</a:t>
            </a:r>
            <a:endParaRPr sz="4100" b="1">
              <a:solidFill>
                <a:schemeClr val="accent5"/>
              </a:solidFill>
              <a:latin typeface="Roboto Slab"/>
              <a:ea typeface="Roboto Slab"/>
              <a:cs typeface="Roboto Slab"/>
              <a:sym typeface="Roboto Slab"/>
            </a:endParaRPr>
          </a:p>
        </p:txBody>
      </p:sp>
      <p:sp>
        <p:nvSpPr>
          <p:cNvPr id="253" name="Google Shape;253;p47"/>
          <p:cNvSpPr txBox="1"/>
          <p:nvPr/>
        </p:nvSpPr>
        <p:spPr>
          <a:xfrm>
            <a:off x="2263625" y="2107100"/>
            <a:ext cx="4752300" cy="1904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Targeted topics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Experts in different areas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Department specific</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0" y="1764950"/>
            <a:ext cx="91440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Technology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9"/>
          <p:cNvSpPr txBox="1"/>
          <p:nvPr/>
        </p:nvSpPr>
        <p:spPr>
          <a:xfrm>
            <a:off x="-1" y="-435650"/>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Computer Labs</a:t>
            </a:r>
            <a:endParaRPr sz="4100" b="1">
              <a:solidFill>
                <a:schemeClr val="accent5"/>
              </a:solidFill>
              <a:latin typeface="Roboto Slab"/>
              <a:ea typeface="Roboto Slab"/>
              <a:cs typeface="Roboto Slab"/>
              <a:sym typeface="Roboto Slab"/>
            </a:endParaRPr>
          </a:p>
        </p:txBody>
      </p:sp>
      <p:sp>
        <p:nvSpPr>
          <p:cNvPr id="264" name="Google Shape;264;p49"/>
          <p:cNvSpPr txBox="1"/>
          <p:nvPr/>
        </p:nvSpPr>
        <p:spPr>
          <a:xfrm>
            <a:off x="1576225" y="1819200"/>
            <a:ext cx="6553800" cy="2326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Atrium Learning Center, Library Building, ground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Library, 4th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General Building, 6th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Vorhees, 2nd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Virtual Computer Lab</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0"/>
          <p:cNvSpPr txBox="1"/>
          <p:nvPr/>
        </p:nvSpPr>
        <p:spPr>
          <a:xfrm>
            <a:off x="4859200" y="1794375"/>
            <a:ext cx="37923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OpenLab</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Zoom</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Specialized Programs + Tools</a:t>
            </a:r>
            <a:endParaRPr sz="1800">
              <a:solidFill>
                <a:schemeClr val="dk1"/>
              </a:solidFill>
              <a:latin typeface="Roboto Slab"/>
              <a:ea typeface="Roboto Slab"/>
              <a:cs typeface="Roboto Slab"/>
              <a:sym typeface="Roboto Slab"/>
            </a:endParaRPr>
          </a:p>
          <a:p>
            <a:pPr marL="457200" marR="0" lvl="0" indent="0" algn="l" rtl="0">
              <a:lnSpc>
                <a:spcPct val="150000"/>
              </a:lnSpc>
              <a:spcBef>
                <a:spcPts val="0"/>
              </a:spcBef>
              <a:spcAft>
                <a:spcPts val="0"/>
              </a:spcAft>
              <a:buNone/>
            </a:pPr>
            <a:endParaRPr sz="1800" i="0" u="none" strike="noStrike" cap="none">
              <a:solidFill>
                <a:schemeClr val="dk1"/>
              </a:solidFill>
              <a:latin typeface="Roboto Slab"/>
              <a:ea typeface="Roboto Slab"/>
              <a:cs typeface="Roboto Slab"/>
              <a:sym typeface="Roboto Slab"/>
            </a:endParaRPr>
          </a:p>
        </p:txBody>
      </p:sp>
      <p:sp>
        <p:nvSpPr>
          <p:cNvPr id="270" name="Google Shape;270;p50"/>
          <p:cNvSpPr txBox="1"/>
          <p:nvPr/>
        </p:nvSpPr>
        <p:spPr>
          <a:xfrm>
            <a:off x="745875" y="1794375"/>
            <a:ext cx="39474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CUNYFirst</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CT email</a:t>
            </a:r>
            <a:r>
              <a:rPr lang="en" sz="1800" i="0" u="none" strike="noStrike" cap="none">
                <a:solidFill>
                  <a:schemeClr val="dk1"/>
                </a:solidFill>
                <a:latin typeface="Roboto Slab"/>
                <a:ea typeface="Roboto Slab"/>
                <a:cs typeface="Roboto Slab"/>
                <a:sym typeface="Roboto Slab"/>
              </a:rPr>
              <a:t> + </a:t>
            </a:r>
            <a:r>
              <a:rPr lang="en" sz="1800" i="0" u="sng" strike="noStrike" cap="none">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Email Lookup</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One Drive + Microsoft Office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9">
                  <a:extLst>
                    <a:ext uri="{A12FA001-AC4F-418D-AE19-62706E023703}">
                      <ahyp:hlinkClr xmlns:ahyp="http://schemas.microsoft.com/office/drawing/2018/hyperlinkcolor" val="tx"/>
                    </a:ext>
                  </a:extLst>
                </a:hlinkClick>
              </a:rPr>
              <a:t>Blackboard</a:t>
            </a:r>
            <a:endParaRPr sz="1800" i="0" u="none" strike="noStrike" cap="none">
              <a:solidFill>
                <a:schemeClr val="dk1"/>
              </a:solidFill>
              <a:latin typeface="Roboto Slab"/>
              <a:ea typeface="Roboto Slab"/>
              <a:cs typeface="Roboto Slab"/>
              <a:sym typeface="Roboto Slab"/>
            </a:endParaRPr>
          </a:p>
        </p:txBody>
      </p:sp>
      <p:sp>
        <p:nvSpPr>
          <p:cNvPr id="271" name="Google Shape;271;p50"/>
          <p:cNvSpPr txBox="1"/>
          <p:nvPr/>
        </p:nvSpPr>
        <p:spPr>
          <a:xfrm>
            <a:off x="100" y="-100450"/>
            <a:ext cx="9144000" cy="14433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Help Desk</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1"/>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Targeted Resources + Services</a:t>
            </a:r>
            <a:endParaRPr sz="4100">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2"/>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282" name="Google Shape;282;p52"/>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83" name="Google Shape;283;p5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284" name="Google Shape;284;p52"/>
          <p:cNvSpPr txBox="1">
            <a:spLocks noGrp="1"/>
          </p:cNvSpPr>
          <p:nvPr>
            <p:ph type="body" idx="1"/>
          </p:nvPr>
        </p:nvSpPr>
        <p:spPr>
          <a:xfrm>
            <a:off x="722925" y="1794625"/>
            <a:ext cx="36648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3"/>
              </a:rPr>
              <a:t>Counseling Services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4"/>
              </a:rPr>
              <a:t>Community Standards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5"/>
              </a:rPr>
              <a:t>Wellness Center</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6"/>
              </a:rPr>
              <a:t>Pop-up Food Pantry</a:t>
            </a: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spcBef>
                <a:spcPts val="0"/>
              </a:spcBef>
              <a:spcAft>
                <a:spcPts val="1200"/>
              </a:spcAft>
              <a:buNone/>
            </a:pPr>
            <a:endParaRPr sz="1800">
              <a:latin typeface="Roboto Slab"/>
              <a:ea typeface="Roboto Slab"/>
              <a:cs typeface="Roboto Slab"/>
              <a:sym typeface="Roboto Slab"/>
            </a:endParaRPr>
          </a:p>
        </p:txBody>
      </p:sp>
      <p:sp>
        <p:nvSpPr>
          <p:cNvPr id="285" name="Google Shape;285;p52"/>
          <p:cNvSpPr txBox="1">
            <a:spLocks noGrp="1"/>
          </p:cNvSpPr>
          <p:nvPr>
            <p:ph type="body" idx="2"/>
          </p:nvPr>
        </p:nvSpPr>
        <p:spPr>
          <a:xfrm>
            <a:off x="4065025" y="1794625"/>
            <a:ext cx="46911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7"/>
              </a:rPr>
              <a:t>Public Safety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8"/>
              </a:rPr>
              <a:t>Petrie Fund</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9"/>
              </a:rPr>
              <a:t>Fitness Center/Zoom Fitness Classes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Gym (opening tbd)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p:nvPr/>
        </p:nvSpPr>
        <p:spPr>
          <a:xfrm>
            <a:off x="2700475" y="1833275"/>
            <a:ext cx="4203600" cy="22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Black Male Initiative (BMI)</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Veteran Support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Childcare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CREAR Futuros</a:t>
            </a:r>
            <a:endParaRPr sz="1800">
              <a:solidFill>
                <a:schemeClr val="dk1"/>
              </a:solidFill>
              <a:latin typeface="Roboto Slab"/>
              <a:ea typeface="Roboto Slab"/>
              <a:cs typeface="Roboto Slab"/>
              <a:sym typeface="Roboto Slab"/>
            </a:endParaRPr>
          </a:p>
        </p:txBody>
      </p:sp>
      <p:sp>
        <p:nvSpPr>
          <p:cNvPr id="291" name="Google Shape;291;p53"/>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Affinity Support</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4"/>
          <p:cNvSpPr txBox="1">
            <a:spLocks noGrp="1"/>
          </p:cNvSpPr>
          <p:nvPr>
            <p:ph type="ctrTitle"/>
          </p:nvPr>
        </p:nvSpPr>
        <p:spPr>
          <a:xfrm>
            <a:off x="982700" y="1761950"/>
            <a:ext cx="7354800" cy="27552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4500" b="1">
                <a:solidFill>
                  <a:schemeClr val="accent5"/>
                </a:solidFill>
              </a:rPr>
              <a:t>Accessing Resources </a:t>
            </a:r>
            <a:endParaRPr sz="4500" b="1">
              <a:solidFill>
                <a:schemeClr val="accent5"/>
              </a:solidFill>
            </a:endParaRPr>
          </a:p>
          <a:p>
            <a:pPr marL="0" lvl="0" indent="0" algn="ctr" rtl="0">
              <a:spcBef>
                <a:spcPts val="0"/>
              </a:spcBef>
              <a:spcAft>
                <a:spcPts val="0"/>
              </a:spcAft>
              <a:buNone/>
            </a:pPr>
            <a:r>
              <a:rPr lang="en" sz="4500" b="1">
                <a:solidFill>
                  <a:schemeClr val="accent5"/>
                </a:solidFill>
              </a:rPr>
              <a:t>+ Services</a:t>
            </a:r>
            <a:r>
              <a:rPr lang="en" sz="6100" b="1">
                <a:solidFill>
                  <a:schemeClr val="accent6"/>
                </a:solidFill>
              </a:rPr>
              <a:t> </a:t>
            </a:r>
            <a:endParaRPr sz="6100" b="1">
              <a:solidFill>
                <a:schemeClr val="accent6"/>
              </a:solidFill>
            </a:endParaRPr>
          </a:p>
          <a:p>
            <a:pPr marL="0" lvl="0" indent="0" algn="ctr" rtl="0">
              <a:spcBef>
                <a:spcPts val="0"/>
              </a:spcBef>
              <a:spcAft>
                <a:spcPts val="0"/>
              </a:spcAft>
              <a:buNone/>
            </a:pPr>
            <a:r>
              <a:rPr lang="en" sz="6100" b="1">
                <a:solidFill>
                  <a:schemeClr val="accent6"/>
                </a:solidFill>
              </a:rPr>
              <a:t>	</a:t>
            </a:r>
            <a:endParaRPr sz="6100" b="1">
              <a:solidFill>
                <a:schemeClr val="accent6"/>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5"/>
          <p:cNvSpPr txBox="1"/>
          <p:nvPr/>
        </p:nvSpPr>
        <p:spPr>
          <a:xfrm>
            <a:off x="1722175" y="1342225"/>
            <a:ext cx="5911200" cy="193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Navigating the </a:t>
            </a:r>
            <a:endParaRPr sz="4100" b="1">
              <a:solidFill>
                <a:schemeClr val="accent5"/>
              </a:solidFill>
              <a:latin typeface="Roboto Slab"/>
              <a:ea typeface="Roboto Slab"/>
              <a:cs typeface="Roboto Slab"/>
              <a:sym typeface="Roboto Slab"/>
            </a:endParaRPr>
          </a:p>
          <a:p>
            <a:pPr marL="457200" lvl="0" indent="457200" algn="l" rtl="0">
              <a:spcBef>
                <a:spcPts val="0"/>
              </a:spcBef>
              <a:spcAft>
                <a:spcPts val="0"/>
              </a:spcAft>
              <a:buNone/>
            </a:pPr>
            <a:r>
              <a:rPr lang="en" sz="4100" b="1">
                <a:solidFill>
                  <a:schemeClr val="accent5"/>
                </a:solidFill>
                <a:latin typeface="Roboto Slab"/>
                <a:ea typeface="Roboto Slab"/>
                <a:cs typeface="Roboto Slab"/>
                <a:sym typeface="Roboto Slab"/>
              </a:rPr>
              <a:t>City Tech Website</a:t>
            </a:r>
            <a:endParaRPr sz="4100" b="1">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www.citytech.cuny.edu</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6"/>
          <p:cNvSpPr txBox="1">
            <a:spLocks noGrp="1"/>
          </p:cNvSpPr>
          <p:nvPr>
            <p:ph type="title"/>
          </p:nvPr>
        </p:nvSpPr>
        <p:spPr>
          <a:xfrm>
            <a:off x="359150" y="355550"/>
            <a:ext cx="3312000" cy="110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b="1">
                <a:solidFill>
                  <a:schemeClr val="accent5"/>
                </a:solidFill>
              </a:rPr>
              <a:t>Small Group Scavenger Hunt</a:t>
            </a:r>
            <a:endParaRPr sz="3000" b="1">
              <a:solidFill>
                <a:schemeClr val="accent5"/>
              </a:solidFill>
            </a:endParaRPr>
          </a:p>
        </p:txBody>
      </p:sp>
      <p:sp>
        <p:nvSpPr>
          <p:cNvPr id="307" name="Google Shape;307;p56"/>
          <p:cNvSpPr txBox="1">
            <a:spLocks noGrp="1"/>
          </p:cNvSpPr>
          <p:nvPr>
            <p:ph type="body" idx="1"/>
          </p:nvPr>
        </p:nvSpPr>
        <p:spPr>
          <a:xfrm>
            <a:off x="184500" y="1668350"/>
            <a:ext cx="2808000" cy="2681100"/>
          </a:xfrm>
          <a:prstGeom prst="rect">
            <a:avLst/>
          </a:prstGeom>
        </p:spPr>
        <p:txBody>
          <a:bodyPr spcFirstLastPara="1" wrap="square" lIns="91425" tIns="91425" rIns="91425" bIns="91425" anchor="t" anchorCtr="0">
            <a:normAutofit/>
          </a:bodyPr>
          <a:lstStyle/>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Accessing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Resources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 Services</a:t>
            </a:r>
            <a:endParaRPr sz="2100" b="1">
              <a:solidFill>
                <a:schemeClr val="accent6"/>
              </a:solidFill>
              <a:latin typeface="Roboto Slab"/>
              <a:ea typeface="Roboto Slab"/>
              <a:cs typeface="Roboto Slab"/>
              <a:sym typeface="Roboto Slab"/>
            </a:endParaRPr>
          </a:p>
        </p:txBody>
      </p:sp>
      <p:sp>
        <p:nvSpPr>
          <p:cNvPr id="308" name="Google Shape;308;p56"/>
          <p:cNvSpPr txBox="1"/>
          <p:nvPr/>
        </p:nvSpPr>
        <p:spPr>
          <a:xfrm>
            <a:off x="3974525" y="1259900"/>
            <a:ext cx="4968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i="1">
                <a:solidFill>
                  <a:schemeClr val="dk1"/>
                </a:solidFill>
                <a:latin typeface="Roboto Slab"/>
                <a:ea typeface="Roboto Slab"/>
                <a:cs typeface="Roboto Slab"/>
                <a:sym typeface="Roboto Slab"/>
              </a:rPr>
              <a:t>Directions:</a:t>
            </a:r>
            <a:endParaRPr sz="1800" i="1">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Using the information from class today and the City Tech website, find the answers to the following questions.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The group with the most correct answers at the end of 15 minutes wins!</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7"/>
          <p:cNvSpPr txBox="1"/>
          <p:nvPr/>
        </p:nvSpPr>
        <p:spPr>
          <a:xfrm>
            <a:off x="935175" y="1798125"/>
            <a:ext cx="7189200" cy="1862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SCAVENGER HUNT</a:t>
            </a:r>
            <a:endParaRPr sz="410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800">
              <a:latin typeface="Lora"/>
              <a:ea typeface="Lora"/>
              <a:cs typeface="Lora"/>
              <a:sym typeface="Lora"/>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https://docs.google.com/document/d/1y3wdaDP9QMtVXTtPiV76oTA8tsrfLAAwy7YX2NqB1jU/edit?usp=sharing</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8"/>
          <p:cNvSpPr txBox="1">
            <a:spLocks noGrp="1"/>
          </p:cNvSpPr>
          <p:nvPr>
            <p:ph type="ctrTitle"/>
          </p:nvPr>
        </p:nvSpPr>
        <p:spPr>
          <a:xfrm>
            <a:off x="1434025" y="1835650"/>
            <a:ext cx="6245700" cy="1123500"/>
          </a:xfrm>
          <a:prstGeom prst="rect">
            <a:avLst/>
          </a:prstGeom>
        </p:spPr>
        <p:txBody>
          <a:bodyPr spcFirstLastPara="1" wrap="square" lIns="91425" tIns="91425" rIns="91425" bIns="91425" anchor="b" anchorCtr="0">
            <a:spAutoFit/>
          </a:bodyPr>
          <a:lstStyle/>
          <a:p>
            <a:pPr marL="0" lvl="0" indent="0" algn="l" rtl="0">
              <a:spcBef>
                <a:spcPts val="0"/>
              </a:spcBef>
              <a:spcAft>
                <a:spcPts val="0"/>
              </a:spcAft>
              <a:buNone/>
            </a:pPr>
            <a:r>
              <a:rPr lang="en" sz="6100" b="1">
                <a:solidFill>
                  <a:schemeClr val="accent5"/>
                </a:solidFill>
              </a:rPr>
              <a:t>Asking for Help!</a:t>
            </a:r>
            <a:endParaRPr sz="6100"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9"/>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a:t>
            </a:r>
            <a:endParaRPr sz="4100" b="1">
              <a:solidFill>
                <a:schemeClr val="accent5"/>
              </a:solidFill>
            </a:endParaRPr>
          </a:p>
        </p:txBody>
      </p:sp>
      <p:sp>
        <p:nvSpPr>
          <p:cNvPr id="324" name="Google Shape;324;p59"/>
          <p:cNvSpPr txBox="1">
            <a:spLocks noGrp="1"/>
          </p:cNvSpPr>
          <p:nvPr>
            <p:ph type="body" idx="1"/>
          </p:nvPr>
        </p:nvSpPr>
        <p:spPr>
          <a:xfrm>
            <a:off x="1666125" y="13815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Responsible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Healthy</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Proactive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Normal</a:t>
            </a:r>
            <a:endParaRPr sz="18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0"/>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 NOT...</a:t>
            </a:r>
            <a:endParaRPr sz="4100" b="1">
              <a:solidFill>
                <a:schemeClr val="accent5"/>
              </a:solidFill>
            </a:endParaRPr>
          </a:p>
        </p:txBody>
      </p:sp>
      <p:sp>
        <p:nvSpPr>
          <p:cNvPr id="330" name="Google Shape;330;p60"/>
          <p:cNvSpPr txBox="1">
            <a:spLocks noGrp="1"/>
          </p:cNvSpPr>
          <p:nvPr>
            <p:ph type="body" idx="1"/>
          </p:nvPr>
        </p:nvSpPr>
        <p:spPr>
          <a:xfrm>
            <a:off x="1357125" y="19796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weakness</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failure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that you don’t belong in college</a:t>
            </a:r>
            <a:endParaRPr sz="1800">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1"/>
          <p:cNvSpPr txBox="1">
            <a:spLocks noGrp="1"/>
          </p:cNvSpPr>
          <p:nvPr>
            <p:ph type="title"/>
          </p:nvPr>
        </p:nvSpPr>
        <p:spPr>
          <a:xfrm>
            <a:off x="311750" y="482275"/>
            <a:ext cx="8386200" cy="376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4000" b="1">
                <a:solidFill>
                  <a:schemeClr val="accent6"/>
                </a:solidFill>
              </a:rPr>
              <a:t>“Be strong enough to stand alone;</a:t>
            </a:r>
            <a:endParaRPr sz="4000" b="1">
              <a:solidFill>
                <a:schemeClr val="accent6"/>
              </a:solidFill>
            </a:endParaRPr>
          </a:p>
          <a:p>
            <a:pPr marL="0" lvl="0" indent="0" algn="ctr" rtl="0">
              <a:spcBef>
                <a:spcPts val="0"/>
              </a:spcBef>
              <a:spcAft>
                <a:spcPts val="0"/>
              </a:spcAft>
              <a:buSzPts val="990"/>
              <a:buNone/>
            </a:pPr>
            <a:r>
              <a:rPr lang="en" sz="4000" b="1">
                <a:solidFill>
                  <a:schemeClr val="accent6"/>
                </a:solidFill>
              </a:rPr>
              <a:t>Smart enough to know when you need help;</a:t>
            </a:r>
            <a:endParaRPr sz="4000" b="1">
              <a:solidFill>
                <a:schemeClr val="accent6"/>
              </a:solidFill>
            </a:endParaRPr>
          </a:p>
          <a:p>
            <a:pPr marL="0" lvl="0" indent="0" algn="r" rtl="0">
              <a:spcBef>
                <a:spcPts val="0"/>
              </a:spcBef>
              <a:spcAft>
                <a:spcPts val="0"/>
              </a:spcAft>
              <a:buSzPts val="990"/>
              <a:buNone/>
            </a:pPr>
            <a:r>
              <a:rPr lang="en" sz="4000" b="1">
                <a:solidFill>
                  <a:schemeClr val="accent6"/>
                </a:solidFill>
              </a:rPr>
              <a:t>And brave enough to ask for it.” </a:t>
            </a:r>
            <a:endParaRPr sz="4000" b="1">
              <a:solidFill>
                <a:schemeClr val="accent6"/>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62"/>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41" name="Google Shape;341;p6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6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5…</a:t>
            </a:r>
            <a:endParaRPr b="1">
              <a:solidFill>
                <a:schemeClr val="accent5"/>
              </a:solidFill>
            </a:endParaRPr>
          </a:p>
        </p:txBody>
      </p:sp>
      <p:sp>
        <p:nvSpPr>
          <p:cNvPr id="347" name="Google Shape;347;p63"/>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#4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#4</a:t>
            </a:r>
            <a:endParaRPr sz="1400" b="1">
              <a:solidFill>
                <a:schemeClr val="accent6"/>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accent6"/>
                </a:solidFill>
                <a:latin typeface="Roboto Slab"/>
                <a:ea typeface="Roboto Slab"/>
                <a:cs typeface="Roboto Slab"/>
                <a:sym typeface="Roboto Slab"/>
              </a:rPr>
              <a:t>Now that you are halfway through the workshop, what questions do you still have about becoming a college student? Ask four questions you would like to have answers to by the end of CT101.</a:t>
            </a:r>
            <a:endParaRPr sz="1400" i="1">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xfrm>
            <a:off x="1545275" y="1640800"/>
            <a:ext cx="5221800" cy="20625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6100" b="1">
                <a:solidFill>
                  <a:schemeClr val="accent5"/>
                </a:solidFill>
              </a:rPr>
              <a:t>College </a:t>
            </a:r>
            <a:endParaRPr sz="6100" b="1">
              <a:solidFill>
                <a:schemeClr val="accent5"/>
              </a:solidFill>
            </a:endParaRPr>
          </a:p>
          <a:p>
            <a:pPr marL="0" lvl="0" indent="0" algn="ctr" rtl="0">
              <a:spcBef>
                <a:spcPts val="0"/>
              </a:spcBef>
              <a:spcAft>
                <a:spcPts val="0"/>
              </a:spcAft>
              <a:buNone/>
            </a:pPr>
            <a:r>
              <a:rPr lang="en" sz="6100" b="1">
                <a:solidFill>
                  <a:schemeClr val="accent5"/>
                </a:solidFill>
              </a:rPr>
              <a:t>			Success</a:t>
            </a:r>
            <a:endParaRPr sz="6100"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4"/>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353" name="Google Shape;353;p64"/>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Summer 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Date 08/18/2023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4" name="Google Shape;354;p64"/>
          <p:cNvGrpSpPr/>
          <p:nvPr/>
        </p:nvGrpSpPr>
        <p:grpSpPr>
          <a:xfrm>
            <a:off x="86851" y="4448817"/>
            <a:ext cx="1273858" cy="607271"/>
            <a:chOff x="86851" y="4297675"/>
            <a:chExt cx="1881900" cy="758425"/>
          </a:xfrm>
        </p:grpSpPr>
        <p:pic>
          <p:nvPicPr>
            <p:cNvPr id="355" name="Google Shape;355;p6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56" name="Google Shape;356;p6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2414475" y="1679450"/>
            <a:ext cx="3999900" cy="3078900"/>
          </a:xfrm>
          <a:prstGeom prst="rect">
            <a:avLst/>
          </a:prstGeom>
        </p:spPr>
        <p:txBody>
          <a:bodyPr spcFirstLastPara="1" wrap="square" lIns="91425" tIns="91425" rIns="91425" bIns="91425" anchor="t" anchorCtr="0">
            <a:normAutofit/>
          </a:bodyPr>
          <a:lstStyle/>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Work Hard!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Get Involved!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Ask for Help!</a:t>
            </a:r>
            <a:endParaRPr sz="3400">
              <a:solidFill>
                <a:schemeClr val="dk1"/>
              </a:solidFill>
              <a:latin typeface="Roboto Slab"/>
              <a:ea typeface="Roboto Slab"/>
              <a:cs typeface="Roboto Slab"/>
              <a:sym typeface="Roboto Slab"/>
            </a:endParaRPr>
          </a:p>
        </p:txBody>
      </p:sp>
      <p:sp>
        <p:nvSpPr>
          <p:cNvPr id="147" name="Google Shape;147;p29"/>
          <p:cNvSpPr txBox="1"/>
          <p:nvPr/>
        </p:nvSpPr>
        <p:spPr>
          <a:xfrm>
            <a:off x="634050" y="371825"/>
            <a:ext cx="6405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Three Keys to Success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ctrTitle"/>
          </p:nvPr>
        </p:nvSpPr>
        <p:spPr>
          <a:xfrm>
            <a:off x="-260725" y="983675"/>
            <a:ext cx="8520600" cy="285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100" b="1">
                <a:solidFill>
                  <a:schemeClr val="accent5"/>
                </a:solidFill>
              </a:rPr>
              <a:t>Resources </a:t>
            </a:r>
            <a:endParaRPr sz="6100" b="1">
              <a:solidFill>
                <a:schemeClr val="accent5"/>
              </a:solidFill>
            </a:endParaRPr>
          </a:p>
          <a:p>
            <a:pPr marL="0" lvl="0" indent="0" algn="ctr" rtl="0">
              <a:spcBef>
                <a:spcPts val="0"/>
              </a:spcBef>
              <a:spcAft>
                <a:spcPts val="0"/>
              </a:spcAft>
              <a:buNone/>
            </a:pPr>
            <a:r>
              <a:rPr lang="en" sz="6100" b="1">
                <a:solidFill>
                  <a:schemeClr val="accent5"/>
                </a:solidFill>
              </a:rPr>
              <a:t>+ Services </a:t>
            </a:r>
            <a:endParaRPr sz="6100" b="1">
              <a:solidFill>
                <a:schemeClr val="accent5"/>
              </a:solidFill>
            </a:endParaRPr>
          </a:p>
          <a:p>
            <a:pPr marL="0" lvl="0" indent="0" algn="ctr" rtl="0">
              <a:spcBef>
                <a:spcPts val="0"/>
              </a:spcBef>
              <a:spcAft>
                <a:spcPts val="0"/>
              </a:spcAft>
              <a:buNone/>
            </a:pPr>
            <a:r>
              <a:rPr lang="en" sz="6100" b="1">
                <a:solidFill>
                  <a:schemeClr val="accent5"/>
                </a:solidFill>
              </a:rPr>
              <a:t>					@City Tech</a:t>
            </a:r>
            <a:endParaRPr sz="6100"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1"/>
          <p:cNvSpPr txBox="1">
            <a:spLocks noGrp="1"/>
          </p:cNvSpPr>
          <p:nvPr>
            <p:ph type="body" idx="4294967295"/>
          </p:nvPr>
        </p:nvSpPr>
        <p:spPr>
          <a:xfrm>
            <a:off x="0" y="1173300"/>
            <a:ext cx="9144000" cy="29988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900" b="1">
                <a:solidFill>
                  <a:schemeClr val="accent5"/>
                </a:solidFill>
                <a:latin typeface="Roboto Slab"/>
                <a:ea typeface="Roboto Slab"/>
                <a:cs typeface="Roboto Slab"/>
                <a:sym typeface="Roboto Slab"/>
              </a:rPr>
              <a:t>Academic </a:t>
            </a:r>
            <a:endParaRPr sz="3900" b="1">
              <a:solidFill>
                <a:schemeClr val="accent5"/>
              </a:solidFill>
              <a:latin typeface="Roboto Slab"/>
              <a:ea typeface="Roboto Slab"/>
              <a:cs typeface="Roboto Slab"/>
              <a:sym typeface="Roboto Slab"/>
            </a:endParaRPr>
          </a:p>
          <a:p>
            <a:pPr marL="0" lvl="0" indent="0" algn="ctr" rtl="0">
              <a:spcBef>
                <a:spcPts val="1200"/>
              </a:spcBef>
              <a:spcAft>
                <a:spcPts val="1200"/>
              </a:spcAft>
              <a:buNone/>
            </a:pPr>
            <a:r>
              <a:rPr lang="en" sz="3900" b="1">
                <a:solidFill>
                  <a:schemeClr val="accent5"/>
                </a:solidFill>
                <a:latin typeface="Roboto Slab"/>
                <a:ea typeface="Roboto Slab"/>
                <a:cs typeface="Roboto Slab"/>
                <a:sym typeface="Roboto Slab"/>
              </a:rPr>
              <a:t>Resources + Services</a:t>
            </a:r>
            <a:r>
              <a:rPr lang="en" sz="3900" b="1">
                <a:solidFill>
                  <a:schemeClr val="accent6"/>
                </a:solidFill>
                <a:latin typeface="Roboto Slab"/>
                <a:ea typeface="Roboto Slab"/>
                <a:cs typeface="Roboto Slab"/>
                <a:sym typeface="Roboto Slab"/>
              </a:rPr>
              <a:t>    </a:t>
            </a:r>
            <a:endParaRPr sz="3900" b="1">
              <a:solidFill>
                <a:schemeClr val="accent6"/>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p:nvPr/>
        </p:nvSpPr>
        <p:spPr>
          <a:xfrm flipH="1">
            <a:off x="2040075" y="1954875"/>
            <a:ext cx="4728300" cy="21240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Atrium Learning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Writing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Comprehensive Tutoring Schedule</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Department Specific</a:t>
            </a:r>
            <a:r>
              <a:rPr lang="en" sz="1800" u="sng">
                <a:solidFill>
                  <a:schemeClr val="dk1"/>
                </a:solidFill>
                <a:latin typeface="Roboto Slab"/>
                <a:ea typeface="Roboto Slab"/>
                <a:cs typeface="Roboto Slab"/>
                <a:sym typeface="Roboto Slab"/>
              </a:rPr>
              <a:t> Tutoring</a:t>
            </a:r>
            <a:endParaRPr sz="1800" u="sng">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Self-Paced Department Resources</a:t>
            </a:r>
            <a:endParaRPr sz="1800">
              <a:solidFill>
                <a:schemeClr val="dk1"/>
              </a:solidFill>
              <a:latin typeface="Roboto Slab"/>
              <a:ea typeface="Roboto Slab"/>
              <a:cs typeface="Roboto Slab"/>
              <a:sym typeface="Roboto Slab"/>
            </a:endParaRPr>
          </a:p>
        </p:txBody>
      </p:sp>
      <p:sp>
        <p:nvSpPr>
          <p:cNvPr id="163" name="Google Shape;163;p32"/>
          <p:cNvSpPr txBox="1"/>
          <p:nvPr/>
        </p:nvSpPr>
        <p:spPr>
          <a:xfrm>
            <a:off x="1116678" y="891700"/>
            <a:ext cx="5256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Tutoring</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p:nvPr/>
        </p:nvSpPr>
        <p:spPr>
          <a:xfrm flipH="1">
            <a:off x="2040075" y="1885811"/>
            <a:ext cx="5545200" cy="1846629"/>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More Info coming soon</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LG18R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studentsuccesscenter@citytech.cuny.edu</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Website to launch in July 2023</a:t>
            </a:r>
            <a:endParaRPr sz="1800" dirty="0">
              <a:solidFill>
                <a:schemeClr val="dk1"/>
              </a:solidFill>
              <a:latin typeface="Roboto Slab"/>
              <a:ea typeface="Roboto Slab"/>
              <a:cs typeface="Roboto Slab"/>
              <a:sym typeface="Roboto Slab"/>
            </a:endParaRPr>
          </a:p>
        </p:txBody>
      </p:sp>
      <p:sp>
        <p:nvSpPr>
          <p:cNvPr id="169" name="Google Shape;169;p33"/>
          <p:cNvSpPr txBox="1"/>
          <p:nvPr/>
        </p:nvSpPr>
        <p:spPr>
          <a:xfrm>
            <a:off x="1116674" y="891700"/>
            <a:ext cx="6468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Student Success Center</a:t>
            </a:r>
            <a:endParaRPr sz="4100" b="1">
              <a:solidFill>
                <a:schemeClr val="accent5"/>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878</Words>
  <Application>Microsoft Office PowerPoint</Application>
  <PresentationFormat>On-screen Show (16:9)</PresentationFormat>
  <Paragraphs>193</Paragraphs>
  <Slides>40</Slides>
  <Notes>40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40</vt:i4>
      </vt:variant>
    </vt:vector>
  </HeadingPairs>
  <TitlesOfParts>
    <vt:vector size="47" baseType="lpstr">
      <vt:lpstr>Merriweather</vt:lpstr>
      <vt:lpstr>Roboto Slab</vt:lpstr>
      <vt:lpstr>Arial</vt:lpstr>
      <vt:lpstr>Lora</vt:lpstr>
      <vt:lpstr>Roboto</vt:lpstr>
      <vt:lpstr>Marina</vt:lpstr>
      <vt:lpstr>Marina</vt:lpstr>
      <vt:lpstr>City Tech 101</vt:lpstr>
      <vt:lpstr>You Paid For It, Use It: Resources + Services at City Tech</vt:lpstr>
      <vt:lpstr>Today’s Topics</vt:lpstr>
      <vt:lpstr>College     Success</vt:lpstr>
      <vt:lpstr>PowerPoint Presentation</vt:lpstr>
      <vt:lpstr>Resources  + Services       @City Tech</vt:lpstr>
      <vt:lpstr>PowerPoint Presentation</vt:lpstr>
      <vt:lpstr>PowerPoint Presentation</vt:lpstr>
      <vt:lpstr>PowerPoint Presentation</vt:lpstr>
      <vt:lpstr>PowerPoint Presentation</vt:lpstr>
      <vt:lpstr>PowerPoint Presentation</vt:lpstr>
      <vt:lpstr>PowerPoint Presentation</vt:lpstr>
      <vt:lpstr>Center For  Student Accessibility</vt:lpstr>
      <vt:lpstr>Comprehensive Programs</vt:lpstr>
      <vt:lpstr>Full Service</vt:lpstr>
      <vt:lpstr>Administrative  Resources + Services</vt:lpstr>
      <vt:lpstr>PowerPoint Presentation</vt:lpstr>
      <vt:lpstr>Student-Centered  Resources + Services</vt:lpstr>
      <vt:lpstr>PowerPoint Presentation</vt:lpstr>
      <vt:lpstr>PowerPoint Presentation</vt:lpstr>
      <vt:lpstr>PowerPoint Presentation</vt:lpstr>
      <vt:lpstr>PowerPoint Presentation</vt:lpstr>
      <vt:lpstr>PowerPoint Presentation</vt:lpstr>
      <vt:lpstr>Technology  Resources + Services</vt:lpstr>
      <vt:lpstr>PowerPoint Presentation</vt:lpstr>
      <vt:lpstr>PowerPoint Presentation</vt:lpstr>
      <vt:lpstr>Targeted Resources + Services</vt:lpstr>
      <vt:lpstr>Student Health + Well-Being</vt:lpstr>
      <vt:lpstr>PowerPoint Presentation</vt:lpstr>
      <vt:lpstr>Accessing Resources  + Services   </vt:lpstr>
      <vt:lpstr>PowerPoint Presentation</vt:lpstr>
      <vt:lpstr>Small Group Scavenger Hunt</vt:lpstr>
      <vt:lpstr>PowerPoint Presentation</vt:lpstr>
      <vt:lpstr>Asking for Help!</vt:lpstr>
      <vt:lpstr>Asking for help is...</vt:lpstr>
      <vt:lpstr>Asking for help is NOT...</vt:lpstr>
      <vt:lpstr>“Be strong enough to stand alone; Smart enough to know when you need help; And brave enough to ask for it.” </vt:lpstr>
      <vt:lpstr>Recap</vt:lpstr>
      <vt:lpstr>Before Session 5…</vt:lpstr>
      <vt:lpstr>You Paid For It, Use It: Resources + Services at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3</cp:revision>
  <dcterms:modified xsi:type="dcterms:W3CDTF">2023-08-01T21:13:41Z</dcterms:modified>
</cp:coreProperties>
</file>