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37"/>
  </p:notesMasterIdLst>
  <p:handoutMasterIdLst>
    <p:handoutMasterId r:id="rId38"/>
  </p:handoutMasterIdLst>
  <p:sldIdLst>
    <p:sldId id="291" r:id="rId2"/>
    <p:sldId id="362" r:id="rId3"/>
    <p:sldId id="360" r:id="rId4"/>
    <p:sldId id="363" r:id="rId5"/>
    <p:sldId id="364" r:id="rId6"/>
    <p:sldId id="365" r:id="rId7"/>
    <p:sldId id="400" r:id="rId8"/>
    <p:sldId id="297" r:id="rId9"/>
    <p:sldId id="299" r:id="rId10"/>
    <p:sldId id="307" r:id="rId11"/>
    <p:sldId id="322" r:id="rId12"/>
    <p:sldId id="375" r:id="rId13"/>
    <p:sldId id="323" r:id="rId14"/>
    <p:sldId id="324" r:id="rId15"/>
    <p:sldId id="406" r:id="rId16"/>
    <p:sldId id="403" r:id="rId17"/>
    <p:sldId id="325" r:id="rId18"/>
    <p:sldId id="376" r:id="rId19"/>
    <p:sldId id="377" r:id="rId20"/>
    <p:sldId id="379" r:id="rId21"/>
    <p:sldId id="328" r:id="rId22"/>
    <p:sldId id="380" r:id="rId23"/>
    <p:sldId id="381" r:id="rId24"/>
    <p:sldId id="331" r:id="rId25"/>
    <p:sldId id="405" r:id="rId26"/>
    <p:sldId id="404" r:id="rId27"/>
    <p:sldId id="411" r:id="rId28"/>
    <p:sldId id="412" r:id="rId29"/>
    <p:sldId id="334" r:id="rId30"/>
    <p:sldId id="335" r:id="rId31"/>
    <p:sldId id="336" r:id="rId32"/>
    <p:sldId id="384" r:id="rId33"/>
    <p:sldId id="383" r:id="rId34"/>
    <p:sldId id="337" r:id="rId35"/>
    <p:sldId id="382" r:id="rId36"/>
  </p:sldIdLst>
  <p:sldSz cx="9144000" cy="6858000" type="screen4x3"/>
  <p:notesSz cx="6858000" cy="9144000"/>
  <p:embeddedFontLst>
    <p:embeddedFont>
      <p:font typeface="Calibri" panose="020F0502020204030204" pitchFamily="34" charset="0"/>
      <p:regular r:id="rId39"/>
      <p:bold r:id="rId40"/>
      <p:italic r:id="rId41"/>
      <p:boldItalic r:id="rId42"/>
    </p:embeddedFont>
    <p:embeddedFont>
      <p:font typeface="Constantia" panose="02030602050306030303" pitchFamily="18" charset="0"/>
      <p:regular r:id="rId43"/>
      <p:bold r:id="rId44"/>
      <p:italic r:id="rId45"/>
      <p:boldItalic r:id="rId46"/>
    </p:embeddedFont>
    <p:embeddedFont>
      <p:font typeface="Cambria Math" panose="02040503050406030204" pitchFamily="18" charset="0"/>
      <p:regular r:id="rId47"/>
    </p:embeddedFont>
    <p:embeddedFont>
      <p:font typeface="Wingdings 2" panose="05020102010507070707" pitchFamily="18" charset="2"/>
      <p:regular r:id="rId4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00" autoAdjust="0"/>
    <p:restoredTop sz="94632" autoAdjust="0"/>
  </p:normalViewPr>
  <p:slideViewPr>
    <p:cSldViewPr>
      <p:cViewPr varScale="1">
        <p:scale>
          <a:sx n="109" d="100"/>
          <a:sy n="109" d="100"/>
        </p:scale>
        <p:origin x="192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2.fntdata"/><Relationship Id="rId45"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6.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46"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0FEF7AE-0C30-4EA7-B74D-470A9C33048D}" type="datetimeFigureOut">
              <a:rPr lang="en-US" smtClean="0"/>
              <a:pPr/>
              <a:t>10/23/2018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3901582-F5A8-41ED-8946-57B4D8BFA97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D0618E-1193-4D7D-8DDC-CC55F7CAEA60}" type="datetimeFigureOut">
              <a:rPr lang="en-US" smtClean="0"/>
              <a:pPr/>
              <a:t>10/23/2018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52DEFD-3730-4175-8706-350099C5F1D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D15220D-0BB5-4C71-B862-812B075D02FE}" type="datetimeFigureOut">
              <a:rPr lang="en-US" smtClean="0"/>
              <a:pPr/>
              <a:t>10/23/2018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CA217EF-0505-4C33-BB20-8A8DF20390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5220D-0BB5-4C71-B862-812B075D02FE}" type="datetimeFigureOut">
              <a:rPr lang="en-US" smtClean="0"/>
              <a:pPr/>
              <a:t>10/23/2018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15220D-0BB5-4C71-B862-812B075D02FE}" type="datetimeFigureOut">
              <a:rPr lang="en-US" smtClean="0"/>
              <a:pPr/>
              <a:t>10/23/2018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217EF-0505-4C33-BB20-8A8DF20390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15220D-0BB5-4C71-B862-812B075D02FE}" type="datetimeFigureOut">
              <a:rPr lang="en-US" smtClean="0"/>
              <a:pPr/>
              <a:t>10/23/2018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D15220D-0BB5-4C71-B862-812B075D02FE}" type="datetimeFigureOut">
              <a:rPr lang="en-US" smtClean="0"/>
              <a:pPr/>
              <a:t>10/23/2018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D15220D-0BB5-4C71-B862-812B075D02FE}" type="datetimeFigureOut">
              <a:rPr lang="en-US" smtClean="0"/>
              <a:pPr/>
              <a:t>10/23/2018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15220D-0BB5-4C71-B862-812B075D02FE}" type="datetimeFigureOut">
              <a:rPr lang="en-US" smtClean="0"/>
              <a:pPr/>
              <a:t>10/23/2018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15220D-0BB5-4C71-B862-812B075D02FE}" type="datetimeFigureOut">
              <a:rPr lang="en-US" smtClean="0"/>
              <a:pPr/>
              <a:t>10/23/2018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217EF-0505-4C33-BB20-8A8DF2039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15220D-0BB5-4C71-B862-812B075D02FE}" type="datetimeFigureOut">
              <a:rPr lang="en-US" smtClean="0"/>
              <a:pPr/>
              <a:t>10/23/2018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CA217EF-0505-4C33-BB20-8A8DF203902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D15220D-0BB5-4C71-B862-812B075D02FE}" type="datetimeFigureOut">
              <a:rPr lang="en-US" smtClean="0"/>
              <a:pPr/>
              <a:t>10/23/2018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CA217EF-0505-4C33-BB20-8A8DF203902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ags" Target="../tags/tag6.xml"/><Relationship Id="rId7" Type="http://schemas.openxmlformats.org/officeDocument/2006/relationships/image" Target="../media/image12.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slideLayout" Target="../slideLayouts/slideLayout2.xml"/><Relationship Id="rId11" Type="http://schemas.openxmlformats.org/officeDocument/2006/relationships/image" Target="../media/image16.png"/><Relationship Id="rId5" Type="http://schemas.openxmlformats.org/officeDocument/2006/relationships/tags" Target="../tags/tag8.xml"/><Relationship Id="rId10" Type="http://schemas.openxmlformats.org/officeDocument/2006/relationships/image" Target="../media/image15.png"/><Relationship Id="rId4" Type="http://schemas.openxmlformats.org/officeDocument/2006/relationships/tags" Target="../tags/tag7.xml"/><Relationship Id="rId9"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image" Target="../media/image18.png"/><Relationship Id="rId18" Type="http://schemas.openxmlformats.org/officeDocument/2006/relationships/image" Target="../media/image22.png"/><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image" Target="../media/image12.png"/><Relationship Id="rId17" Type="http://schemas.openxmlformats.org/officeDocument/2006/relationships/image" Target="../media/image11.png"/><Relationship Id="rId2" Type="http://schemas.openxmlformats.org/officeDocument/2006/relationships/tags" Target="../tags/tag12.xml"/><Relationship Id="rId16" Type="http://schemas.openxmlformats.org/officeDocument/2006/relationships/image" Target="../media/image21.png"/><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slideLayout" Target="../slideLayouts/slideLayout2.xml"/><Relationship Id="rId5" Type="http://schemas.openxmlformats.org/officeDocument/2006/relationships/tags" Target="../tags/tag15.xml"/><Relationship Id="rId15" Type="http://schemas.openxmlformats.org/officeDocument/2006/relationships/image" Target="../media/image20.png"/><Relationship Id="rId10" Type="http://schemas.openxmlformats.org/officeDocument/2006/relationships/tags" Target="../tags/tag20.xml"/><Relationship Id="rId19" Type="http://schemas.openxmlformats.org/officeDocument/2006/relationships/image" Target="../media/image23.png"/><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25.xml"/><Relationship Id="rId7" Type="http://schemas.openxmlformats.org/officeDocument/2006/relationships/image" Target="../media/image26.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slideLayout" Target="../slideLayouts/slideLayout2.xml"/><Relationship Id="rId11" Type="http://schemas.openxmlformats.org/officeDocument/2006/relationships/image" Target="../media/image30.png"/><Relationship Id="rId5" Type="http://schemas.openxmlformats.org/officeDocument/2006/relationships/tags" Target="../tags/tag27.xml"/><Relationship Id="rId10" Type="http://schemas.openxmlformats.org/officeDocument/2006/relationships/image" Target="../media/image29.png"/><Relationship Id="rId4" Type="http://schemas.openxmlformats.org/officeDocument/2006/relationships/tags" Target="../tags/tag26.xml"/><Relationship Id="rId9"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32.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35.png"/><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tags" Target="../tags/tag34.xml"/><Relationship Id="rId7" Type="http://schemas.openxmlformats.org/officeDocument/2006/relationships/slideLayout" Target="../slideLayouts/slideLayout2.xml"/><Relationship Id="rId12" Type="http://schemas.openxmlformats.org/officeDocument/2006/relationships/image" Target="../media/image40.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image" Target="../media/image39.png"/><Relationship Id="rId5" Type="http://schemas.openxmlformats.org/officeDocument/2006/relationships/tags" Target="../tags/tag36.xml"/><Relationship Id="rId10" Type="http://schemas.openxmlformats.org/officeDocument/2006/relationships/image" Target="../media/image38.png"/><Relationship Id="rId4" Type="http://schemas.openxmlformats.org/officeDocument/2006/relationships/tags" Target="../tags/tag35.xml"/><Relationship Id="rId9" Type="http://schemas.openxmlformats.org/officeDocument/2006/relationships/image" Target="../media/image37.png"/></Relationships>
</file>

<file path=ppt/slides/_rels/slide3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tags" Target="../tags/tag40.xml"/><Relationship Id="rId7" Type="http://schemas.openxmlformats.org/officeDocument/2006/relationships/image" Target="../media/image34.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41.png"/><Relationship Id="rId5" Type="http://schemas.openxmlformats.org/officeDocument/2006/relationships/slideLayout" Target="../slideLayouts/slideLayout2.xml"/><Relationship Id="rId4" Type="http://schemas.openxmlformats.org/officeDocument/2006/relationships/tags" Target="../tags/tag4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tags" Target="../tags/tag44.xml"/><Relationship Id="rId7" Type="http://schemas.openxmlformats.org/officeDocument/2006/relationships/image" Target="../media/image41.pn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slideLayout" Target="../slideLayouts/slideLayout2.xml"/><Relationship Id="rId5" Type="http://schemas.openxmlformats.org/officeDocument/2006/relationships/tags" Target="../tags/tag46.xml"/><Relationship Id="rId10" Type="http://schemas.openxmlformats.org/officeDocument/2006/relationships/image" Target="../media/image43.png"/><Relationship Id="rId4" Type="http://schemas.openxmlformats.org/officeDocument/2006/relationships/tags" Target="../tags/tag45.xml"/><Relationship Id="rId9" Type="http://schemas.openxmlformats.org/officeDocument/2006/relationships/image" Target="../media/image19.png"/></Relationships>
</file>

<file path=ppt/slides/_rels/slide35.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tags" Target="../tags/tag49.xml"/><Relationship Id="rId7" Type="http://schemas.openxmlformats.org/officeDocument/2006/relationships/image" Target="../media/image25.pn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24.png"/><Relationship Id="rId5" Type="http://schemas.openxmlformats.org/officeDocument/2006/relationships/slideLayout" Target="../slideLayouts/slideLayout2.xml"/><Relationship Id="rId4" Type="http://schemas.openxmlformats.org/officeDocument/2006/relationships/tags" Target="../tags/tag50.xml"/><Relationship Id="rId9" Type="http://schemas.openxmlformats.org/officeDocument/2006/relationships/image" Target="../media/image4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Algorithms</a:t>
            </a:r>
            <a:endParaRPr lang="en-US" dirty="0"/>
          </a:p>
        </p:txBody>
      </p:sp>
      <p:sp>
        <p:nvSpPr>
          <p:cNvPr id="3" name="Subtitle 2"/>
          <p:cNvSpPr>
            <a:spLocks noGrp="1"/>
          </p:cNvSpPr>
          <p:nvPr>
            <p:ph type="subTitle" idx="1"/>
          </p:nvPr>
        </p:nvSpPr>
        <p:spPr/>
        <p:txBody>
          <a:bodyPr/>
          <a:lstStyle/>
          <a:p>
            <a:r>
              <a:rPr lang="en-US" dirty="0" smtClean="0"/>
              <a:t>Chapter 3</a:t>
            </a:r>
            <a:endParaRPr lang="en-US" dirty="0"/>
          </a:p>
        </p:txBody>
      </p:sp>
      <p:sp>
        <p:nvSpPr>
          <p:cNvPr id="4" name="TextBox 3"/>
          <p:cNvSpPr txBox="1"/>
          <p:nvPr/>
        </p:nvSpPr>
        <p:spPr>
          <a:xfrm>
            <a:off x="2286000" y="4648200"/>
            <a:ext cx="3962400" cy="369332"/>
          </a:xfrm>
          <a:prstGeom prst="rect">
            <a:avLst/>
          </a:prstGeom>
          <a:noFill/>
        </p:spPr>
        <p:txBody>
          <a:bodyPr wrap="square" rtlCol="0">
            <a:spAutoFit/>
          </a:bodyPr>
          <a:lstStyle/>
          <a:p>
            <a:r>
              <a:rPr lang="en-US" dirty="0" smtClean="0"/>
              <a:t>With Question/Answer Animations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Halting Problem</a:t>
            </a:r>
            <a:endParaRPr lang="en-US" dirty="0"/>
          </a:p>
        </p:txBody>
      </p:sp>
      <p:sp>
        <p:nvSpPr>
          <p:cNvPr id="3" name="Content Placeholder 2"/>
          <p:cNvSpPr>
            <a:spLocks noGrp="1"/>
          </p:cNvSpPr>
          <p:nvPr>
            <p:ph idx="1"/>
          </p:nvPr>
        </p:nvSpPr>
        <p:spPr/>
        <p:txBody>
          <a:bodyPr>
            <a:normAutofit/>
          </a:bodyPr>
          <a:lstStyle/>
          <a:p>
            <a:r>
              <a:rPr lang="en-US" dirty="0" smtClean="0"/>
              <a:t>Now we call </a:t>
            </a:r>
            <a:r>
              <a:rPr lang="en-US" i="1" dirty="0" smtClean="0"/>
              <a:t>K</a:t>
            </a:r>
            <a:r>
              <a:rPr lang="en-US" dirty="0" smtClean="0"/>
              <a:t> with </a:t>
            </a:r>
            <a:r>
              <a:rPr lang="en-US" i="1" dirty="0" smtClean="0"/>
              <a:t>K</a:t>
            </a:r>
            <a:r>
              <a:rPr lang="en-US" dirty="0" smtClean="0"/>
              <a:t> as input, i.e. </a:t>
            </a:r>
            <a:r>
              <a:rPr lang="en-US" i="1" dirty="0" smtClean="0"/>
              <a:t>K</a:t>
            </a:r>
            <a:r>
              <a:rPr lang="en-US" dirty="0" smtClean="0"/>
              <a:t>(</a:t>
            </a:r>
            <a:r>
              <a:rPr lang="en-US" i="1" dirty="0" smtClean="0"/>
              <a:t>K</a:t>
            </a:r>
            <a:r>
              <a:rPr lang="en-US" dirty="0" smtClean="0"/>
              <a:t>).</a:t>
            </a:r>
          </a:p>
          <a:p>
            <a:pPr lvl="1"/>
            <a:r>
              <a:rPr lang="en-US" dirty="0" smtClean="0"/>
              <a:t>If the output of </a:t>
            </a:r>
            <a:r>
              <a:rPr lang="en-US" i="1" dirty="0" smtClean="0"/>
              <a:t>H</a:t>
            </a:r>
            <a:r>
              <a:rPr lang="en-US" dirty="0" smtClean="0"/>
              <a:t>(</a:t>
            </a:r>
            <a:r>
              <a:rPr lang="en-US" i="1" dirty="0" smtClean="0"/>
              <a:t>K</a:t>
            </a:r>
            <a:r>
              <a:rPr lang="en-US" dirty="0" smtClean="0"/>
              <a:t>,</a:t>
            </a:r>
            <a:r>
              <a:rPr lang="en-US" i="1" dirty="0" smtClean="0"/>
              <a:t>K</a:t>
            </a:r>
            <a:r>
              <a:rPr lang="en-US" dirty="0" smtClean="0"/>
              <a:t>) is “loops forever” then </a:t>
            </a:r>
            <a:r>
              <a:rPr lang="en-US" i="1" dirty="0" smtClean="0"/>
              <a:t>K</a:t>
            </a:r>
            <a:r>
              <a:rPr lang="en-US" dirty="0" smtClean="0"/>
              <a:t>(</a:t>
            </a:r>
            <a:r>
              <a:rPr lang="en-US" i="1" dirty="0" smtClean="0"/>
              <a:t>K</a:t>
            </a:r>
            <a:r>
              <a:rPr lang="en-US" dirty="0" smtClean="0"/>
              <a:t>) halts. </a:t>
            </a:r>
            <a:r>
              <a:rPr lang="en-US" dirty="0" smtClean="0">
                <a:solidFill>
                  <a:srgbClr val="FF0000"/>
                </a:solidFill>
              </a:rPr>
              <a:t>A C</a:t>
            </a:r>
            <a:r>
              <a:rPr lang="en-US" dirty="0" smtClean="0">
                <a:solidFill>
                  <a:srgbClr val="C00000"/>
                </a:solidFill>
              </a:rPr>
              <a:t>ontradiction.</a:t>
            </a:r>
          </a:p>
          <a:p>
            <a:pPr lvl="1"/>
            <a:r>
              <a:rPr lang="en-US" dirty="0" smtClean="0"/>
              <a:t>If the output of </a:t>
            </a:r>
            <a:r>
              <a:rPr lang="en-US" i="1" dirty="0" smtClean="0"/>
              <a:t>H</a:t>
            </a:r>
            <a:r>
              <a:rPr lang="en-US" dirty="0" smtClean="0"/>
              <a:t>(</a:t>
            </a:r>
            <a:r>
              <a:rPr lang="en-US" i="1" dirty="0" smtClean="0"/>
              <a:t>K</a:t>
            </a:r>
            <a:r>
              <a:rPr lang="en-US" dirty="0" smtClean="0"/>
              <a:t>,</a:t>
            </a:r>
            <a:r>
              <a:rPr lang="en-US" i="1" dirty="0" smtClean="0"/>
              <a:t>K</a:t>
            </a:r>
            <a:r>
              <a:rPr lang="en-US" dirty="0" smtClean="0"/>
              <a:t>) is “halts” then </a:t>
            </a:r>
            <a:r>
              <a:rPr lang="en-US" i="1" dirty="0" smtClean="0"/>
              <a:t>K</a:t>
            </a:r>
            <a:r>
              <a:rPr lang="en-US" dirty="0" smtClean="0"/>
              <a:t>(</a:t>
            </a:r>
            <a:r>
              <a:rPr lang="en-US" i="1" dirty="0" smtClean="0"/>
              <a:t>K</a:t>
            </a:r>
            <a:r>
              <a:rPr lang="en-US" dirty="0" smtClean="0"/>
              <a:t>) loops forever. </a:t>
            </a:r>
            <a:r>
              <a:rPr lang="en-US" dirty="0" smtClean="0">
                <a:solidFill>
                  <a:srgbClr val="FF0000"/>
                </a:solidFill>
              </a:rPr>
              <a:t>A Contradiction</a:t>
            </a:r>
            <a:r>
              <a:rPr lang="en-US" dirty="0" smtClean="0">
                <a:solidFill>
                  <a:srgbClr val="C00000"/>
                </a:solidFill>
              </a:rPr>
              <a:t>.</a:t>
            </a:r>
          </a:p>
          <a:p>
            <a:r>
              <a:rPr lang="en-US" dirty="0" smtClean="0"/>
              <a:t>Therefore, there can not be a procedure that can decide whether or not an arbitrary program halts. The halting problem is unsolvable.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Growth of Functions</a:t>
            </a:r>
            <a:endParaRPr lang="en-US" dirty="0"/>
          </a:p>
        </p:txBody>
      </p:sp>
      <p:sp>
        <p:nvSpPr>
          <p:cNvPr id="3" name="Subtitle 2"/>
          <p:cNvSpPr>
            <a:spLocks noGrp="1"/>
          </p:cNvSpPr>
          <p:nvPr>
            <p:ph type="subTitle" idx="1"/>
          </p:nvPr>
        </p:nvSpPr>
        <p:spPr/>
        <p:txBody>
          <a:bodyPr/>
          <a:lstStyle/>
          <a:p>
            <a:r>
              <a:rPr lang="en-US" dirty="0" smtClean="0"/>
              <a:t>Section 3.2</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idx="1"/>
          </p:nvPr>
        </p:nvSpPr>
        <p:spPr/>
        <p:txBody>
          <a:bodyPr>
            <a:normAutofit/>
          </a:bodyPr>
          <a:lstStyle/>
          <a:p>
            <a:r>
              <a:rPr lang="en-US" dirty="0" smtClean="0"/>
              <a:t>Big-O Notation</a:t>
            </a:r>
          </a:p>
          <a:p>
            <a:r>
              <a:rPr lang="en-US" dirty="0" smtClean="0"/>
              <a:t>Big-O Estimates for Important Functions</a:t>
            </a:r>
          </a:p>
          <a:p>
            <a:r>
              <a:rPr lang="en-US" dirty="0" smtClean="0"/>
              <a:t>Big-Omega and Big-Theta Notation</a:t>
            </a:r>
          </a:p>
          <a:p>
            <a:endParaRPr lang="en-US" dirty="0" smtClean="0"/>
          </a:p>
        </p:txBody>
      </p:sp>
      <p:pic>
        <p:nvPicPr>
          <p:cNvPr id="4" name="Picture 3" descr="0306.jpg"/>
          <p:cNvPicPr>
            <a:picLocks noChangeAspect="1"/>
          </p:cNvPicPr>
          <p:nvPr/>
        </p:nvPicPr>
        <p:blipFill>
          <a:blip r:embed="rId2" cstate="print"/>
          <a:stretch>
            <a:fillRect/>
          </a:stretch>
        </p:blipFill>
        <p:spPr>
          <a:xfrm>
            <a:off x="1219200" y="3505200"/>
            <a:ext cx="899160" cy="1037844"/>
          </a:xfrm>
          <a:prstGeom prst="rect">
            <a:avLst/>
          </a:prstGeom>
        </p:spPr>
      </p:pic>
      <p:pic>
        <p:nvPicPr>
          <p:cNvPr id="5" name="Picture 4" descr="0305.jpg"/>
          <p:cNvPicPr>
            <a:picLocks noChangeAspect="1"/>
          </p:cNvPicPr>
          <p:nvPr/>
        </p:nvPicPr>
        <p:blipFill>
          <a:blip r:embed="rId3" cstate="print"/>
          <a:stretch>
            <a:fillRect/>
          </a:stretch>
        </p:blipFill>
        <p:spPr>
          <a:xfrm>
            <a:off x="5486400" y="3429000"/>
            <a:ext cx="899922" cy="1042416"/>
          </a:xfrm>
          <a:prstGeom prst="rect">
            <a:avLst/>
          </a:prstGeom>
        </p:spPr>
      </p:pic>
      <p:sp>
        <p:nvSpPr>
          <p:cNvPr id="6" name="TextBox 5"/>
          <p:cNvSpPr txBox="1"/>
          <p:nvPr/>
        </p:nvSpPr>
        <p:spPr>
          <a:xfrm>
            <a:off x="685800" y="4495800"/>
            <a:ext cx="2514600" cy="646331"/>
          </a:xfrm>
          <a:prstGeom prst="rect">
            <a:avLst/>
          </a:prstGeom>
          <a:noFill/>
        </p:spPr>
        <p:txBody>
          <a:bodyPr wrap="square" rtlCol="0">
            <a:spAutoFit/>
          </a:bodyPr>
          <a:lstStyle/>
          <a:p>
            <a:r>
              <a:rPr lang="en-US" dirty="0" smtClean="0"/>
              <a:t>Edmund Landau</a:t>
            </a:r>
          </a:p>
          <a:p>
            <a:r>
              <a:rPr lang="en-US" dirty="0" smtClean="0"/>
              <a:t>(</a:t>
            </a:r>
            <a:r>
              <a:rPr lang="en-US" dirty="0" smtClean="0">
                <a:latin typeface="Cambria Math" pitchFamily="18" charset="0"/>
                <a:ea typeface="Cambria Math" pitchFamily="18" charset="0"/>
              </a:rPr>
              <a:t>1877-1938</a:t>
            </a:r>
            <a:r>
              <a:rPr lang="en-US" dirty="0" smtClean="0"/>
              <a:t>)</a:t>
            </a:r>
            <a:endParaRPr lang="en-US" dirty="0"/>
          </a:p>
        </p:txBody>
      </p:sp>
      <p:sp>
        <p:nvSpPr>
          <p:cNvPr id="7" name="TextBox 6"/>
          <p:cNvSpPr txBox="1"/>
          <p:nvPr/>
        </p:nvSpPr>
        <p:spPr>
          <a:xfrm>
            <a:off x="4572000" y="4495800"/>
            <a:ext cx="3505200" cy="646331"/>
          </a:xfrm>
          <a:prstGeom prst="rect">
            <a:avLst/>
          </a:prstGeom>
          <a:noFill/>
        </p:spPr>
        <p:txBody>
          <a:bodyPr wrap="square" rtlCol="0">
            <a:spAutoFit/>
          </a:bodyPr>
          <a:lstStyle/>
          <a:p>
            <a:r>
              <a:rPr lang="en-US" dirty="0" smtClean="0"/>
              <a:t>Paul Gustav Heinrich Bachmann</a:t>
            </a:r>
          </a:p>
          <a:p>
            <a:r>
              <a:rPr lang="en-US" dirty="0" smtClean="0"/>
              <a:t>(</a:t>
            </a:r>
            <a:r>
              <a:rPr lang="en-US" dirty="0" smtClean="0">
                <a:latin typeface="Cambria Math" pitchFamily="18" charset="0"/>
                <a:ea typeface="Cambria Math" pitchFamily="18" charset="0"/>
              </a:rPr>
              <a:t>1837-1920</a:t>
            </a:r>
            <a:r>
              <a:rPr lang="en-US" dirty="0" smtClean="0"/>
              <a:t>)</a:t>
            </a:r>
            <a:endParaRPr lang="en-US" dirty="0"/>
          </a:p>
        </p:txBody>
      </p:sp>
      <p:pic>
        <p:nvPicPr>
          <p:cNvPr id="8" name="Picture 7" descr="0308.jpg"/>
          <p:cNvPicPr>
            <a:picLocks noChangeAspect="1"/>
          </p:cNvPicPr>
          <p:nvPr/>
        </p:nvPicPr>
        <p:blipFill>
          <a:blip r:embed="rId4" cstate="print"/>
          <a:stretch>
            <a:fillRect/>
          </a:stretch>
        </p:blipFill>
        <p:spPr>
          <a:xfrm>
            <a:off x="6400800" y="381000"/>
            <a:ext cx="893826" cy="1038606"/>
          </a:xfrm>
          <a:prstGeom prst="rect">
            <a:avLst/>
          </a:prstGeom>
        </p:spPr>
      </p:pic>
      <p:sp>
        <p:nvSpPr>
          <p:cNvPr id="9" name="TextBox 8"/>
          <p:cNvSpPr txBox="1"/>
          <p:nvPr/>
        </p:nvSpPr>
        <p:spPr>
          <a:xfrm>
            <a:off x="5105400" y="1676400"/>
            <a:ext cx="2514600" cy="646331"/>
          </a:xfrm>
          <a:prstGeom prst="rect">
            <a:avLst/>
          </a:prstGeom>
          <a:noFill/>
        </p:spPr>
        <p:txBody>
          <a:bodyPr wrap="square" rtlCol="0">
            <a:spAutoFit/>
          </a:bodyPr>
          <a:lstStyle/>
          <a:p>
            <a:r>
              <a:rPr lang="en-US" dirty="0" smtClean="0"/>
              <a:t>Donald E. Knuth</a:t>
            </a:r>
          </a:p>
          <a:p>
            <a:r>
              <a:rPr lang="en-US" dirty="0" smtClean="0"/>
              <a:t>(</a:t>
            </a:r>
            <a:r>
              <a:rPr lang="en-US" dirty="0" smtClean="0">
                <a:latin typeface="Cambria Math" pitchFamily="18" charset="0"/>
                <a:ea typeface="Cambria Math" pitchFamily="18" charset="0"/>
              </a:rPr>
              <a:t>Born 1938</a:t>
            </a:r>
            <a:r>
              <a:rPr lang="en-US" dirty="0" smtClean="0"/>
              <a: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Growth of Functions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In both computer science and in mathematics, there are many times when we care about how fast a function grows.</a:t>
            </a:r>
          </a:p>
          <a:p>
            <a:r>
              <a:rPr lang="en-US" dirty="0" smtClean="0"/>
              <a:t>In computer science, we want to understand how quickly an algorithm can solve a problem as the size of the input grows. </a:t>
            </a:r>
          </a:p>
          <a:p>
            <a:pPr lvl="1"/>
            <a:r>
              <a:rPr lang="en-US" dirty="0" smtClean="0"/>
              <a:t>We can compare the efficiency of two different algorithms for solving the same problem. </a:t>
            </a:r>
          </a:p>
          <a:p>
            <a:pPr lvl="1"/>
            <a:r>
              <a:rPr lang="en-US" dirty="0" smtClean="0"/>
              <a:t>We can also determine whether it is practical to use a particular algorithm as the input grows. </a:t>
            </a:r>
          </a:p>
          <a:p>
            <a:pPr lvl="1"/>
            <a:r>
              <a:rPr lang="en-US" dirty="0" smtClean="0"/>
              <a:t>We’ll study these questions in Section </a:t>
            </a:r>
            <a:r>
              <a:rPr lang="en-US" dirty="0" smtClean="0">
                <a:latin typeface="Cambria Math" pitchFamily="18" charset="0"/>
                <a:ea typeface="Cambria Math" pitchFamily="18" charset="0"/>
              </a:rPr>
              <a:t>3.3</a:t>
            </a:r>
            <a:r>
              <a:rPr lang="en-US" dirty="0" smtClean="0"/>
              <a:t>.</a:t>
            </a:r>
          </a:p>
          <a:p>
            <a:r>
              <a:rPr lang="en-US" dirty="0" smtClean="0"/>
              <a:t>Two of the areas of mathematics where questions about the growth of functions are studied are:</a:t>
            </a:r>
          </a:p>
          <a:p>
            <a:pPr lvl="1"/>
            <a:r>
              <a:rPr lang="en-US" dirty="0" smtClean="0"/>
              <a:t>number theory (covered in Chapter </a:t>
            </a:r>
            <a:r>
              <a:rPr lang="en-US" dirty="0" smtClean="0">
                <a:latin typeface="Cambria Math" pitchFamily="18" charset="0"/>
                <a:ea typeface="Cambria Math" pitchFamily="18" charset="0"/>
              </a:rPr>
              <a:t>4</a:t>
            </a:r>
            <a:r>
              <a:rPr lang="en-US" dirty="0" smtClean="0"/>
              <a:t>)  </a:t>
            </a:r>
          </a:p>
          <a:p>
            <a:pPr lvl="1"/>
            <a:r>
              <a:rPr lang="en-US" dirty="0" err="1" smtClean="0"/>
              <a:t>combinatorics</a:t>
            </a:r>
            <a:r>
              <a:rPr lang="en-US" dirty="0" smtClean="0"/>
              <a:t> (covered in Chapters 6 and 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a:t>
            </a:r>
            <a:r>
              <a:rPr lang="en-US" i="1" dirty="0" smtClean="0"/>
              <a:t>O</a:t>
            </a:r>
            <a:r>
              <a:rPr lang="en-US" dirty="0" smtClean="0"/>
              <a:t> Notation</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   Definition</a:t>
            </a:r>
            <a:r>
              <a:rPr lang="en-US" dirty="0" smtClean="0"/>
              <a:t>: Let </a:t>
            </a:r>
            <a:r>
              <a:rPr lang="en-US" i="1" dirty="0" smtClean="0"/>
              <a:t>f</a:t>
            </a:r>
            <a:r>
              <a:rPr lang="en-US" dirty="0" smtClean="0"/>
              <a:t> and </a:t>
            </a:r>
            <a:r>
              <a:rPr lang="en-US" i="1" dirty="0" smtClean="0"/>
              <a:t>g</a:t>
            </a:r>
            <a:r>
              <a:rPr lang="en-US" dirty="0" smtClean="0"/>
              <a:t> be functions from the set of integers or the set of real numbers to the set of real numbers. We say that </a:t>
            </a:r>
            <a:r>
              <a:rPr lang="en-US" i="1" dirty="0" smtClean="0"/>
              <a:t>f</a:t>
            </a:r>
            <a:r>
              <a:rPr lang="en-US" dirty="0" smtClean="0"/>
              <a:t>(</a:t>
            </a:r>
            <a:r>
              <a:rPr lang="en-US" i="1" dirty="0" smtClean="0"/>
              <a:t>x</a:t>
            </a:r>
            <a:r>
              <a:rPr lang="en-US" dirty="0" smtClean="0"/>
              <a:t>) is </a:t>
            </a:r>
            <a:r>
              <a:rPr lang="en-US" i="1" dirty="0" smtClean="0"/>
              <a:t>O</a:t>
            </a:r>
            <a:r>
              <a:rPr lang="en-US" dirty="0" smtClean="0"/>
              <a:t>(</a:t>
            </a:r>
            <a:r>
              <a:rPr lang="en-US" i="1" dirty="0" smtClean="0"/>
              <a:t>g</a:t>
            </a:r>
            <a:r>
              <a:rPr lang="en-US" dirty="0" smtClean="0"/>
              <a:t>(</a:t>
            </a:r>
            <a:r>
              <a:rPr lang="en-US" i="1" dirty="0" smtClean="0"/>
              <a:t>x</a:t>
            </a:r>
            <a:r>
              <a:rPr lang="en-US" dirty="0" smtClean="0"/>
              <a:t>)) if there are constants </a:t>
            </a:r>
            <a:r>
              <a:rPr lang="en-US" i="1" dirty="0" smtClean="0"/>
              <a:t>C</a:t>
            </a:r>
            <a:r>
              <a:rPr lang="en-US" dirty="0" smtClean="0"/>
              <a:t> and </a:t>
            </a:r>
            <a:r>
              <a:rPr lang="en-US" i="1" dirty="0" smtClean="0"/>
              <a:t>k</a:t>
            </a:r>
            <a:r>
              <a:rPr lang="en-US" dirty="0" smtClean="0"/>
              <a:t> such that</a:t>
            </a:r>
          </a:p>
          <a:p>
            <a:pPr>
              <a:buNone/>
            </a:pPr>
            <a:endParaRPr lang="en-US" dirty="0" smtClean="0"/>
          </a:p>
          <a:p>
            <a:pPr>
              <a:buNone/>
            </a:pPr>
            <a:r>
              <a:rPr lang="en-US" dirty="0" smtClean="0"/>
              <a:t>    whenever  </a:t>
            </a:r>
            <a:r>
              <a:rPr lang="en-US" i="1" dirty="0" smtClean="0"/>
              <a:t>x</a:t>
            </a:r>
            <a:r>
              <a:rPr lang="en-US" dirty="0" smtClean="0"/>
              <a:t> &gt; </a:t>
            </a:r>
            <a:r>
              <a:rPr lang="en-US" i="1" dirty="0" smtClean="0"/>
              <a:t>k</a:t>
            </a:r>
            <a:r>
              <a:rPr lang="en-US" dirty="0" smtClean="0"/>
              <a:t>. (illustration on next slide)</a:t>
            </a:r>
          </a:p>
          <a:p>
            <a:r>
              <a:rPr lang="en-US" dirty="0" smtClean="0"/>
              <a:t>This is read as “</a:t>
            </a:r>
            <a:r>
              <a:rPr lang="en-US" i="1" dirty="0" smtClean="0"/>
              <a:t>f</a:t>
            </a:r>
            <a:r>
              <a:rPr lang="en-US" dirty="0" smtClean="0"/>
              <a:t>(</a:t>
            </a:r>
            <a:r>
              <a:rPr lang="en-US" i="1" dirty="0" smtClean="0"/>
              <a:t>x</a:t>
            </a:r>
            <a:r>
              <a:rPr lang="en-US" dirty="0" smtClean="0"/>
              <a:t>) is big-</a:t>
            </a:r>
            <a:r>
              <a:rPr lang="en-US" i="1" dirty="0" smtClean="0"/>
              <a:t>O</a:t>
            </a:r>
            <a:r>
              <a:rPr lang="en-US" dirty="0" smtClean="0"/>
              <a:t> of </a:t>
            </a:r>
            <a:r>
              <a:rPr lang="en-US" i="1" dirty="0" smtClean="0"/>
              <a:t>g</a:t>
            </a:r>
            <a:r>
              <a:rPr lang="en-US" dirty="0" smtClean="0"/>
              <a:t>(</a:t>
            </a:r>
            <a:r>
              <a:rPr lang="en-US" i="1" dirty="0" smtClean="0"/>
              <a:t>x</a:t>
            </a:r>
            <a:r>
              <a:rPr lang="en-US" dirty="0" smtClean="0"/>
              <a:t>)” or   “</a:t>
            </a:r>
            <a:r>
              <a:rPr lang="en-US" i="1" dirty="0" smtClean="0"/>
              <a:t>g</a:t>
            </a:r>
            <a:r>
              <a:rPr lang="en-US" dirty="0" smtClean="0"/>
              <a:t> asymptotically dominates </a:t>
            </a:r>
            <a:r>
              <a:rPr lang="en-US" i="1" dirty="0" smtClean="0"/>
              <a:t>f</a:t>
            </a:r>
            <a:r>
              <a:rPr lang="en-US" dirty="0" smtClean="0"/>
              <a:t>.”</a:t>
            </a:r>
          </a:p>
          <a:p>
            <a:r>
              <a:rPr lang="en-US" dirty="0" smtClean="0"/>
              <a:t>The constants C and k are called </a:t>
            </a:r>
            <a:r>
              <a:rPr lang="en-US" i="1" dirty="0" smtClean="0"/>
              <a:t>witnesses</a:t>
            </a:r>
            <a:r>
              <a:rPr lang="en-US" dirty="0" smtClean="0"/>
              <a:t> to the relationship </a:t>
            </a:r>
            <a:r>
              <a:rPr lang="en-US" i="1" dirty="0" smtClean="0"/>
              <a:t>f</a:t>
            </a:r>
            <a:r>
              <a:rPr lang="en-US" dirty="0" smtClean="0"/>
              <a:t>(</a:t>
            </a:r>
            <a:r>
              <a:rPr lang="en-US" i="1" dirty="0" smtClean="0"/>
              <a:t>x</a:t>
            </a:r>
            <a:r>
              <a:rPr lang="en-US" dirty="0" smtClean="0"/>
              <a:t>) is </a:t>
            </a:r>
            <a:r>
              <a:rPr lang="en-US" i="1" dirty="0" smtClean="0"/>
              <a:t>O</a:t>
            </a:r>
            <a:r>
              <a:rPr lang="en-US" dirty="0" smtClean="0"/>
              <a:t>(</a:t>
            </a:r>
            <a:r>
              <a:rPr lang="en-US" i="1" dirty="0" smtClean="0"/>
              <a:t>g</a:t>
            </a:r>
            <a:r>
              <a:rPr lang="en-US" dirty="0" smtClean="0"/>
              <a:t>(</a:t>
            </a:r>
            <a:r>
              <a:rPr lang="en-US" i="1" dirty="0" smtClean="0"/>
              <a:t>x</a:t>
            </a:r>
            <a:r>
              <a:rPr lang="en-US" dirty="0" smtClean="0"/>
              <a:t>)). Only one pair of witnesses is needed. </a:t>
            </a:r>
          </a:p>
        </p:txBody>
      </p:sp>
      <p:pic>
        <p:nvPicPr>
          <p:cNvPr id="7" name="Picture 6" descr="addin_tmp.png"/>
          <p:cNvPicPr>
            <a:picLocks noChangeAspect="1"/>
          </p:cNvPicPr>
          <p:nvPr>
            <p:custDataLst>
              <p:tags r:id="rId1"/>
            </p:custDataLst>
          </p:nvPr>
        </p:nvPicPr>
        <p:blipFill>
          <a:blip r:embed="rId3" cstate="print"/>
          <a:stretch>
            <a:fillRect/>
          </a:stretch>
        </p:blipFill>
        <p:spPr>
          <a:xfrm>
            <a:off x="3352800" y="3276600"/>
            <a:ext cx="2157413" cy="31908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Big-</a:t>
            </a:r>
            <a:r>
              <a:rPr lang="en-US" i="1" dirty="0" smtClean="0"/>
              <a:t>O</a:t>
            </a:r>
            <a:r>
              <a:rPr lang="en-US" dirty="0" smtClean="0"/>
              <a:t> Notation</a:t>
            </a:r>
            <a:endParaRPr lang="en-US" dirty="0"/>
          </a:p>
        </p:txBody>
      </p:sp>
      <p:pic>
        <p:nvPicPr>
          <p:cNvPr id="4" name="Content Placeholder 3" descr="0307.jpg"/>
          <p:cNvPicPr>
            <a:picLocks noGrp="1" noChangeAspect="1"/>
          </p:cNvPicPr>
          <p:nvPr>
            <p:ph idx="1"/>
          </p:nvPr>
        </p:nvPicPr>
        <p:blipFill>
          <a:blip r:embed="rId2" cstate="print"/>
          <a:stretch>
            <a:fillRect/>
          </a:stretch>
        </p:blipFill>
        <p:spPr>
          <a:xfrm>
            <a:off x="1143000" y="2057400"/>
            <a:ext cx="6795364" cy="3733800"/>
          </a:xfrm>
        </p:spPr>
      </p:pic>
      <p:sp>
        <p:nvSpPr>
          <p:cNvPr id="7" name="TextBox 6"/>
          <p:cNvSpPr txBox="1"/>
          <p:nvPr/>
        </p:nvSpPr>
        <p:spPr>
          <a:xfrm>
            <a:off x="4724400" y="2133600"/>
            <a:ext cx="3352800" cy="646331"/>
          </a:xfrm>
          <a:prstGeom prst="rect">
            <a:avLst/>
          </a:prstGeom>
          <a:noFill/>
        </p:spPr>
        <p:txBody>
          <a:bodyPr wrap="square" rtlCol="0">
            <a:spAutoFit/>
          </a:bodyPr>
          <a:lstStyle/>
          <a:p>
            <a:r>
              <a:rPr lang="en-US" sz="3600" i="1" dirty="0" smtClean="0"/>
              <a:t>f</a:t>
            </a:r>
            <a:r>
              <a:rPr lang="en-US" sz="3600" dirty="0" smtClean="0"/>
              <a:t>(</a:t>
            </a:r>
            <a:r>
              <a:rPr lang="en-US" sz="3600" i="1" dirty="0" smtClean="0"/>
              <a:t>x</a:t>
            </a:r>
            <a:r>
              <a:rPr lang="en-US" sz="3600" dirty="0" smtClean="0"/>
              <a:t>) is </a:t>
            </a:r>
            <a:r>
              <a:rPr lang="en-US" sz="3600" i="1" dirty="0" smtClean="0"/>
              <a:t>O</a:t>
            </a:r>
            <a:r>
              <a:rPr lang="en-US" sz="3600" dirty="0" smtClean="0"/>
              <a:t>(</a:t>
            </a:r>
            <a:r>
              <a:rPr lang="en-US" sz="3600" i="1" dirty="0" smtClean="0"/>
              <a:t>g</a:t>
            </a:r>
            <a:r>
              <a:rPr lang="en-US" sz="3600" dirty="0" smtClean="0"/>
              <a:t>(</a:t>
            </a:r>
            <a:r>
              <a:rPr lang="en-US" sz="3600" i="1" dirty="0" smtClean="0"/>
              <a:t>x</a:t>
            </a:r>
            <a:r>
              <a:rPr lang="en-US" sz="3600" dirty="0" smtClean="0"/>
              <a:t>)</a:t>
            </a:r>
            <a:endParaRPr lang="en-US" sz="3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Important Points about Big-</a:t>
            </a:r>
            <a:r>
              <a:rPr lang="en-US" i="1" dirty="0" smtClean="0"/>
              <a:t>O</a:t>
            </a:r>
            <a:r>
              <a:rPr lang="en-US" dirty="0" smtClean="0"/>
              <a:t> Notation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one pair of witnesses is found, then there are infinitely many pairs.  We can always make the </a:t>
            </a:r>
            <a:r>
              <a:rPr lang="en-US" i="1" dirty="0" smtClean="0"/>
              <a:t>k</a:t>
            </a:r>
            <a:r>
              <a:rPr lang="en-US" dirty="0" smtClean="0"/>
              <a:t> or the </a:t>
            </a:r>
            <a:r>
              <a:rPr lang="en-US" i="1" dirty="0" smtClean="0"/>
              <a:t>C</a:t>
            </a:r>
            <a:r>
              <a:rPr lang="en-US" dirty="0" smtClean="0"/>
              <a:t> larger and still maintain the inequality                            . </a:t>
            </a:r>
          </a:p>
          <a:p>
            <a:pPr lvl="1"/>
            <a:r>
              <a:rPr lang="en-US" dirty="0" smtClean="0"/>
              <a:t>Any pair </a:t>
            </a:r>
            <a:r>
              <a:rPr lang="en-US" i="1" dirty="0" smtClean="0"/>
              <a:t>C</a:t>
            </a:r>
            <a:r>
              <a:rPr lang="en-US" i="1" dirty="0" smtClean="0">
                <a:latin typeface="Cambria Math"/>
                <a:ea typeface="Cambria Math"/>
              </a:rPr>
              <a:t> </a:t>
            </a:r>
            <a:r>
              <a:rPr lang="en-US" dirty="0" smtClean="0">
                <a:latin typeface="Cambria Math"/>
                <a:ea typeface="Cambria Math"/>
              </a:rPr>
              <a:t>̍</a:t>
            </a:r>
            <a:r>
              <a:rPr lang="en-US" dirty="0" smtClean="0"/>
              <a:t> and </a:t>
            </a:r>
            <a:r>
              <a:rPr lang="en-US" i="1" dirty="0" smtClean="0"/>
              <a:t>k</a:t>
            </a:r>
            <a:r>
              <a:rPr lang="en-US" i="1" dirty="0" smtClean="0">
                <a:latin typeface="Cambria Math"/>
                <a:ea typeface="Cambria Math"/>
              </a:rPr>
              <a:t>̍</a:t>
            </a:r>
            <a:r>
              <a:rPr lang="en-US" dirty="0" smtClean="0"/>
              <a:t> where </a:t>
            </a:r>
            <a:r>
              <a:rPr lang="en-US" i="1" dirty="0" smtClean="0"/>
              <a:t>C</a:t>
            </a:r>
            <a:r>
              <a:rPr lang="en-US" dirty="0" smtClean="0"/>
              <a:t> &lt; </a:t>
            </a:r>
            <a:r>
              <a:rPr lang="en-US" i="1" dirty="0" smtClean="0"/>
              <a:t>C</a:t>
            </a:r>
            <a:r>
              <a:rPr lang="en-US" i="1" dirty="0" smtClean="0">
                <a:latin typeface="Cambria Math"/>
                <a:ea typeface="Cambria Math"/>
              </a:rPr>
              <a:t>̍</a:t>
            </a:r>
            <a:r>
              <a:rPr lang="en-US" dirty="0" smtClean="0"/>
              <a:t> and </a:t>
            </a:r>
            <a:r>
              <a:rPr lang="en-US" i="1" dirty="0" smtClean="0"/>
              <a:t>k</a:t>
            </a:r>
            <a:r>
              <a:rPr lang="en-US" dirty="0" smtClean="0"/>
              <a:t> &lt; </a:t>
            </a:r>
            <a:r>
              <a:rPr lang="en-US" i="1" dirty="0" smtClean="0"/>
              <a:t>k </a:t>
            </a:r>
            <a:r>
              <a:rPr lang="en-US" dirty="0" smtClean="0">
                <a:latin typeface="Cambria Math"/>
                <a:ea typeface="Cambria Math"/>
              </a:rPr>
              <a:t>̍</a:t>
            </a:r>
            <a:r>
              <a:rPr lang="en-US" dirty="0" smtClean="0"/>
              <a:t> is also a pair of witnesses since                                  whenever </a:t>
            </a:r>
            <a:r>
              <a:rPr lang="en-US" i="1" dirty="0" smtClean="0"/>
              <a:t>x</a:t>
            </a:r>
            <a:r>
              <a:rPr lang="en-US" dirty="0" smtClean="0"/>
              <a:t> &gt; </a:t>
            </a:r>
            <a:r>
              <a:rPr lang="en-US" i="1" dirty="0" smtClean="0"/>
              <a:t>k</a:t>
            </a:r>
            <a:r>
              <a:rPr lang="en-US" i="1" dirty="0" smtClean="0">
                <a:latin typeface="Cambria Math"/>
                <a:ea typeface="Cambria Math"/>
              </a:rPr>
              <a:t>̍</a:t>
            </a:r>
            <a:r>
              <a:rPr lang="en-US" i="1" dirty="0" smtClean="0"/>
              <a:t> </a:t>
            </a:r>
            <a:r>
              <a:rPr lang="en-US" dirty="0" smtClean="0"/>
              <a:t>&gt; </a:t>
            </a:r>
            <a:r>
              <a:rPr lang="en-US" i="1" dirty="0" smtClean="0"/>
              <a:t>k</a:t>
            </a:r>
            <a:r>
              <a:rPr lang="en-US" dirty="0" smtClean="0"/>
              <a:t>.</a:t>
            </a:r>
          </a:p>
          <a:p>
            <a:pPr>
              <a:buNone/>
            </a:pPr>
            <a:r>
              <a:rPr lang="en-US" dirty="0" smtClean="0"/>
              <a:t>You may see  “ </a:t>
            </a:r>
            <a:r>
              <a:rPr lang="en-US" i="1" dirty="0" smtClean="0"/>
              <a:t>f</a:t>
            </a:r>
            <a:r>
              <a:rPr lang="en-US" dirty="0" smtClean="0"/>
              <a:t>(</a:t>
            </a:r>
            <a:r>
              <a:rPr lang="en-US" i="1" dirty="0" smtClean="0"/>
              <a:t>x</a:t>
            </a:r>
            <a:r>
              <a:rPr lang="en-US" dirty="0" smtClean="0"/>
              <a:t>) = </a:t>
            </a:r>
            <a:r>
              <a:rPr lang="en-US" i="1" dirty="0" smtClean="0"/>
              <a:t>O</a:t>
            </a:r>
            <a:r>
              <a:rPr lang="en-US" dirty="0" smtClean="0"/>
              <a:t>(</a:t>
            </a:r>
            <a:r>
              <a:rPr lang="en-US" i="1" dirty="0" smtClean="0"/>
              <a:t>g</a:t>
            </a:r>
            <a:r>
              <a:rPr lang="en-US" dirty="0" smtClean="0"/>
              <a:t>(</a:t>
            </a:r>
            <a:r>
              <a:rPr lang="en-US" i="1" dirty="0" smtClean="0"/>
              <a:t>x</a:t>
            </a:r>
            <a:r>
              <a:rPr lang="en-US" dirty="0" smtClean="0"/>
              <a:t>))” instead of “ </a:t>
            </a:r>
            <a:r>
              <a:rPr lang="en-US" i="1" dirty="0" smtClean="0"/>
              <a:t>f</a:t>
            </a:r>
            <a:r>
              <a:rPr lang="en-US" dirty="0" smtClean="0"/>
              <a:t>(</a:t>
            </a:r>
            <a:r>
              <a:rPr lang="en-US" i="1" dirty="0" smtClean="0"/>
              <a:t>x</a:t>
            </a:r>
            <a:r>
              <a:rPr lang="en-US" dirty="0" smtClean="0"/>
              <a:t>) is </a:t>
            </a:r>
            <a:r>
              <a:rPr lang="en-US" i="1" dirty="0" smtClean="0"/>
              <a:t>O</a:t>
            </a:r>
            <a:r>
              <a:rPr lang="en-US" dirty="0" smtClean="0"/>
              <a:t>(</a:t>
            </a:r>
            <a:r>
              <a:rPr lang="en-US" i="1" dirty="0" smtClean="0"/>
              <a:t>g</a:t>
            </a:r>
            <a:r>
              <a:rPr lang="en-US" dirty="0" smtClean="0"/>
              <a:t>(</a:t>
            </a:r>
            <a:r>
              <a:rPr lang="en-US" i="1" dirty="0" smtClean="0"/>
              <a:t>x</a:t>
            </a:r>
            <a:r>
              <a:rPr lang="en-US" dirty="0" smtClean="0"/>
              <a:t>)).”  </a:t>
            </a:r>
          </a:p>
          <a:p>
            <a:pPr lvl="1"/>
            <a:r>
              <a:rPr lang="en-US" dirty="0" smtClean="0"/>
              <a:t>But this is an abuse of the equals sign since the meaning is that there is an inequality relating the values of </a:t>
            </a:r>
            <a:r>
              <a:rPr lang="en-US" i="1" dirty="0" smtClean="0"/>
              <a:t>f</a:t>
            </a:r>
            <a:r>
              <a:rPr lang="en-US" dirty="0" smtClean="0"/>
              <a:t> and </a:t>
            </a:r>
            <a:r>
              <a:rPr lang="en-US" i="1" dirty="0" smtClean="0"/>
              <a:t>g</a:t>
            </a:r>
            <a:r>
              <a:rPr lang="en-US" dirty="0" smtClean="0"/>
              <a:t>, for sufficiently large values of x. </a:t>
            </a:r>
          </a:p>
          <a:p>
            <a:pPr lvl="1"/>
            <a:r>
              <a:rPr lang="en-US" dirty="0" smtClean="0"/>
              <a:t>It is ok to write </a:t>
            </a:r>
            <a:r>
              <a:rPr lang="en-US" i="1" dirty="0" smtClean="0"/>
              <a:t>f</a:t>
            </a:r>
            <a:r>
              <a:rPr lang="en-US" dirty="0" smtClean="0"/>
              <a:t>(</a:t>
            </a:r>
            <a:r>
              <a:rPr lang="en-US" i="1" dirty="0" smtClean="0"/>
              <a:t>x</a:t>
            </a:r>
            <a:r>
              <a:rPr lang="en-US" dirty="0" smtClean="0"/>
              <a:t>) </a:t>
            </a:r>
            <a:r>
              <a:rPr lang="en-US" dirty="0" smtClean="0">
                <a:latin typeface="Cambria Math"/>
                <a:ea typeface="Cambria Math"/>
              </a:rPr>
              <a:t>∊</a:t>
            </a:r>
            <a:r>
              <a:rPr lang="en-US" dirty="0" smtClean="0"/>
              <a:t> </a:t>
            </a:r>
            <a:r>
              <a:rPr lang="en-US" i="1" dirty="0" smtClean="0"/>
              <a:t>O</a:t>
            </a:r>
            <a:r>
              <a:rPr lang="en-US" dirty="0" smtClean="0"/>
              <a:t>(</a:t>
            </a:r>
            <a:r>
              <a:rPr lang="en-US" i="1" dirty="0" smtClean="0"/>
              <a:t>g</a:t>
            </a:r>
            <a:r>
              <a:rPr lang="en-US" dirty="0" smtClean="0"/>
              <a:t>(</a:t>
            </a:r>
            <a:r>
              <a:rPr lang="en-US" i="1" dirty="0" smtClean="0"/>
              <a:t>x</a:t>
            </a:r>
            <a:r>
              <a:rPr lang="en-US" dirty="0" smtClean="0"/>
              <a:t>)), because  </a:t>
            </a:r>
            <a:r>
              <a:rPr lang="en-US" i="1" dirty="0" smtClean="0"/>
              <a:t>O</a:t>
            </a:r>
            <a:r>
              <a:rPr lang="en-US" dirty="0" smtClean="0"/>
              <a:t>(</a:t>
            </a:r>
            <a:r>
              <a:rPr lang="en-US" i="1" dirty="0" smtClean="0"/>
              <a:t>g</a:t>
            </a:r>
            <a:r>
              <a:rPr lang="en-US" dirty="0" smtClean="0"/>
              <a:t>(</a:t>
            </a:r>
            <a:r>
              <a:rPr lang="en-US" i="1" dirty="0" smtClean="0"/>
              <a:t>x</a:t>
            </a:r>
            <a:r>
              <a:rPr lang="en-US" dirty="0" smtClean="0"/>
              <a:t>)) represents the set of functions that are </a:t>
            </a:r>
            <a:r>
              <a:rPr lang="en-US" i="1" dirty="0" smtClean="0"/>
              <a:t>O</a:t>
            </a:r>
            <a:r>
              <a:rPr lang="en-US" dirty="0" smtClean="0"/>
              <a:t>(</a:t>
            </a:r>
            <a:r>
              <a:rPr lang="en-US" i="1" dirty="0" smtClean="0"/>
              <a:t>g</a:t>
            </a:r>
            <a:r>
              <a:rPr lang="en-US" dirty="0" smtClean="0"/>
              <a:t>(</a:t>
            </a:r>
            <a:r>
              <a:rPr lang="en-US" i="1" dirty="0" smtClean="0"/>
              <a:t>x</a:t>
            </a:r>
            <a:r>
              <a:rPr lang="en-US" dirty="0" smtClean="0"/>
              <a:t>)).</a:t>
            </a:r>
          </a:p>
          <a:p>
            <a:r>
              <a:rPr lang="en-US" dirty="0" smtClean="0"/>
              <a:t>Usually, we will drop the absolute value sign since we will always deal with functions that take on positive values. </a:t>
            </a:r>
          </a:p>
          <a:p>
            <a:pPr>
              <a:buNone/>
            </a:pPr>
            <a:endParaRPr lang="en-US" dirty="0"/>
          </a:p>
        </p:txBody>
      </p:sp>
      <p:pic>
        <p:nvPicPr>
          <p:cNvPr id="6" name="Picture 5" descr="addin_tmp.png"/>
          <p:cNvPicPr>
            <a:picLocks noChangeAspect="1"/>
          </p:cNvPicPr>
          <p:nvPr>
            <p:custDataLst>
              <p:tags r:id="rId1"/>
            </p:custDataLst>
          </p:nvPr>
        </p:nvPicPr>
        <p:blipFill>
          <a:blip r:embed="rId4" cstate="print"/>
          <a:stretch>
            <a:fillRect/>
          </a:stretch>
        </p:blipFill>
        <p:spPr>
          <a:xfrm>
            <a:off x="3124200" y="3200400"/>
            <a:ext cx="2157413" cy="191453"/>
          </a:xfrm>
          <a:prstGeom prst="rect">
            <a:avLst/>
          </a:prstGeom>
        </p:spPr>
      </p:pic>
      <p:pic>
        <p:nvPicPr>
          <p:cNvPr id="9" name="Picture 8" descr="addin_tmp.png"/>
          <p:cNvPicPr>
            <a:picLocks noChangeAspect="1"/>
          </p:cNvPicPr>
          <p:nvPr>
            <p:custDataLst>
              <p:tags r:id="rId2"/>
            </p:custDataLst>
          </p:nvPr>
        </p:nvPicPr>
        <p:blipFill>
          <a:blip r:embed="rId5" cstate="print"/>
          <a:stretch>
            <a:fillRect/>
          </a:stretch>
        </p:blipFill>
        <p:spPr>
          <a:xfrm>
            <a:off x="4572000" y="2590800"/>
            <a:ext cx="1725930" cy="25527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Using the Definition of Big-</a:t>
            </a:r>
            <a:r>
              <a:rPr lang="en-US" sz="4000" i="1" dirty="0" smtClean="0"/>
              <a:t>O</a:t>
            </a:r>
            <a:r>
              <a:rPr lang="en-US" sz="4000" dirty="0" smtClean="0"/>
              <a:t> Notation</a:t>
            </a:r>
            <a:endParaRPr lang="en-US" sz="4000"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a:t>
            </a:r>
            <a:r>
              <a:rPr lang="en-US" b="1" dirty="0" smtClean="0"/>
              <a:t>Example</a:t>
            </a:r>
            <a:r>
              <a:rPr lang="en-US" dirty="0" smtClean="0"/>
              <a:t>: Show that                                    is            .</a:t>
            </a:r>
          </a:p>
          <a:p>
            <a:pPr>
              <a:buNone/>
            </a:pPr>
            <a:r>
              <a:rPr lang="en-US" dirty="0" smtClean="0"/>
              <a:t>   </a:t>
            </a:r>
            <a:r>
              <a:rPr lang="en-US" b="1" dirty="0" smtClean="0"/>
              <a:t>Solution</a:t>
            </a:r>
            <a:r>
              <a:rPr lang="en-US" dirty="0" smtClean="0"/>
              <a:t>:  Since when </a:t>
            </a:r>
            <a:r>
              <a:rPr lang="en-US" i="1" dirty="0" smtClean="0"/>
              <a:t>x</a:t>
            </a:r>
            <a:r>
              <a:rPr lang="en-US" dirty="0" smtClean="0"/>
              <a:t> &gt; </a:t>
            </a:r>
            <a:r>
              <a:rPr lang="en-US" dirty="0" smtClean="0">
                <a:latin typeface="Cambria Math" pitchFamily="18" charset="0"/>
                <a:ea typeface="Cambria Math" pitchFamily="18" charset="0"/>
              </a:rPr>
              <a:t>1</a:t>
            </a:r>
            <a:r>
              <a:rPr lang="en-US" dirty="0" smtClean="0"/>
              <a:t>,  </a:t>
            </a:r>
            <a:r>
              <a:rPr lang="en-US" i="1" dirty="0" smtClean="0"/>
              <a:t>x</a:t>
            </a:r>
            <a:r>
              <a:rPr lang="en-US" dirty="0" smtClean="0"/>
              <a:t> &lt; </a:t>
            </a:r>
            <a:r>
              <a:rPr lang="en-US" i="1" dirty="0" smtClean="0">
                <a:ea typeface="Cambria Math" pitchFamily="18" charset="0"/>
              </a:rPr>
              <a:t>x</a:t>
            </a:r>
            <a:r>
              <a:rPr lang="en-US" baseline="30000" dirty="0" smtClean="0">
                <a:latin typeface="Cambria Math" pitchFamily="18" charset="0"/>
                <a:ea typeface="Cambria Math" pitchFamily="18" charset="0"/>
              </a:rPr>
              <a:t>2</a:t>
            </a:r>
            <a:r>
              <a:rPr lang="en-US" dirty="0" smtClean="0"/>
              <a:t> and </a:t>
            </a:r>
            <a:r>
              <a:rPr lang="en-US" dirty="0" smtClean="0">
                <a:latin typeface="Cambria Math" pitchFamily="18" charset="0"/>
                <a:ea typeface="Cambria Math" pitchFamily="18" charset="0"/>
              </a:rPr>
              <a:t>1</a:t>
            </a:r>
            <a:r>
              <a:rPr lang="en-US" dirty="0" smtClean="0"/>
              <a:t> &lt; </a:t>
            </a:r>
            <a:r>
              <a:rPr lang="en-US" i="1" dirty="0" smtClean="0">
                <a:ea typeface="Cambria Math" pitchFamily="18" charset="0"/>
              </a:rPr>
              <a:t>x</a:t>
            </a:r>
            <a:r>
              <a:rPr lang="en-US" baseline="30000" dirty="0" smtClean="0">
                <a:latin typeface="Cambria Math" pitchFamily="18" charset="0"/>
                <a:ea typeface="Cambria Math" pitchFamily="18" charset="0"/>
              </a:rPr>
              <a:t>2</a:t>
            </a:r>
            <a:r>
              <a:rPr lang="en-US" dirty="0" smtClean="0"/>
              <a:t> </a:t>
            </a:r>
          </a:p>
          <a:p>
            <a:pPr>
              <a:buNone/>
            </a:pPr>
            <a:endParaRPr lang="en-US" dirty="0"/>
          </a:p>
          <a:p>
            <a:pPr>
              <a:buNone/>
            </a:pPr>
            <a:r>
              <a:rPr lang="en-US" dirty="0" smtClean="0"/>
              <a:t>               </a:t>
            </a:r>
            <a:endParaRPr lang="en-US" i="1" dirty="0" smtClean="0"/>
          </a:p>
          <a:p>
            <a:pPr lvl="1"/>
            <a:r>
              <a:rPr lang="en-US" dirty="0" smtClean="0"/>
              <a:t>Can take </a:t>
            </a:r>
            <a:r>
              <a:rPr lang="en-US" i="1" dirty="0" smtClean="0"/>
              <a:t>C = </a:t>
            </a:r>
            <a:r>
              <a:rPr lang="en-US" dirty="0" smtClean="0">
                <a:latin typeface="Cambria Math" pitchFamily="18" charset="0"/>
                <a:ea typeface="Cambria Math" pitchFamily="18" charset="0"/>
              </a:rPr>
              <a:t>4</a:t>
            </a:r>
            <a:r>
              <a:rPr lang="en-US" i="1" dirty="0" smtClean="0"/>
              <a:t> </a:t>
            </a:r>
            <a:r>
              <a:rPr lang="en-US" dirty="0" smtClean="0"/>
              <a:t>and </a:t>
            </a:r>
            <a:r>
              <a:rPr lang="en-US" i="1" dirty="0" smtClean="0"/>
              <a:t>k = </a:t>
            </a:r>
            <a:r>
              <a:rPr lang="en-US" dirty="0" smtClean="0">
                <a:latin typeface="Cambria Math" pitchFamily="18" charset="0"/>
                <a:ea typeface="Cambria Math" pitchFamily="18" charset="0"/>
              </a:rPr>
              <a:t>1</a:t>
            </a:r>
            <a:r>
              <a:rPr lang="en-US" dirty="0" smtClean="0"/>
              <a:t> as witnesses to show that</a:t>
            </a:r>
          </a:p>
          <a:p>
            <a:pPr>
              <a:buNone/>
            </a:pPr>
            <a:r>
              <a:rPr lang="en-US" dirty="0" smtClean="0"/>
              <a:t>                                                      (see graph on next slide)</a:t>
            </a:r>
          </a:p>
          <a:p>
            <a:r>
              <a:rPr lang="en-US" dirty="0" smtClean="0"/>
              <a:t>Alternatively, when </a:t>
            </a:r>
            <a:r>
              <a:rPr lang="en-US" i="1" dirty="0" smtClean="0"/>
              <a:t>x</a:t>
            </a:r>
            <a:r>
              <a:rPr lang="en-US" dirty="0" smtClean="0"/>
              <a:t> &gt; </a:t>
            </a:r>
            <a:r>
              <a:rPr lang="en-US" dirty="0" smtClean="0">
                <a:latin typeface="Cambria Math" pitchFamily="18" charset="0"/>
                <a:ea typeface="Cambria Math" pitchFamily="18" charset="0"/>
              </a:rPr>
              <a:t>2</a:t>
            </a:r>
            <a:r>
              <a:rPr lang="en-US" dirty="0" smtClean="0"/>
              <a:t>, we have   </a:t>
            </a:r>
            <a:r>
              <a:rPr lang="en-US" dirty="0" smtClean="0">
                <a:latin typeface="Cambria Math" pitchFamily="18" charset="0"/>
                <a:ea typeface="Cambria Math" pitchFamily="18" charset="0"/>
              </a:rPr>
              <a:t>2</a:t>
            </a:r>
            <a:r>
              <a:rPr lang="en-US" i="1" dirty="0" smtClean="0"/>
              <a:t>x</a:t>
            </a:r>
            <a:r>
              <a:rPr lang="en-US" dirty="0" smtClean="0"/>
              <a:t> </a:t>
            </a:r>
            <a:r>
              <a:rPr lang="en-US" dirty="0" smtClean="0">
                <a:latin typeface="Cambria Math"/>
                <a:ea typeface="Cambria Math"/>
              </a:rPr>
              <a:t>≤</a:t>
            </a:r>
            <a:r>
              <a:rPr lang="en-US" dirty="0" smtClean="0"/>
              <a:t> </a:t>
            </a:r>
            <a:r>
              <a:rPr lang="en-US" i="1" dirty="0" smtClean="0">
                <a:ea typeface="Cambria Math" pitchFamily="18" charset="0"/>
              </a:rPr>
              <a:t>x</a:t>
            </a:r>
            <a:r>
              <a:rPr lang="en-US" baseline="30000" dirty="0" smtClean="0">
                <a:latin typeface="Cambria Math" pitchFamily="18" charset="0"/>
                <a:ea typeface="Cambria Math" pitchFamily="18" charset="0"/>
              </a:rPr>
              <a:t>2</a:t>
            </a:r>
            <a:r>
              <a:rPr lang="en-US" dirty="0" smtClean="0"/>
              <a:t> and </a:t>
            </a:r>
            <a:r>
              <a:rPr lang="en-US" dirty="0" smtClean="0">
                <a:latin typeface="Cambria Math" pitchFamily="18" charset="0"/>
                <a:ea typeface="Cambria Math" pitchFamily="18" charset="0"/>
              </a:rPr>
              <a:t>1</a:t>
            </a:r>
            <a:r>
              <a:rPr lang="en-US" dirty="0" smtClean="0"/>
              <a:t> &lt; </a:t>
            </a:r>
            <a:r>
              <a:rPr lang="en-US" i="1" dirty="0" smtClean="0">
                <a:ea typeface="Cambria Math" pitchFamily="18" charset="0"/>
              </a:rPr>
              <a:t>x</a:t>
            </a:r>
            <a:r>
              <a:rPr lang="en-US" baseline="30000" dirty="0" smtClean="0">
                <a:latin typeface="Cambria Math" pitchFamily="18" charset="0"/>
                <a:ea typeface="Cambria Math" pitchFamily="18" charset="0"/>
              </a:rPr>
              <a:t>2</a:t>
            </a:r>
            <a:r>
              <a:rPr lang="en-US" dirty="0" smtClean="0"/>
              <a:t>. Hence,                                                                                   when </a:t>
            </a:r>
            <a:r>
              <a:rPr lang="en-US" i="1" dirty="0" smtClean="0"/>
              <a:t>x</a:t>
            </a:r>
            <a:r>
              <a:rPr lang="en-US" dirty="0" smtClean="0"/>
              <a:t> &gt; </a:t>
            </a:r>
            <a:r>
              <a:rPr lang="en-US" dirty="0" smtClean="0">
                <a:latin typeface="Cambria Math" pitchFamily="18" charset="0"/>
                <a:ea typeface="Cambria Math" pitchFamily="18" charset="0"/>
              </a:rPr>
              <a:t>2. </a:t>
            </a:r>
          </a:p>
          <a:p>
            <a:pPr lvl="1"/>
            <a:r>
              <a:rPr lang="en-US" dirty="0" smtClean="0">
                <a:latin typeface="Cambria Math" pitchFamily="18" charset="0"/>
                <a:ea typeface="Cambria Math" pitchFamily="18" charset="0"/>
              </a:rPr>
              <a:t>Can take </a:t>
            </a:r>
            <a:r>
              <a:rPr lang="en-US" i="1" dirty="0" smtClean="0"/>
              <a:t>C = </a:t>
            </a:r>
            <a:r>
              <a:rPr lang="en-US" dirty="0" smtClean="0">
                <a:latin typeface="Cambria Math" pitchFamily="18" charset="0"/>
                <a:ea typeface="Cambria Math" pitchFamily="18" charset="0"/>
              </a:rPr>
              <a:t>3</a:t>
            </a:r>
            <a:r>
              <a:rPr lang="en-US" i="1" dirty="0" smtClean="0"/>
              <a:t> </a:t>
            </a:r>
            <a:r>
              <a:rPr lang="en-US" dirty="0" smtClean="0"/>
              <a:t>and </a:t>
            </a:r>
            <a:r>
              <a:rPr lang="en-US" i="1" dirty="0" smtClean="0"/>
              <a:t>k = </a:t>
            </a:r>
            <a:r>
              <a:rPr lang="en-US" dirty="0" smtClean="0">
                <a:latin typeface="Cambria Math" pitchFamily="18" charset="0"/>
                <a:ea typeface="Cambria Math" pitchFamily="18" charset="0"/>
              </a:rPr>
              <a:t>2</a:t>
            </a:r>
            <a:r>
              <a:rPr lang="en-US" dirty="0" smtClean="0"/>
              <a:t> as witnesses instead.                                               </a:t>
            </a:r>
          </a:p>
          <a:p>
            <a:pPr>
              <a:buNone/>
            </a:pPr>
            <a:r>
              <a:rPr lang="en-US" dirty="0"/>
              <a:t> </a:t>
            </a:r>
            <a:r>
              <a:rPr lang="en-US" dirty="0" smtClean="0"/>
              <a:t>                                           </a:t>
            </a:r>
            <a:endParaRPr lang="en-US" dirty="0"/>
          </a:p>
        </p:txBody>
      </p:sp>
      <p:pic>
        <p:nvPicPr>
          <p:cNvPr id="10" name="Picture 9" descr="addin_tmp.png"/>
          <p:cNvPicPr>
            <a:picLocks noChangeAspect="1"/>
          </p:cNvPicPr>
          <p:nvPr>
            <p:custDataLst>
              <p:tags r:id="rId1"/>
            </p:custDataLst>
          </p:nvPr>
        </p:nvPicPr>
        <p:blipFill>
          <a:blip r:embed="rId7" cstate="print"/>
          <a:stretch>
            <a:fillRect/>
          </a:stretch>
        </p:blipFill>
        <p:spPr>
          <a:xfrm>
            <a:off x="3581400" y="1981200"/>
            <a:ext cx="2590800" cy="342900"/>
          </a:xfrm>
          <a:prstGeom prst="rect">
            <a:avLst/>
          </a:prstGeom>
        </p:spPr>
      </p:pic>
      <p:pic>
        <p:nvPicPr>
          <p:cNvPr id="12" name="Picture 11" descr="addin_tmp.png"/>
          <p:cNvPicPr>
            <a:picLocks noChangeAspect="1"/>
          </p:cNvPicPr>
          <p:nvPr>
            <p:custDataLst>
              <p:tags r:id="rId2"/>
            </p:custDataLst>
          </p:nvPr>
        </p:nvPicPr>
        <p:blipFill>
          <a:blip r:embed="rId8" cstate="print"/>
          <a:stretch>
            <a:fillRect/>
          </a:stretch>
        </p:blipFill>
        <p:spPr>
          <a:xfrm>
            <a:off x="1295400" y="2971800"/>
            <a:ext cx="5355431" cy="309563"/>
          </a:xfrm>
          <a:prstGeom prst="rect">
            <a:avLst/>
          </a:prstGeom>
        </p:spPr>
      </p:pic>
      <p:pic>
        <p:nvPicPr>
          <p:cNvPr id="16" name="Picture 15" descr="addin_tmp.png"/>
          <p:cNvPicPr>
            <a:picLocks noChangeAspect="1"/>
          </p:cNvPicPr>
          <p:nvPr>
            <p:custDataLst>
              <p:tags r:id="rId3"/>
            </p:custDataLst>
          </p:nvPr>
        </p:nvPicPr>
        <p:blipFill>
          <a:blip r:embed="rId9" cstate="print"/>
          <a:stretch>
            <a:fillRect/>
          </a:stretch>
        </p:blipFill>
        <p:spPr>
          <a:xfrm>
            <a:off x="1828800" y="3962400"/>
            <a:ext cx="1883569" cy="342900"/>
          </a:xfrm>
          <a:prstGeom prst="rect">
            <a:avLst/>
          </a:prstGeom>
        </p:spPr>
      </p:pic>
      <p:pic>
        <p:nvPicPr>
          <p:cNvPr id="11" name="Picture 10" descr="addin_tmp.png"/>
          <p:cNvPicPr>
            <a:picLocks noChangeAspect="1"/>
          </p:cNvPicPr>
          <p:nvPr>
            <p:custDataLst>
              <p:tags r:id="rId4"/>
            </p:custDataLst>
          </p:nvPr>
        </p:nvPicPr>
        <p:blipFill>
          <a:blip r:embed="rId10" cstate="print"/>
          <a:stretch>
            <a:fillRect/>
          </a:stretch>
        </p:blipFill>
        <p:spPr>
          <a:xfrm>
            <a:off x="6553200" y="1981200"/>
            <a:ext cx="773906" cy="342900"/>
          </a:xfrm>
          <a:prstGeom prst="rect">
            <a:avLst/>
          </a:prstGeom>
        </p:spPr>
      </p:pic>
      <p:pic>
        <p:nvPicPr>
          <p:cNvPr id="15" name="Picture 14" descr="addin_tmp.png"/>
          <p:cNvPicPr>
            <a:picLocks noChangeAspect="1"/>
          </p:cNvPicPr>
          <p:nvPr>
            <p:custDataLst>
              <p:tags r:id="rId5"/>
            </p:custDataLst>
          </p:nvPr>
        </p:nvPicPr>
        <p:blipFill>
          <a:blip r:embed="rId11" cstate="print"/>
          <a:stretch>
            <a:fillRect/>
          </a:stretch>
        </p:blipFill>
        <p:spPr>
          <a:xfrm>
            <a:off x="1905000" y="4724400"/>
            <a:ext cx="5198269" cy="309563"/>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Big-</a:t>
            </a:r>
            <a:r>
              <a:rPr lang="en-US" i="1" dirty="0" smtClean="0"/>
              <a:t>O</a:t>
            </a:r>
            <a:r>
              <a:rPr lang="en-US" dirty="0" smtClean="0"/>
              <a:t> Notation                                                                                                                                       </a:t>
            </a:r>
            <a:endParaRPr lang="en-US" dirty="0"/>
          </a:p>
        </p:txBody>
      </p:sp>
      <p:pic>
        <p:nvPicPr>
          <p:cNvPr id="4" name="Content Placeholder 3" descr="0304.jpg"/>
          <p:cNvPicPr>
            <a:picLocks noGrp="1" noChangeAspect="1"/>
          </p:cNvPicPr>
          <p:nvPr>
            <p:ph idx="1"/>
          </p:nvPr>
        </p:nvPicPr>
        <p:blipFill>
          <a:blip r:embed="rId4" cstate="print"/>
          <a:stretch>
            <a:fillRect/>
          </a:stretch>
        </p:blipFill>
        <p:spPr>
          <a:xfrm>
            <a:off x="2452116" y="2795238"/>
            <a:ext cx="4239768" cy="2669286"/>
          </a:xfrm>
        </p:spPr>
      </p:pic>
      <p:sp>
        <p:nvSpPr>
          <p:cNvPr id="7" name="TextBox 6"/>
          <p:cNvSpPr txBox="1"/>
          <p:nvPr/>
        </p:nvSpPr>
        <p:spPr>
          <a:xfrm>
            <a:off x="2286000" y="2057400"/>
            <a:ext cx="5486400" cy="461665"/>
          </a:xfrm>
          <a:prstGeom prst="rect">
            <a:avLst/>
          </a:prstGeom>
          <a:noFill/>
        </p:spPr>
        <p:txBody>
          <a:bodyPr wrap="square" rtlCol="0">
            <a:spAutoFit/>
          </a:bodyPr>
          <a:lstStyle/>
          <a:p>
            <a:r>
              <a:rPr lang="en-US" dirty="0" smtClean="0"/>
              <a:t>                                </a:t>
            </a:r>
            <a:r>
              <a:rPr lang="en-US" sz="2400" dirty="0" smtClean="0"/>
              <a:t>is</a:t>
            </a:r>
            <a:r>
              <a:rPr lang="en-US" dirty="0" smtClean="0"/>
              <a:t>                                                 </a:t>
            </a:r>
            <a:endParaRPr lang="en-US" dirty="0"/>
          </a:p>
        </p:txBody>
      </p:sp>
      <p:pic>
        <p:nvPicPr>
          <p:cNvPr id="12" name="Picture 11" descr="addin_tmp.png"/>
          <p:cNvPicPr>
            <a:picLocks noChangeAspect="1"/>
          </p:cNvPicPr>
          <p:nvPr>
            <p:custDataLst>
              <p:tags r:id="rId1"/>
            </p:custDataLst>
          </p:nvPr>
        </p:nvPicPr>
        <p:blipFill>
          <a:blip r:embed="rId5" cstate="print"/>
          <a:stretch>
            <a:fillRect/>
          </a:stretch>
        </p:blipFill>
        <p:spPr>
          <a:xfrm>
            <a:off x="914400" y="2133600"/>
            <a:ext cx="3108960" cy="411480"/>
          </a:xfrm>
          <a:prstGeom prst="rect">
            <a:avLst/>
          </a:prstGeom>
        </p:spPr>
      </p:pic>
      <p:pic>
        <p:nvPicPr>
          <p:cNvPr id="13" name="Picture 12" descr="addin_tmp.png"/>
          <p:cNvPicPr>
            <a:picLocks noChangeAspect="1"/>
          </p:cNvPicPr>
          <p:nvPr>
            <p:custDataLst>
              <p:tags r:id="rId2"/>
            </p:custDataLst>
          </p:nvPr>
        </p:nvPicPr>
        <p:blipFill>
          <a:blip r:embed="rId6" cstate="print"/>
          <a:stretch>
            <a:fillRect/>
          </a:stretch>
        </p:blipFill>
        <p:spPr>
          <a:xfrm>
            <a:off x="4800600" y="2133600"/>
            <a:ext cx="928688" cy="41148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a:t>
            </a:r>
            <a:r>
              <a:rPr lang="en-US" i="1" dirty="0" smtClean="0"/>
              <a:t>O</a:t>
            </a:r>
            <a:r>
              <a:rPr lang="en-US" dirty="0" smtClean="0"/>
              <a:t> Notation</a:t>
            </a:r>
            <a:endParaRPr lang="en-US" dirty="0"/>
          </a:p>
        </p:txBody>
      </p:sp>
      <p:sp>
        <p:nvSpPr>
          <p:cNvPr id="3" name="Content Placeholder 2"/>
          <p:cNvSpPr>
            <a:spLocks noGrp="1"/>
          </p:cNvSpPr>
          <p:nvPr>
            <p:ph idx="1"/>
          </p:nvPr>
        </p:nvSpPr>
        <p:spPr>
          <a:xfrm>
            <a:off x="457200" y="1905000"/>
            <a:ext cx="8229600" cy="4389120"/>
          </a:xfrm>
        </p:spPr>
        <p:txBody>
          <a:bodyPr>
            <a:normAutofit fontScale="77500" lnSpcReduction="20000"/>
          </a:bodyPr>
          <a:lstStyle/>
          <a:p>
            <a:r>
              <a:rPr lang="en-US" dirty="0" smtClean="0"/>
              <a:t>Both                                     and</a:t>
            </a:r>
          </a:p>
          <a:p>
            <a:pPr>
              <a:buNone/>
            </a:pPr>
            <a:r>
              <a:rPr lang="en-US" dirty="0" smtClean="0"/>
              <a:t>    are such that                                 and                              .</a:t>
            </a:r>
          </a:p>
          <a:p>
            <a:pPr>
              <a:buNone/>
            </a:pPr>
            <a:r>
              <a:rPr lang="en-US" dirty="0"/>
              <a:t> </a:t>
            </a:r>
            <a:r>
              <a:rPr lang="en-US" dirty="0" smtClean="0"/>
              <a:t>   We say that the two functions are of the </a:t>
            </a:r>
            <a:r>
              <a:rPr lang="en-US" i="1" dirty="0" smtClean="0"/>
              <a:t>same order</a:t>
            </a:r>
            <a:r>
              <a:rPr lang="en-US" dirty="0" smtClean="0"/>
              <a:t>. (More on this later)</a:t>
            </a:r>
          </a:p>
          <a:p>
            <a:pPr>
              <a:buNone/>
            </a:pPr>
            <a:endParaRPr lang="en-US" dirty="0" smtClean="0"/>
          </a:p>
          <a:p>
            <a:r>
              <a:rPr lang="en-US" dirty="0" smtClean="0"/>
              <a:t>If                                and </a:t>
            </a:r>
            <a:r>
              <a:rPr lang="en-US" i="1" dirty="0" smtClean="0"/>
              <a:t>h(x)</a:t>
            </a:r>
            <a:r>
              <a:rPr lang="en-US" dirty="0" smtClean="0"/>
              <a:t> is larger than </a:t>
            </a:r>
            <a:r>
              <a:rPr lang="en-US" i="1" dirty="0" smtClean="0"/>
              <a:t>g(x)</a:t>
            </a:r>
            <a:r>
              <a:rPr lang="en-US" dirty="0" smtClean="0"/>
              <a:t> for all positive real numbers, then                              . </a:t>
            </a:r>
          </a:p>
          <a:p>
            <a:pPr>
              <a:buNone/>
            </a:pPr>
            <a:r>
              <a:rPr lang="en-US" dirty="0" smtClean="0"/>
              <a:t>        </a:t>
            </a:r>
          </a:p>
          <a:p>
            <a:r>
              <a:rPr lang="en-US" dirty="0" smtClean="0"/>
              <a:t> Note that  if                               for </a:t>
            </a:r>
            <a:r>
              <a:rPr lang="en-US" i="1" dirty="0" smtClean="0"/>
              <a:t>x &gt; k </a:t>
            </a:r>
            <a:r>
              <a:rPr lang="en-US" dirty="0" smtClean="0"/>
              <a:t>and if</a:t>
            </a:r>
          </a:p>
          <a:p>
            <a:pPr>
              <a:buNone/>
            </a:pPr>
            <a:r>
              <a:rPr lang="en-US" dirty="0" smtClean="0"/>
              <a:t>     for all </a:t>
            </a:r>
            <a:r>
              <a:rPr lang="en-US" i="1" dirty="0" smtClean="0"/>
              <a:t>x</a:t>
            </a:r>
            <a:r>
              <a:rPr lang="en-US" dirty="0" smtClean="0"/>
              <a:t>,    then                               if </a:t>
            </a:r>
            <a:r>
              <a:rPr lang="en-US" i="1" dirty="0" smtClean="0"/>
              <a:t>x &gt; k. </a:t>
            </a:r>
            <a:r>
              <a:rPr lang="en-US" dirty="0" smtClean="0"/>
              <a:t>Hence,                              . </a:t>
            </a:r>
          </a:p>
          <a:p>
            <a:pPr>
              <a:buNone/>
            </a:pPr>
            <a:endParaRPr lang="en-US" dirty="0" smtClean="0"/>
          </a:p>
          <a:p>
            <a:r>
              <a:rPr lang="en-US" dirty="0" smtClean="0"/>
              <a:t>For many applications, the goal is to select the function </a:t>
            </a:r>
            <a:r>
              <a:rPr lang="en-US" i="1" dirty="0" smtClean="0"/>
              <a:t>g</a:t>
            </a:r>
            <a:r>
              <a:rPr lang="en-US" dirty="0" smtClean="0"/>
              <a:t>(</a:t>
            </a:r>
            <a:r>
              <a:rPr lang="en-US" i="1" dirty="0" smtClean="0"/>
              <a:t>x</a:t>
            </a:r>
            <a:r>
              <a:rPr lang="en-US" dirty="0" smtClean="0"/>
              <a:t>) in </a:t>
            </a:r>
            <a:r>
              <a:rPr lang="en-US" i="1" dirty="0" smtClean="0"/>
              <a:t>O(g(x)) </a:t>
            </a:r>
            <a:r>
              <a:rPr lang="en-US" dirty="0" smtClean="0"/>
              <a:t>as small as possible (up to multiplication by a constant, of course).</a:t>
            </a:r>
          </a:p>
          <a:p>
            <a:endParaRPr lang="en-US" dirty="0" smtClean="0"/>
          </a:p>
          <a:p>
            <a:pPr>
              <a:buNone/>
            </a:pPr>
            <a:endParaRPr lang="en-US" dirty="0"/>
          </a:p>
        </p:txBody>
      </p:sp>
      <p:pic>
        <p:nvPicPr>
          <p:cNvPr id="28" name="Picture 27" descr="addin_tmp.png"/>
          <p:cNvPicPr>
            <a:picLocks noChangeAspect="1"/>
          </p:cNvPicPr>
          <p:nvPr>
            <p:custDataLst>
              <p:tags r:id="rId1"/>
            </p:custDataLst>
          </p:nvPr>
        </p:nvPicPr>
        <p:blipFill>
          <a:blip r:embed="rId12" cstate="print"/>
          <a:stretch>
            <a:fillRect/>
          </a:stretch>
        </p:blipFill>
        <p:spPr>
          <a:xfrm>
            <a:off x="1524000" y="1905000"/>
            <a:ext cx="2072640" cy="274320"/>
          </a:xfrm>
          <a:prstGeom prst="rect">
            <a:avLst/>
          </a:prstGeom>
        </p:spPr>
      </p:pic>
      <p:pic>
        <p:nvPicPr>
          <p:cNvPr id="29" name="Picture 28" descr="addin_tmp.png"/>
          <p:cNvPicPr>
            <a:picLocks noChangeAspect="1"/>
          </p:cNvPicPr>
          <p:nvPr>
            <p:custDataLst>
              <p:tags r:id="rId2"/>
            </p:custDataLst>
          </p:nvPr>
        </p:nvPicPr>
        <p:blipFill>
          <a:blip r:embed="rId13" cstate="print"/>
          <a:stretch>
            <a:fillRect/>
          </a:stretch>
        </p:blipFill>
        <p:spPr>
          <a:xfrm>
            <a:off x="4267200" y="1905000"/>
            <a:ext cx="1042035" cy="274320"/>
          </a:xfrm>
          <a:prstGeom prst="rect">
            <a:avLst/>
          </a:prstGeom>
        </p:spPr>
      </p:pic>
      <p:pic>
        <p:nvPicPr>
          <p:cNvPr id="27" name="Picture 26" descr="addin_tmp.png"/>
          <p:cNvPicPr>
            <a:picLocks noChangeAspect="1"/>
          </p:cNvPicPr>
          <p:nvPr>
            <p:custDataLst>
              <p:tags r:id="rId3"/>
            </p:custDataLst>
          </p:nvPr>
        </p:nvPicPr>
        <p:blipFill>
          <a:blip r:embed="rId14" cstate="print"/>
          <a:stretch>
            <a:fillRect/>
          </a:stretch>
        </p:blipFill>
        <p:spPr>
          <a:xfrm>
            <a:off x="2362200" y="2209800"/>
            <a:ext cx="1720215" cy="255270"/>
          </a:xfrm>
          <a:prstGeom prst="rect">
            <a:avLst/>
          </a:prstGeom>
        </p:spPr>
      </p:pic>
      <p:pic>
        <p:nvPicPr>
          <p:cNvPr id="31" name="Picture 30" descr="addin_tmp.png"/>
          <p:cNvPicPr>
            <a:picLocks noChangeAspect="1"/>
          </p:cNvPicPr>
          <p:nvPr>
            <p:custDataLst>
              <p:tags r:id="rId4"/>
            </p:custDataLst>
          </p:nvPr>
        </p:nvPicPr>
        <p:blipFill>
          <a:blip r:embed="rId15" cstate="print"/>
          <a:stretch>
            <a:fillRect/>
          </a:stretch>
        </p:blipFill>
        <p:spPr>
          <a:xfrm>
            <a:off x="4800600" y="2209800"/>
            <a:ext cx="1731645" cy="255270"/>
          </a:xfrm>
          <a:prstGeom prst="rect">
            <a:avLst/>
          </a:prstGeom>
        </p:spPr>
      </p:pic>
      <p:pic>
        <p:nvPicPr>
          <p:cNvPr id="26" name="Picture 25" descr="addin_tmp.png"/>
          <p:cNvPicPr>
            <a:picLocks noChangeAspect="1"/>
          </p:cNvPicPr>
          <p:nvPr>
            <p:custDataLst>
              <p:tags r:id="rId5"/>
            </p:custDataLst>
          </p:nvPr>
        </p:nvPicPr>
        <p:blipFill>
          <a:blip r:embed="rId14" cstate="print"/>
          <a:stretch>
            <a:fillRect/>
          </a:stretch>
        </p:blipFill>
        <p:spPr>
          <a:xfrm>
            <a:off x="1219200" y="3352800"/>
            <a:ext cx="1720215" cy="255270"/>
          </a:xfrm>
          <a:prstGeom prst="rect">
            <a:avLst/>
          </a:prstGeom>
        </p:spPr>
      </p:pic>
      <p:pic>
        <p:nvPicPr>
          <p:cNvPr id="25" name="Picture 24" descr="addin_tmp.png"/>
          <p:cNvPicPr>
            <a:picLocks noChangeAspect="1"/>
          </p:cNvPicPr>
          <p:nvPr>
            <p:custDataLst>
              <p:tags r:id="rId6"/>
            </p:custDataLst>
          </p:nvPr>
        </p:nvPicPr>
        <p:blipFill>
          <a:blip r:embed="rId16" cstate="print"/>
          <a:stretch>
            <a:fillRect/>
          </a:stretch>
        </p:blipFill>
        <p:spPr>
          <a:xfrm>
            <a:off x="2514600" y="3657600"/>
            <a:ext cx="1737360" cy="255270"/>
          </a:xfrm>
          <a:prstGeom prst="rect">
            <a:avLst/>
          </a:prstGeom>
        </p:spPr>
      </p:pic>
      <p:pic>
        <p:nvPicPr>
          <p:cNvPr id="23" name="Picture 22" descr="addin_tmp.png"/>
          <p:cNvPicPr>
            <a:picLocks noChangeAspect="1"/>
          </p:cNvPicPr>
          <p:nvPr>
            <p:custDataLst>
              <p:tags r:id="rId7"/>
            </p:custDataLst>
          </p:nvPr>
        </p:nvPicPr>
        <p:blipFill>
          <a:blip r:embed="rId17" cstate="print"/>
          <a:stretch>
            <a:fillRect/>
          </a:stretch>
        </p:blipFill>
        <p:spPr>
          <a:xfrm>
            <a:off x="2362200" y="4267200"/>
            <a:ext cx="1725930" cy="255270"/>
          </a:xfrm>
          <a:prstGeom prst="rect">
            <a:avLst/>
          </a:prstGeom>
        </p:spPr>
      </p:pic>
      <p:pic>
        <p:nvPicPr>
          <p:cNvPr id="24" name="Picture 23" descr="addin_tmp.png"/>
          <p:cNvPicPr>
            <a:picLocks noChangeAspect="1"/>
          </p:cNvPicPr>
          <p:nvPr>
            <p:custDataLst>
              <p:tags r:id="rId8"/>
            </p:custDataLst>
          </p:nvPr>
        </p:nvPicPr>
        <p:blipFill>
          <a:blip r:embed="rId18" cstate="print"/>
          <a:stretch>
            <a:fillRect/>
          </a:stretch>
        </p:blipFill>
        <p:spPr>
          <a:xfrm>
            <a:off x="5943600" y="4191000"/>
            <a:ext cx="1522095" cy="255270"/>
          </a:xfrm>
          <a:prstGeom prst="rect">
            <a:avLst/>
          </a:prstGeom>
        </p:spPr>
      </p:pic>
      <p:pic>
        <p:nvPicPr>
          <p:cNvPr id="22" name="Picture 21" descr="addin_tmp.png"/>
          <p:cNvPicPr>
            <a:picLocks noChangeAspect="1"/>
          </p:cNvPicPr>
          <p:nvPr>
            <p:custDataLst>
              <p:tags r:id="rId9"/>
            </p:custDataLst>
          </p:nvPr>
        </p:nvPicPr>
        <p:blipFill>
          <a:blip r:embed="rId19" cstate="print"/>
          <a:stretch>
            <a:fillRect/>
          </a:stretch>
        </p:blipFill>
        <p:spPr>
          <a:xfrm>
            <a:off x="2590800" y="4572000"/>
            <a:ext cx="1743075" cy="255270"/>
          </a:xfrm>
          <a:prstGeom prst="rect">
            <a:avLst/>
          </a:prstGeom>
        </p:spPr>
      </p:pic>
      <p:pic>
        <p:nvPicPr>
          <p:cNvPr id="21" name="Picture 20" descr="addin_tmp.png"/>
          <p:cNvPicPr>
            <a:picLocks noChangeAspect="1"/>
          </p:cNvPicPr>
          <p:nvPr>
            <p:custDataLst>
              <p:tags r:id="rId10"/>
            </p:custDataLst>
          </p:nvPr>
        </p:nvPicPr>
        <p:blipFill>
          <a:blip r:embed="rId16" cstate="print"/>
          <a:stretch>
            <a:fillRect/>
          </a:stretch>
        </p:blipFill>
        <p:spPr>
          <a:xfrm>
            <a:off x="6172200" y="4572000"/>
            <a:ext cx="1737360" cy="25527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Greedy Algorithms</a:t>
            </a:r>
            <a:endParaRPr lang="en-US" dirty="0"/>
          </a:p>
        </p:txBody>
      </p:sp>
      <p:sp>
        <p:nvSpPr>
          <p:cNvPr id="3" name="Content Placeholder 2"/>
          <p:cNvSpPr>
            <a:spLocks noGrp="1"/>
          </p:cNvSpPr>
          <p:nvPr>
            <p:ph idx="1"/>
          </p:nvPr>
        </p:nvSpPr>
        <p:spPr/>
        <p:txBody>
          <a:bodyPr>
            <a:normAutofit fontScale="70000" lnSpcReduction="20000"/>
          </a:bodyPr>
          <a:lstStyle/>
          <a:p>
            <a:r>
              <a:rPr lang="en-US" i="1" dirty="0" smtClean="0"/>
              <a:t>Optimization problems</a:t>
            </a:r>
            <a:r>
              <a:rPr lang="en-US" dirty="0" smtClean="0"/>
              <a:t> minimize or maximize some parameter over all possible inputs.</a:t>
            </a:r>
          </a:p>
          <a:p>
            <a:r>
              <a:rPr lang="en-US" dirty="0" smtClean="0"/>
              <a:t>Among the many optimization problems we will study are:</a:t>
            </a:r>
          </a:p>
          <a:p>
            <a:pPr lvl="1"/>
            <a:r>
              <a:rPr lang="en-US" dirty="0" smtClean="0"/>
              <a:t>Finding a route between two cities with the smallest total mileage.</a:t>
            </a:r>
          </a:p>
          <a:p>
            <a:pPr lvl="1"/>
            <a:r>
              <a:rPr lang="en-US" dirty="0" smtClean="0"/>
              <a:t>Determining how to encode messages using the fewest possible bits.</a:t>
            </a:r>
          </a:p>
          <a:p>
            <a:pPr lvl="1"/>
            <a:r>
              <a:rPr lang="en-US" dirty="0" smtClean="0"/>
              <a:t>Finding the fiber links between network nodes using the least amount of fiber.</a:t>
            </a:r>
          </a:p>
          <a:p>
            <a:r>
              <a:rPr lang="en-US" dirty="0" smtClean="0"/>
              <a:t>Optimization problems can often be solved using a </a:t>
            </a:r>
            <a:r>
              <a:rPr lang="en-US" i="1" dirty="0" smtClean="0"/>
              <a:t>greedy algorithm</a:t>
            </a:r>
            <a:r>
              <a:rPr lang="en-US" dirty="0" smtClean="0"/>
              <a:t>, which makes the “best” choice at each step. Making the “best choice” at each step does not necessarily produce an optimal solution to the overall problem, but in many instances, it does. </a:t>
            </a:r>
          </a:p>
          <a:p>
            <a:r>
              <a:rPr lang="en-US" dirty="0" smtClean="0"/>
              <a:t>After specifying what the “best choice” at each step is, we try to prove that this approach always produces an optimal solution, or find a counterexample to show that it does not.</a:t>
            </a:r>
          </a:p>
          <a:p>
            <a:r>
              <a:rPr lang="en-US" dirty="0" smtClean="0"/>
              <a:t>The greedy approach to solving problems is an example of an algorithmic paradigm, which is a general approach for designing an algorithm. We return to algorithmic paradigms in Section </a:t>
            </a:r>
            <a:r>
              <a:rPr lang="en-US" dirty="0" smtClean="0">
                <a:latin typeface="Cambria Math" pitchFamily="18" charset="0"/>
                <a:ea typeface="Cambria Math" pitchFamily="18" charset="0"/>
              </a:rPr>
              <a:t>3.3.</a:t>
            </a:r>
            <a:r>
              <a:rPr lang="en-US" dirty="0" smtClean="0"/>
              <a:t> </a:t>
            </a:r>
          </a:p>
          <a:p>
            <a:endParaRPr lang="en-US" dirty="0"/>
          </a:p>
        </p:txBody>
      </p:sp>
      <p:pic>
        <p:nvPicPr>
          <p:cNvPr id="4" name="Picture 2" descr="C:\Documents and Settings\Richard Scherl\Local Settings\Temporary Internet Files\Content.IE5\LDENBJPR\MC900441922[1].wmf"/>
          <p:cNvPicPr>
            <a:picLocks noChangeAspect="1" noChangeArrowheads="1"/>
          </p:cNvPicPr>
          <p:nvPr/>
        </p:nvPicPr>
        <p:blipFill>
          <a:blip r:embed="rId2" cstate="print"/>
          <a:srcRect/>
          <a:stretch>
            <a:fillRect/>
          </a:stretch>
        </p:blipFill>
        <p:spPr bwMode="auto">
          <a:xfrm>
            <a:off x="5674584" y="533400"/>
            <a:ext cx="1891441" cy="13716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Using the Definition of Big-</a:t>
            </a:r>
            <a:r>
              <a:rPr lang="en-US" sz="4000" i="1" dirty="0" smtClean="0"/>
              <a:t>O</a:t>
            </a:r>
            <a:r>
              <a:rPr lang="en-US" sz="4000" dirty="0" smtClean="0"/>
              <a:t> Notation</a:t>
            </a:r>
            <a:endParaRPr lang="en-US" sz="4000" dirty="0"/>
          </a:p>
        </p:txBody>
      </p:sp>
      <p:sp>
        <p:nvSpPr>
          <p:cNvPr id="3" name="Content Placeholder 2"/>
          <p:cNvSpPr>
            <a:spLocks noGrp="1"/>
          </p:cNvSpPr>
          <p:nvPr>
            <p:ph idx="1"/>
          </p:nvPr>
        </p:nvSpPr>
        <p:spPr/>
        <p:txBody>
          <a:bodyPr/>
          <a:lstStyle/>
          <a:p>
            <a:pPr>
              <a:buNone/>
            </a:pPr>
            <a:r>
              <a:rPr lang="en-US" b="1" dirty="0" smtClean="0"/>
              <a:t>   Example</a:t>
            </a:r>
            <a:r>
              <a:rPr lang="en-US" dirty="0" smtClean="0"/>
              <a:t>: Show that </a:t>
            </a:r>
            <a:r>
              <a:rPr lang="en-US" dirty="0" smtClean="0">
                <a:latin typeface="Cambria Math" pitchFamily="18" charset="0"/>
                <a:ea typeface="Cambria Math" pitchFamily="18" charset="0"/>
              </a:rPr>
              <a:t>7</a:t>
            </a:r>
            <a:r>
              <a:rPr lang="en-US" i="1" dirty="0" smtClean="0"/>
              <a:t>x</a:t>
            </a:r>
            <a:r>
              <a:rPr lang="en-US" baseline="30000" dirty="0" smtClean="0">
                <a:latin typeface="Cambria Math" pitchFamily="18" charset="0"/>
                <a:ea typeface="Cambria Math" pitchFamily="18" charset="0"/>
              </a:rPr>
              <a:t>2</a:t>
            </a:r>
            <a:r>
              <a:rPr lang="en-US" dirty="0" smtClean="0"/>
              <a:t>  is </a:t>
            </a:r>
            <a:r>
              <a:rPr lang="en-US" i="1" dirty="0" smtClean="0"/>
              <a:t>O</a:t>
            </a:r>
            <a:r>
              <a:rPr lang="en-US" dirty="0" smtClean="0"/>
              <a:t>(</a:t>
            </a:r>
            <a:r>
              <a:rPr lang="en-US" i="1" dirty="0" smtClean="0"/>
              <a:t>x</a:t>
            </a:r>
            <a:r>
              <a:rPr lang="en-US" baseline="30000" dirty="0" smtClean="0">
                <a:latin typeface="Cambria Math" pitchFamily="18" charset="0"/>
                <a:ea typeface="Cambria Math" pitchFamily="18" charset="0"/>
              </a:rPr>
              <a:t>3</a:t>
            </a:r>
            <a:r>
              <a:rPr lang="en-US" dirty="0" smtClean="0"/>
              <a:t>).</a:t>
            </a:r>
          </a:p>
          <a:p>
            <a:pPr>
              <a:buNone/>
            </a:pPr>
            <a:r>
              <a:rPr lang="en-US" dirty="0" smtClean="0"/>
              <a:t>   </a:t>
            </a:r>
            <a:r>
              <a:rPr lang="en-US" b="1" dirty="0" smtClean="0"/>
              <a:t>Solution</a:t>
            </a:r>
            <a:r>
              <a:rPr lang="en-US" dirty="0" smtClean="0"/>
              <a:t>: When </a:t>
            </a:r>
            <a:r>
              <a:rPr lang="en-US" i="1" dirty="0" smtClean="0"/>
              <a:t>x</a:t>
            </a:r>
            <a:r>
              <a:rPr lang="en-US" dirty="0" smtClean="0"/>
              <a:t> &gt; </a:t>
            </a:r>
            <a:r>
              <a:rPr lang="en-US" dirty="0" smtClean="0">
                <a:latin typeface="Cambria Math" pitchFamily="18" charset="0"/>
                <a:ea typeface="Cambria Math" pitchFamily="18" charset="0"/>
              </a:rPr>
              <a:t>7</a:t>
            </a:r>
            <a:r>
              <a:rPr lang="en-US" dirty="0" smtClean="0"/>
              <a:t>, </a:t>
            </a:r>
            <a:r>
              <a:rPr lang="en-US" dirty="0" smtClean="0">
                <a:latin typeface="Cambria Math" pitchFamily="18" charset="0"/>
                <a:ea typeface="Cambria Math" pitchFamily="18" charset="0"/>
              </a:rPr>
              <a:t>7</a:t>
            </a:r>
            <a:r>
              <a:rPr lang="en-US" i="1" dirty="0" smtClean="0"/>
              <a:t>x</a:t>
            </a:r>
            <a:r>
              <a:rPr lang="en-US" baseline="30000" dirty="0" smtClean="0">
                <a:latin typeface="Cambria Math" pitchFamily="18" charset="0"/>
                <a:ea typeface="Cambria Math" pitchFamily="18" charset="0"/>
              </a:rPr>
              <a:t>2 </a:t>
            </a:r>
            <a:r>
              <a:rPr lang="en-US" dirty="0" smtClean="0">
                <a:latin typeface="Cambria Math" pitchFamily="18" charset="0"/>
                <a:ea typeface="Cambria Math" pitchFamily="18" charset="0"/>
              </a:rPr>
              <a:t>&lt; </a:t>
            </a:r>
            <a:r>
              <a:rPr lang="en-US" i="1" dirty="0" smtClean="0"/>
              <a:t>x</a:t>
            </a:r>
            <a:r>
              <a:rPr lang="en-US" baseline="30000" dirty="0" smtClean="0">
                <a:latin typeface="Cambria Math" pitchFamily="18" charset="0"/>
                <a:ea typeface="Cambria Math" pitchFamily="18" charset="0"/>
              </a:rPr>
              <a:t>3</a:t>
            </a:r>
            <a:r>
              <a:rPr lang="en-US" dirty="0" smtClean="0">
                <a:latin typeface="Cambria Math" pitchFamily="18" charset="0"/>
                <a:ea typeface="Cambria Math" pitchFamily="18" charset="0"/>
              </a:rPr>
              <a:t>. </a:t>
            </a:r>
            <a:r>
              <a:rPr lang="en-US" dirty="0" smtClean="0">
                <a:ea typeface="Cambria Math" pitchFamily="18" charset="0"/>
              </a:rPr>
              <a:t>Take</a:t>
            </a:r>
            <a:r>
              <a:rPr lang="en-US" dirty="0" smtClean="0">
                <a:latin typeface="Cambria Math" pitchFamily="18" charset="0"/>
                <a:ea typeface="Cambria Math" pitchFamily="18" charset="0"/>
              </a:rPr>
              <a:t> </a:t>
            </a:r>
            <a:r>
              <a:rPr lang="en-US" i="1" dirty="0" smtClean="0">
                <a:ea typeface="Cambria Math" pitchFamily="18" charset="0"/>
              </a:rPr>
              <a:t>C</a:t>
            </a:r>
            <a:r>
              <a:rPr lang="en-US" i="1" dirty="0" smtClean="0">
                <a:latin typeface="Cambria Math" pitchFamily="18" charset="0"/>
                <a:ea typeface="Cambria Math" pitchFamily="18" charset="0"/>
              </a:rPr>
              <a:t> </a:t>
            </a:r>
            <a:r>
              <a:rPr lang="en-US" dirty="0" smtClean="0">
                <a:latin typeface="Cambria Math" pitchFamily="18" charset="0"/>
                <a:ea typeface="Cambria Math" pitchFamily="18" charset="0"/>
              </a:rPr>
              <a:t>=1 </a:t>
            </a:r>
            <a:r>
              <a:rPr lang="en-US" dirty="0" smtClean="0">
                <a:ea typeface="Cambria Math" pitchFamily="18" charset="0"/>
              </a:rPr>
              <a:t>and</a:t>
            </a:r>
            <a:r>
              <a:rPr lang="en-US" dirty="0" smtClean="0">
                <a:latin typeface="Cambria Math" pitchFamily="18" charset="0"/>
                <a:ea typeface="Cambria Math" pitchFamily="18" charset="0"/>
              </a:rPr>
              <a:t> </a:t>
            </a:r>
            <a:r>
              <a:rPr lang="en-US" i="1" dirty="0" smtClean="0">
                <a:ea typeface="Cambria Math" pitchFamily="18" charset="0"/>
              </a:rPr>
              <a:t>k</a:t>
            </a:r>
            <a:r>
              <a:rPr lang="en-US" dirty="0" smtClean="0">
                <a:latin typeface="Cambria Math" pitchFamily="18" charset="0"/>
                <a:ea typeface="Cambria Math" pitchFamily="18" charset="0"/>
              </a:rPr>
              <a:t> = 7 </a:t>
            </a:r>
            <a:r>
              <a:rPr lang="en-US" dirty="0" smtClean="0">
                <a:ea typeface="Cambria Math" pitchFamily="18" charset="0"/>
              </a:rPr>
              <a:t>as witnesses to establish that </a:t>
            </a:r>
            <a:r>
              <a:rPr lang="en-US" dirty="0" smtClean="0">
                <a:latin typeface="Cambria Math" pitchFamily="18" charset="0"/>
                <a:ea typeface="Cambria Math" pitchFamily="18" charset="0"/>
              </a:rPr>
              <a:t>7</a:t>
            </a:r>
            <a:r>
              <a:rPr lang="en-US" i="1" dirty="0" smtClean="0"/>
              <a:t>x</a:t>
            </a:r>
            <a:r>
              <a:rPr lang="en-US" baseline="30000" dirty="0" smtClean="0">
                <a:latin typeface="Cambria Math" pitchFamily="18" charset="0"/>
                <a:ea typeface="Cambria Math" pitchFamily="18" charset="0"/>
              </a:rPr>
              <a:t>2</a:t>
            </a:r>
            <a:r>
              <a:rPr lang="en-US" dirty="0" smtClean="0"/>
              <a:t>  is </a:t>
            </a:r>
            <a:r>
              <a:rPr lang="en-US" i="1" dirty="0" smtClean="0"/>
              <a:t>O</a:t>
            </a:r>
            <a:r>
              <a:rPr lang="en-US" dirty="0" smtClean="0"/>
              <a:t>(</a:t>
            </a:r>
            <a:r>
              <a:rPr lang="en-US" i="1" dirty="0" smtClean="0"/>
              <a:t>x</a:t>
            </a:r>
            <a:r>
              <a:rPr lang="en-US" baseline="30000" dirty="0" smtClean="0">
                <a:latin typeface="Cambria Math" pitchFamily="18" charset="0"/>
                <a:ea typeface="Cambria Math" pitchFamily="18" charset="0"/>
              </a:rPr>
              <a:t>3</a:t>
            </a:r>
            <a:r>
              <a:rPr lang="en-US" dirty="0" smtClean="0"/>
              <a:t>).</a:t>
            </a:r>
          </a:p>
          <a:p>
            <a:pPr>
              <a:buNone/>
            </a:pPr>
            <a:r>
              <a:rPr lang="en-US" dirty="0" smtClean="0">
                <a:latin typeface="Cambria Math" pitchFamily="18" charset="0"/>
                <a:ea typeface="Cambria Math" pitchFamily="18" charset="0"/>
              </a:rPr>
              <a:t>    (</a:t>
            </a:r>
            <a:r>
              <a:rPr lang="en-US" dirty="0" smtClean="0">
                <a:ea typeface="Cambria Math" pitchFamily="18" charset="0"/>
              </a:rPr>
              <a:t>Would</a:t>
            </a:r>
            <a:r>
              <a:rPr lang="en-US" dirty="0" smtClean="0">
                <a:latin typeface="Cambria Math" pitchFamily="18" charset="0"/>
                <a:ea typeface="Cambria Math" pitchFamily="18" charset="0"/>
              </a:rPr>
              <a:t> </a:t>
            </a:r>
            <a:r>
              <a:rPr lang="en-US" i="1" dirty="0" smtClean="0">
                <a:ea typeface="Cambria Math" pitchFamily="18" charset="0"/>
              </a:rPr>
              <a:t>C</a:t>
            </a:r>
            <a:r>
              <a:rPr lang="en-US" dirty="0" smtClean="0">
                <a:latin typeface="Cambria Math" pitchFamily="18" charset="0"/>
                <a:ea typeface="Cambria Math" pitchFamily="18" charset="0"/>
              </a:rPr>
              <a:t> = 7 </a:t>
            </a:r>
            <a:r>
              <a:rPr lang="en-US" dirty="0" smtClean="0">
                <a:ea typeface="Cambria Math" pitchFamily="18" charset="0"/>
              </a:rPr>
              <a:t>and</a:t>
            </a:r>
            <a:r>
              <a:rPr lang="en-US" dirty="0" smtClean="0">
                <a:latin typeface="Cambria Math" pitchFamily="18" charset="0"/>
                <a:ea typeface="Cambria Math" pitchFamily="18" charset="0"/>
              </a:rPr>
              <a:t> </a:t>
            </a:r>
            <a:r>
              <a:rPr lang="en-US" i="1" dirty="0" smtClean="0">
                <a:ea typeface="Cambria Math" pitchFamily="18" charset="0"/>
              </a:rPr>
              <a:t>k</a:t>
            </a:r>
            <a:r>
              <a:rPr lang="en-US" dirty="0" smtClean="0">
                <a:latin typeface="Cambria Math" pitchFamily="18" charset="0"/>
                <a:ea typeface="Cambria Math" pitchFamily="18" charset="0"/>
              </a:rPr>
              <a:t> = 1 </a:t>
            </a:r>
            <a:r>
              <a:rPr lang="en-US" dirty="0" smtClean="0">
                <a:ea typeface="Cambria Math" pitchFamily="18" charset="0"/>
              </a:rPr>
              <a:t>work?)</a:t>
            </a:r>
          </a:p>
          <a:p>
            <a:pPr>
              <a:buNone/>
            </a:pPr>
            <a:r>
              <a:rPr lang="en-US" dirty="0" smtClean="0">
                <a:latin typeface="Cambria Math" pitchFamily="18" charset="0"/>
                <a:ea typeface="Cambria Math" pitchFamily="18" charset="0"/>
              </a:rPr>
              <a:t>    </a:t>
            </a:r>
            <a:r>
              <a:rPr lang="en-US" b="1" dirty="0" smtClean="0">
                <a:ea typeface="Cambria Math" pitchFamily="18" charset="0"/>
              </a:rPr>
              <a:t>Example</a:t>
            </a:r>
            <a:r>
              <a:rPr lang="en-US" dirty="0" smtClean="0">
                <a:ea typeface="Cambria Math" pitchFamily="18" charset="0"/>
              </a:rPr>
              <a:t>: </a:t>
            </a:r>
            <a:r>
              <a:rPr lang="en-US" dirty="0" smtClean="0"/>
              <a:t>Show that </a:t>
            </a:r>
            <a:r>
              <a:rPr lang="en-US" i="1" dirty="0" smtClean="0"/>
              <a:t>n</a:t>
            </a:r>
            <a:r>
              <a:rPr lang="en-US" baseline="30000" dirty="0" smtClean="0">
                <a:latin typeface="Cambria Math" pitchFamily="18" charset="0"/>
                <a:ea typeface="Cambria Math" pitchFamily="18" charset="0"/>
              </a:rPr>
              <a:t>2</a:t>
            </a:r>
            <a:r>
              <a:rPr lang="en-US" dirty="0" smtClean="0"/>
              <a:t>  is  not </a:t>
            </a:r>
            <a:r>
              <a:rPr lang="en-US" i="1" dirty="0" smtClean="0"/>
              <a:t>O</a:t>
            </a:r>
            <a:r>
              <a:rPr lang="en-US" dirty="0" smtClean="0"/>
              <a:t>(</a:t>
            </a:r>
            <a:r>
              <a:rPr lang="en-US" i="1" dirty="0" smtClean="0"/>
              <a:t>n</a:t>
            </a:r>
            <a:r>
              <a:rPr lang="en-US" dirty="0" smtClean="0"/>
              <a:t>).</a:t>
            </a:r>
            <a:endParaRPr lang="en-US" dirty="0" smtClean="0">
              <a:ea typeface="Cambria Math" pitchFamily="18" charset="0"/>
            </a:endParaRPr>
          </a:p>
          <a:p>
            <a:pPr>
              <a:buNone/>
            </a:pPr>
            <a:r>
              <a:rPr lang="en-US" b="1" dirty="0" smtClean="0"/>
              <a:t>    Solution</a:t>
            </a:r>
            <a:r>
              <a:rPr lang="en-US" dirty="0" smtClean="0"/>
              <a:t>: Suppose there are constants </a:t>
            </a:r>
            <a:r>
              <a:rPr lang="en-US" i="1" dirty="0" smtClean="0"/>
              <a:t>C</a:t>
            </a:r>
            <a:r>
              <a:rPr lang="en-US" dirty="0" smtClean="0"/>
              <a:t> and </a:t>
            </a:r>
            <a:r>
              <a:rPr lang="en-US" i="1" dirty="0" smtClean="0"/>
              <a:t>k</a:t>
            </a:r>
            <a:r>
              <a:rPr lang="en-US" dirty="0" smtClean="0"/>
              <a:t> for which </a:t>
            </a:r>
            <a:r>
              <a:rPr lang="en-US" i="1" dirty="0" smtClean="0"/>
              <a:t>n</a:t>
            </a:r>
            <a:r>
              <a:rPr lang="en-US" baseline="30000" dirty="0" smtClean="0">
                <a:latin typeface="Cambria Math" pitchFamily="18" charset="0"/>
                <a:ea typeface="Cambria Math" pitchFamily="18" charset="0"/>
              </a:rPr>
              <a:t>2</a:t>
            </a:r>
            <a:r>
              <a:rPr lang="en-US" dirty="0" smtClean="0"/>
              <a:t>  </a:t>
            </a:r>
            <a:r>
              <a:rPr lang="en-US" dirty="0" smtClean="0">
                <a:latin typeface="Cambria Math"/>
                <a:ea typeface="Cambria Math"/>
              </a:rPr>
              <a:t>≤</a:t>
            </a:r>
            <a:r>
              <a:rPr lang="en-US" dirty="0" smtClean="0"/>
              <a:t> </a:t>
            </a:r>
            <a:r>
              <a:rPr lang="en-US" i="1" dirty="0" err="1" smtClean="0"/>
              <a:t>Cn</a:t>
            </a:r>
            <a:r>
              <a:rPr lang="en-US" dirty="0" smtClean="0"/>
              <a:t>, whenever </a:t>
            </a:r>
            <a:r>
              <a:rPr lang="en-US" i="1" dirty="0" smtClean="0"/>
              <a:t>n</a:t>
            </a:r>
            <a:r>
              <a:rPr lang="en-US" dirty="0" smtClean="0"/>
              <a:t> &gt; </a:t>
            </a:r>
            <a:r>
              <a:rPr lang="en-US" i="1" dirty="0" smtClean="0"/>
              <a:t>k</a:t>
            </a:r>
            <a:r>
              <a:rPr lang="en-US" dirty="0" smtClean="0"/>
              <a:t>. Then  (by dividing both sides of </a:t>
            </a:r>
            <a:r>
              <a:rPr lang="en-US" i="1" dirty="0" smtClean="0"/>
              <a:t>n</a:t>
            </a:r>
            <a:r>
              <a:rPr lang="en-US" baseline="30000" dirty="0" smtClean="0">
                <a:latin typeface="Cambria Math" pitchFamily="18" charset="0"/>
                <a:ea typeface="Cambria Math" pitchFamily="18" charset="0"/>
              </a:rPr>
              <a:t>2</a:t>
            </a:r>
            <a:r>
              <a:rPr lang="en-US" dirty="0" smtClean="0"/>
              <a:t>  </a:t>
            </a:r>
            <a:r>
              <a:rPr lang="en-US" dirty="0" smtClean="0">
                <a:latin typeface="Cambria Math"/>
                <a:ea typeface="Cambria Math"/>
              </a:rPr>
              <a:t>≤</a:t>
            </a:r>
            <a:r>
              <a:rPr lang="en-US" dirty="0" smtClean="0"/>
              <a:t> </a:t>
            </a:r>
            <a:r>
              <a:rPr lang="en-US" i="1" dirty="0" err="1" smtClean="0"/>
              <a:t>Cn</a:t>
            </a:r>
            <a:r>
              <a:rPr lang="en-US" i="1" dirty="0" smtClean="0"/>
              <a:t>)</a:t>
            </a:r>
            <a:r>
              <a:rPr lang="en-US" dirty="0" smtClean="0"/>
              <a:t> by </a:t>
            </a:r>
            <a:r>
              <a:rPr lang="en-US" i="1" dirty="0" smtClean="0"/>
              <a:t>n</a:t>
            </a:r>
            <a:r>
              <a:rPr lang="en-US" dirty="0" smtClean="0"/>
              <a:t>, then </a:t>
            </a:r>
            <a:r>
              <a:rPr lang="en-US" i="1" dirty="0" smtClean="0"/>
              <a:t>n</a:t>
            </a:r>
            <a:r>
              <a:rPr lang="en-US" dirty="0" smtClean="0"/>
              <a:t>  </a:t>
            </a:r>
            <a:r>
              <a:rPr lang="en-US" dirty="0" smtClean="0">
                <a:latin typeface="Cambria Math"/>
                <a:ea typeface="Cambria Math"/>
              </a:rPr>
              <a:t>≤</a:t>
            </a:r>
            <a:r>
              <a:rPr lang="en-US" dirty="0" smtClean="0"/>
              <a:t> </a:t>
            </a:r>
            <a:r>
              <a:rPr lang="en-US" i="1" dirty="0" smtClean="0"/>
              <a:t>C </a:t>
            </a:r>
            <a:r>
              <a:rPr lang="en-US" dirty="0" smtClean="0"/>
              <a:t>must hold for all </a:t>
            </a:r>
            <a:r>
              <a:rPr lang="en-US" i="1" dirty="0" smtClean="0"/>
              <a:t>n</a:t>
            </a:r>
            <a:r>
              <a:rPr lang="en-US" dirty="0" smtClean="0"/>
              <a:t> &gt; </a:t>
            </a:r>
            <a:r>
              <a:rPr lang="en-US" i="1" dirty="0" smtClean="0"/>
              <a:t>k</a:t>
            </a:r>
            <a:r>
              <a:rPr lang="en-US" dirty="0" smtClean="0"/>
              <a:t>. A contradiction!</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a:t>
            </a:r>
            <a:r>
              <a:rPr lang="en-US" i="1" dirty="0" smtClean="0"/>
              <a:t>O</a:t>
            </a:r>
            <a:r>
              <a:rPr lang="en-US" dirty="0" smtClean="0"/>
              <a:t> Estimates for Polynomials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Example</a:t>
            </a:r>
            <a:r>
              <a:rPr lang="en-US" dirty="0" smtClean="0"/>
              <a:t>: Let </a:t>
            </a:r>
          </a:p>
          <a:p>
            <a:pPr>
              <a:buNone/>
            </a:pPr>
            <a:r>
              <a:rPr lang="en-US" dirty="0" smtClean="0"/>
              <a:t>where                                 are real numbers with </a:t>
            </a:r>
            <a:r>
              <a:rPr lang="en-US" i="1" dirty="0" smtClean="0"/>
              <a:t>a</a:t>
            </a:r>
            <a:r>
              <a:rPr lang="en-US" i="1" baseline="-25000" dirty="0" smtClean="0"/>
              <a:t>n </a:t>
            </a:r>
            <a:r>
              <a:rPr lang="en-US" dirty="0" smtClean="0">
                <a:latin typeface="Cambria Math"/>
                <a:ea typeface="Cambria Math"/>
              </a:rPr>
              <a:t>≠0</a:t>
            </a:r>
            <a:r>
              <a:rPr lang="en-US" dirty="0" smtClean="0"/>
              <a:t>. </a:t>
            </a:r>
          </a:p>
          <a:p>
            <a:pPr>
              <a:buNone/>
            </a:pPr>
            <a:r>
              <a:rPr lang="en-US" dirty="0"/>
              <a:t> </a:t>
            </a:r>
            <a:r>
              <a:rPr lang="en-US" dirty="0" smtClean="0"/>
              <a:t>  Then </a:t>
            </a:r>
            <a:r>
              <a:rPr lang="en-US" i="1" dirty="0" smtClean="0">
                <a:ea typeface="Cambria Math" pitchFamily="18" charset="0"/>
              </a:rPr>
              <a:t>f</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is </a:t>
            </a:r>
            <a:r>
              <a:rPr lang="en-US" i="1" dirty="0" smtClean="0">
                <a:latin typeface="Cambria Math" pitchFamily="18" charset="0"/>
                <a:ea typeface="Cambria Math" pitchFamily="18" charset="0"/>
              </a:rPr>
              <a:t>O</a:t>
            </a:r>
            <a:r>
              <a:rPr lang="en-US" dirty="0" smtClean="0">
                <a:latin typeface="Cambria Math" pitchFamily="18" charset="0"/>
                <a:ea typeface="Cambria Math" pitchFamily="18" charset="0"/>
              </a:rPr>
              <a:t>(</a:t>
            </a:r>
            <a:r>
              <a:rPr lang="en-US" i="1" dirty="0" err="1" smtClean="0"/>
              <a:t>x</a:t>
            </a:r>
            <a:r>
              <a:rPr lang="en-US" i="1" baseline="30000" dirty="0" err="1" smtClean="0"/>
              <a:t>n</a:t>
            </a:r>
            <a:r>
              <a:rPr lang="en-US" dirty="0" smtClean="0"/>
              <a:t>).                           </a:t>
            </a:r>
          </a:p>
          <a:p>
            <a:pPr>
              <a:buNone/>
            </a:pPr>
            <a:r>
              <a:rPr lang="en-US" b="1" dirty="0" smtClean="0"/>
              <a:t>Proof</a:t>
            </a:r>
            <a:r>
              <a:rPr lang="en-US" dirty="0" smtClean="0"/>
              <a:t>:  |</a:t>
            </a:r>
            <a:r>
              <a:rPr lang="en-US" i="1" dirty="0" smtClean="0"/>
              <a:t>f</a:t>
            </a:r>
            <a:r>
              <a:rPr lang="en-US" dirty="0" smtClean="0"/>
              <a:t>(x)| = |</a:t>
            </a:r>
            <a:r>
              <a:rPr lang="en-US" i="1" dirty="0" err="1" smtClean="0"/>
              <a:t>a</a:t>
            </a:r>
            <a:r>
              <a:rPr lang="en-US" i="1" baseline="-25000" dirty="0" err="1" smtClean="0"/>
              <a:t>n</a:t>
            </a:r>
            <a:r>
              <a:rPr lang="en-US" i="1" dirty="0" err="1" smtClean="0"/>
              <a:t>x</a:t>
            </a:r>
            <a:r>
              <a:rPr lang="en-US" i="1" baseline="30000" dirty="0" err="1" smtClean="0"/>
              <a:t>n</a:t>
            </a:r>
            <a:r>
              <a:rPr lang="en-US" i="1" dirty="0" smtClean="0"/>
              <a:t> </a:t>
            </a:r>
            <a:r>
              <a:rPr lang="en-US" dirty="0" smtClean="0"/>
              <a:t>+ </a:t>
            </a:r>
            <a:r>
              <a:rPr lang="en-US" i="1" dirty="0" smtClean="0"/>
              <a:t>a</a:t>
            </a:r>
            <a:r>
              <a:rPr lang="en-US" i="1" baseline="-25000" dirty="0" smtClean="0"/>
              <a:t>n-</a:t>
            </a:r>
            <a:r>
              <a:rPr lang="en-US" baseline="-25000" dirty="0" smtClean="0">
                <a:ea typeface="Cambria Math" pitchFamily="18" charset="0"/>
              </a:rPr>
              <a:t>1</a:t>
            </a:r>
            <a:r>
              <a:rPr lang="en-US" i="1" dirty="0" smtClean="0"/>
              <a:t> x</a:t>
            </a:r>
            <a:r>
              <a:rPr lang="en-US" i="1" baseline="30000" dirty="0" smtClean="0"/>
              <a:t>n-</a:t>
            </a:r>
            <a:r>
              <a:rPr lang="en-US" baseline="30000" dirty="0" smtClean="0"/>
              <a:t>1</a:t>
            </a:r>
            <a:r>
              <a:rPr lang="en-US" i="1" dirty="0" smtClean="0"/>
              <a:t> + </a:t>
            </a:r>
            <a:r>
              <a:rPr lang="en-US" dirty="0" smtClean="0">
                <a:ea typeface="Cambria Math"/>
              </a:rPr>
              <a:t>∙∙∙</a:t>
            </a:r>
            <a:r>
              <a:rPr lang="en-US" i="1" dirty="0" smtClean="0">
                <a:latin typeface="Cambria Math"/>
                <a:ea typeface="Cambria Math"/>
              </a:rPr>
              <a:t> </a:t>
            </a:r>
            <a:r>
              <a:rPr lang="en-US" dirty="0" smtClean="0">
                <a:ea typeface="Cambria Math"/>
              </a:rPr>
              <a:t>+ </a:t>
            </a:r>
            <a:r>
              <a:rPr lang="en-US" i="1" dirty="0" smtClean="0"/>
              <a:t>a</a:t>
            </a:r>
            <a:r>
              <a:rPr lang="en-US" baseline="-25000" dirty="0" smtClean="0"/>
              <a:t>1</a:t>
            </a:r>
            <a:r>
              <a:rPr lang="en-US" i="1" dirty="0" smtClean="0"/>
              <a:t>x</a:t>
            </a:r>
            <a:r>
              <a:rPr lang="en-US" baseline="30000" dirty="0" smtClean="0"/>
              <a:t>1   </a:t>
            </a:r>
            <a:r>
              <a:rPr lang="en-US" dirty="0" smtClean="0">
                <a:ea typeface="Cambria Math"/>
              </a:rPr>
              <a:t>+ </a:t>
            </a:r>
            <a:r>
              <a:rPr lang="en-US" i="1" dirty="0" smtClean="0"/>
              <a:t>a</a:t>
            </a:r>
            <a:r>
              <a:rPr lang="en-US" baseline="-25000" dirty="0" smtClean="0"/>
              <a:t>1</a:t>
            </a:r>
            <a:r>
              <a:rPr lang="en-US" dirty="0" smtClean="0"/>
              <a:t>|</a:t>
            </a:r>
          </a:p>
          <a:p>
            <a:pPr>
              <a:buNone/>
            </a:pPr>
            <a:r>
              <a:rPr lang="en-US" dirty="0" smtClean="0"/>
              <a:t>                       </a:t>
            </a:r>
            <a:r>
              <a:rPr lang="en-US" dirty="0" smtClean="0">
                <a:latin typeface="Cambria Math"/>
                <a:ea typeface="Cambria Math"/>
              </a:rPr>
              <a:t>≤ </a:t>
            </a:r>
            <a:r>
              <a:rPr lang="en-US" dirty="0" smtClean="0"/>
              <a:t>|</a:t>
            </a:r>
            <a:r>
              <a:rPr lang="en-US" i="1" dirty="0" err="1" smtClean="0"/>
              <a:t>a</a:t>
            </a:r>
            <a:r>
              <a:rPr lang="en-US" i="1" baseline="-25000" dirty="0" err="1" smtClean="0"/>
              <a:t>n</a:t>
            </a:r>
            <a:r>
              <a:rPr lang="en-US" dirty="0" err="1" smtClean="0"/>
              <a:t>|</a:t>
            </a:r>
            <a:r>
              <a:rPr lang="en-US" i="1" dirty="0" err="1" smtClean="0"/>
              <a:t>x</a:t>
            </a:r>
            <a:r>
              <a:rPr lang="en-US" i="1" baseline="30000" dirty="0" err="1" smtClean="0"/>
              <a:t>n</a:t>
            </a:r>
            <a:r>
              <a:rPr lang="en-US" dirty="0" smtClean="0"/>
              <a:t> + |</a:t>
            </a:r>
            <a:r>
              <a:rPr lang="en-US" i="1" dirty="0" smtClean="0"/>
              <a:t>a</a:t>
            </a:r>
            <a:r>
              <a:rPr lang="en-US" i="1" baseline="-25000" dirty="0" smtClean="0"/>
              <a:t>n-</a:t>
            </a:r>
            <a:r>
              <a:rPr lang="en-US" baseline="-25000" dirty="0" smtClean="0">
                <a:ea typeface="Cambria Math" pitchFamily="18" charset="0"/>
              </a:rPr>
              <a:t>1</a:t>
            </a:r>
            <a:r>
              <a:rPr lang="en-US" i="1" dirty="0" smtClean="0"/>
              <a:t>| x</a:t>
            </a:r>
            <a:r>
              <a:rPr lang="en-US" i="1" baseline="30000" dirty="0" smtClean="0"/>
              <a:t>n-</a:t>
            </a:r>
            <a:r>
              <a:rPr lang="en-US" baseline="30000" dirty="0" smtClean="0"/>
              <a:t>1 </a:t>
            </a:r>
            <a:r>
              <a:rPr lang="en-US" i="1" dirty="0" smtClean="0"/>
              <a:t>+ </a:t>
            </a:r>
            <a:r>
              <a:rPr lang="en-US" i="1" dirty="0" smtClean="0">
                <a:ea typeface="Cambria Math"/>
              </a:rPr>
              <a:t>∙∙∙</a:t>
            </a:r>
            <a:r>
              <a:rPr lang="en-US" i="1" dirty="0" smtClean="0">
                <a:latin typeface="Cambria Math"/>
                <a:ea typeface="Cambria Math"/>
              </a:rPr>
              <a:t> </a:t>
            </a:r>
            <a:r>
              <a:rPr lang="en-US" dirty="0" smtClean="0">
                <a:ea typeface="Cambria Math"/>
              </a:rPr>
              <a:t>+ |</a:t>
            </a:r>
            <a:r>
              <a:rPr lang="en-US" i="1" dirty="0" smtClean="0"/>
              <a:t>a</a:t>
            </a:r>
            <a:r>
              <a:rPr lang="en-US" baseline="-25000" dirty="0" smtClean="0"/>
              <a:t>1</a:t>
            </a:r>
            <a:r>
              <a:rPr lang="en-US" dirty="0" smtClean="0"/>
              <a:t>|</a:t>
            </a:r>
            <a:r>
              <a:rPr lang="en-US" i="1" dirty="0" smtClean="0"/>
              <a:t>x</a:t>
            </a:r>
            <a:r>
              <a:rPr lang="en-US" baseline="30000" dirty="0" smtClean="0"/>
              <a:t>1</a:t>
            </a:r>
            <a:r>
              <a:rPr lang="en-US" dirty="0" smtClean="0"/>
              <a:t> </a:t>
            </a:r>
            <a:r>
              <a:rPr lang="en-US" dirty="0" smtClean="0">
                <a:ea typeface="Cambria Math"/>
              </a:rPr>
              <a:t>+ |</a:t>
            </a:r>
            <a:r>
              <a:rPr lang="en-US" i="1" dirty="0" smtClean="0"/>
              <a:t>a</a:t>
            </a:r>
            <a:r>
              <a:rPr lang="en-US" baseline="-25000" dirty="0" smtClean="0"/>
              <a:t>1</a:t>
            </a:r>
            <a:r>
              <a:rPr lang="en-US" dirty="0" smtClean="0"/>
              <a:t>|</a:t>
            </a:r>
          </a:p>
          <a:p>
            <a:pPr>
              <a:buNone/>
            </a:pPr>
            <a:r>
              <a:rPr lang="en-US" dirty="0" smtClean="0"/>
              <a:t>                       </a:t>
            </a:r>
            <a:r>
              <a:rPr lang="en-US" dirty="0" smtClean="0">
                <a:latin typeface="Cambria Math"/>
                <a:ea typeface="Cambria Math"/>
              </a:rPr>
              <a:t>= </a:t>
            </a:r>
            <a:r>
              <a:rPr lang="en-US" i="1" dirty="0" err="1" smtClean="0"/>
              <a:t>x</a:t>
            </a:r>
            <a:r>
              <a:rPr lang="en-US" i="1" baseline="30000" dirty="0" err="1" smtClean="0"/>
              <a:t>n</a:t>
            </a:r>
            <a:r>
              <a:rPr lang="en-US" i="1" baseline="30000" dirty="0" smtClean="0"/>
              <a:t> </a:t>
            </a:r>
            <a:r>
              <a:rPr lang="en-US" dirty="0" smtClean="0"/>
              <a:t>(|</a:t>
            </a:r>
            <a:r>
              <a:rPr lang="en-US" i="1" dirty="0" smtClean="0"/>
              <a:t>a</a:t>
            </a:r>
            <a:r>
              <a:rPr lang="en-US" i="1" baseline="-25000" dirty="0" smtClean="0"/>
              <a:t>n</a:t>
            </a:r>
            <a:r>
              <a:rPr lang="en-US" dirty="0" smtClean="0"/>
              <a:t>| + |</a:t>
            </a:r>
            <a:r>
              <a:rPr lang="en-US" i="1" dirty="0" smtClean="0"/>
              <a:t>a</a:t>
            </a:r>
            <a:r>
              <a:rPr lang="en-US" i="1" baseline="-25000" dirty="0" smtClean="0"/>
              <a:t>n-</a:t>
            </a:r>
            <a:r>
              <a:rPr lang="en-US" baseline="-25000" dirty="0" smtClean="0">
                <a:ea typeface="Cambria Math" pitchFamily="18" charset="0"/>
              </a:rPr>
              <a:t>1</a:t>
            </a:r>
            <a:r>
              <a:rPr lang="en-US" i="1" dirty="0" smtClean="0"/>
              <a:t>| /x</a:t>
            </a:r>
            <a:r>
              <a:rPr lang="en-US" baseline="30000" dirty="0" smtClean="0"/>
              <a:t> </a:t>
            </a:r>
            <a:r>
              <a:rPr lang="en-US" i="1" dirty="0" smtClean="0"/>
              <a:t>+ </a:t>
            </a:r>
            <a:r>
              <a:rPr lang="en-US" i="1" dirty="0" smtClean="0">
                <a:ea typeface="Cambria Math"/>
              </a:rPr>
              <a:t>∙∙∙</a:t>
            </a:r>
            <a:r>
              <a:rPr lang="en-US" i="1" dirty="0" smtClean="0">
                <a:latin typeface="Cambria Math"/>
                <a:ea typeface="Cambria Math"/>
              </a:rPr>
              <a:t> </a:t>
            </a:r>
            <a:r>
              <a:rPr lang="en-US" dirty="0" smtClean="0">
                <a:ea typeface="Cambria Math"/>
              </a:rPr>
              <a:t>+ |</a:t>
            </a:r>
            <a:r>
              <a:rPr lang="en-US" i="1" dirty="0" smtClean="0"/>
              <a:t>a</a:t>
            </a:r>
            <a:r>
              <a:rPr lang="en-US" baseline="-25000" dirty="0" smtClean="0"/>
              <a:t>1</a:t>
            </a:r>
            <a:r>
              <a:rPr lang="en-US" dirty="0" smtClean="0"/>
              <a:t>|/</a:t>
            </a:r>
            <a:r>
              <a:rPr lang="en-US" i="1" dirty="0" smtClean="0"/>
              <a:t>x</a:t>
            </a:r>
            <a:r>
              <a:rPr lang="en-US" i="1" baseline="30000" dirty="0" smtClean="0"/>
              <a:t>n-</a:t>
            </a:r>
            <a:r>
              <a:rPr lang="en-US" baseline="30000" dirty="0" smtClean="0"/>
              <a:t>1</a:t>
            </a:r>
            <a:r>
              <a:rPr lang="en-US" dirty="0" smtClean="0"/>
              <a:t> </a:t>
            </a:r>
            <a:r>
              <a:rPr lang="en-US" dirty="0" smtClean="0">
                <a:ea typeface="Cambria Math"/>
              </a:rPr>
              <a:t>+ |</a:t>
            </a:r>
            <a:r>
              <a:rPr lang="en-US" i="1" dirty="0" smtClean="0"/>
              <a:t>a</a:t>
            </a:r>
            <a:r>
              <a:rPr lang="en-US" baseline="-25000" dirty="0" smtClean="0"/>
              <a:t>1</a:t>
            </a:r>
            <a:r>
              <a:rPr lang="en-US" dirty="0" smtClean="0"/>
              <a:t>|/</a:t>
            </a:r>
            <a:r>
              <a:rPr lang="en-US" i="1" dirty="0" smtClean="0"/>
              <a:t> </a:t>
            </a:r>
            <a:r>
              <a:rPr lang="en-US" i="1" dirty="0" err="1" smtClean="0"/>
              <a:t>x</a:t>
            </a:r>
            <a:r>
              <a:rPr lang="en-US" i="1" baseline="30000" dirty="0" err="1" smtClean="0"/>
              <a:t>n</a:t>
            </a:r>
            <a:r>
              <a:rPr lang="en-US" dirty="0" smtClean="0"/>
              <a:t>)</a:t>
            </a:r>
            <a:endParaRPr lang="en-US" i="1" baseline="30000" dirty="0" smtClean="0"/>
          </a:p>
          <a:p>
            <a:pPr>
              <a:buNone/>
            </a:pPr>
            <a:r>
              <a:rPr lang="en-US" dirty="0" smtClean="0"/>
              <a:t>                       </a:t>
            </a:r>
            <a:r>
              <a:rPr lang="en-US" dirty="0" smtClean="0">
                <a:latin typeface="Cambria Math"/>
                <a:ea typeface="Cambria Math"/>
              </a:rPr>
              <a:t>≤ </a:t>
            </a:r>
            <a:r>
              <a:rPr lang="en-US" i="1" dirty="0" err="1" smtClean="0"/>
              <a:t>x</a:t>
            </a:r>
            <a:r>
              <a:rPr lang="en-US" i="1" baseline="30000" dirty="0" err="1" smtClean="0"/>
              <a:t>n</a:t>
            </a:r>
            <a:r>
              <a:rPr lang="en-US" i="1" baseline="30000" dirty="0" smtClean="0"/>
              <a:t> </a:t>
            </a:r>
            <a:r>
              <a:rPr lang="en-US" dirty="0" smtClean="0"/>
              <a:t>(|</a:t>
            </a:r>
            <a:r>
              <a:rPr lang="en-US" i="1" dirty="0" smtClean="0"/>
              <a:t>a</a:t>
            </a:r>
            <a:r>
              <a:rPr lang="en-US" i="1" baseline="-25000" dirty="0" smtClean="0"/>
              <a:t>n</a:t>
            </a:r>
            <a:r>
              <a:rPr lang="en-US" dirty="0" smtClean="0"/>
              <a:t>| + |</a:t>
            </a:r>
            <a:r>
              <a:rPr lang="en-US" i="1" dirty="0" smtClean="0"/>
              <a:t>a</a:t>
            </a:r>
            <a:r>
              <a:rPr lang="en-US" i="1" baseline="-25000" dirty="0" smtClean="0"/>
              <a:t>n-</a:t>
            </a:r>
            <a:r>
              <a:rPr lang="en-US" baseline="-25000" dirty="0" smtClean="0">
                <a:ea typeface="Cambria Math" pitchFamily="18" charset="0"/>
              </a:rPr>
              <a:t>1</a:t>
            </a:r>
            <a:r>
              <a:rPr lang="en-US" i="1" dirty="0" smtClean="0"/>
              <a:t>| + </a:t>
            </a:r>
            <a:r>
              <a:rPr lang="en-US" i="1" dirty="0" smtClean="0">
                <a:ea typeface="Cambria Math"/>
              </a:rPr>
              <a:t>∙∙∙</a:t>
            </a:r>
            <a:r>
              <a:rPr lang="en-US" i="1" dirty="0" smtClean="0">
                <a:latin typeface="Cambria Math"/>
                <a:ea typeface="Cambria Math"/>
              </a:rPr>
              <a:t> </a:t>
            </a:r>
            <a:r>
              <a:rPr lang="en-US" dirty="0" smtClean="0">
                <a:ea typeface="Cambria Math"/>
              </a:rPr>
              <a:t>+ |</a:t>
            </a:r>
            <a:r>
              <a:rPr lang="en-US" i="1" dirty="0" smtClean="0"/>
              <a:t>a</a:t>
            </a:r>
            <a:r>
              <a:rPr lang="en-US" baseline="-25000" dirty="0" smtClean="0"/>
              <a:t>1</a:t>
            </a:r>
            <a:r>
              <a:rPr lang="en-US" dirty="0" smtClean="0"/>
              <a:t>|</a:t>
            </a:r>
            <a:r>
              <a:rPr lang="en-US" dirty="0" smtClean="0">
                <a:ea typeface="Cambria Math"/>
              </a:rPr>
              <a:t>+ |</a:t>
            </a:r>
            <a:r>
              <a:rPr lang="en-US" i="1" dirty="0" smtClean="0"/>
              <a:t>a</a:t>
            </a:r>
            <a:r>
              <a:rPr lang="en-US" baseline="-25000" dirty="0" smtClean="0"/>
              <a:t>1</a:t>
            </a:r>
            <a:r>
              <a:rPr lang="en-US" dirty="0" smtClean="0"/>
              <a:t>|)</a:t>
            </a:r>
          </a:p>
          <a:p>
            <a:r>
              <a:rPr lang="en-US" dirty="0" smtClean="0"/>
              <a:t>Take </a:t>
            </a:r>
            <a:r>
              <a:rPr lang="en-US" i="1" dirty="0" smtClean="0"/>
              <a:t>C</a:t>
            </a:r>
            <a:r>
              <a:rPr lang="en-US" dirty="0" smtClean="0"/>
              <a:t> = |</a:t>
            </a:r>
            <a:r>
              <a:rPr lang="en-US" i="1" dirty="0" smtClean="0"/>
              <a:t>a</a:t>
            </a:r>
            <a:r>
              <a:rPr lang="en-US" i="1" baseline="-25000" dirty="0" smtClean="0"/>
              <a:t>n</a:t>
            </a:r>
            <a:r>
              <a:rPr lang="en-US" dirty="0" smtClean="0"/>
              <a:t>| + |</a:t>
            </a:r>
            <a:r>
              <a:rPr lang="en-US" i="1" dirty="0" smtClean="0"/>
              <a:t>a</a:t>
            </a:r>
            <a:r>
              <a:rPr lang="en-US" i="1" baseline="-25000" dirty="0" smtClean="0"/>
              <a:t>n-</a:t>
            </a:r>
            <a:r>
              <a:rPr lang="en-US" baseline="-25000" dirty="0" smtClean="0">
                <a:ea typeface="Cambria Math" pitchFamily="18" charset="0"/>
              </a:rPr>
              <a:t>1</a:t>
            </a:r>
            <a:r>
              <a:rPr lang="en-US" i="1" dirty="0" smtClean="0"/>
              <a:t>| + </a:t>
            </a:r>
            <a:r>
              <a:rPr lang="en-US" i="1" dirty="0" smtClean="0">
                <a:ea typeface="Cambria Math"/>
              </a:rPr>
              <a:t>∙∙∙</a:t>
            </a:r>
            <a:r>
              <a:rPr lang="en-US" i="1" dirty="0" smtClean="0">
                <a:latin typeface="Cambria Math"/>
                <a:ea typeface="Cambria Math"/>
              </a:rPr>
              <a:t> </a:t>
            </a:r>
            <a:r>
              <a:rPr lang="en-US" dirty="0" smtClean="0">
                <a:ea typeface="Cambria Math"/>
              </a:rPr>
              <a:t>+ |</a:t>
            </a:r>
            <a:r>
              <a:rPr lang="en-US" i="1" dirty="0" smtClean="0"/>
              <a:t>a</a:t>
            </a:r>
            <a:r>
              <a:rPr lang="en-US" baseline="-25000" dirty="0" smtClean="0"/>
              <a:t>1</a:t>
            </a:r>
            <a:r>
              <a:rPr lang="en-US" dirty="0" smtClean="0"/>
              <a:t>|</a:t>
            </a:r>
            <a:r>
              <a:rPr lang="en-US" dirty="0" smtClean="0">
                <a:ea typeface="Cambria Math"/>
              </a:rPr>
              <a:t>+ |</a:t>
            </a:r>
            <a:r>
              <a:rPr lang="en-US" i="1" dirty="0" smtClean="0"/>
              <a:t>a</a:t>
            </a:r>
            <a:r>
              <a:rPr lang="en-US" baseline="-25000" dirty="0" smtClean="0"/>
              <a:t>1</a:t>
            </a:r>
            <a:r>
              <a:rPr lang="en-US" dirty="0" smtClean="0"/>
              <a:t>| and </a:t>
            </a:r>
            <a:r>
              <a:rPr lang="en-US" i="1" dirty="0" smtClean="0"/>
              <a:t>k</a:t>
            </a:r>
            <a:r>
              <a:rPr lang="en-US" dirty="0" smtClean="0"/>
              <a:t> = </a:t>
            </a:r>
            <a:r>
              <a:rPr lang="en-US" dirty="0" smtClean="0">
                <a:latin typeface="Cambria Math" pitchFamily="18" charset="0"/>
                <a:ea typeface="Cambria Math" pitchFamily="18" charset="0"/>
              </a:rPr>
              <a:t>1. Then </a:t>
            </a:r>
            <a:r>
              <a:rPr lang="en-US" i="1" dirty="0" smtClean="0">
                <a:ea typeface="Cambria Math" pitchFamily="18" charset="0"/>
              </a:rPr>
              <a:t>f</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is </a:t>
            </a:r>
            <a:r>
              <a:rPr lang="en-US" i="1" dirty="0" smtClean="0">
                <a:latin typeface="Cambria Math" pitchFamily="18" charset="0"/>
                <a:ea typeface="Cambria Math" pitchFamily="18" charset="0"/>
              </a:rPr>
              <a:t>O</a:t>
            </a:r>
            <a:r>
              <a:rPr lang="en-US" dirty="0" smtClean="0">
                <a:latin typeface="Cambria Math" pitchFamily="18" charset="0"/>
                <a:ea typeface="Cambria Math" pitchFamily="18" charset="0"/>
              </a:rPr>
              <a:t>(</a:t>
            </a:r>
            <a:r>
              <a:rPr lang="en-US" i="1" dirty="0" err="1" smtClean="0"/>
              <a:t>x</a:t>
            </a:r>
            <a:r>
              <a:rPr lang="en-US" i="1" baseline="30000" dirty="0" err="1" smtClean="0"/>
              <a:t>n</a:t>
            </a:r>
            <a:r>
              <a:rPr lang="en-US" dirty="0" smtClean="0"/>
              <a:t>). </a:t>
            </a:r>
          </a:p>
          <a:p>
            <a:r>
              <a:rPr lang="en-US" dirty="0" smtClean="0"/>
              <a:t>The leading term </a:t>
            </a:r>
            <a:r>
              <a:rPr lang="en-US" i="1" dirty="0" err="1" smtClean="0"/>
              <a:t>a</a:t>
            </a:r>
            <a:r>
              <a:rPr lang="en-US" i="1" baseline="-25000" dirty="0" err="1" smtClean="0"/>
              <a:t>n</a:t>
            </a:r>
            <a:r>
              <a:rPr lang="en-US" i="1" dirty="0" err="1" smtClean="0"/>
              <a:t>x</a:t>
            </a:r>
            <a:r>
              <a:rPr lang="en-US" i="1" baseline="30000" dirty="0" err="1" smtClean="0"/>
              <a:t>n</a:t>
            </a:r>
            <a:r>
              <a:rPr lang="en-US" dirty="0" smtClean="0"/>
              <a:t> of a polynomial dominates its growth.  </a:t>
            </a:r>
            <a:endParaRPr lang="en-US" dirty="0"/>
          </a:p>
        </p:txBody>
      </p:sp>
      <p:pic>
        <p:nvPicPr>
          <p:cNvPr id="9" name="Picture 8" descr="addin_tmp.png"/>
          <p:cNvPicPr>
            <a:picLocks noChangeAspect="1"/>
          </p:cNvPicPr>
          <p:nvPr>
            <p:custDataLst>
              <p:tags r:id="rId1"/>
            </p:custDataLst>
          </p:nvPr>
        </p:nvPicPr>
        <p:blipFill>
          <a:blip r:embed="rId4" cstate="print"/>
          <a:stretch>
            <a:fillRect/>
          </a:stretch>
        </p:blipFill>
        <p:spPr>
          <a:xfrm>
            <a:off x="2438400" y="1981200"/>
            <a:ext cx="5745956" cy="342900"/>
          </a:xfrm>
          <a:prstGeom prst="rect">
            <a:avLst/>
          </a:prstGeom>
        </p:spPr>
      </p:pic>
      <p:pic>
        <p:nvPicPr>
          <p:cNvPr id="5" name="Picture 4" descr="addin_tmp.png"/>
          <p:cNvPicPr>
            <a:picLocks noChangeAspect="1"/>
          </p:cNvPicPr>
          <p:nvPr>
            <p:custDataLst>
              <p:tags r:id="rId2"/>
            </p:custDataLst>
          </p:nvPr>
        </p:nvPicPr>
        <p:blipFill>
          <a:blip r:embed="rId5" cstate="print"/>
          <a:stretch>
            <a:fillRect/>
          </a:stretch>
        </p:blipFill>
        <p:spPr>
          <a:xfrm>
            <a:off x="1524000" y="2438400"/>
            <a:ext cx="2117408" cy="242888"/>
          </a:xfrm>
          <a:prstGeom prst="rect">
            <a:avLst/>
          </a:prstGeom>
        </p:spPr>
      </p:pic>
      <p:sp>
        <p:nvSpPr>
          <p:cNvPr id="8" name="TextBox 7"/>
          <p:cNvSpPr txBox="1"/>
          <p:nvPr/>
        </p:nvSpPr>
        <p:spPr>
          <a:xfrm>
            <a:off x="6553200" y="2895600"/>
            <a:ext cx="2209800" cy="523220"/>
          </a:xfrm>
          <a:prstGeom prst="rect">
            <a:avLst/>
          </a:prstGeom>
          <a:noFill/>
        </p:spPr>
        <p:txBody>
          <a:bodyPr wrap="square" rtlCol="0">
            <a:spAutoFit/>
          </a:bodyPr>
          <a:lstStyle/>
          <a:p>
            <a:r>
              <a:rPr lang="en-US" sz="1400" dirty="0" smtClean="0">
                <a:solidFill>
                  <a:srgbClr val="C00000"/>
                </a:solidFill>
              </a:rPr>
              <a:t>Uses triangle inequality, an exercise in Section </a:t>
            </a:r>
            <a:r>
              <a:rPr lang="en-US" sz="1400" dirty="0" smtClean="0">
                <a:solidFill>
                  <a:srgbClr val="C00000"/>
                </a:solidFill>
                <a:latin typeface="Cambria Math" pitchFamily="18" charset="0"/>
                <a:ea typeface="Cambria Math" pitchFamily="18" charset="0"/>
              </a:rPr>
              <a:t>1.8</a:t>
            </a:r>
            <a:r>
              <a:rPr lang="en-US" sz="1400" dirty="0" smtClean="0">
                <a:solidFill>
                  <a:srgbClr val="C00000"/>
                </a:solidFill>
              </a:rPr>
              <a:t>.</a:t>
            </a:r>
            <a:endParaRPr lang="en-US" sz="1400" dirty="0">
              <a:solidFill>
                <a:srgbClr val="C00000"/>
              </a:solidFill>
            </a:endParaRPr>
          </a:p>
        </p:txBody>
      </p:sp>
      <p:sp>
        <p:nvSpPr>
          <p:cNvPr id="10" name="TextBox 9"/>
          <p:cNvSpPr txBox="1"/>
          <p:nvPr/>
        </p:nvSpPr>
        <p:spPr>
          <a:xfrm>
            <a:off x="304800" y="3886200"/>
            <a:ext cx="1752600" cy="307777"/>
          </a:xfrm>
          <a:prstGeom prst="rect">
            <a:avLst/>
          </a:prstGeom>
          <a:noFill/>
        </p:spPr>
        <p:txBody>
          <a:bodyPr wrap="square" rtlCol="0">
            <a:spAutoFit/>
          </a:bodyPr>
          <a:lstStyle/>
          <a:p>
            <a:r>
              <a:rPr lang="en-US" sz="1400" dirty="0" smtClean="0"/>
              <a:t>   </a:t>
            </a:r>
            <a:r>
              <a:rPr lang="en-US" sz="1400" dirty="0" smtClean="0">
                <a:solidFill>
                  <a:srgbClr val="C00000"/>
                </a:solidFill>
              </a:rPr>
              <a:t>Assuming </a:t>
            </a:r>
            <a:r>
              <a:rPr lang="en-US" sz="1400" i="1" dirty="0" smtClean="0">
                <a:solidFill>
                  <a:srgbClr val="C00000"/>
                </a:solidFill>
              </a:rPr>
              <a:t>x</a:t>
            </a:r>
            <a:r>
              <a:rPr lang="en-US" sz="1400" dirty="0" smtClean="0">
                <a:solidFill>
                  <a:srgbClr val="C00000"/>
                </a:solidFill>
              </a:rPr>
              <a:t> &gt; </a:t>
            </a:r>
            <a:r>
              <a:rPr lang="en-US" sz="1400" dirty="0" smtClean="0">
                <a:solidFill>
                  <a:srgbClr val="C00000"/>
                </a:solidFill>
                <a:latin typeface="Cambria Math" pitchFamily="18" charset="0"/>
                <a:ea typeface="Cambria Math" pitchFamily="18" charset="0"/>
              </a:rPr>
              <a:t>1</a:t>
            </a:r>
            <a:endParaRPr lang="en-US" sz="1400" dirty="0">
              <a:solidFill>
                <a:srgbClr val="C00000"/>
              </a:solidFill>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Big-</a:t>
            </a:r>
            <a:r>
              <a:rPr lang="en-US" i="1" dirty="0" smtClean="0"/>
              <a:t>O</a:t>
            </a:r>
            <a:r>
              <a:rPr lang="en-US" dirty="0" smtClean="0"/>
              <a:t> Estimates for some Important Functions</a:t>
            </a:r>
            <a:endParaRPr lang="en-US" dirty="0"/>
          </a:p>
        </p:txBody>
      </p:sp>
      <p:sp>
        <p:nvSpPr>
          <p:cNvPr id="3" name="Content Placeholder 2"/>
          <p:cNvSpPr>
            <a:spLocks noGrp="1"/>
          </p:cNvSpPr>
          <p:nvPr>
            <p:ph idx="1"/>
          </p:nvPr>
        </p:nvSpPr>
        <p:spPr/>
        <p:txBody>
          <a:bodyPr/>
          <a:lstStyle/>
          <a:p>
            <a:pPr>
              <a:buNone/>
            </a:pPr>
            <a:r>
              <a:rPr lang="en-US" b="1" dirty="0" smtClean="0"/>
              <a:t>   Example</a:t>
            </a:r>
            <a:r>
              <a:rPr lang="en-US" dirty="0" smtClean="0"/>
              <a:t>: Use big-</a:t>
            </a:r>
            <a:r>
              <a:rPr lang="en-US" i="1" dirty="0" smtClean="0"/>
              <a:t>O</a:t>
            </a:r>
            <a:r>
              <a:rPr lang="en-US" dirty="0" smtClean="0"/>
              <a:t> notation to estimate the sum of the first </a:t>
            </a:r>
            <a:r>
              <a:rPr lang="en-US" i="1" dirty="0" smtClean="0"/>
              <a:t>n</a:t>
            </a:r>
            <a:r>
              <a:rPr lang="en-US" dirty="0" smtClean="0"/>
              <a:t> positive integers.</a:t>
            </a:r>
          </a:p>
          <a:p>
            <a:pPr>
              <a:buNone/>
            </a:pPr>
            <a:r>
              <a:rPr lang="en-US" b="1" dirty="0" smtClean="0"/>
              <a:t>   Solution</a:t>
            </a:r>
            <a:r>
              <a:rPr lang="en-US" dirty="0" smtClean="0"/>
              <a:t>:</a:t>
            </a:r>
          </a:p>
          <a:p>
            <a:pPr>
              <a:buNone/>
            </a:pPr>
            <a:endParaRPr lang="en-US" dirty="0" smtClean="0"/>
          </a:p>
          <a:p>
            <a:pPr>
              <a:buNone/>
            </a:pPr>
            <a:r>
              <a:rPr lang="en-US" b="1" dirty="0" smtClean="0"/>
              <a:t>   Example</a:t>
            </a:r>
            <a:r>
              <a:rPr lang="en-US" dirty="0" smtClean="0"/>
              <a:t>: Use big-</a:t>
            </a:r>
            <a:r>
              <a:rPr lang="en-US" i="1" dirty="0" smtClean="0"/>
              <a:t>O</a:t>
            </a:r>
            <a:r>
              <a:rPr lang="en-US" dirty="0" smtClean="0"/>
              <a:t> notation to estimate the factorial function </a:t>
            </a:r>
          </a:p>
          <a:p>
            <a:pPr>
              <a:buNone/>
            </a:pPr>
            <a:r>
              <a:rPr lang="en-US" b="1" dirty="0" smtClean="0"/>
              <a:t>   Solution</a:t>
            </a:r>
            <a:r>
              <a:rPr lang="en-US" dirty="0" smtClean="0"/>
              <a:t>:</a:t>
            </a:r>
          </a:p>
          <a:p>
            <a:pPr>
              <a:buNone/>
            </a:pPr>
            <a:endParaRPr lang="en-US" dirty="0"/>
          </a:p>
        </p:txBody>
      </p:sp>
      <p:pic>
        <p:nvPicPr>
          <p:cNvPr id="21" name="Picture 20" descr="addin_tmp.png"/>
          <p:cNvPicPr>
            <a:picLocks noChangeAspect="1"/>
          </p:cNvPicPr>
          <p:nvPr>
            <p:custDataLst>
              <p:tags r:id="rId1"/>
            </p:custDataLst>
          </p:nvPr>
        </p:nvPicPr>
        <p:blipFill>
          <a:blip r:embed="rId7" cstate="print"/>
          <a:stretch>
            <a:fillRect/>
          </a:stretch>
        </p:blipFill>
        <p:spPr>
          <a:xfrm>
            <a:off x="2362200" y="2895600"/>
            <a:ext cx="5272088" cy="309563"/>
          </a:xfrm>
          <a:prstGeom prst="rect">
            <a:avLst/>
          </a:prstGeom>
        </p:spPr>
      </p:pic>
      <p:pic>
        <p:nvPicPr>
          <p:cNvPr id="22" name="Picture 21" descr="addin_tmp.png"/>
          <p:cNvPicPr>
            <a:picLocks noChangeAspect="1"/>
          </p:cNvPicPr>
          <p:nvPr>
            <p:custDataLst>
              <p:tags r:id="rId2"/>
            </p:custDataLst>
          </p:nvPr>
        </p:nvPicPr>
        <p:blipFill>
          <a:blip r:embed="rId8" cstate="print"/>
          <a:stretch>
            <a:fillRect/>
          </a:stretch>
        </p:blipFill>
        <p:spPr>
          <a:xfrm>
            <a:off x="1371600" y="3429000"/>
            <a:ext cx="6603206" cy="342900"/>
          </a:xfrm>
          <a:prstGeom prst="rect">
            <a:avLst/>
          </a:prstGeom>
        </p:spPr>
      </p:pic>
      <p:pic>
        <p:nvPicPr>
          <p:cNvPr id="19" name="Picture 18" descr="addin_tmp.png"/>
          <p:cNvPicPr>
            <a:picLocks noChangeAspect="1"/>
          </p:cNvPicPr>
          <p:nvPr>
            <p:custDataLst>
              <p:tags r:id="rId3"/>
            </p:custDataLst>
          </p:nvPr>
        </p:nvPicPr>
        <p:blipFill>
          <a:blip r:embed="rId9" cstate="print"/>
          <a:stretch>
            <a:fillRect/>
          </a:stretch>
        </p:blipFill>
        <p:spPr>
          <a:xfrm>
            <a:off x="1143001" y="5334000"/>
            <a:ext cx="6360319" cy="273844"/>
          </a:xfrm>
          <a:prstGeom prst="rect">
            <a:avLst/>
          </a:prstGeom>
        </p:spPr>
      </p:pic>
      <p:pic>
        <p:nvPicPr>
          <p:cNvPr id="18" name="Picture 17" descr="addin_tmp.png"/>
          <p:cNvPicPr>
            <a:picLocks noChangeAspect="1"/>
          </p:cNvPicPr>
          <p:nvPr>
            <p:custDataLst>
              <p:tags r:id="rId4"/>
            </p:custDataLst>
          </p:nvPr>
        </p:nvPicPr>
        <p:blipFill>
          <a:blip r:embed="rId10" cstate="print"/>
          <a:stretch>
            <a:fillRect/>
          </a:stretch>
        </p:blipFill>
        <p:spPr>
          <a:xfrm>
            <a:off x="2133600" y="5943600"/>
            <a:ext cx="4893469" cy="319088"/>
          </a:xfrm>
          <a:prstGeom prst="rect">
            <a:avLst/>
          </a:prstGeom>
        </p:spPr>
      </p:pic>
      <p:pic>
        <p:nvPicPr>
          <p:cNvPr id="11" name="Picture 10" descr="addin_tmp.png"/>
          <p:cNvPicPr>
            <a:picLocks noChangeAspect="1"/>
          </p:cNvPicPr>
          <p:nvPr>
            <p:custDataLst>
              <p:tags r:id="rId5"/>
            </p:custDataLst>
          </p:nvPr>
        </p:nvPicPr>
        <p:blipFill>
          <a:blip r:embed="rId11" cstate="print"/>
          <a:stretch>
            <a:fillRect/>
          </a:stretch>
        </p:blipFill>
        <p:spPr>
          <a:xfrm>
            <a:off x="2362200" y="4267200"/>
            <a:ext cx="3914775" cy="319088"/>
          </a:xfrm>
          <a:prstGeom prst="rect">
            <a:avLst/>
          </a:prstGeom>
        </p:spPr>
      </p:pic>
      <p:sp>
        <p:nvSpPr>
          <p:cNvPr id="9" name="TextBox 8"/>
          <p:cNvSpPr txBox="1"/>
          <p:nvPr/>
        </p:nvSpPr>
        <p:spPr>
          <a:xfrm>
            <a:off x="5943600" y="6400800"/>
            <a:ext cx="2057400" cy="369332"/>
          </a:xfrm>
          <a:prstGeom prst="rect">
            <a:avLst/>
          </a:prstGeom>
          <a:noFill/>
        </p:spPr>
        <p:txBody>
          <a:bodyPr wrap="square" rtlCol="0">
            <a:spAutoFit/>
          </a:bodyPr>
          <a:lstStyle/>
          <a:p>
            <a:r>
              <a:rPr lang="en-US" dirty="0" smtClean="0"/>
              <a:t>Continued </a:t>
            </a:r>
            <a:r>
              <a:rPr lang="en-US" dirty="0" smtClean="0">
                <a:latin typeface="Cambria Math"/>
                <a:ea typeface="Cambria Math"/>
              </a:rPr>
              <a: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Big-</a:t>
            </a:r>
            <a:r>
              <a:rPr lang="en-US" i="1" dirty="0" smtClean="0"/>
              <a:t>O</a:t>
            </a:r>
            <a:r>
              <a:rPr lang="en-US" dirty="0" smtClean="0"/>
              <a:t> Estimates for some Important Functions</a:t>
            </a:r>
            <a:endParaRPr lang="en-US" dirty="0"/>
          </a:p>
        </p:txBody>
      </p:sp>
      <p:sp>
        <p:nvSpPr>
          <p:cNvPr id="3" name="Content Placeholder 2"/>
          <p:cNvSpPr>
            <a:spLocks noGrp="1"/>
          </p:cNvSpPr>
          <p:nvPr>
            <p:ph idx="1"/>
          </p:nvPr>
        </p:nvSpPr>
        <p:spPr/>
        <p:txBody>
          <a:bodyPr/>
          <a:lstStyle/>
          <a:p>
            <a:pPr>
              <a:buNone/>
            </a:pPr>
            <a:r>
              <a:rPr lang="en-US" b="1" dirty="0" smtClean="0"/>
              <a:t>   Example</a:t>
            </a:r>
            <a:r>
              <a:rPr lang="en-US" dirty="0" smtClean="0"/>
              <a:t>: Use big-</a:t>
            </a:r>
            <a:r>
              <a:rPr lang="en-US" i="1" dirty="0" smtClean="0"/>
              <a:t>O</a:t>
            </a:r>
            <a:r>
              <a:rPr lang="en-US" dirty="0" smtClean="0"/>
              <a:t> notation to estimate log </a:t>
            </a:r>
            <a:r>
              <a:rPr lang="en-US" i="1" dirty="0" smtClean="0"/>
              <a:t>n</a:t>
            </a:r>
            <a:r>
              <a:rPr lang="en-US" dirty="0" smtClean="0"/>
              <a:t>!</a:t>
            </a:r>
          </a:p>
          <a:p>
            <a:pPr>
              <a:buNone/>
            </a:pPr>
            <a:r>
              <a:rPr lang="en-US" b="1" dirty="0" smtClean="0"/>
              <a:t>   Solution</a:t>
            </a:r>
            <a:r>
              <a:rPr lang="en-US" dirty="0" smtClean="0"/>
              <a:t>: Given that                  (previous slide) </a:t>
            </a:r>
          </a:p>
          <a:p>
            <a:pPr>
              <a:buNone/>
            </a:pPr>
            <a:r>
              <a:rPr lang="en-US" dirty="0" smtClean="0"/>
              <a:t>                     then                                    .</a:t>
            </a:r>
          </a:p>
          <a:p>
            <a:pPr>
              <a:buNone/>
            </a:pPr>
            <a:r>
              <a:rPr lang="en-US" dirty="0" smtClean="0"/>
              <a:t>     Hence, log(</a:t>
            </a:r>
            <a:r>
              <a:rPr lang="en-US" i="1" dirty="0" smtClean="0"/>
              <a:t>n</a:t>
            </a:r>
            <a:r>
              <a:rPr lang="en-US" dirty="0" smtClean="0"/>
              <a:t>!) is </a:t>
            </a:r>
            <a:r>
              <a:rPr lang="en-US" i="1" dirty="0" smtClean="0"/>
              <a:t>O</a:t>
            </a:r>
            <a:r>
              <a:rPr lang="en-US" dirty="0" smtClean="0"/>
              <a:t>(</a:t>
            </a:r>
            <a:r>
              <a:rPr lang="en-US" i="1" dirty="0" err="1" smtClean="0"/>
              <a:t>n</a:t>
            </a:r>
            <a:r>
              <a:rPr lang="en-US" dirty="0" err="1" smtClean="0">
                <a:latin typeface="Cambria Math"/>
                <a:ea typeface="Cambria Math"/>
              </a:rPr>
              <a:t>∙log</a:t>
            </a:r>
            <a:r>
              <a:rPr lang="en-US" dirty="0" smtClean="0">
                <a:latin typeface="Cambria Math"/>
                <a:ea typeface="Cambria Math"/>
              </a:rPr>
              <a:t>(</a:t>
            </a:r>
            <a:r>
              <a:rPr lang="en-US" i="1" dirty="0" smtClean="0">
                <a:latin typeface="Cambria Math"/>
                <a:ea typeface="Cambria Math"/>
              </a:rPr>
              <a:t>n</a:t>
            </a:r>
            <a:r>
              <a:rPr lang="en-US" dirty="0" smtClean="0">
                <a:latin typeface="Cambria Math"/>
                <a:ea typeface="Cambria Math"/>
              </a:rPr>
              <a:t>)) taking </a:t>
            </a:r>
            <a:r>
              <a:rPr lang="en-US" i="1" dirty="0" smtClean="0">
                <a:ea typeface="Cambria Math"/>
              </a:rPr>
              <a:t>C </a:t>
            </a:r>
            <a:r>
              <a:rPr lang="en-US" dirty="0" smtClean="0">
                <a:latin typeface="Cambria Math"/>
                <a:ea typeface="Cambria Math"/>
              </a:rPr>
              <a:t>= 1 and </a:t>
            </a:r>
            <a:r>
              <a:rPr lang="en-US" i="1" dirty="0" smtClean="0">
                <a:latin typeface="Cambria Math"/>
                <a:ea typeface="Cambria Math"/>
              </a:rPr>
              <a:t>k</a:t>
            </a:r>
            <a:r>
              <a:rPr lang="en-US" dirty="0" smtClean="0">
                <a:latin typeface="Cambria Math"/>
                <a:ea typeface="Cambria Math"/>
              </a:rPr>
              <a:t> = 1.</a:t>
            </a:r>
            <a:endParaRPr lang="en-US" dirty="0" smtClean="0"/>
          </a:p>
          <a:p>
            <a:pPr>
              <a:buNone/>
            </a:pPr>
            <a:r>
              <a:rPr lang="en-US" b="1" dirty="0" smtClean="0"/>
              <a:t>   </a:t>
            </a:r>
            <a:endParaRPr lang="en-US" dirty="0"/>
          </a:p>
        </p:txBody>
      </p:sp>
      <p:pic>
        <p:nvPicPr>
          <p:cNvPr id="10" name="Picture 9" descr="addin_tmp.png"/>
          <p:cNvPicPr>
            <a:picLocks noChangeAspect="1"/>
          </p:cNvPicPr>
          <p:nvPr>
            <p:custDataLst>
              <p:tags r:id="rId1"/>
            </p:custDataLst>
          </p:nvPr>
        </p:nvPicPr>
        <p:blipFill>
          <a:blip r:embed="rId4" cstate="print"/>
          <a:stretch>
            <a:fillRect/>
          </a:stretch>
        </p:blipFill>
        <p:spPr>
          <a:xfrm>
            <a:off x="4038600" y="2514600"/>
            <a:ext cx="1119188" cy="273844"/>
          </a:xfrm>
          <a:prstGeom prst="rect">
            <a:avLst/>
          </a:prstGeom>
        </p:spPr>
      </p:pic>
      <p:pic>
        <p:nvPicPr>
          <p:cNvPr id="6" name="Picture 5" descr="addin_tmp.png"/>
          <p:cNvPicPr>
            <a:picLocks noChangeAspect="1"/>
          </p:cNvPicPr>
          <p:nvPr>
            <p:custDataLst>
              <p:tags r:id="rId2"/>
            </p:custDataLst>
          </p:nvPr>
        </p:nvPicPr>
        <p:blipFill>
          <a:blip r:embed="rId5" cstate="print"/>
          <a:stretch>
            <a:fillRect/>
          </a:stretch>
        </p:blipFill>
        <p:spPr>
          <a:xfrm>
            <a:off x="3200400" y="2971800"/>
            <a:ext cx="2659856" cy="319088"/>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Display of Growth of Functions</a:t>
            </a:r>
            <a:endParaRPr lang="en-US" dirty="0"/>
          </a:p>
        </p:txBody>
      </p:sp>
      <p:pic>
        <p:nvPicPr>
          <p:cNvPr id="5" name="Content Placeholder 3" descr="0309.jpg"/>
          <p:cNvPicPr>
            <a:picLocks noGrp="1" noChangeAspect="1"/>
          </p:cNvPicPr>
          <p:nvPr>
            <p:ph idx="1"/>
          </p:nvPr>
        </p:nvPicPr>
        <p:blipFill>
          <a:blip r:embed="rId2" cstate="print"/>
          <a:stretch>
            <a:fillRect/>
          </a:stretch>
        </p:blipFill>
        <p:spPr>
          <a:xfrm>
            <a:off x="3250276" y="2362200"/>
            <a:ext cx="3836324" cy="3118499"/>
          </a:xfrm>
        </p:spPr>
      </p:pic>
      <p:sp>
        <p:nvSpPr>
          <p:cNvPr id="6" name="TextBox 5"/>
          <p:cNvSpPr txBox="1"/>
          <p:nvPr/>
        </p:nvSpPr>
        <p:spPr>
          <a:xfrm>
            <a:off x="1219200" y="5562600"/>
            <a:ext cx="6781800" cy="369332"/>
          </a:xfrm>
          <a:prstGeom prst="rect">
            <a:avLst/>
          </a:prstGeom>
          <a:noFill/>
        </p:spPr>
        <p:txBody>
          <a:bodyPr wrap="square" rtlCol="0">
            <a:spAutoFit/>
          </a:bodyPr>
          <a:lstStyle/>
          <a:p>
            <a:r>
              <a:rPr lang="en-US" b="1" dirty="0" smtClean="0"/>
              <a:t>Note the difference in behavior of functions as </a:t>
            </a:r>
            <a:r>
              <a:rPr lang="en-US" b="1" i="1" dirty="0" smtClean="0"/>
              <a:t>n</a:t>
            </a:r>
            <a:r>
              <a:rPr lang="en-US" b="1" dirty="0" smtClean="0"/>
              <a:t> gets larger</a:t>
            </a:r>
            <a:endParaRPr lang="en-US"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Useful Big-</a:t>
            </a:r>
            <a:r>
              <a:rPr lang="en-US" sz="4000" i="1" dirty="0" smtClean="0"/>
              <a:t>O</a:t>
            </a:r>
            <a:r>
              <a:rPr lang="en-US" sz="4000" dirty="0" smtClean="0"/>
              <a:t> Estimates Involving Logarithms, Powers, and Exponents</a:t>
            </a:r>
            <a:endParaRPr lang="en-US" sz="4000" dirty="0"/>
          </a:p>
        </p:txBody>
      </p:sp>
      <p:sp>
        <p:nvSpPr>
          <p:cNvPr id="3" name="Content Placeholder 2"/>
          <p:cNvSpPr>
            <a:spLocks noGrp="1"/>
          </p:cNvSpPr>
          <p:nvPr>
            <p:ph idx="1"/>
          </p:nvPr>
        </p:nvSpPr>
        <p:spPr/>
        <p:txBody>
          <a:bodyPr/>
          <a:lstStyle/>
          <a:p>
            <a:r>
              <a:rPr lang="en-US" dirty="0" smtClean="0"/>
              <a:t>If </a:t>
            </a:r>
            <a:r>
              <a:rPr lang="en-US" i="1" dirty="0" smtClean="0"/>
              <a:t>d</a:t>
            </a:r>
            <a:r>
              <a:rPr lang="en-US" dirty="0" smtClean="0"/>
              <a:t> &gt; c &gt; </a:t>
            </a:r>
            <a:r>
              <a:rPr lang="en-US" dirty="0" smtClean="0">
                <a:latin typeface="Cambria Math" pitchFamily="18" charset="0"/>
                <a:ea typeface="Cambria Math" pitchFamily="18" charset="0"/>
              </a:rPr>
              <a:t>1</a:t>
            </a:r>
            <a:r>
              <a:rPr lang="en-US" dirty="0" smtClean="0"/>
              <a:t>, then </a:t>
            </a:r>
          </a:p>
          <a:p>
            <a:pPr>
              <a:buNone/>
            </a:pPr>
            <a:r>
              <a:rPr lang="en-US" i="1" dirty="0" smtClean="0"/>
              <a:t>            </a:t>
            </a:r>
            <a:r>
              <a:rPr lang="en-US" i="1" dirty="0" err="1" smtClean="0"/>
              <a:t>n</a:t>
            </a:r>
            <a:r>
              <a:rPr lang="en-US" i="1" baseline="30000" dirty="0" err="1" smtClean="0"/>
              <a:t>c</a:t>
            </a:r>
            <a:r>
              <a:rPr lang="en-US" baseline="30000" dirty="0" smtClean="0"/>
              <a:t>  </a:t>
            </a:r>
            <a:r>
              <a:rPr lang="en-US" dirty="0" smtClean="0"/>
              <a:t>is </a:t>
            </a:r>
            <a:r>
              <a:rPr lang="en-US" i="1" dirty="0" smtClean="0"/>
              <a:t>O</a:t>
            </a:r>
            <a:r>
              <a:rPr lang="en-US" dirty="0" smtClean="0"/>
              <a:t>(</a:t>
            </a:r>
            <a:r>
              <a:rPr lang="en-US" i="1" dirty="0" err="1" smtClean="0"/>
              <a:t>n</a:t>
            </a:r>
            <a:r>
              <a:rPr lang="en-US" i="1" baseline="30000" dirty="0" err="1" smtClean="0"/>
              <a:t>d</a:t>
            </a:r>
            <a:r>
              <a:rPr lang="en-US" dirty="0" smtClean="0"/>
              <a:t>), but </a:t>
            </a:r>
            <a:r>
              <a:rPr lang="en-US" i="1" dirty="0" err="1" smtClean="0"/>
              <a:t>n</a:t>
            </a:r>
            <a:r>
              <a:rPr lang="en-US" i="1" baseline="30000" dirty="0" err="1" smtClean="0"/>
              <a:t>d</a:t>
            </a:r>
            <a:r>
              <a:rPr lang="en-US" i="1" baseline="30000" dirty="0" smtClean="0"/>
              <a:t> </a:t>
            </a:r>
            <a:r>
              <a:rPr lang="en-US" dirty="0" smtClean="0"/>
              <a:t>is not  </a:t>
            </a:r>
            <a:r>
              <a:rPr lang="en-US" i="1" dirty="0" smtClean="0"/>
              <a:t>O</a:t>
            </a:r>
            <a:r>
              <a:rPr lang="en-US" dirty="0" smtClean="0"/>
              <a:t>(</a:t>
            </a:r>
            <a:r>
              <a:rPr lang="en-US" i="1" dirty="0" err="1" smtClean="0"/>
              <a:t>n</a:t>
            </a:r>
            <a:r>
              <a:rPr lang="en-US" i="1" baseline="30000" dirty="0" err="1" smtClean="0"/>
              <a:t>c</a:t>
            </a:r>
            <a:r>
              <a:rPr lang="en-US" dirty="0" smtClean="0"/>
              <a:t>). </a:t>
            </a:r>
          </a:p>
          <a:p>
            <a:r>
              <a:rPr lang="en-US" dirty="0" smtClean="0"/>
              <a:t>If  b &gt; </a:t>
            </a:r>
            <a:r>
              <a:rPr lang="en-US" dirty="0" smtClean="0">
                <a:latin typeface="Cambria Math" pitchFamily="18" charset="0"/>
                <a:ea typeface="Cambria Math" pitchFamily="18" charset="0"/>
              </a:rPr>
              <a:t>1</a:t>
            </a:r>
            <a:r>
              <a:rPr lang="en-US" dirty="0" smtClean="0"/>
              <a:t>  and </a:t>
            </a:r>
            <a:r>
              <a:rPr lang="en-US" i="1" dirty="0" smtClean="0"/>
              <a:t>c</a:t>
            </a:r>
            <a:r>
              <a:rPr lang="en-US" dirty="0" smtClean="0"/>
              <a:t> and </a:t>
            </a:r>
            <a:r>
              <a:rPr lang="en-US" i="1" dirty="0" smtClean="0"/>
              <a:t>d</a:t>
            </a:r>
            <a:r>
              <a:rPr lang="en-US" dirty="0" smtClean="0"/>
              <a:t> are positive, then </a:t>
            </a:r>
          </a:p>
          <a:p>
            <a:pPr>
              <a:buNone/>
            </a:pPr>
            <a:r>
              <a:rPr lang="en-US" i="1" dirty="0" smtClean="0"/>
              <a:t>        </a:t>
            </a:r>
            <a:r>
              <a:rPr lang="en-US" dirty="0" smtClean="0"/>
              <a:t>(</a:t>
            </a:r>
            <a:r>
              <a:rPr lang="en-US" dirty="0" err="1" smtClean="0"/>
              <a:t>log</a:t>
            </a:r>
            <a:r>
              <a:rPr lang="en-US" baseline="-25000" dirty="0" err="1" smtClean="0"/>
              <a:t>b</a:t>
            </a:r>
            <a:r>
              <a:rPr lang="en-US" i="1" dirty="0" smtClean="0"/>
              <a:t>  n</a:t>
            </a:r>
            <a:r>
              <a:rPr lang="en-US" dirty="0" smtClean="0"/>
              <a:t>)</a:t>
            </a:r>
            <a:r>
              <a:rPr lang="en-US" i="1" baseline="30000" dirty="0" smtClean="0"/>
              <a:t>c</a:t>
            </a:r>
            <a:r>
              <a:rPr lang="en-US" baseline="30000" dirty="0" smtClean="0"/>
              <a:t>  </a:t>
            </a:r>
            <a:r>
              <a:rPr lang="en-US" dirty="0" smtClean="0"/>
              <a:t>is </a:t>
            </a:r>
            <a:r>
              <a:rPr lang="en-US" i="1" dirty="0" smtClean="0"/>
              <a:t>O</a:t>
            </a:r>
            <a:r>
              <a:rPr lang="en-US" dirty="0" smtClean="0"/>
              <a:t>(</a:t>
            </a:r>
            <a:r>
              <a:rPr lang="en-US" i="1" dirty="0" err="1" smtClean="0"/>
              <a:t>n</a:t>
            </a:r>
            <a:r>
              <a:rPr lang="en-US" i="1" baseline="30000" dirty="0" err="1" smtClean="0"/>
              <a:t>d</a:t>
            </a:r>
            <a:r>
              <a:rPr lang="en-US" dirty="0" smtClean="0"/>
              <a:t>), but </a:t>
            </a:r>
            <a:r>
              <a:rPr lang="en-US" i="1" dirty="0" err="1" smtClean="0"/>
              <a:t>n</a:t>
            </a:r>
            <a:r>
              <a:rPr lang="en-US" i="1" baseline="30000" dirty="0" err="1" smtClean="0"/>
              <a:t>d</a:t>
            </a:r>
            <a:r>
              <a:rPr lang="en-US" i="1" baseline="30000" dirty="0" smtClean="0"/>
              <a:t> </a:t>
            </a:r>
            <a:r>
              <a:rPr lang="en-US" dirty="0" smtClean="0"/>
              <a:t>is not </a:t>
            </a:r>
            <a:r>
              <a:rPr lang="en-US" i="1" dirty="0" smtClean="0"/>
              <a:t>O</a:t>
            </a:r>
            <a:r>
              <a:rPr lang="en-US" dirty="0" smtClean="0"/>
              <a:t>((</a:t>
            </a:r>
            <a:r>
              <a:rPr lang="en-US" dirty="0" err="1" smtClean="0"/>
              <a:t>log</a:t>
            </a:r>
            <a:r>
              <a:rPr lang="en-US" baseline="-25000" dirty="0" err="1" smtClean="0"/>
              <a:t>b</a:t>
            </a:r>
            <a:r>
              <a:rPr lang="en-US" i="1" dirty="0" smtClean="0"/>
              <a:t>  n</a:t>
            </a:r>
            <a:r>
              <a:rPr lang="en-US" dirty="0" smtClean="0"/>
              <a:t>)</a:t>
            </a:r>
            <a:r>
              <a:rPr lang="en-US" i="1" baseline="30000" dirty="0" smtClean="0"/>
              <a:t>c</a:t>
            </a:r>
            <a:r>
              <a:rPr lang="en-US" dirty="0" smtClean="0"/>
              <a:t>). </a:t>
            </a:r>
          </a:p>
          <a:p>
            <a:r>
              <a:rPr lang="en-US" dirty="0" smtClean="0"/>
              <a:t> If  b &gt; </a:t>
            </a:r>
            <a:r>
              <a:rPr lang="en-US" dirty="0" smtClean="0">
                <a:latin typeface="Cambria Math" pitchFamily="18" charset="0"/>
                <a:ea typeface="Cambria Math" pitchFamily="18" charset="0"/>
              </a:rPr>
              <a:t>1</a:t>
            </a:r>
            <a:r>
              <a:rPr lang="en-US" dirty="0" smtClean="0"/>
              <a:t>  and  </a:t>
            </a:r>
            <a:r>
              <a:rPr lang="en-US" i="1" dirty="0" smtClean="0"/>
              <a:t>d</a:t>
            </a:r>
            <a:r>
              <a:rPr lang="en-US" dirty="0" smtClean="0"/>
              <a:t> is positive, then </a:t>
            </a:r>
          </a:p>
          <a:p>
            <a:pPr>
              <a:buNone/>
            </a:pPr>
            <a:r>
              <a:rPr lang="en-US" i="1" dirty="0" smtClean="0"/>
              <a:t>            </a:t>
            </a:r>
            <a:r>
              <a:rPr lang="en-US" i="1" dirty="0" err="1" smtClean="0"/>
              <a:t>n</a:t>
            </a:r>
            <a:r>
              <a:rPr lang="en-US" i="1" baseline="30000" dirty="0" err="1" smtClean="0"/>
              <a:t>d</a:t>
            </a:r>
            <a:r>
              <a:rPr lang="en-US" baseline="30000" dirty="0" smtClean="0"/>
              <a:t>  </a:t>
            </a:r>
            <a:r>
              <a:rPr lang="en-US" dirty="0" smtClean="0"/>
              <a:t>is </a:t>
            </a:r>
            <a:r>
              <a:rPr lang="en-US" i="1" dirty="0" smtClean="0"/>
              <a:t>O</a:t>
            </a:r>
            <a:r>
              <a:rPr lang="en-US" dirty="0" smtClean="0"/>
              <a:t>(</a:t>
            </a:r>
            <a:r>
              <a:rPr lang="en-US" i="1" dirty="0" err="1" smtClean="0"/>
              <a:t>b</a:t>
            </a:r>
            <a:r>
              <a:rPr lang="en-US" i="1" baseline="30000" dirty="0" err="1" smtClean="0"/>
              <a:t>n</a:t>
            </a:r>
            <a:r>
              <a:rPr lang="en-US" dirty="0" smtClean="0"/>
              <a:t>), but </a:t>
            </a:r>
            <a:r>
              <a:rPr lang="en-US" i="1" dirty="0" err="1" smtClean="0"/>
              <a:t>b</a:t>
            </a:r>
            <a:r>
              <a:rPr lang="en-US" i="1" baseline="30000" dirty="0" err="1" smtClean="0"/>
              <a:t>n</a:t>
            </a:r>
            <a:r>
              <a:rPr lang="en-US" i="1" baseline="30000" dirty="0" smtClean="0"/>
              <a:t> </a:t>
            </a:r>
            <a:r>
              <a:rPr lang="en-US" dirty="0" smtClean="0"/>
              <a:t>is not  </a:t>
            </a:r>
            <a:r>
              <a:rPr lang="en-US" i="1" dirty="0" smtClean="0"/>
              <a:t>O</a:t>
            </a:r>
            <a:r>
              <a:rPr lang="en-US" dirty="0" smtClean="0"/>
              <a:t>(</a:t>
            </a:r>
            <a:r>
              <a:rPr lang="en-US" i="1" dirty="0" err="1" smtClean="0"/>
              <a:t>n</a:t>
            </a:r>
            <a:r>
              <a:rPr lang="en-US" i="1" baseline="30000" dirty="0" err="1" smtClean="0"/>
              <a:t>d</a:t>
            </a:r>
            <a:r>
              <a:rPr lang="en-US" dirty="0" smtClean="0"/>
              <a:t>).</a:t>
            </a:r>
          </a:p>
          <a:p>
            <a:r>
              <a:rPr lang="en-US" dirty="0" smtClean="0"/>
              <a:t> If </a:t>
            </a:r>
            <a:r>
              <a:rPr lang="en-US" i="1" dirty="0" smtClean="0"/>
              <a:t>c</a:t>
            </a:r>
            <a:r>
              <a:rPr lang="en-US" dirty="0" smtClean="0"/>
              <a:t> &gt; b &gt; </a:t>
            </a:r>
            <a:r>
              <a:rPr lang="en-US" dirty="0" smtClean="0">
                <a:latin typeface="Cambria Math" pitchFamily="18" charset="0"/>
                <a:ea typeface="Cambria Math" pitchFamily="18" charset="0"/>
              </a:rPr>
              <a:t>1</a:t>
            </a:r>
            <a:r>
              <a:rPr lang="en-US" dirty="0" smtClean="0"/>
              <a:t>, then </a:t>
            </a:r>
          </a:p>
          <a:p>
            <a:pPr>
              <a:buNone/>
            </a:pPr>
            <a:r>
              <a:rPr lang="en-US" i="1" dirty="0" smtClean="0"/>
              <a:t>            </a:t>
            </a:r>
            <a:r>
              <a:rPr lang="en-US" i="1" dirty="0" err="1" smtClean="0"/>
              <a:t>b</a:t>
            </a:r>
            <a:r>
              <a:rPr lang="en-US" i="1" baseline="30000" dirty="0" err="1" smtClean="0"/>
              <a:t>n</a:t>
            </a:r>
            <a:r>
              <a:rPr lang="en-US" baseline="30000" dirty="0" smtClean="0"/>
              <a:t>  </a:t>
            </a:r>
            <a:r>
              <a:rPr lang="en-US" dirty="0" smtClean="0"/>
              <a:t>is </a:t>
            </a:r>
            <a:r>
              <a:rPr lang="en-US" i="1" dirty="0" smtClean="0"/>
              <a:t>O</a:t>
            </a:r>
            <a:r>
              <a:rPr lang="en-US" dirty="0" smtClean="0"/>
              <a:t>(</a:t>
            </a:r>
            <a:r>
              <a:rPr lang="en-US" i="1" dirty="0" err="1" smtClean="0"/>
              <a:t>c</a:t>
            </a:r>
            <a:r>
              <a:rPr lang="en-US" i="1" baseline="30000" dirty="0" err="1" smtClean="0"/>
              <a:t>n</a:t>
            </a:r>
            <a:r>
              <a:rPr lang="en-US" dirty="0" smtClean="0"/>
              <a:t>), but </a:t>
            </a:r>
            <a:r>
              <a:rPr lang="en-US" i="1" dirty="0" err="1" smtClean="0"/>
              <a:t>c</a:t>
            </a:r>
            <a:r>
              <a:rPr lang="en-US" i="1" baseline="30000" dirty="0" err="1" smtClean="0"/>
              <a:t>n</a:t>
            </a:r>
            <a:r>
              <a:rPr lang="en-US" i="1" baseline="30000" dirty="0" smtClean="0"/>
              <a:t> </a:t>
            </a:r>
            <a:r>
              <a:rPr lang="en-US" dirty="0" smtClean="0"/>
              <a:t>is not  </a:t>
            </a:r>
            <a:r>
              <a:rPr lang="en-US" i="1" dirty="0" smtClean="0"/>
              <a:t>O</a:t>
            </a:r>
            <a:r>
              <a:rPr lang="en-US" dirty="0" smtClean="0"/>
              <a:t>(</a:t>
            </a:r>
            <a:r>
              <a:rPr lang="en-US" i="1" dirty="0" err="1" smtClean="0"/>
              <a:t>b</a:t>
            </a:r>
            <a:r>
              <a:rPr lang="en-US" i="1" baseline="30000" dirty="0" err="1" smtClean="0"/>
              <a:t>n</a:t>
            </a:r>
            <a:r>
              <a:rPr lang="en-US" dirty="0" smtClean="0"/>
              <a:t>).</a:t>
            </a:r>
          </a:p>
          <a:p>
            <a:pPr>
              <a:buNone/>
            </a:pPr>
            <a:endParaRPr lang="en-US" dirty="0" smtClean="0"/>
          </a:p>
          <a:p>
            <a:pPr>
              <a:buNone/>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Combinations of Functions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If  </a:t>
            </a:r>
            <a:r>
              <a:rPr lang="en-US" i="1" dirty="0" smtClean="0"/>
              <a:t>f</a:t>
            </a:r>
            <a:r>
              <a:rPr lang="en-US" baseline="-25000" dirty="0" smtClean="0">
                <a:latin typeface="Cambria Math" pitchFamily="18" charset="0"/>
                <a:ea typeface="Cambria Math" pitchFamily="18" charset="0"/>
              </a:rPr>
              <a:t>1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is </a:t>
            </a:r>
            <a:r>
              <a:rPr lang="en-US" i="1" dirty="0" smtClean="0">
                <a:ea typeface="Cambria Math" pitchFamily="18" charset="0"/>
              </a:rPr>
              <a:t>O</a:t>
            </a:r>
            <a:r>
              <a:rPr lang="en-US" dirty="0" smtClean="0">
                <a:latin typeface="Cambria Math" pitchFamily="18" charset="0"/>
                <a:ea typeface="Cambria Math" pitchFamily="18" charset="0"/>
              </a:rPr>
              <a:t>(</a:t>
            </a:r>
            <a:r>
              <a:rPr lang="en-US" dirty="0" smtClean="0"/>
              <a:t>g</a:t>
            </a:r>
            <a:r>
              <a:rPr lang="en-US" baseline="-25000" dirty="0" smtClean="0">
                <a:latin typeface="Cambria Math" pitchFamily="18" charset="0"/>
                <a:ea typeface="Cambria Math" pitchFamily="18" charset="0"/>
              </a:rPr>
              <a:t>1</a:t>
            </a:r>
            <a:r>
              <a:rPr lang="en-US" dirty="0" smtClean="0"/>
              <a:t>(x)) and </a:t>
            </a:r>
            <a:r>
              <a:rPr lang="en-US" i="1" dirty="0" smtClean="0"/>
              <a:t>f</a:t>
            </a:r>
            <a:r>
              <a:rPr lang="en-US" baseline="-25000" dirty="0" smtClean="0">
                <a:latin typeface="Cambria Math" pitchFamily="18" charset="0"/>
                <a:ea typeface="Cambria Math" pitchFamily="18" charset="0"/>
              </a:rPr>
              <a:t>2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is </a:t>
            </a:r>
            <a:r>
              <a:rPr lang="en-US" i="1" dirty="0" smtClean="0">
                <a:ea typeface="Cambria Math" pitchFamily="18" charset="0"/>
              </a:rPr>
              <a:t>O</a:t>
            </a:r>
            <a:r>
              <a:rPr lang="en-US" dirty="0" smtClean="0">
                <a:latin typeface="Cambria Math" pitchFamily="18" charset="0"/>
                <a:ea typeface="Cambria Math" pitchFamily="18" charset="0"/>
              </a:rPr>
              <a:t>(</a:t>
            </a:r>
            <a:r>
              <a:rPr lang="en-US" dirty="0" smtClean="0"/>
              <a:t>g</a:t>
            </a:r>
            <a:r>
              <a:rPr lang="en-US" baseline="-25000" dirty="0" smtClean="0">
                <a:latin typeface="Cambria Math" pitchFamily="18" charset="0"/>
                <a:ea typeface="Cambria Math" pitchFamily="18" charset="0"/>
              </a:rPr>
              <a:t>2</a:t>
            </a:r>
            <a:r>
              <a:rPr lang="en-US" dirty="0" smtClean="0"/>
              <a:t>(x)) then </a:t>
            </a:r>
          </a:p>
          <a:p>
            <a:pPr>
              <a:buNone/>
            </a:pPr>
            <a:r>
              <a:rPr lang="en-US" dirty="0" smtClean="0"/>
              <a:t>                     ( </a:t>
            </a:r>
            <a:r>
              <a:rPr lang="en-US" i="1" dirty="0" smtClean="0"/>
              <a:t>f</a:t>
            </a:r>
            <a:r>
              <a:rPr lang="en-US" baseline="-25000" dirty="0" smtClean="0">
                <a:latin typeface="Cambria Math" pitchFamily="18" charset="0"/>
                <a:ea typeface="Cambria Math" pitchFamily="18" charset="0"/>
              </a:rPr>
              <a:t>1</a:t>
            </a:r>
            <a:r>
              <a:rPr lang="en-US" dirty="0" smtClean="0"/>
              <a:t> + </a:t>
            </a:r>
            <a:r>
              <a:rPr lang="en-US" i="1" dirty="0" smtClean="0"/>
              <a:t>f</a:t>
            </a:r>
            <a:r>
              <a:rPr lang="en-US" baseline="-25000" dirty="0" smtClean="0">
                <a:latin typeface="Cambria Math" pitchFamily="18" charset="0"/>
                <a:ea typeface="Cambria Math" pitchFamily="18" charset="0"/>
              </a:rPr>
              <a:t>2</a:t>
            </a:r>
            <a:r>
              <a:rPr lang="en-US" dirty="0" smtClean="0"/>
              <a:t> )(</a:t>
            </a:r>
            <a:r>
              <a:rPr lang="en-US" i="1" dirty="0" smtClean="0"/>
              <a:t>x</a:t>
            </a:r>
            <a:r>
              <a:rPr lang="en-US" dirty="0" smtClean="0"/>
              <a:t>) is </a:t>
            </a:r>
            <a:r>
              <a:rPr lang="en-US" i="1" dirty="0" smtClean="0"/>
              <a:t>O</a:t>
            </a:r>
            <a:r>
              <a:rPr lang="en-US" dirty="0" smtClean="0"/>
              <a:t>(max(</a:t>
            </a:r>
            <a:r>
              <a:rPr lang="en-US" dirty="0" smtClean="0">
                <a:latin typeface="Cambria Math" pitchFamily="18" charset="0"/>
                <a:ea typeface="Cambria Math" pitchFamily="18" charset="0"/>
              </a:rPr>
              <a:t>|</a:t>
            </a:r>
            <a:r>
              <a:rPr lang="en-US" dirty="0" smtClean="0"/>
              <a:t>g</a:t>
            </a:r>
            <a:r>
              <a:rPr lang="en-US" baseline="-25000" dirty="0" smtClean="0">
                <a:latin typeface="Cambria Math" pitchFamily="18" charset="0"/>
                <a:ea typeface="Cambria Math" pitchFamily="18" charset="0"/>
              </a:rPr>
              <a:t>1</a:t>
            </a:r>
            <a:r>
              <a:rPr lang="en-US" dirty="0" smtClean="0"/>
              <a:t>(x)</a:t>
            </a:r>
            <a:r>
              <a:rPr lang="en-US" dirty="0" smtClean="0">
                <a:latin typeface="Cambria Math" pitchFamily="18" charset="0"/>
                <a:ea typeface="Cambria Math" pitchFamily="18" charset="0"/>
              </a:rPr>
              <a:t> |,|</a:t>
            </a:r>
            <a:r>
              <a:rPr lang="en-US" dirty="0" smtClean="0"/>
              <a:t>g</a:t>
            </a:r>
            <a:r>
              <a:rPr lang="en-US" baseline="-25000" dirty="0" smtClean="0">
                <a:latin typeface="Cambria Math" pitchFamily="18" charset="0"/>
                <a:ea typeface="Cambria Math" pitchFamily="18" charset="0"/>
              </a:rPr>
              <a:t>2</a:t>
            </a:r>
            <a:r>
              <a:rPr lang="en-US" dirty="0" smtClean="0"/>
              <a:t>(x)</a:t>
            </a:r>
            <a:r>
              <a:rPr lang="en-US" dirty="0" smtClean="0">
                <a:latin typeface="Cambria Math" pitchFamily="18" charset="0"/>
                <a:ea typeface="Cambria Math" pitchFamily="18" charset="0"/>
              </a:rPr>
              <a:t> |)).</a:t>
            </a:r>
            <a:r>
              <a:rPr lang="en-US" dirty="0" smtClean="0"/>
              <a:t>  </a:t>
            </a:r>
          </a:p>
          <a:p>
            <a:pPr>
              <a:buNone/>
            </a:pPr>
            <a:r>
              <a:rPr lang="en-US" dirty="0" smtClean="0"/>
              <a:t>                                                           </a:t>
            </a:r>
          </a:p>
          <a:p>
            <a:pPr lvl="1"/>
            <a:r>
              <a:rPr lang="en-US" dirty="0" smtClean="0"/>
              <a:t>See next slide for proof</a:t>
            </a:r>
          </a:p>
          <a:p>
            <a:pPr lvl="1">
              <a:buNone/>
            </a:pPr>
            <a:endParaRPr lang="en-US" dirty="0" smtClean="0"/>
          </a:p>
          <a:p>
            <a:r>
              <a:rPr lang="en-US" dirty="0" smtClean="0"/>
              <a:t> If  </a:t>
            </a:r>
            <a:r>
              <a:rPr lang="en-US" i="1" dirty="0" smtClean="0"/>
              <a:t>f</a:t>
            </a:r>
            <a:r>
              <a:rPr lang="en-US" baseline="-25000" dirty="0" smtClean="0">
                <a:latin typeface="Cambria Math" pitchFamily="18" charset="0"/>
                <a:ea typeface="Cambria Math" pitchFamily="18" charset="0"/>
              </a:rPr>
              <a:t>1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a:t>
            </a:r>
            <a:r>
              <a:rPr lang="en-US" dirty="0" smtClean="0"/>
              <a:t>and </a:t>
            </a:r>
            <a:r>
              <a:rPr lang="en-US" i="1" dirty="0" smtClean="0"/>
              <a:t>f</a:t>
            </a:r>
            <a:r>
              <a:rPr lang="en-US" baseline="-25000" dirty="0" smtClean="0">
                <a:latin typeface="Cambria Math" pitchFamily="18" charset="0"/>
                <a:ea typeface="Cambria Math" pitchFamily="18" charset="0"/>
              </a:rPr>
              <a:t>2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are both </a:t>
            </a:r>
            <a:r>
              <a:rPr lang="en-US" i="1" dirty="0" smtClean="0">
                <a:ea typeface="Cambria Math" pitchFamily="18" charset="0"/>
              </a:rPr>
              <a:t>O</a:t>
            </a:r>
            <a:r>
              <a:rPr lang="en-US" dirty="0" smtClean="0">
                <a:latin typeface="Cambria Math" pitchFamily="18" charset="0"/>
                <a:ea typeface="Cambria Math" pitchFamily="18" charset="0"/>
              </a:rPr>
              <a:t>(</a:t>
            </a:r>
            <a:r>
              <a:rPr lang="en-US" dirty="0" smtClean="0"/>
              <a:t>g(</a:t>
            </a:r>
            <a:r>
              <a:rPr lang="en-US" i="1" dirty="0" smtClean="0"/>
              <a:t>x</a:t>
            </a:r>
            <a:r>
              <a:rPr lang="en-US" dirty="0" smtClean="0"/>
              <a:t>)) then </a:t>
            </a:r>
          </a:p>
          <a:p>
            <a:pPr>
              <a:buNone/>
            </a:pPr>
            <a:r>
              <a:rPr lang="en-US" dirty="0" smtClean="0"/>
              <a:t>                     ( </a:t>
            </a:r>
            <a:r>
              <a:rPr lang="en-US" i="1" dirty="0" smtClean="0"/>
              <a:t>f</a:t>
            </a:r>
            <a:r>
              <a:rPr lang="en-US" baseline="-25000" dirty="0" smtClean="0">
                <a:latin typeface="Cambria Math" pitchFamily="18" charset="0"/>
                <a:ea typeface="Cambria Math" pitchFamily="18" charset="0"/>
              </a:rPr>
              <a:t>1</a:t>
            </a:r>
            <a:r>
              <a:rPr lang="en-US" dirty="0" smtClean="0"/>
              <a:t> + </a:t>
            </a:r>
            <a:r>
              <a:rPr lang="en-US" i="1" dirty="0" smtClean="0"/>
              <a:t>f</a:t>
            </a:r>
            <a:r>
              <a:rPr lang="en-US" baseline="-25000" dirty="0" smtClean="0">
                <a:latin typeface="Cambria Math" pitchFamily="18" charset="0"/>
                <a:ea typeface="Cambria Math" pitchFamily="18" charset="0"/>
              </a:rPr>
              <a:t>2</a:t>
            </a:r>
            <a:r>
              <a:rPr lang="en-US" dirty="0" smtClean="0"/>
              <a:t> )(</a:t>
            </a:r>
            <a:r>
              <a:rPr lang="en-US" i="1" dirty="0" smtClean="0"/>
              <a:t>x</a:t>
            </a:r>
            <a:r>
              <a:rPr lang="en-US" dirty="0" smtClean="0"/>
              <a:t>) is </a:t>
            </a:r>
            <a:r>
              <a:rPr lang="en-US" i="1" dirty="0" smtClean="0"/>
              <a:t>O</a:t>
            </a:r>
            <a:r>
              <a:rPr lang="en-US" dirty="0" smtClean="0"/>
              <a:t>(g(</a:t>
            </a:r>
            <a:r>
              <a:rPr lang="en-US" i="1" dirty="0" smtClean="0"/>
              <a:t>x</a:t>
            </a:r>
            <a:r>
              <a:rPr lang="en-US" dirty="0" smtClean="0"/>
              <a:t>)</a:t>
            </a:r>
            <a:r>
              <a:rPr lang="en-US" dirty="0" smtClean="0">
                <a:latin typeface="Cambria Math" pitchFamily="18" charset="0"/>
                <a:ea typeface="Cambria Math" pitchFamily="18" charset="0"/>
              </a:rPr>
              <a:t>).</a:t>
            </a:r>
            <a:r>
              <a:rPr lang="en-US" dirty="0" smtClean="0"/>
              <a:t>      </a:t>
            </a:r>
          </a:p>
          <a:p>
            <a:pPr lvl="1"/>
            <a:r>
              <a:rPr lang="en-US" dirty="0" smtClean="0"/>
              <a:t>See text for argument                                                       </a:t>
            </a:r>
          </a:p>
          <a:p>
            <a:r>
              <a:rPr lang="en-US" dirty="0" smtClean="0"/>
              <a:t>    If  </a:t>
            </a:r>
            <a:r>
              <a:rPr lang="en-US" i="1" dirty="0" smtClean="0"/>
              <a:t>f</a:t>
            </a:r>
            <a:r>
              <a:rPr lang="en-US" baseline="-25000" dirty="0" smtClean="0">
                <a:latin typeface="Cambria Math" pitchFamily="18" charset="0"/>
                <a:ea typeface="Cambria Math" pitchFamily="18" charset="0"/>
              </a:rPr>
              <a:t>1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is </a:t>
            </a:r>
            <a:r>
              <a:rPr lang="en-US" i="1" dirty="0" smtClean="0">
                <a:ea typeface="Cambria Math" pitchFamily="18" charset="0"/>
              </a:rPr>
              <a:t>O</a:t>
            </a:r>
            <a:r>
              <a:rPr lang="en-US" dirty="0" smtClean="0">
                <a:latin typeface="Cambria Math" pitchFamily="18" charset="0"/>
                <a:ea typeface="Cambria Math" pitchFamily="18" charset="0"/>
              </a:rPr>
              <a:t>(</a:t>
            </a:r>
            <a:r>
              <a:rPr lang="en-US" dirty="0" smtClean="0"/>
              <a:t>g</a:t>
            </a:r>
            <a:r>
              <a:rPr lang="en-US" baseline="-25000" dirty="0" smtClean="0">
                <a:latin typeface="Cambria Math" pitchFamily="18" charset="0"/>
                <a:ea typeface="Cambria Math" pitchFamily="18" charset="0"/>
              </a:rPr>
              <a:t>1</a:t>
            </a:r>
            <a:r>
              <a:rPr lang="en-US" dirty="0" smtClean="0"/>
              <a:t>(x)) and </a:t>
            </a:r>
            <a:r>
              <a:rPr lang="en-US" i="1" dirty="0" smtClean="0"/>
              <a:t>f</a:t>
            </a:r>
            <a:r>
              <a:rPr lang="en-US" baseline="-25000" dirty="0" smtClean="0">
                <a:latin typeface="Cambria Math" pitchFamily="18" charset="0"/>
                <a:ea typeface="Cambria Math" pitchFamily="18" charset="0"/>
              </a:rPr>
              <a:t>2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is </a:t>
            </a:r>
            <a:r>
              <a:rPr lang="en-US" i="1" dirty="0" smtClean="0">
                <a:ea typeface="Cambria Math" pitchFamily="18" charset="0"/>
              </a:rPr>
              <a:t>O</a:t>
            </a:r>
            <a:r>
              <a:rPr lang="en-US" dirty="0" smtClean="0">
                <a:latin typeface="Cambria Math" pitchFamily="18" charset="0"/>
                <a:ea typeface="Cambria Math" pitchFamily="18" charset="0"/>
              </a:rPr>
              <a:t>(</a:t>
            </a:r>
            <a:r>
              <a:rPr lang="en-US" dirty="0" smtClean="0"/>
              <a:t>g</a:t>
            </a:r>
            <a:r>
              <a:rPr lang="en-US" baseline="-25000" dirty="0" smtClean="0">
                <a:latin typeface="Cambria Math" pitchFamily="18" charset="0"/>
                <a:ea typeface="Cambria Math" pitchFamily="18" charset="0"/>
              </a:rPr>
              <a:t>2</a:t>
            </a:r>
            <a:r>
              <a:rPr lang="en-US" dirty="0" smtClean="0"/>
              <a:t>(</a:t>
            </a:r>
            <a:r>
              <a:rPr lang="en-US" i="1" dirty="0" smtClean="0"/>
              <a:t>x</a:t>
            </a:r>
            <a:r>
              <a:rPr lang="en-US" dirty="0" smtClean="0"/>
              <a:t>)) then </a:t>
            </a:r>
          </a:p>
          <a:p>
            <a:pPr>
              <a:buNone/>
            </a:pPr>
            <a:r>
              <a:rPr lang="en-US" dirty="0" smtClean="0"/>
              <a:t>                     ( </a:t>
            </a:r>
            <a:r>
              <a:rPr lang="en-US" i="1" dirty="0" smtClean="0"/>
              <a:t>f</a:t>
            </a:r>
            <a:r>
              <a:rPr lang="en-US" baseline="-25000" dirty="0" smtClean="0">
                <a:latin typeface="Cambria Math" pitchFamily="18" charset="0"/>
                <a:ea typeface="Cambria Math" pitchFamily="18" charset="0"/>
              </a:rPr>
              <a:t>1</a:t>
            </a:r>
            <a:r>
              <a:rPr lang="en-US" dirty="0" smtClean="0"/>
              <a:t> </a:t>
            </a:r>
            <a:r>
              <a:rPr lang="en-US" i="1" dirty="0" smtClean="0"/>
              <a:t>f</a:t>
            </a:r>
            <a:r>
              <a:rPr lang="en-US" baseline="-25000" dirty="0" smtClean="0">
                <a:latin typeface="Cambria Math" pitchFamily="18" charset="0"/>
                <a:ea typeface="Cambria Math" pitchFamily="18" charset="0"/>
              </a:rPr>
              <a:t>2</a:t>
            </a:r>
            <a:r>
              <a:rPr lang="en-US" dirty="0" smtClean="0"/>
              <a:t> )(</a:t>
            </a:r>
            <a:r>
              <a:rPr lang="en-US" i="1" dirty="0" smtClean="0"/>
              <a:t>x</a:t>
            </a:r>
            <a:r>
              <a:rPr lang="en-US" dirty="0" smtClean="0"/>
              <a:t>) is </a:t>
            </a:r>
            <a:r>
              <a:rPr lang="en-US" i="1" dirty="0" smtClean="0"/>
              <a:t>O</a:t>
            </a:r>
            <a:r>
              <a:rPr lang="en-US" dirty="0" smtClean="0"/>
              <a:t>(g</a:t>
            </a:r>
            <a:r>
              <a:rPr lang="en-US" baseline="-25000" dirty="0" smtClean="0">
                <a:latin typeface="Cambria Math" pitchFamily="18" charset="0"/>
                <a:ea typeface="Cambria Math" pitchFamily="18" charset="0"/>
              </a:rPr>
              <a:t>1</a:t>
            </a:r>
            <a:r>
              <a:rPr lang="en-US" dirty="0" smtClean="0"/>
              <a:t>(x)g</a:t>
            </a:r>
            <a:r>
              <a:rPr lang="en-US" baseline="-25000" dirty="0" smtClean="0">
                <a:latin typeface="Cambria Math" pitchFamily="18" charset="0"/>
                <a:ea typeface="Cambria Math" pitchFamily="18" charset="0"/>
              </a:rPr>
              <a:t>2</a:t>
            </a:r>
            <a:r>
              <a:rPr lang="en-US" dirty="0" smtClean="0"/>
              <a:t>(x)</a:t>
            </a:r>
            <a:r>
              <a:rPr lang="en-US" dirty="0" smtClean="0">
                <a:latin typeface="Cambria Math" pitchFamily="18" charset="0"/>
                <a:ea typeface="Cambria Math" pitchFamily="18" charset="0"/>
              </a:rPr>
              <a:t>).</a:t>
            </a:r>
            <a:r>
              <a:rPr lang="en-US" dirty="0" smtClean="0"/>
              <a:t>                                                                                                                               </a:t>
            </a:r>
          </a:p>
          <a:p>
            <a:pPr lvl="1"/>
            <a:r>
              <a:rPr lang="en-US" dirty="0" smtClean="0"/>
              <a:t>See text for argument</a:t>
            </a:r>
          </a:p>
          <a:p>
            <a:endParaRPr lang="en-US" dirty="0" smtClean="0"/>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Combinations of Functions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If  </a:t>
            </a:r>
            <a:r>
              <a:rPr lang="en-US" i="1" dirty="0" smtClean="0"/>
              <a:t>f</a:t>
            </a:r>
            <a:r>
              <a:rPr lang="en-US" baseline="-25000" dirty="0" smtClean="0">
                <a:latin typeface="Cambria Math" pitchFamily="18" charset="0"/>
                <a:ea typeface="Cambria Math" pitchFamily="18" charset="0"/>
              </a:rPr>
              <a:t>1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is </a:t>
            </a:r>
            <a:r>
              <a:rPr lang="en-US" i="1" dirty="0" smtClean="0">
                <a:ea typeface="Cambria Math" pitchFamily="18" charset="0"/>
              </a:rPr>
              <a:t>O</a:t>
            </a:r>
            <a:r>
              <a:rPr lang="en-US" dirty="0" smtClean="0">
                <a:latin typeface="Cambria Math" pitchFamily="18" charset="0"/>
                <a:ea typeface="Cambria Math" pitchFamily="18" charset="0"/>
              </a:rPr>
              <a:t>(</a:t>
            </a:r>
            <a:r>
              <a:rPr lang="en-US" dirty="0" smtClean="0"/>
              <a:t>g</a:t>
            </a:r>
            <a:r>
              <a:rPr lang="en-US" baseline="-25000" dirty="0" smtClean="0">
                <a:latin typeface="Cambria Math" pitchFamily="18" charset="0"/>
                <a:ea typeface="Cambria Math" pitchFamily="18" charset="0"/>
              </a:rPr>
              <a:t>1</a:t>
            </a:r>
            <a:r>
              <a:rPr lang="en-US" dirty="0" smtClean="0"/>
              <a:t>(x)) and </a:t>
            </a:r>
            <a:r>
              <a:rPr lang="en-US" i="1" dirty="0" smtClean="0"/>
              <a:t>f</a:t>
            </a:r>
            <a:r>
              <a:rPr lang="en-US" baseline="-25000" dirty="0" smtClean="0">
                <a:latin typeface="Cambria Math" pitchFamily="18" charset="0"/>
                <a:ea typeface="Cambria Math" pitchFamily="18" charset="0"/>
              </a:rPr>
              <a:t>2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is </a:t>
            </a:r>
            <a:r>
              <a:rPr lang="en-US" i="1" dirty="0" smtClean="0">
                <a:ea typeface="Cambria Math" pitchFamily="18" charset="0"/>
              </a:rPr>
              <a:t>O</a:t>
            </a:r>
            <a:r>
              <a:rPr lang="en-US" dirty="0" smtClean="0">
                <a:latin typeface="Cambria Math" pitchFamily="18" charset="0"/>
                <a:ea typeface="Cambria Math" pitchFamily="18" charset="0"/>
              </a:rPr>
              <a:t>(</a:t>
            </a:r>
            <a:r>
              <a:rPr lang="en-US" dirty="0" smtClean="0"/>
              <a:t>g</a:t>
            </a:r>
            <a:r>
              <a:rPr lang="en-US" baseline="-25000" dirty="0" smtClean="0">
                <a:latin typeface="Cambria Math" pitchFamily="18" charset="0"/>
                <a:ea typeface="Cambria Math" pitchFamily="18" charset="0"/>
              </a:rPr>
              <a:t>2</a:t>
            </a:r>
            <a:r>
              <a:rPr lang="en-US" dirty="0" smtClean="0"/>
              <a:t>(x)) then </a:t>
            </a:r>
          </a:p>
          <a:p>
            <a:pPr>
              <a:buNone/>
            </a:pPr>
            <a:r>
              <a:rPr lang="en-US" dirty="0" smtClean="0"/>
              <a:t>                     ( </a:t>
            </a:r>
            <a:r>
              <a:rPr lang="en-US" i="1" dirty="0" smtClean="0"/>
              <a:t>f</a:t>
            </a:r>
            <a:r>
              <a:rPr lang="en-US" baseline="-25000" dirty="0" smtClean="0">
                <a:latin typeface="Cambria Math" pitchFamily="18" charset="0"/>
                <a:ea typeface="Cambria Math" pitchFamily="18" charset="0"/>
              </a:rPr>
              <a:t>1</a:t>
            </a:r>
            <a:r>
              <a:rPr lang="en-US" dirty="0" smtClean="0"/>
              <a:t> + </a:t>
            </a:r>
            <a:r>
              <a:rPr lang="en-US" i="1" dirty="0" smtClean="0"/>
              <a:t>f</a:t>
            </a:r>
            <a:r>
              <a:rPr lang="en-US" baseline="-25000" dirty="0" smtClean="0">
                <a:latin typeface="Cambria Math" pitchFamily="18" charset="0"/>
                <a:ea typeface="Cambria Math" pitchFamily="18" charset="0"/>
              </a:rPr>
              <a:t>2</a:t>
            </a:r>
            <a:r>
              <a:rPr lang="en-US" dirty="0" smtClean="0"/>
              <a:t> )(</a:t>
            </a:r>
            <a:r>
              <a:rPr lang="en-US" i="1" dirty="0" smtClean="0"/>
              <a:t>x</a:t>
            </a:r>
            <a:r>
              <a:rPr lang="en-US" dirty="0" smtClean="0"/>
              <a:t>) is </a:t>
            </a:r>
            <a:r>
              <a:rPr lang="en-US" i="1" dirty="0" smtClean="0"/>
              <a:t>O</a:t>
            </a:r>
            <a:r>
              <a:rPr lang="en-US" dirty="0" smtClean="0"/>
              <a:t>(max(</a:t>
            </a:r>
            <a:r>
              <a:rPr lang="en-US" dirty="0" smtClean="0">
                <a:latin typeface="Cambria Math" pitchFamily="18" charset="0"/>
                <a:ea typeface="Cambria Math" pitchFamily="18" charset="0"/>
              </a:rPr>
              <a:t>|</a:t>
            </a:r>
            <a:r>
              <a:rPr lang="en-US" dirty="0" smtClean="0"/>
              <a:t>g</a:t>
            </a:r>
            <a:r>
              <a:rPr lang="en-US" baseline="-25000" dirty="0" smtClean="0">
                <a:latin typeface="Cambria Math" pitchFamily="18" charset="0"/>
                <a:ea typeface="Cambria Math" pitchFamily="18" charset="0"/>
              </a:rPr>
              <a:t>1</a:t>
            </a:r>
            <a:r>
              <a:rPr lang="en-US" dirty="0" smtClean="0"/>
              <a:t>(x)</a:t>
            </a:r>
            <a:r>
              <a:rPr lang="en-US" dirty="0" smtClean="0">
                <a:latin typeface="Cambria Math" pitchFamily="18" charset="0"/>
                <a:ea typeface="Cambria Math" pitchFamily="18" charset="0"/>
              </a:rPr>
              <a:t> |,|</a:t>
            </a:r>
            <a:r>
              <a:rPr lang="en-US" dirty="0" smtClean="0"/>
              <a:t>g</a:t>
            </a:r>
            <a:r>
              <a:rPr lang="en-US" baseline="-25000" dirty="0" smtClean="0">
                <a:latin typeface="Cambria Math" pitchFamily="18" charset="0"/>
                <a:ea typeface="Cambria Math" pitchFamily="18" charset="0"/>
              </a:rPr>
              <a:t>2</a:t>
            </a:r>
            <a:r>
              <a:rPr lang="en-US" dirty="0" smtClean="0"/>
              <a:t>(x)</a:t>
            </a:r>
            <a:r>
              <a:rPr lang="en-US" dirty="0" smtClean="0">
                <a:latin typeface="Cambria Math" pitchFamily="18" charset="0"/>
                <a:ea typeface="Cambria Math" pitchFamily="18" charset="0"/>
              </a:rPr>
              <a:t> |)).</a:t>
            </a:r>
            <a:r>
              <a:rPr lang="en-US" dirty="0" smtClean="0"/>
              <a:t>  </a:t>
            </a:r>
          </a:p>
          <a:p>
            <a:pPr>
              <a:buNone/>
            </a:pPr>
            <a:r>
              <a:rPr lang="en-US" dirty="0" smtClean="0"/>
              <a:t>                                                           </a:t>
            </a:r>
          </a:p>
          <a:p>
            <a:pPr lvl="1"/>
            <a:r>
              <a:rPr lang="en-US" dirty="0" smtClean="0"/>
              <a:t>By the definition of big-</a:t>
            </a:r>
            <a:r>
              <a:rPr lang="en-US" i="1" dirty="0" smtClean="0"/>
              <a:t>O</a:t>
            </a:r>
            <a:r>
              <a:rPr lang="en-US" dirty="0" smtClean="0"/>
              <a:t> notation, there are constants C</a:t>
            </a:r>
            <a:r>
              <a:rPr lang="en-US" baseline="-25000" dirty="0" smtClean="0">
                <a:latin typeface="Cambria Math" pitchFamily="18" charset="0"/>
                <a:ea typeface="Cambria Math" pitchFamily="18" charset="0"/>
              </a:rPr>
              <a:t>1</a:t>
            </a:r>
            <a:r>
              <a:rPr lang="en-US" dirty="0" smtClean="0"/>
              <a:t>,C</a:t>
            </a:r>
            <a:r>
              <a:rPr lang="en-US" baseline="-25000" dirty="0" smtClean="0">
                <a:latin typeface="Cambria Math" pitchFamily="18" charset="0"/>
                <a:ea typeface="Cambria Math" pitchFamily="18" charset="0"/>
              </a:rPr>
              <a:t>2 </a:t>
            </a:r>
            <a:r>
              <a:rPr lang="en-US" dirty="0" smtClean="0"/>
              <a:t>,</a:t>
            </a:r>
            <a:r>
              <a:rPr lang="en-US" i="1" dirty="0" smtClean="0"/>
              <a:t>k</a:t>
            </a:r>
            <a:r>
              <a:rPr lang="en-US" baseline="-25000" dirty="0" smtClean="0">
                <a:latin typeface="Cambria Math" pitchFamily="18" charset="0"/>
                <a:ea typeface="Cambria Math" pitchFamily="18" charset="0"/>
              </a:rPr>
              <a:t>1</a:t>
            </a:r>
            <a:r>
              <a:rPr lang="en-US" dirty="0" smtClean="0"/>
              <a:t>,</a:t>
            </a:r>
            <a:r>
              <a:rPr lang="en-US" i="1" dirty="0" smtClean="0"/>
              <a:t>k</a:t>
            </a:r>
            <a:r>
              <a:rPr lang="en-US" baseline="-25000" dirty="0" smtClean="0">
                <a:latin typeface="Cambria Math" pitchFamily="18" charset="0"/>
                <a:ea typeface="Cambria Math" pitchFamily="18" charset="0"/>
              </a:rPr>
              <a:t>2 </a:t>
            </a:r>
            <a:r>
              <a:rPr lang="en-US" dirty="0" smtClean="0"/>
              <a:t>such that                                               | </a:t>
            </a:r>
            <a:r>
              <a:rPr lang="en-US" i="1" dirty="0" smtClean="0"/>
              <a:t>f</a:t>
            </a:r>
            <a:r>
              <a:rPr lang="en-US" baseline="-25000" dirty="0" smtClean="0">
                <a:latin typeface="Cambria Math" pitchFamily="18" charset="0"/>
                <a:ea typeface="Cambria Math" pitchFamily="18" charset="0"/>
              </a:rPr>
              <a:t>1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a:t>
            </a:r>
            <a:r>
              <a:rPr lang="en-US" dirty="0" smtClean="0">
                <a:latin typeface="Cambria Math"/>
                <a:ea typeface="Cambria Math"/>
              </a:rPr>
              <a:t>≤ </a:t>
            </a:r>
            <a:r>
              <a:rPr lang="en-US" dirty="0" smtClean="0"/>
              <a:t>C</a:t>
            </a:r>
            <a:r>
              <a:rPr lang="en-US" baseline="-25000" dirty="0" smtClean="0">
                <a:latin typeface="Cambria Math" pitchFamily="18" charset="0"/>
                <a:ea typeface="Cambria Math" pitchFamily="18" charset="0"/>
              </a:rPr>
              <a:t>1</a:t>
            </a:r>
            <a:r>
              <a:rPr lang="en-US" dirty="0" smtClean="0">
                <a:latin typeface="Cambria Math" pitchFamily="18" charset="0"/>
                <a:ea typeface="Cambria Math" pitchFamily="18" charset="0"/>
              </a:rPr>
              <a:t>|</a:t>
            </a:r>
            <a:r>
              <a:rPr lang="en-US" i="1" dirty="0" smtClean="0"/>
              <a:t>g</a:t>
            </a:r>
            <a:r>
              <a:rPr lang="en-US" baseline="-25000" dirty="0" smtClean="0">
                <a:latin typeface="Cambria Math" pitchFamily="18" charset="0"/>
                <a:ea typeface="Cambria Math" pitchFamily="18" charset="0"/>
              </a:rPr>
              <a:t>1</a:t>
            </a:r>
            <a:r>
              <a:rPr lang="en-US" dirty="0" smtClean="0"/>
              <a:t>(x)</a:t>
            </a:r>
            <a:r>
              <a:rPr lang="en-US" dirty="0" smtClean="0">
                <a:latin typeface="Cambria Math" pitchFamily="18" charset="0"/>
                <a:ea typeface="Cambria Math" pitchFamily="18" charset="0"/>
              </a:rPr>
              <a:t> | when x &gt; </a:t>
            </a:r>
            <a:r>
              <a:rPr lang="en-US" i="1" dirty="0" smtClean="0"/>
              <a:t>k</a:t>
            </a:r>
            <a:r>
              <a:rPr lang="en-US" baseline="-25000" dirty="0" smtClean="0">
                <a:latin typeface="Cambria Math" pitchFamily="18" charset="0"/>
                <a:ea typeface="Cambria Math" pitchFamily="18" charset="0"/>
              </a:rPr>
              <a:t>1 </a:t>
            </a:r>
            <a:r>
              <a:rPr lang="en-US" dirty="0" smtClean="0"/>
              <a:t>and</a:t>
            </a:r>
            <a:r>
              <a:rPr lang="en-US" i="1" dirty="0" smtClean="0"/>
              <a:t> f</a:t>
            </a:r>
            <a:r>
              <a:rPr lang="en-US" baseline="-25000" dirty="0" smtClean="0">
                <a:latin typeface="Cambria Math" pitchFamily="18" charset="0"/>
                <a:ea typeface="Cambria Math" pitchFamily="18" charset="0"/>
              </a:rPr>
              <a:t>2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a:t>
            </a:r>
            <a:r>
              <a:rPr lang="en-US" dirty="0" smtClean="0">
                <a:latin typeface="Cambria Math"/>
                <a:ea typeface="Cambria Math"/>
              </a:rPr>
              <a:t>≤ </a:t>
            </a:r>
            <a:r>
              <a:rPr lang="en-US" dirty="0" smtClean="0"/>
              <a:t>C</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a:t>
            </a:r>
            <a:r>
              <a:rPr lang="en-US" i="1" dirty="0" smtClean="0"/>
              <a:t>g</a:t>
            </a:r>
            <a:r>
              <a:rPr lang="en-US" baseline="-25000" dirty="0" smtClean="0">
                <a:latin typeface="Cambria Math" pitchFamily="18" charset="0"/>
                <a:ea typeface="Cambria Math" pitchFamily="18" charset="0"/>
              </a:rPr>
              <a:t>2</a:t>
            </a:r>
            <a:r>
              <a:rPr lang="en-US" dirty="0" smtClean="0"/>
              <a:t>(x)</a:t>
            </a:r>
            <a:r>
              <a:rPr lang="en-US" dirty="0" smtClean="0">
                <a:latin typeface="Cambria Math" pitchFamily="18" charset="0"/>
                <a:ea typeface="Cambria Math" pitchFamily="18" charset="0"/>
              </a:rPr>
              <a:t> | when </a:t>
            </a:r>
            <a:r>
              <a:rPr lang="en-US" i="1" dirty="0" smtClean="0">
                <a:ea typeface="Cambria Math" pitchFamily="18" charset="0"/>
              </a:rPr>
              <a:t>x</a:t>
            </a:r>
            <a:r>
              <a:rPr lang="en-US" dirty="0" smtClean="0">
                <a:latin typeface="Cambria Math" pitchFamily="18" charset="0"/>
                <a:ea typeface="Cambria Math" pitchFamily="18" charset="0"/>
              </a:rPr>
              <a:t> &gt; </a:t>
            </a:r>
            <a:r>
              <a:rPr lang="en-US" i="1" dirty="0" smtClean="0"/>
              <a:t>k</a:t>
            </a:r>
            <a:r>
              <a:rPr lang="en-US" baseline="-25000" dirty="0" smtClean="0">
                <a:latin typeface="Cambria Math" pitchFamily="18" charset="0"/>
                <a:ea typeface="Cambria Math" pitchFamily="18" charset="0"/>
              </a:rPr>
              <a:t>2 </a:t>
            </a:r>
            <a:r>
              <a:rPr lang="en-US" dirty="0" smtClean="0">
                <a:latin typeface="Cambria Math" pitchFamily="18" charset="0"/>
                <a:ea typeface="Cambria Math" pitchFamily="18" charset="0"/>
              </a:rPr>
              <a:t>.</a:t>
            </a:r>
            <a:r>
              <a:rPr lang="en-US" baseline="-25000" dirty="0" smtClean="0">
                <a:latin typeface="Cambria Math" pitchFamily="18" charset="0"/>
                <a:ea typeface="Cambria Math" pitchFamily="18" charset="0"/>
              </a:rPr>
              <a:t> </a:t>
            </a:r>
          </a:p>
          <a:p>
            <a:pPr lvl="1"/>
            <a:r>
              <a:rPr lang="en-US" dirty="0" smtClean="0"/>
              <a:t> |( </a:t>
            </a:r>
            <a:r>
              <a:rPr lang="en-US" i="1" dirty="0" smtClean="0"/>
              <a:t>f</a:t>
            </a:r>
            <a:r>
              <a:rPr lang="en-US" baseline="-25000" dirty="0" smtClean="0">
                <a:latin typeface="Cambria Math" pitchFamily="18" charset="0"/>
                <a:ea typeface="Cambria Math" pitchFamily="18" charset="0"/>
              </a:rPr>
              <a:t>1</a:t>
            </a:r>
            <a:r>
              <a:rPr lang="en-US" dirty="0" smtClean="0"/>
              <a:t> + </a:t>
            </a:r>
            <a:r>
              <a:rPr lang="en-US" i="1" dirty="0" smtClean="0"/>
              <a:t>f</a:t>
            </a:r>
            <a:r>
              <a:rPr lang="en-US" baseline="-25000" dirty="0" smtClean="0">
                <a:latin typeface="Cambria Math" pitchFamily="18" charset="0"/>
                <a:ea typeface="Cambria Math" pitchFamily="18" charset="0"/>
              </a:rPr>
              <a:t>2</a:t>
            </a:r>
            <a:r>
              <a:rPr lang="en-US" dirty="0" smtClean="0"/>
              <a:t> )(</a:t>
            </a:r>
            <a:r>
              <a:rPr lang="en-US" i="1" dirty="0" smtClean="0"/>
              <a:t>x</a:t>
            </a:r>
            <a:r>
              <a:rPr lang="en-US" dirty="0" smtClean="0"/>
              <a:t>)| = |</a:t>
            </a:r>
            <a:r>
              <a:rPr lang="en-US" i="1" dirty="0" smtClean="0"/>
              <a:t>f</a:t>
            </a:r>
            <a:r>
              <a:rPr lang="en-US" baseline="-25000" dirty="0" smtClean="0">
                <a:latin typeface="Cambria Math" pitchFamily="18" charset="0"/>
                <a:ea typeface="Cambria Math" pitchFamily="18" charset="0"/>
              </a:rPr>
              <a:t>1</a:t>
            </a:r>
            <a:r>
              <a:rPr lang="en-US" dirty="0" smtClean="0"/>
              <a:t>(</a:t>
            </a:r>
            <a:r>
              <a:rPr lang="en-US" i="1" dirty="0" smtClean="0"/>
              <a:t>x</a:t>
            </a:r>
            <a:r>
              <a:rPr lang="en-US" dirty="0" smtClean="0"/>
              <a:t>) + </a:t>
            </a:r>
            <a:r>
              <a:rPr lang="en-US" i="1" dirty="0" smtClean="0"/>
              <a:t>f</a:t>
            </a:r>
            <a:r>
              <a:rPr lang="en-US" baseline="-25000" dirty="0" smtClean="0">
                <a:latin typeface="Cambria Math" pitchFamily="18" charset="0"/>
                <a:ea typeface="Cambria Math" pitchFamily="18" charset="0"/>
              </a:rPr>
              <a:t>2</a:t>
            </a:r>
            <a:r>
              <a:rPr lang="en-US" dirty="0" smtClean="0"/>
              <a:t>(</a:t>
            </a:r>
            <a:r>
              <a:rPr lang="en-US" i="1" dirty="0" smtClean="0"/>
              <a:t>x</a:t>
            </a:r>
            <a:r>
              <a:rPr lang="en-US" dirty="0" smtClean="0"/>
              <a:t>)| </a:t>
            </a:r>
          </a:p>
          <a:p>
            <a:pPr>
              <a:buNone/>
            </a:pPr>
            <a:r>
              <a:rPr lang="en-US" dirty="0" smtClean="0"/>
              <a:t>                                   </a:t>
            </a:r>
            <a:r>
              <a:rPr lang="en-US" dirty="0" smtClean="0">
                <a:latin typeface="Cambria Math"/>
                <a:ea typeface="Cambria Math"/>
              </a:rPr>
              <a:t>≤ </a:t>
            </a:r>
            <a:r>
              <a:rPr lang="en-US" dirty="0" smtClean="0"/>
              <a:t>|</a:t>
            </a:r>
            <a:r>
              <a:rPr lang="en-US" i="1" dirty="0" smtClean="0"/>
              <a:t>f</a:t>
            </a:r>
            <a:r>
              <a:rPr lang="en-US" baseline="-25000" dirty="0" smtClean="0">
                <a:latin typeface="Cambria Math" pitchFamily="18" charset="0"/>
                <a:ea typeface="Cambria Math" pitchFamily="18" charset="0"/>
              </a:rPr>
              <a:t>1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 </a:t>
            </a:r>
            <a:r>
              <a:rPr lang="en-US" dirty="0" smtClean="0"/>
              <a:t>|</a:t>
            </a:r>
            <a:r>
              <a:rPr lang="en-US" i="1" dirty="0" smtClean="0"/>
              <a:t>f</a:t>
            </a:r>
            <a:r>
              <a:rPr lang="en-US" baseline="-25000" dirty="0" smtClean="0">
                <a:latin typeface="Cambria Math" pitchFamily="18" charset="0"/>
                <a:ea typeface="Cambria Math" pitchFamily="18" charset="0"/>
              </a:rPr>
              <a:t>2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a:t>
            </a:r>
            <a:r>
              <a:rPr lang="en-US" sz="2000" dirty="0" smtClean="0">
                <a:solidFill>
                  <a:srgbClr val="C00000"/>
                </a:solidFill>
                <a:latin typeface="Cambria Math" pitchFamily="18" charset="0"/>
                <a:ea typeface="Cambria Math" pitchFamily="18" charset="0"/>
              </a:rPr>
              <a:t>by the triangle inequality |a + b| </a:t>
            </a:r>
            <a:r>
              <a:rPr lang="en-US" sz="2000" dirty="0" smtClean="0">
                <a:solidFill>
                  <a:srgbClr val="C00000"/>
                </a:solidFill>
                <a:latin typeface="Cambria Math"/>
                <a:ea typeface="Cambria Math"/>
              </a:rPr>
              <a:t>≤ |a| + |b|</a:t>
            </a:r>
            <a:endParaRPr lang="en-US" sz="2000" dirty="0" smtClean="0">
              <a:solidFill>
                <a:srgbClr val="C00000"/>
              </a:solidFill>
            </a:endParaRPr>
          </a:p>
          <a:p>
            <a:pPr lvl="1"/>
            <a:r>
              <a:rPr lang="en-US" dirty="0" smtClean="0"/>
              <a:t> |</a:t>
            </a:r>
            <a:r>
              <a:rPr lang="en-US" i="1" dirty="0" smtClean="0"/>
              <a:t>f</a:t>
            </a:r>
            <a:r>
              <a:rPr lang="en-US" baseline="-25000" dirty="0" smtClean="0">
                <a:latin typeface="Cambria Math" pitchFamily="18" charset="0"/>
                <a:ea typeface="Cambria Math" pitchFamily="18" charset="0"/>
              </a:rPr>
              <a:t>1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 </a:t>
            </a:r>
            <a:r>
              <a:rPr lang="en-US" dirty="0" smtClean="0"/>
              <a:t>|</a:t>
            </a:r>
            <a:r>
              <a:rPr lang="en-US" i="1" dirty="0" smtClean="0"/>
              <a:t>f</a:t>
            </a:r>
            <a:r>
              <a:rPr lang="en-US" baseline="-25000" dirty="0" smtClean="0">
                <a:latin typeface="Cambria Math" pitchFamily="18" charset="0"/>
                <a:ea typeface="Cambria Math" pitchFamily="18" charset="0"/>
              </a:rPr>
              <a:t>2 </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a:t>
            </a:r>
            <a:r>
              <a:rPr lang="en-US" dirty="0" smtClean="0">
                <a:latin typeface="Cambria Math"/>
                <a:ea typeface="Cambria Math"/>
              </a:rPr>
              <a:t>≤ </a:t>
            </a:r>
            <a:r>
              <a:rPr lang="en-US" dirty="0" smtClean="0"/>
              <a:t>C</a:t>
            </a:r>
            <a:r>
              <a:rPr lang="en-US" baseline="-25000" dirty="0" smtClean="0">
                <a:latin typeface="Cambria Math" pitchFamily="18" charset="0"/>
                <a:ea typeface="Cambria Math" pitchFamily="18" charset="0"/>
              </a:rPr>
              <a:t>1</a:t>
            </a:r>
            <a:r>
              <a:rPr lang="en-US" dirty="0" smtClean="0">
                <a:latin typeface="Cambria Math" pitchFamily="18" charset="0"/>
                <a:ea typeface="Cambria Math" pitchFamily="18" charset="0"/>
              </a:rPr>
              <a:t>|</a:t>
            </a:r>
            <a:r>
              <a:rPr lang="en-US" i="1" dirty="0" smtClean="0"/>
              <a:t>g</a:t>
            </a:r>
            <a:r>
              <a:rPr lang="en-US" baseline="-25000" dirty="0" smtClean="0">
                <a:latin typeface="Cambria Math" pitchFamily="18" charset="0"/>
                <a:ea typeface="Cambria Math" pitchFamily="18" charset="0"/>
              </a:rPr>
              <a:t>1</a:t>
            </a:r>
            <a:r>
              <a:rPr lang="en-US" dirty="0" smtClean="0"/>
              <a:t>(x)</a:t>
            </a:r>
            <a:r>
              <a:rPr lang="en-US" dirty="0" smtClean="0">
                <a:latin typeface="Cambria Math" pitchFamily="18" charset="0"/>
                <a:ea typeface="Cambria Math" pitchFamily="18" charset="0"/>
              </a:rPr>
              <a:t> | +</a:t>
            </a:r>
            <a:r>
              <a:rPr lang="en-US" dirty="0" smtClean="0"/>
              <a:t> C</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a:t>
            </a:r>
            <a:r>
              <a:rPr lang="en-US" i="1" dirty="0" smtClean="0"/>
              <a:t>g</a:t>
            </a:r>
            <a:r>
              <a:rPr lang="en-US" baseline="-25000" dirty="0" smtClean="0">
                <a:latin typeface="Cambria Math" pitchFamily="18" charset="0"/>
                <a:ea typeface="Cambria Math" pitchFamily="18" charset="0"/>
              </a:rPr>
              <a:t>2</a:t>
            </a:r>
            <a:r>
              <a:rPr lang="en-US" dirty="0" smtClean="0"/>
              <a:t>(x)</a:t>
            </a:r>
            <a:r>
              <a:rPr lang="en-US" dirty="0" smtClean="0">
                <a:latin typeface="Cambria Math" pitchFamily="18" charset="0"/>
                <a:ea typeface="Cambria Math" pitchFamily="18" charset="0"/>
              </a:rPr>
              <a:t> | </a:t>
            </a:r>
          </a:p>
          <a:p>
            <a:pPr>
              <a:buNone/>
            </a:pPr>
            <a:r>
              <a:rPr lang="en-US" dirty="0" smtClean="0">
                <a:latin typeface="Cambria Math"/>
                <a:ea typeface="Cambria Math"/>
              </a:rPr>
              <a:t>                                             ≤ </a:t>
            </a:r>
            <a:r>
              <a:rPr lang="en-US" dirty="0" smtClean="0"/>
              <a:t>C</a:t>
            </a:r>
            <a:r>
              <a:rPr lang="en-US" baseline="-25000" dirty="0" smtClean="0">
                <a:latin typeface="Cambria Math" pitchFamily="18" charset="0"/>
                <a:ea typeface="Cambria Math" pitchFamily="18" charset="0"/>
              </a:rPr>
              <a:t>1</a:t>
            </a:r>
            <a:r>
              <a:rPr lang="en-US" dirty="0" smtClean="0">
                <a:latin typeface="Cambria Math" pitchFamily="18" charset="0"/>
                <a:ea typeface="Cambria Math" pitchFamily="18" charset="0"/>
              </a:rPr>
              <a:t>|</a:t>
            </a:r>
            <a:r>
              <a:rPr lang="en-US" i="1" dirty="0" smtClean="0"/>
              <a:t>g</a:t>
            </a:r>
            <a:r>
              <a:rPr lang="en-US" dirty="0" smtClean="0"/>
              <a:t>(x)</a:t>
            </a:r>
            <a:r>
              <a:rPr lang="en-US" dirty="0" smtClean="0">
                <a:latin typeface="Cambria Math" pitchFamily="18" charset="0"/>
                <a:ea typeface="Cambria Math" pitchFamily="18" charset="0"/>
              </a:rPr>
              <a:t> | +</a:t>
            </a:r>
            <a:r>
              <a:rPr lang="en-US" dirty="0" smtClean="0"/>
              <a:t> C</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a:t>
            </a:r>
            <a:r>
              <a:rPr lang="en-US" i="1" dirty="0" smtClean="0"/>
              <a:t>g</a:t>
            </a:r>
            <a:r>
              <a:rPr lang="en-US" dirty="0" smtClean="0"/>
              <a:t>(x)</a:t>
            </a:r>
            <a:r>
              <a:rPr lang="en-US" dirty="0" smtClean="0">
                <a:latin typeface="Cambria Math" pitchFamily="18" charset="0"/>
                <a:ea typeface="Cambria Math" pitchFamily="18" charset="0"/>
              </a:rPr>
              <a:t> |</a:t>
            </a:r>
            <a:r>
              <a:rPr lang="en-US" dirty="0" smtClean="0">
                <a:solidFill>
                  <a:srgbClr val="C00000"/>
                </a:solidFill>
                <a:latin typeface="Cambria Math" pitchFamily="18" charset="0"/>
                <a:ea typeface="Cambria Math" pitchFamily="18" charset="0"/>
              </a:rPr>
              <a:t>     </a:t>
            </a:r>
            <a:r>
              <a:rPr lang="en-US" sz="2000" dirty="0" smtClean="0">
                <a:solidFill>
                  <a:srgbClr val="C00000"/>
                </a:solidFill>
                <a:latin typeface="Cambria Math" pitchFamily="18" charset="0"/>
                <a:ea typeface="Cambria Math" pitchFamily="18" charset="0"/>
              </a:rPr>
              <a:t>where  </a:t>
            </a:r>
            <a:r>
              <a:rPr lang="en-US" sz="2000" i="1" dirty="0" smtClean="0">
                <a:solidFill>
                  <a:srgbClr val="C00000"/>
                </a:solidFill>
              </a:rPr>
              <a:t>g</a:t>
            </a:r>
            <a:r>
              <a:rPr lang="en-US" sz="2000" dirty="0" smtClean="0">
                <a:solidFill>
                  <a:srgbClr val="C00000"/>
                </a:solidFill>
              </a:rPr>
              <a:t>(</a:t>
            </a:r>
            <a:r>
              <a:rPr lang="en-US" sz="2000" i="1" dirty="0" smtClean="0">
                <a:solidFill>
                  <a:srgbClr val="C00000"/>
                </a:solidFill>
              </a:rPr>
              <a:t>x</a:t>
            </a:r>
            <a:r>
              <a:rPr lang="en-US" sz="2000" dirty="0" smtClean="0">
                <a:solidFill>
                  <a:srgbClr val="C00000"/>
                </a:solidFill>
              </a:rPr>
              <a:t>) = max(</a:t>
            </a:r>
            <a:r>
              <a:rPr lang="en-US" sz="2000" dirty="0" smtClean="0">
                <a:solidFill>
                  <a:srgbClr val="C00000"/>
                </a:solidFill>
                <a:latin typeface="Cambria Math" pitchFamily="18" charset="0"/>
                <a:ea typeface="Cambria Math" pitchFamily="18" charset="0"/>
              </a:rPr>
              <a:t>|</a:t>
            </a:r>
            <a:r>
              <a:rPr lang="en-US" sz="2000" dirty="0" smtClean="0">
                <a:solidFill>
                  <a:srgbClr val="C00000"/>
                </a:solidFill>
              </a:rPr>
              <a:t>g</a:t>
            </a:r>
            <a:r>
              <a:rPr lang="en-US" sz="2000" baseline="-25000" dirty="0" smtClean="0">
                <a:solidFill>
                  <a:srgbClr val="C00000"/>
                </a:solidFill>
                <a:latin typeface="Cambria Math" pitchFamily="18" charset="0"/>
                <a:ea typeface="Cambria Math" pitchFamily="18" charset="0"/>
              </a:rPr>
              <a:t>1</a:t>
            </a:r>
            <a:r>
              <a:rPr lang="en-US" sz="2000" dirty="0" smtClean="0">
                <a:solidFill>
                  <a:srgbClr val="C00000"/>
                </a:solidFill>
              </a:rPr>
              <a:t>(x)</a:t>
            </a:r>
            <a:r>
              <a:rPr lang="en-US" sz="2000" dirty="0" smtClean="0">
                <a:solidFill>
                  <a:srgbClr val="C00000"/>
                </a:solidFill>
                <a:latin typeface="Cambria Math" pitchFamily="18" charset="0"/>
                <a:ea typeface="Cambria Math" pitchFamily="18" charset="0"/>
              </a:rPr>
              <a:t>|,|</a:t>
            </a:r>
            <a:r>
              <a:rPr lang="en-US" sz="2000" dirty="0" smtClean="0">
                <a:solidFill>
                  <a:srgbClr val="C00000"/>
                </a:solidFill>
              </a:rPr>
              <a:t>g</a:t>
            </a:r>
            <a:r>
              <a:rPr lang="en-US" sz="2000" baseline="-25000" dirty="0" smtClean="0">
                <a:solidFill>
                  <a:srgbClr val="C00000"/>
                </a:solidFill>
                <a:latin typeface="Cambria Math" pitchFamily="18" charset="0"/>
                <a:ea typeface="Cambria Math" pitchFamily="18" charset="0"/>
              </a:rPr>
              <a:t>2</a:t>
            </a:r>
            <a:r>
              <a:rPr lang="en-US" sz="2000" dirty="0" smtClean="0">
                <a:solidFill>
                  <a:srgbClr val="C00000"/>
                </a:solidFill>
              </a:rPr>
              <a:t>(x)</a:t>
            </a:r>
            <a:r>
              <a:rPr lang="en-US" sz="2000" dirty="0" smtClean="0">
                <a:solidFill>
                  <a:srgbClr val="C00000"/>
                </a:solidFill>
                <a:latin typeface="Cambria Math" pitchFamily="18" charset="0"/>
                <a:ea typeface="Cambria Math" pitchFamily="18" charset="0"/>
              </a:rPr>
              <a:t>|)</a:t>
            </a:r>
            <a:endParaRPr lang="en-US" sz="2000" dirty="0" smtClean="0">
              <a:latin typeface="Cambria Math" pitchFamily="18" charset="0"/>
              <a:ea typeface="Cambria Math" pitchFamily="18" charset="0"/>
            </a:endParaRPr>
          </a:p>
          <a:p>
            <a:pPr>
              <a:buNone/>
            </a:pPr>
            <a:r>
              <a:rPr lang="en-US" dirty="0" smtClean="0">
                <a:latin typeface="Cambria Math"/>
                <a:ea typeface="Cambria Math"/>
              </a:rPr>
              <a:t>                                             = (</a:t>
            </a:r>
            <a:r>
              <a:rPr lang="en-US" dirty="0" smtClean="0"/>
              <a:t>C</a:t>
            </a:r>
            <a:r>
              <a:rPr lang="en-US" baseline="-25000" dirty="0" smtClean="0">
                <a:latin typeface="Cambria Math" pitchFamily="18" charset="0"/>
                <a:ea typeface="Cambria Math" pitchFamily="18" charset="0"/>
              </a:rPr>
              <a:t>1</a:t>
            </a:r>
            <a:r>
              <a:rPr lang="en-US" dirty="0" smtClean="0">
                <a:latin typeface="Cambria Math" pitchFamily="18" charset="0"/>
                <a:ea typeface="Cambria Math" pitchFamily="18" charset="0"/>
              </a:rPr>
              <a:t> +</a:t>
            </a:r>
            <a:r>
              <a:rPr lang="en-US" dirty="0" smtClean="0"/>
              <a:t> C</a:t>
            </a:r>
            <a:r>
              <a:rPr lang="en-US" baseline="-25000" dirty="0" smtClean="0">
                <a:latin typeface="Cambria Math" pitchFamily="18" charset="0"/>
                <a:ea typeface="Cambria Math" pitchFamily="18" charset="0"/>
              </a:rPr>
              <a:t>2</a:t>
            </a:r>
            <a:r>
              <a:rPr lang="en-US" dirty="0" smtClean="0"/>
              <a:t>) </a:t>
            </a:r>
            <a:r>
              <a:rPr lang="en-US" dirty="0" smtClean="0">
                <a:latin typeface="Cambria Math" pitchFamily="18" charset="0"/>
                <a:ea typeface="Cambria Math" pitchFamily="18" charset="0"/>
              </a:rPr>
              <a:t>|</a:t>
            </a:r>
            <a:r>
              <a:rPr lang="en-US" i="1" dirty="0" smtClean="0"/>
              <a:t>g</a:t>
            </a:r>
            <a:r>
              <a:rPr lang="en-US" dirty="0" smtClean="0"/>
              <a:t>(</a:t>
            </a:r>
            <a:r>
              <a:rPr lang="en-US" i="1" dirty="0" smtClean="0"/>
              <a:t>x</a:t>
            </a:r>
            <a:r>
              <a:rPr lang="en-US" dirty="0" smtClean="0"/>
              <a:t>)</a:t>
            </a:r>
            <a:r>
              <a:rPr lang="en-US" dirty="0" smtClean="0">
                <a:latin typeface="Cambria Math" pitchFamily="18" charset="0"/>
                <a:ea typeface="Cambria Math" pitchFamily="18" charset="0"/>
              </a:rPr>
              <a:t>|</a:t>
            </a:r>
            <a:endParaRPr lang="en-US" dirty="0" smtClean="0">
              <a:solidFill>
                <a:srgbClr val="C00000"/>
              </a:solidFill>
              <a:latin typeface="Cambria Math" pitchFamily="18" charset="0"/>
              <a:ea typeface="Cambria Math" pitchFamily="18" charset="0"/>
            </a:endParaRPr>
          </a:p>
          <a:p>
            <a:pPr>
              <a:buNone/>
            </a:pPr>
            <a:r>
              <a:rPr lang="en-US" dirty="0" smtClean="0">
                <a:latin typeface="Cambria Math" pitchFamily="18" charset="0"/>
                <a:ea typeface="Cambria Math" pitchFamily="18" charset="0"/>
              </a:rPr>
              <a:t>                                             = </a:t>
            </a:r>
            <a:r>
              <a:rPr lang="en-US" i="1" dirty="0" err="1" smtClean="0">
                <a:ea typeface="Cambria Math" pitchFamily="18" charset="0"/>
              </a:rPr>
              <a:t>C|</a:t>
            </a:r>
            <a:r>
              <a:rPr lang="en-US" i="1" dirty="0" err="1" smtClean="0"/>
              <a:t>g</a:t>
            </a:r>
            <a:r>
              <a:rPr lang="en-US" dirty="0" smtClean="0"/>
              <a:t>(</a:t>
            </a:r>
            <a:r>
              <a:rPr lang="en-US" i="1" dirty="0" smtClean="0"/>
              <a:t>x</a:t>
            </a:r>
            <a:r>
              <a:rPr lang="en-US" dirty="0" smtClean="0"/>
              <a:t>)|           </a:t>
            </a:r>
            <a:r>
              <a:rPr lang="en-US" sz="2000" dirty="0" smtClean="0">
                <a:solidFill>
                  <a:srgbClr val="C00000"/>
                </a:solidFill>
              </a:rPr>
              <a:t>where C = C</a:t>
            </a:r>
            <a:r>
              <a:rPr lang="en-US" sz="2000" baseline="-25000" dirty="0" smtClean="0">
                <a:solidFill>
                  <a:srgbClr val="C00000"/>
                </a:solidFill>
                <a:latin typeface="Cambria Math" pitchFamily="18" charset="0"/>
                <a:ea typeface="Cambria Math" pitchFamily="18" charset="0"/>
              </a:rPr>
              <a:t>1</a:t>
            </a:r>
            <a:r>
              <a:rPr lang="en-US" sz="2000" dirty="0" smtClean="0">
                <a:solidFill>
                  <a:srgbClr val="C00000"/>
                </a:solidFill>
                <a:latin typeface="Cambria Math" pitchFamily="18" charset="0"/>
                <a:ea typeface="Cambria Math" pitchFamily="18" charset="0"/>
              </a:rPr>
              <a:t> +</a:t>
            </a:r>
            <a:r>
              <a:rPr lang="en-US" sz="2000" dirty="0" smtClean="0">
                <a:solidFill>
                  <a:srgbClr val="C00000"/>
                </a:solidFill>
              </a:rPr>
              <a:t> C</a:t>
            </a:r>
            <a:r>
              <a:rPr lang="en-US" sz="2000" baseline="-25000" dirty="0" smtClean="0">
                <a:solidFill>
                  <a:srgbClr val="C00000"/>
                </a:solidFill>
                <a:latin typeface="Cambria Math" pitchFamily="18" charset="0"/>
                <a:ea typeface="Cambria Math" pitchFamily="18" charset="0"/>
              </a:rPr>
              <a:t>2 </a:t>
            </a:r>
            <a:r>
              <a:rPr lang="en-US" sz="2000" dirty="0" smtClean="0"/>
              <a:t> </a:t>
            </a:r>
          </a:p>
          <a:p>
            <a:pPr lvl="1"/>
            <a:r>
              <a:rPr lang="en-US" dirty="0" smtClean="0"/>
              <a:t>Therefore |( </a:t>
            </a:r>
            <a:r>
              <a:rPr lang="en-US" i="1" dirty="0" smtClean="0"/>
              <a:t>f</a:t>
            </a:r>
            <a:r>
              <a:rPr lang="en-US" baseline="-25000" dirty="0" smtClean="0">
                <a:latin typeface="Cambria Math" pitchFamily="18" charset="0"/>
                <a:ea typeface="Cambria Math" pitchFamily="18" charset="0"/>
              </a:rPr>
              <a:t>1</a:t>
            </a:r>
            <a:r>
              <a:rPr lang="en-US" dirty="0" smtClean="0"/>
              <a:t> + </a:t>
            </a:r>
            <a:r>
              <a:rPr lang="en-US" i="1" dirty="0" smtClean="0"/>
              <a:t>f</a:t>
            </a:r>
            <a:r>
              <a:rPr lang="en-US" baseline="-25000" dirty="0" smtClean="0">
                <a:latin typeface="Cambria Math" pitchFamily="18" charset="0"/>
                <a:ea typeface="Cambria Math" pitchFamily="18" charset="0"/>
              </a:rPr>
              <a:t>2</a:t>
            </a:r>
            <a:r>
              <a:rPr lang="en-US" dirty="0" smtClean="0"/>
              <a:t> )(</a:t>
            </a:r>
            <a:r>
              <a:rPr lang="en-US" i="1" dirty="0" smtClean="0"/>
              <a:t>x</a:t>
            </a:r>
            <a:r>
              <a:rPr lang="en-US" dirty="0" smtClean="0"/>
              <a:t>)| </a:t>
            </a:r>
            <a:r>
              <a:rPr lang="en-US" dirty="0" smtClean="0">
                <a:latin typeface="Cambria Math"/>
                <a:ea typeface="Cambria Math"/>
              </a:rPr>
              <a:t>≤ </a:t>
            </a:r>
            <a:r>
              <a:rPr lang="en-US" i="1" dirty="0" err="1" smtClean="0">
                <a:ea typeface="Cambria Math" pitchFamily="18" charset="0"/>
              </a:rPr>
              <a:t>C|</a:t>
            </a:r>
            <a:r>
              <a:rPr lang="en-US" i="1" dirty="0" err="1" smtClean="0"/>
              <a:t>g</a:t>
            </a:r>
            <a:r>
              <a:rPr lang="en-US" dirty="0" smtClean="0"/>
              <a:t>(</a:t>
            </a:r>
            <a:r>
              <a:rPr lang="en-US" i="1" dirty="0" smtClean="0"/>
              <a:t>x</a:t>
            </a:r>
            <a:r>
              <a:rPr lang="en-US" dirty="0" smtClean="0"/>
              <a:t>)| whenever </a:t>
            </a:r>
            <a:r>
              <a:rPr lang="en-US" i="1" dirty="0" smtClean="0"/>
              <a:t>x</a:t>
            </a:r>
            <a:r>
              <a:rPr lang="en-US" dirty="0" smtClean="0"/>
              <a:t> &gt; </a:t>
            </a:r>
            <a:r>
              <a:rPr lang="en-US" i="1" dirty="0" smtClean="0"/>
              <a:t>k</a:t>
            </a:r>
            <a:r>
              <a:rPr lang="en-US" dirty="0" smtClean="0"/>
              <a:t>, where </a:t>
            </a:r>
            <a:r>
              <a:rPr lang="en-US" i="1" dirty="0" smtClean="0"/>
              <a:t>k</a:t>
            </a:r>
            <a:r>
              <a:rPr lang="en-US" dirty="0" smtClean="0"/>
              <a:t> = max(</a:t>
            </a:r>
            <a:r>
              <a:rPr lang="en-US" i="1" dirty="0" smtClean="0"/>
              <a:t>k</a:t>
            </a:r>
            <a:r>
              <a:rPr lang="en-US" baseline="-25000" dirty="0" smtClean="0">
                <a:latin typeface="Cambria Math" pitchFamily="18" charset="0"/>
                <a:ea typeface="Cambria Math" pitchFamily="18" charset="0"/>
              </a:rPr>
              <a:t>1</a:t>
            </a:r>
            <a:r>
              <a:rPr lang="en-US" dirty="0" smtClean="0"/>
              <a:t>,</a:t>
            </a:r>
            <a:r>
              <a:rPr lang="en-US" i="1" dirty="0" smtClean="0"/>
              <a:t>k</a:t>
            </a:r>
            <a:r>
              <a:rPr lang="en-US" baseline="-25000" dirty="0" smtClean="0">
                <a:latin typeface="Cambria Math" pitchFamily="18" charset="0"/>
                <a:ea typeface="Cambria Math" pitchFamily="18" charset="0"/>
              </a:rPr>
              <a:t>2</a:t>
            </a:r>
            <a:r>
              <a:rPr lang="en-US" dirty="0" smtClean="0"/>
              <a:t>).</a:t>
            </a:r>
          </a:p>
          <a:p>
            <a:pPr lvl="1">
              <a:buNone/>
            </a:pPr>
            <a:endParaRPr lang="en-US" dirty="0" smtClean="0"/>
          </a:p>
          <a:p>
            <a:pPr>
              <a:buNone/>
            </a:pPr>
            <a:r>
              <a:rPr lang="en-US" dirty="0" smtClean="0"/>
              <a:t> </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Ordering Functions by Order of Growth</a:t>
            </a:r>
            <a:endParaRPr lang="en-US" sz="4000" dirty="0"/>
          </a:p>
        </p:txBody>
      </p:sp>
      <p:sp>
        <p:nvSpPr>
          <p:cNvPr id="3" name="Content Placeholder 2"/>
          <p:cNvSpPr>
            <a:spLocks noGrp="1"/>
          </p:cNvSpPr>
          <p:nvPr>
            <p:ph idx="1"/>
          </p:nvPr>
        </p:nvSpPr>
        <p:spPr/>
        <p:txBody>
          <a:bodyPr>
            <a:normAutofit fontScale="92500" lnSpcReduction="20000"/>
          </a:bodyPr>
          <a:lstStyle/>
          <a:p>
            <a:r>
              <a:rPr lang="en-US" dirty="0" smtClean="0"/>
              <a:t>Put the functions below in order so that each function is big-O of the next function on the list.</a:t>
            </a:r>
          </a:p>
          <a:p>
            <a:r>
              <a:rPr lang="en-US" i="1" dirty="0" smtClean="0"/>
              <a:t>f</a:t>
            </a:r>
            <a:r>
              <a:rPr lang="en-US" baseline="-25000" dirty="0" smtClean="0"/>
              <a:t>1</a:t>
            </a:r>
            <a:r>
              <a:rPr lang="en-US" dirty="0" smtClean="0"/>
              <a:t>(</a:t>
            </a:r>
            <a:r>
              <a:rPr lang="en-US" i="1" dirty="0" smtClean="0"/>
              <a:t>n</a:t>
            </a:r>
            <a:r>
              <a:rPr lang="en-US" dirty="0" smtClean="0"/>
              <a:t>) = (</a:t>
            </a:r>
            <a:r>
              <a:rPr lang="en-US" dirty="0" smtClean="0">
                <a:latin typeface="Cambria Math" pitchFamily="18" charset="0"/>
                <a:ea typeface="Cambria Math" pitchFamily="18" charset="0"/>
              </a:rPr>
              <a:t>1.5</a:t>
            </a:r>
            <a:r>
              <a:rPr lang="en-US" dirty="0" smtClean="0"/>
              <a:t>)</a:t>
            </a:r>
            <a:r>
              <a:rPr lang="en-US" i="1" baseline="30000" dirty="0" smtClean="0"/>
              <a:t>n</a:t>
            </a:r>
          </a:p>
          <a:p>
            <a:r>
              <a:rPr lang="en-US" i="1" dirty="0" smtClean="0"/>
              <a:t>f</a:t>
            </a:r>
            <a:r>
              <a:rPr lang="en-US" baseline="-25000" dirty="0" smtClean="0"/>
              <a:t>2</a:t>
            </a:r>
            <a:r>
              <a:rPr lang="en-US" dirty="0" smtClean="0"/>
              <a:t>(</a:t>
            </a:r>
            <a:r>
              <a:rPr lang="en-US" i="1" dirty="0" smtClean="0"/>
              <a:t>n</a:t>
            </a:r>
            <a:r>
              <a:rPr lang="en-US" dirty="0" smtClean="0"/>
              <a:t>) = 8</a:t>
            </a:r>
            <a:r>
              <a:rPr lang="en-US" i="1" dirty="0" smtClean="0">
                <a:latin typeface="Cambria Math" pitchFamily="18" charset="0"/>
                <a:ea typeface="Cambria Math" pitchFamily="18" charset="0"/>
              </a:rPr>
              <a:t>n</a:t>
            </a:r>
            <a:r>
              <a:rPr lang="en-US" baseline="30000" dirty="0" smtClean="0">
                <a:latin typeface="Cambria Math" pitchFamily="18" charset="0"/>
                <a:ea typeface="Cambria Math" pitchFamily="18" charset="0"/>
              </a:rPr>
              <a:t>3</a:t>
            </a:r>
            <a:r>
              <a:rPr lang="en-US" dirty="0" smtClean="0">
                <a:latin typeface="Cambria Math" pitchFamily="18" charset="0"/>
                <a:ea typeface="Cambria Math" pitchFamily="18" charset="0"/>
              </a:rPr>
              <a:t>+17</a:t>
            </a:r>
            <a:r>
              <a:rPr lang="en-US" i="1" dirty="0" smtClean="0">
                <a:latin typeface="Cambria Math" pitchFamily="18" charset="0"/>
                <a:ea typeface="Cambria Math" pitchFamily="18" charset="0"/>
              </a:rPr>
              <a:t>n</a:t>
            </a:r>
            <a:r>
              <a:rPr lang="en-US" baseline="30000" dirty="0" smtClean="0">
                <a:latin typeface="Cambria Math" pitchFamily="18" charset="0"/>
                <a:ea typeface="Cambria Math" pitchFamily="18" charset="0"/>
              </a:rPr>
              <a:t>2  </a:t>
            </a:r>
            <a:r>
              <a:rPr lang="en-US" dirty="0" smtClean="0">
                <a:latin typeface="Cambria Math" pitchFamily="18" charset="0"/>
                <a:ea typeface="Cambria Math" pitchFamily="18" charset="0"/>
              </a:rPr>
              <a:t>+111</a:t>
            </a:r>
            <a:endParaRPr lang="en-US" i="1" baseline="30000" dirty="0" smtClean="0"/>
          </a:p>
          <a:p>
            <a:r>
              <a:rPr lang="en-US" i="1" dirty="0" smtClean="0"/>
              <a:t>f</a:t>
            </a:r>
            <a:r>
              <a:rPr lang="en-US" baseline="-25000" dirty="0" smtClean="0"/>
              <a:t>3</a:t>
            </a:r>
            <a:r>
              <a:rPr lang="en-US" dirty="0" smtClean="0"/>
              <a:t>(</a:t>
            </a:r>
            <a:r>
              <a:rPr lang="en-US" i="1" dirty="0" smtClean="0"/>
              <a:t>n</a:t>
            </a:r>
            <a:r>
              <a:rPr lang="en-US" dirty="0" smtClean="0"/>
              <a:t>) = (</a:t>
            </a:r>
            <a:r>
              <a:rPr lang="en-US" dirty="0" smtClean="0">
                <a:latin typeface="Cambria Math" pitchFamily="18" charset="0"/>
                <a:ea typeface="Cambria Math" pitchFamily="18" charset="0"/>
              </a:rPr>
              <a:t>log n </a:t>
            </a:r>
            <a:r>
              <a:rPr lang="en-US" dirty="0" smtClean="0"/>
              <a:t>)</a:t>
            </a:r>
            <a:r>
              <a:rPr lang="en-US" i="1" baseline="30000" dirty="0" smtClean="0">
                <a:latin typeface="Cambria Math" pitchFamily="18" charset="0"/>
                <a:ea typeface="Cambria Math" pitchFamily="18" charset="0"/>
              </a:rPr>
              <a:t>2</a:t>
            </a:r>
            <a:endParaRPr lang="en-US" i="1" dirty="0" smtClean="0">
              <a:latin typeface="Cambria Math" pitchFamily="18" charset="0"/>
              <a:ea typeface="Cambria Math" pitchFamily="18" charset="0"/>
            </a:endParaRPr>
          </a:p>
          <a:p>
            <a:r>
              <a:rPr lang="en-US" i="1" dirty="0" smtClean="0"/>
              <a:t>f</a:t>
            </a:r>
            <a:r>
              <a:rPr lang="en-US" baseline="-25000" dirty="0" smtClean="0"/>
              <a:t>4</a:t>
            </a:r>
            <a:r>
              <a:rPr lang="en-US" dirty="0" smtClean="0"/>
              <a:t>(</a:t>
            </a:r>
            <a:r>
              <a:rPr lang="en-US" i="1" dirty="0" smtClean="0"/>
              <a:t>n</a:t>
            </a:r>
            <a:r>
              <a:rPr lang="en-US" dirty="0" smtClean="0"/>
              <a:t>) = </a:t>
            </a:r>
            <a:r>
              <a:rPr lang="en-US" dirty="0" smtClean="0">
                <a:latin typeface="Cambria Math" pitchFamily="18" charset="0"/>
                <a:ea typeface="Cambria Math" pitchFamily="18" charset="0"/>
              </a:rPr>
              <a:t>2</a:t>
            </a:r>
            <a:r>
              <a:rPr lang="en-US" i="1" baseline="30000" dirty="0" smtClean="0">
                <a:latin typeface="Cambria Math" pitchFamily="18" charset="0"/>
                <a:ea typeface="Cambria Math" pitchFamily="18" charset="0"/>
              </a:rPr>
              <a:t>n</a:t>
            </a:r>
            <a:endParaRPr lang="en-US" i="1" dirty="0" smtClean="0"/>
          </a:p>
          <a:p>
            <a:r>
              <a:rPr lang="en-US" i="1" dirty="0" smtClean="0"/>
              <a:t>f</a:t>
            </a:r>
            <a:r>
              <a:rPr lang="en-US" baseline="-25000" dirty="0" smtClean="0"/>
              <a:t>5</a:t>
            </a:r>
            <a:r>
              <a:rPr lang="en-US" dirty="0" smtClean="0"/>
              <a:t>(</a:t>
            </a:r>
            <a:r>
              <a:rPr lang="en-US" i="1" dirty="0" smtClean="0"/>
              <a:t>n</a:t>
            </a:r>
            <a:r>
              <a:rPr lang="en-US" dirty="0" smtClean="0"/>
              <a:t>) =</a:t>
            </a:r>
            <a:r>
              <a:rPr lang="en-US" dirty="0" smtClean="0">
                <a:latin typeface="Cambria Math" pitchFamily="18" charset="0"/>
                <a:ea typeface="Cambria Math" pitchFamily="18" charset="0"/>
              </a:rPr>
              <a:t> log (log </a:t>
            </a:r>
            <a:r>
              <a:rPr lang="en-US" i="1" dirty="0" smtClean="0">
                <a:latin typeface="Cambria Math" pitchFamily="18" charset="0"/>
                <a:ea typeface="Cambria Math" pitchFamily="18" charset="0"/>
              </a:rPr>
              <a:t>n</a:t>
            </a:r>
            <a:r>
              <a:rPr lang="en-US" dirty="0" smtClean="0">
                <a:latin typeface="Cambria Math" pitchFamily="18" charset="0"/>
                <a:ea typeface="Cambria Math" pitchFamily="18" charset="0"/>
              </a:rPr>
              <a:t>)</a:t>
            </a:r>
            <a:endParaRPr lang="en-US" i="1" dirty="0" smtClean="0"/>
          </a:p>
          <a:p>
            <a:r>
              <a:rPr lang="en-US" i="1" dirty="0" smtClean="0"/>
              <a:t>f</a:t>
            </a:r>
            <a:r>
              <a:rPr lang="en-US" baseline="-25000" dirty="0" smtClean="0"/>
              <a:t>6</a:t>
            </a:r>
            <a:r>
              <a:rPr lang="en-US" dirty="0" smtClean="0"/>
              <a:t>(</a:t>
            </a:r>
            <a:r>
              <a:rPr lang="en-US" i="1" dirty="0" smtClean="0"/>
              <a:t>n</a:t>
            </a:r>
            <a:r>
              <a:rPr lang="en-US" dirty="0" smtClean="0"/>
              <a:t>) = </a:t>
            </a:r>
            <a:r>
              <a:rPr lang="en-US" i="1" dirty="0" smtClean="0">
                <a:latin typeface="Cambria Math" pitchFamily="18" charset="0"/>
                <a:ea typeface="Cambria Math" pitchFamily="18" charset="0"/>
              </a:rPr>
              <a:t>n</a:t>
            </a:r>
            <a:r>
              <a:rPr lang="en-US" baseline="30000" dirty="0" smtClean="0">
                <a:latin typeface="Cambria Math" pitchFamily="18" charset="0"/>
                <a:ea typeface="Cambria Math" pitchFamily="18" charset="0"/>
              </a:rPr>
              <a:t>2 </a:t>
            </a:r>
            <a:r>
              <a:rPr lang="en-US" dirty="0" smtClean="0"/>
              <a:t>(</a:t>
            </a:r>
            <a:r>
              <a:rPr lang="en-US" dirty="0" smtClean="0">
                <a:latin typeface="Cambria Math" pitchFamily="18" charset="0"/>
                <a:ea typeface="Cambria Math" pitchFamily="18" charset="0"/>
              </a:rPr>
              <a:t>log </a:t>
            </a:r>
            <a:r>
              <a:rPr lang="en-US" i="1" dirty="0" smtClean="0">
                <a:latin typeface="Cambria Math" pitchFamily="18" charset="0"/>
                <a:ea typeface="Cambria Math" pitchFamily="18" charset="0"/>
              </a:rPr>
              <a:t>n</a:t>
            </a:r>
            <a:r>
              <a:rPr lang="en-US" dirty="0" smtClean="0"/>
              <a:t>)</a:t>
            </a:r>
            <a:r>
              <a:rPr lang="en-US" baseline="30000" dirty="0" smtClean="0"/>
              <a:t>3</a:t>
            </a:r>
          </a:p>
          <a:p>
            <a:r>
              <a:rPr lang="en-US" i="1" dirty="0" smtClean="0"/>
              <a:t>f</a:t>
            </a:r>
            <a:r>
              <a:rPr lang="en-US" baseline="-25000" dirty="0" smtClean="0"/>
              <a:t>7</a:t>
            </a:r>
            <a:r>
              <a:rPr lang="en-US" dirty="0" smtClean="0"/>
              <a:t>(</a:t>
            </a:r>
            <a:r>
              <a:rPr lang="en-US" i="1" dirty="0" smtClean="0"/>
              <a:t>n</a:t>
            </a:r>
            <a:r>
              <a:rPr lang="en-US" dirty="0" smtClean="0"/>
              <a:t>) = </a:t>
            </a:r>
            <a:r>
              <a:rPr lang="en-US" dirty="0" smtClean="0">
                <a:latin typeface="Cambria Math" pitchFamily="18" charset="0"/>
                <a:ea typeface="Cambria Math" pitchFamily="18" charset="0"/>
              </a:rPr>
              <a:t>2</a:t>
            </a:r>
            <a:r>
              <a:rPr lang="en-US" i="1" baseline="30000" dirty="0" smtClean="0">
                <a:latin typeface="Cambria Math" pitchFamily="18" charset="0"/>
                <a:ea typeface="Cambria Math" pitchFamily="18" charset="0"/>
              </a:rPr>
              <a:t>n</a:t>
            </a:r>
            <a:r>
              <a:rPr lang="en-US" i="1" dirty="0" smtClean="0">
                <a:latin typeface="Cambria Math" pitchFamily="18" charset="0"/>
                <a:ea typeface="Cambria Math" pitchFamily="18" charset="0"/>
              </a:rPr>
              <a:t> </a:t>
            </a:r>
            <a:r>
              <a:rPr lang="en-US" dirty="0" smtClean="0">
                <a:latin typeface="Cambria Math" pitchFamily="18" charset="0"/>
                <a:ea typeface="Cambria Math" pitchFamily="18" charset="0"/>
              </a:rPr>
              <a:t>(</a:t>
            </a:r>
            <a:r>
              <a:rPr lang="en-US" i="1" dirty="0" smtClean="0">
                <a:latin typeface="Cambria Math" pitchFamily="18" charset="0"/>
                <a:ea typeface="Cambria Math" pitchFamily="18" charset="0"/>
              </a:rPr>
              <a:t>n</a:t>
            </a:r>
            <a:r>
              <a:rPr lang="en-US" baseline="30000" dirty="0" smtClean="0">
                <a:latin typeface="Cambria Math" pitchFamily="18" charset="0"/>
                <a:ea typeface="Cambria Math" pitchFamily="18" charset="0"/>
              </a:rPr>
              <a:t>2  </a:t>
            </a:r>
            <a:r>
              <a:rPr lang="en-US" dirty="0" smtClean="0">
                <a:latin typeface="Cambria Math" pitchFamily="18" charset="0"/>
                <a:ea typeface="Cambria Math" pitchFamily="18" charset="0"/>
              </a:rPr>
              <a:t>+1)</a:t>
            </a:r>
            <a:endParaRPr lang="en-US" baseline="30000" dirty="0" smtClean="0">
              <a:latin typeface="Cambria Math" pitchFamily="18" charset="0"/>
              <a:ea typeface="Cambria Math" pitchFamily="18" charset="0"/>
            </a:endParaRPr>
          </a:p>
          <a:p>
            <a:r>
              <a:rPr lang="en-US" i="1" dirty="0" smtClean="0"/>
              <a:t>f</a:t>
            </a:r>
            <a:r>
              <a:rPr lang="en-US" baseline="-25000" dirty="0" smtClean="0"/>
              <a:t>8</a:t>
            </a:r>
            <a:r>
              <a:rPr lang="en-US" dirty="0" smtClean="0"/>
              <a:t>(</a:t>
            </a:r>
            <a:r>
              <a:rPr lang="en-US" i="1" dirty="0" smtClean="0"/>
              <a:t>n</a:t>
            </a:r>
            <a:r>
              <a:rPr lang="en-US" dirty="0" smtClean="0"/>
              <a:t>) = </a:t>
            </a:r>
            <a:r>
              <a:rPr lang="en-US" i="1" dirty="0" smtClean="0">
                <a:latin typeface="Cambria Math" pitchFamily="18" charset="0"/>
                <a:ea typeface="Cambria Math" pitchFamily="18" charset="0"/>
              </a:rPr>
              <a:t>n</a:t>
            </a:r>
            <a:r>
              <a:rPr lang="en-US" baseline="30000" dirty="0" smtClean="0">
                <a:latin typeface="Cambria Math" pitchFamily="18" charset="0"/>
                <a:ea typeface="Cambria Math" pitchFamily="18" charset="0"/>
              </a:rPr>
              <a:t>3</a:t>
            </a: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n</a:t>
            </a:r>
            <a:r>
              <a:rPr lang="en-US" dirty="0" smtClean="0">
                <a:latin typeface="Cambria Math" pitchFamily="18" charset="0"/>
                <a:ea typeface="Cambria Math" pitchFamily="18" charset="0"/>
              </a:rPr>
              <a:t>(log </a:t>
            </a:r>
            <a:r>
              <a:rPr lang="en-US" i="1" dirty="0" smtClean="0">
                <a:latin typeface="Cambria Math" pitchFamily="18" charset="0"/>
                <a:ea typeface="Cambria Math" pitchFamily="18" charset="0"/>
              </a:rPr>
              <a:t>n</a:t>
            </a:r>
            <a:r>
              <a:rPr lang="en-US" dirty="0" smtClean="0">
                <a:latin typeface="Cambria Math" pitchFamily="18" charset="0"/>
                <a:ea typeface="Cambria Math" pitchFamily="18" charset="0"/>
              </a:rPr>
              <a:t>)</a:t>
            </a:r>
            <a:r>
              <a:rPr lang="en-US" baseline="30000" dirty="0" smtClean="0">
                <a:latin typeface="Cambria Math" pitchFamily="18" charset="0"/>
                <a:ea typeface="Cambria Math" pitchFamily="18" charset="0"/>
              </a:rPr>
              <a:t>2 </a:t>
            </a:r>
            <a:endParaRPr lang="en-US" dirty="0" smtClean="0">
              <a:latin typeface="Cambria Math" pitchFamily="18" charset="0"/>
              <a:ea typeface="Cambria Math" pitchFamily="18" charset="0"/>
            </a:endParaRPr>
          </a:p>
          <a:p>
            <a:r>
              <a:rPr lang="en-US" i="1" dirty="0" smtClean="0"/>
              <a:t>f</a:t>
            </a:r>
            <a:r>
              <a:rPr lang="en-US" baseline="-25000" dirty="0" smtClean="0"/>
              <a:t>9</a:t>
            </a:r>
            <a:r>
              <a:rPr lang="en-US" dirty="0" smtClean="0"/>
              <a:t>(</a:t>
            </a:r>
            <a:r>
              <a:rPr lang="en-US" i="1" dirty="0" smtClean="0"/>
              <a:t>n</a:t>
            </a:r>
            <a:r>
              <a:rPr lang="en-US" dirty="0" smtClean="0"/>
              <a:t>) = </a:t>
            </a:r>
            <a:r>
              <a:rPr lang="en-US" dirty="0" smtClean="0">
                <a:latin typeface="Cambria Math" pitchFamily="18" charset="0"/>
                <a:ea typeface="Cambria Math" pitchFamily="18" charset="0"/>
              </a:rPr>
              <a:t>10000</a:t>
            </a:r>
          </a:p>
          <a:p>
            <a:r>
              <a:rPr lang="en-US" i="1" dirty="0" smtClean="0"/>
              <a:t>f</a:t>
            </a:r>
            <a:r>
              <a:rPr lang="en-US" baseline="-25000" dirty="0" smtClean="0"/>
              <a:t>10</a:t>
            </a:r>
            <a:r>
              <a:rPr lang="en-US" dirty="0" smtClean="0"/>
              <a:t>(</a:t>
            </a:r>
            <a:r>
              <a:rPr lang="en-US" i="1" dirty="0" smtClean="0"/>
              <a:t>n</a:t>
            </a:r>
            <a:r>
              <a:rPr lang="en-US" dirty="0" smtClean="0"/>
              <a:t>) = </a:t>
            </a:r>
            <a:r>
              <a:rPr lang="en-US" dirty="0" smtClean="0">
                <a:latin typeface="Cambria Math" pitchFamily="18" charset="0"/>
                <a:ea typeface="Cambria Math" pitchFamily="18" charset="0"/>
              </a:rPr>
              <a:t>n!</a:t>
            </a:r>
          </a:p>
          <a:p>
            <a:endParaRPr lang="en-US" i="1" baseline="30000" dirty="0" smtClean="0"/>
          </a:p>
          <a:p>
            <a:endParaRPr lang="en-US" i="1" baseline="30000" dirty="0" smtClean="0"/>
          </a:p>
          <a:p>
            <a:endParaRPr lang="en-US" i="1" dirty="0" smtClean="0"/>
          </a:p>
          <a:p>
            <a:endParaRPr lang="en-US" baseline="30000" dirty="0" smtClean="0"/>
          </a:p>
          <a:p>
            <a:endParaRPr lang="en-US" i="1" dirty="0"/>
          </a:p>
        </p:txBody>
      </p:sp>
      <p:sp>
        <p:nvSpPr>
          <p:cNvPr id="4" name="TextBox 3"/>
          <p:cNvSpPr txBox="1"/>
          <p:nvPr/>
        </p:nvSpPr>
        <p:spPr>
          <a:xfrm>
            <a:off x="3962400" y="2667000"/>
            <a:ext cx="5105400" cy="4216539"/>
          </a:xfrm>
          <a:prstGeom prst="rect">
            <a:avLst/>
          </a:prstGeom>
          <a:noFill/>
        </p:spPr>
        <p:txBody>
          <a:bodyPr wrap="square" rtlCol="0">
            <a:spAutoFit/>
          </a:bodyPr>
          <a:lstStyle/>
          <a:p>
            <a:r>
              <a:rPr lang="en-US" sz="1200" b="1" dirty="0" smtClean="0"/>
              <a:t>We  solve this exercise by successively finding the function that grows slowest among all those left on the list.</a:t>
            </a:r>
          </a:p>
          <a:p>
            <a:endParaRPr lang="en-US" sz="1200" b="1" dirty="0" smtClean="0"/>
          </a:p>
          <a:p>
            <a:pPr>
              <a:buFont typeface="Arial" pitchFamily="34" charset="0"/>
              <a:buChar char="•"/>
            </a:pPr>
            <a:r>
              <a:rPr lang="en-US" sz="1200" b="1" dirty="0" smtClean="0"/>
              <a:t> </a:t>
            </a:r>
            <a:r>
              <a:rPr lang="en-US" sz="1200" i="1" dirty="0" smtClean="0"/>
              <a:t>f</a:t>
            </a:r>
            <a:r>
              <a:rPr lang="en-US" sz="1200" baseline="-25000" dirty="0" smtClean="0"/>
              <a:t>9</a:t>
            </a:r>
            <a:r>
              <a:rPr lang="en-US" sz="1200" dirty="0" smtClean="0"/>
              <a:t>(</a:t>
            </a:r>
            <a:r>
              <a:rPr lang="en-US" sz="1200" i="1" dirty="0" smtClean="0"/>
              <a:t>n</a:t>
            </a:r>
            <a:r>
              <a:rPr lang="en-US" sz="1200" dirty="0" smtClean="0"/>
              <a:t>) = </a:t>
            </a:r>
            <a:r>
              <a:rPr lang="en-US" sz="1200" dirty="0" smtClean="0">
                <a:latin typeface="Cambria Math" pitchFamily="18" charset="0"/>
                <a:ea typeface="Cambria Math" pitchFamily="18" charset="0"/>
              </a:rPr>
              <a:t>10000       (constant, does not increase with </a:t>
            </a:r>
            <a:r>
              <a:rPr lang="en-US" sz="1200" i="1" dirty="0" smtClean="0">
                <a:latin typeface="Cambria Math" pitchFamily="18" charset="0"/>
                <a:ea typeface="Cambria Math" pitchFamily="18" charset="0"/>
              </a:rPr>
              <a:t>n</a:t>
            </a:r>
            <a:r>
              <a:rPr lang="en-US" sz="1200" dirty="0" smtClean="0">
                <a:latin typeface="Cambria Math" pitchFamily="18" charset="0"/>
                <a:ea typeface="Cambria Math" pitchFamily="18" charset="0"/>
              </a:rPr>
              <a:t>)</a:t>
            </a:r>
          </a:p>
          <a:p>
            <a:pPr>
              <a:buFont typeface="Arial" pitchFamily="34" charset="0"/>
              <a:buChar char="•"/>
            </a:pPr>
            <a:endParaRPr lang="en-US" sz="1200" dirty="0" smtClean="0">
              <a:latin typeface="Cambria Math" pitchFamily="18" charset="0"/>
              <a:ea typeface="Cambria Math" pitchFamily="18" charset="0"/>
            </a:endParaRPr>
          </a:p>
          <a:p>
            <a:pPr>
              <a:buFont typeface="Arial" pitchFamily="34" charset="0"/>
              <a:buChar char="•"/>
            </a:pPr>
            <a:r>
              <a:rPr lang="en-US" sz="1200" i="1" dirty="0" smtClean="0"/>
              <a:t>f</a:t>
            </a:r>
            <a:r>
              <a:rPr lang="en-US" sz="1200" baseline="-25000" dirty="0" smtClean="0"/>
              <a:t>5</a:t>
            </a:r>
            <a:r>
              <a:rPr lang="en-US" sz="1200" dirty="0" smtClean="0"/>
              <a:t>(</a:t>
            </a:r>
            <a:r>
              <a:rPr lang="en-US" sz="1200" i="1" dirty="0" smtClean="0"/>
              <a:t>n</a:t>
            </a:r>
            <a:r>
              <a:rPr lang="en-US" sz="1200" dirty="0" smtClean="0"/>
              <a:t>) =</a:t>
            </a:r>
            <a:r>
              <a:rPr lang="en-US" sz="1200" dirty="0" smtClean="0">
                <a:latin typeface="Cambria Math" pitchFamily="18" charset="0"/>
                <a:ea typeface="Cambria Math" pitchFamily="18" charset="0"/>
              </a:rPr>
              <a:t> log (log </a:t>
            </a:r>
            <a:r>
              <a:rPr lang="en-US" sz="1200" i="1" dirty="0" smtClean="0">
                <a:latin typeface="Cambria Math" pitchFamily="18" charset="0"/>
                <a:ea typeface="Cambria Math" pitchFamily="18" charset="0"/>
              </a:rPr>
              <a:t>n</a:t>
            </a:r>
            <a:r>
              <a:rPr lang="en-US" sz="1200" dirty="0" smtClean="0">
                <a:latin typeface="Cambria Math" pitchFamily="18" charset="0"/>
                <a:ea typeface="Cambria Math" pitchFamily="18" charset="0"/>
              </a:rPr>
              <a:t>)     (grows slowest of all the others)</a:t>
            </a:r>
          </a:p>
          <a:p>
            <a:pPr>
              <a:buFont typeface="Arial" pitchFamily="34" charset="0"/>
              <a:buChar char="•"/>
            </a:pPr>
            <a:endParaRPr lang="en-US" sz="1200" i="1" dirty="0" smtClean="0"/>
          </a:p>
          <a:p>
            <a:pPr>
              <a:buFont typeface="Arial" pitchFamily="34" charset="0"/>
              <a:buChar char="•"/>
            </a:pPr>
            <a:r>
              <a:rPr lang="en-US" sz="1200" i="1" dirty="0" smtClean="0"/>
              <a:t>f</a:t>
            </a:r>
            <a:r>
              <a:rPr lang="en-US" sz="1200" baseline="-25000" dirty="0" smtClean="0"/>
              <a:t>3</a:t>
            </a:r>
            <a:r>
              <a:rPr lang="en-US" sz="1200" dirty="0" smtClean="0"/>
              <a:t>(</a:t>
            </a:r>
            <a:r>
              <a:rPr lang="en-US" sz="1200" i="1" dirty="0" smtClean="0"/>
              <a:t>n</a:t>
            </a:r>
            <a:r>
              <a:rPr lang="en-US" sz="1200" dirty="0" smtClean="0"/>
              <a:t>) = (</a:t>
            </a:r>
            <a:r>
              <a:rPr lang="en-US" sz="1200" dirty="0" smtClean="0">
                <a:latin typeface="Cambria Math" pitchFamily="18" charset="0"/>
                <a:ea typeface="Cambria Math" pitchFamily="18" charset="0"/>
              </a:rPr>
              <a:t>log n </a:t>
            </a:r>
            <a:r>
              <a:rPr lang="en-US" sz="1200" dirty="0" smtClean="0"/>
              <a:t>)</a:t>
            </a:r>
            <a:r>
              <a:rPr lang="en-US" sz="1200" i="1" baseline="30000" dirty="0" smtClean="0">
                <a:latin typeface="Cambria Math" pitchFamily="18" charset="0"/>
                <a:ea typeface="Cambria Math" pitchFamily="18" charset="0"/>
              </a:rPr>
              <a:t>2 </a:t>
            </a:r>
            <a:r>
              <a:rPr lang="en-US" sz="1200" i="1" dirty="0" smtClean="0">
                <a:latin typeface="Cambria Math" pitchFamily="18" charset="0"/>
                <a:ea typeface="Cambria Math" pitchFamily="18" charset="0"/>
              </a:rPr>
              <a:t>      </a:t>
            </a:r>
            <a:r>
              <a:rPr lang="en-US" sz="1200" dirty="0" smtClean="0">
                <a:latin typeface="Cambria Math" pitchFamily="18" charset="0"/>
                <a:ea typeface="Cambria Math" pitchFamily="18" charset="0"/>
              </a:rPr>
              <a:t>(grows next slowest)</a:t>
            </a:r>
          </a:p>
          <a:p>
            <a:pPr>
              <a:buFont typeface="Arial" pitchFamily="34" charset="0"/>
              <a:buChar char="•"/>
            </a:pPr>
            <a:endParaRPr lang="en-US" sz="1200" dirty="0" smtClean="0">
              <a:latin typeface="Cambria Math" pitchFamily="18" charset="0"/>
              <a:ea typeface="Cambria Math" pitchFamily="18" charset="0"/>
            </a:endParaRPr>
          </a:p>
          <a:p>
            <a:pPr>
              <a:buFont typeface="Arial" pitchFamily="34" charset="0"/>
              <a:buChar char="•"/>
            </a:pPr>
            <a:r>
              <a:rPr lang="en-US" sz="1200" i="1" dirty="0" smtClean="0"/>
              <a:t>f</a:t>
            </a:r>
            <a:r>
              <a:rPr lang="en-US" sz="1200" baseline="-25000" dirty="0" smtClean="0"/>
              <a:t>6</a:t>
            </a:r>
            <a:r>
              <a:rPr lang="en-US" sz="1200" dirty="0" smtClean="0"/>
              <a:t>(</a:t>
            </a:r>
            <a:r>
              <a:rPr lang="en-US" sz="1200" i="1" dirty="0" smtClean="0"/>
              <a:t>n</a:t>
            </a:r>
            <a:r>
              <a:rPr lang="en-US" sz="1200" dirty="0" smtClean="0"/>
              <a:t>) = </a:t>
            </a:r>
            <a:r>
              <a:rPr lang="en-US" sz="1200" i="1" dirty="0" smtClean="0">
                <a:latin typeface="Cambria Math" pitchFamily="18" charset="0"/>
                <a:ea typeface="Cambria Math" pitchFamily="18" charset="0"/>
              </a:rPr>
              <a:t>n</a:t>
            </a:r>
            <a:r>
              <a:rPr lang="en-US" sz="1200" baseline="30000" dirty="0" smtClean="0">
                <a:latin typeface="Cambria Math" pitchFamily="18" charset="0"/>
                <a:ea typeface="Cambria Math" pitchFamily="18" charset="0"/>
              </a:rPr>
              <a:t>2 </a:t>
            </a:r>
            <a:r>
              <a:rPr lang="en-US" sz="1200" dirty="0" smtClean="0"/>
              <a:t>(</a:t>
            </a:r>
            <a:r>
              <a:rPr lang="en-US" sz="1200" dirty="0" smtClean="0">
                <a:latin typeface="Cambria Math" pitchFamily="18" charset="0"/>
                <a:ea typeface="Cambria Math" pitchFamily="18" charset="0"/>
              </a:rPr>
              <a:t>log </a:t>
            </a:r>
            <a:r>
              <a:rPr lang="en-US" sz="1200" i="1" dirty="0" smtClean="0">
                <a:latin typeface="Cambria Math" pitchFamily="18" charset="0"/>
                <a:ea typeface="Cambria Math" pitchFamily="18" charset="0"/>
              </a:rPr>
              <a:t>n</a:t>
            </a:r>
            <a:r>
              <a:rPr lang="en-US" sz="1200" dirty="0" smtClean="0"/>
              <a:t>)</a:t>
            </a:r>
            <a:r>
              <a:rPr lang="en-US" sz="1200" baseline="30000" dirty="0" smtClean="0"/>
              <a:t>3   </a:t>
            </a:r>
            <a:r>
              <a:rPr lang="en-US" sz="1200" dirty="0" smtClean="0">
                <a:latin typeface="Cambria Math" pitchFamily="18" charset="0"/>
                <a:ea typeface="Cambria Math" pitchFamily="18" charset="0"/>
              </a:rPr>
              <a:t>(next largest, </a:t>
            </a:r>
            <a:r>
              <a:rPr lang="en-US" sz="1200" dirty="0" smtClean="0"/>
              <a:t>(</a:t>
            </a:r>
            <a:r>
              <a:rPr lang="en-US" sz="1200" dirty="0" smtClean="0">
                <a:latin typeface="Cambria Math" pitchFamily="18" charset="0"/>
                <a:ea typeface="Cambria Math" pitchFamily="18" charset="0"/>
              </a:rPr>
              <a:t>log </a:t>
            </a:r>
            <a:r>
              <a:rPr lang="en-US" sz="1200" i="1" dirty="0" smtClean="0">
                <a:latin typeface="Cambria Math" pitchFamily="18" charset="0"/>
                <a:ea typeface="Cambria Math" pitchFamily="18" charset="0"/>
              </a:rPr>
              <a:t>n</a:t>
            </a:r>
            <a:r>
              <a:rPr lang="en-US" sz="1200" dirty="0" smtClean="0"/>
              <a:t>)</a:t>
            </a:r>
            <a:r>
              <a:rPr lang="en-US" sz="1200" baseline="30000" dirty="0" smtClean="0"/>
              <a:t>3 </a:t>
            </a:r>
            <a:r>
              <a:rPr lang="en-US" sz="1200" dirty="0" smtClean="0">
                <a:latin typeface="Cambria Math" pitchFamily="18" charset="0"/>
                <a:ea typeface="Cambria Math" pitchFamily="18" charset="0"/>
              </a:rPr>
              <a:t>factor smaller than any power of </a:t>
            </a:r>
            <a:r>
              <a:rPr lang="en-US" sz="1200" i="1" dirty="0" smtClean="0">
                <a:latin typeface="Cambria Math" pitchFamily="18" charset="0"/>
                <a:ea typeface="Cambria Math" pitchFamily="18" charset="0"/>
              </a:rPr>
              <a:t>n</a:t>
            </a:r>
            <a:r>
              <a:rPr lang="en-US" sz="1200" dirty="0" smtClean="0">
                <a:latin typeface="Cambria Math" pitchFamily="18" charset="0"/>
                <a:ea typeface="Cambria Math" pitchFamily="18" charset="0"/>
              </a:rPr>
              <a:t>)</a:t>
            </a:r>
          </a:p>
          <a:p>
            <a:pPr>
              <a:buFont typeface="Arial" pitchFamily="34" charset="0"/>
              <a:buChar char="•"/>
            </a:pPr>
            <a:endParaRPr lang="en-US" sz="1200" baseline="30000" dirty="0" smtClean="0">
              <a:latin typeface="Cambria Math" pitchFamily="18" charset="0"/>
              <a:ea typeface="Cambria Math" pitchFamily="18" charset="0"/>
            </a:endParaRPr>
          </a:p>
          <a:p>
            <a:pPr>
              <a:buFont typeface="Arial" pitchFamily="34" charset="0"/>
              <a:buChar char="•"/>
            </a:pPr>
            <a:r>
              <a:rPr lang="en-US" sz="1200" i="1" dirty="0" smtClean="0"/>
              <a:t>f</a:t>
            </a:r>
            <a:r>
              <a:rPr lang="en-US" sz="1200" baseline="-25000" dirty="0" smtClean="0"/>
              <a:t>2</a:t>
            </a:r>
            <a:r>
              <a:rPr lang="en-US" sz="1200" dirty="0" smtClean="0"/>
              <a:t>(</a:t>
            </a:r>
            <a:r>
              <a:rPr lang="en-US" sz="1200" i="1" dirty="0" smtClean="0"/>
              <a:t>n</a:t>
            </a:r>
            <a:r>
              <a:rPr lang="en-US" sz="1200" dirty="0" smtClean="0"/>
              <a:t>) = 8</a:t>
            </a:r>
            <a:r>
              <a:rPr lang="en-US" sz="1200" i="1" dirty="0" smtClean="0">
                <a:latin typeface="Cambria Math" pitchFamily="18" charset="0"/>
                <a:ea typeface="Cambria Math" pitchFamily="18" charset="0"/>
              </a:rPr>
              <a:t>n</a:t>
            </a:r>
            <a:r>
              <a:rPr lang="en-US" sz="1200" baseline="30000" dirty="0" smtClean="0">
                <a:latin typeface="Cambria Math" pitchFamily="18" charset="0"/>
                <a:ea typeface="Cambria Math" pitchFamily="18" charset="0"/>
              </a:rPr>
              <a:t>3</a:t>
            </a:r>
            <a:r>
              <a:rPr lang="en-US" sz="1200" dirty="0" smtClean="0">
                <a:latin typeface="Cambria Math" pitchFamily="18" charset="0"/>
                <a:ea typeface="Cambria Math" pitchFamily="18" charset="0"/>
              </a:rPr>
              <a:t>+17</a:t>
            </a:r>
            <a:r>
              <a:rPr lang="en-US" sz="1200" i="1" dirty="0" smtClean="0">
                <a:latin typeface="Cambria Math" pitchFamily="18" charset="0"/>
                <a:ea typeface="Cambria Math" pitchFamily="18" charset="0"/>
              </a:rPr>
              <a:t>n</a:t>
            </a:r>
            <a:r>
              <a:rPr lang="en-US" sz="1200" baseline="30000" dirty="0" smtClean="0">
                <a:latin typeface="Cambria Math" pitchFamily="18" charset="0"/>
                <a:ea typeface="Cambria Math" pitchFamily="18" charset="0"/>
              </a:rPr>
              <a:t>2  </a:t>
            </a:r>
            <a:r>
              <a:rPr lang="en-US" sz="1200" dirty="0" smtClean="0">
                <a:latin typeface="Cambria Math" pitchFamily="18" charset="0"/>
                <a:ea typeface="Cambria Math" pitchFamily="18" charset="0"/>
              </a:rPr>
              <a:t>+111    (tied with the one below)</a:t>
            </a:r>
            <a:endParaRPr lang="en-US" sz="1200" i="1" baseline="30000" dirty="0" smtClean="0"/>
          </a:p>
          <a:p>
            <a:pPr>
              <a:buFont typeface="Arial" pitchFamily="34" charset="0"/>
              <a:buChar char="•"/>
            </a:pPr>
            <a:endParaRPr lang="en-US" sz="1200" baseline="30000" dirty="0" smtClean="0"/>
          </a:p>
          <a:p>
            <a:pPr>
              <a:buFont typeface="Arial" pitchFamily="34" charset="0"/>
              <a:buChar char="•"/>
            </a:pPr>
            <a:r>
              <a:rPr lang="en-US" sz="1200" i="1" dirty="0" smtClean="0"/>
              <a:t>f</a:t>
            </a:r>
            <a:r>
              <a:rPr lang="en-US" sz="1200" baseline="-25000" dirty="0" smtClean="0"/>
              <a:t>8</a:t>
            </a:r>
            <a:r>
              <a:rPr lang="en-US" sz="1200" dirty="0" smtClean="0"/>
              <a:t>(</a:t>
            </a:r>
            <a:r>
              <a:rPr lang="en-US" sz="1200" i="1" dirty="0" smtClean="0"/>
              <a:t>n</a:t>
            </a:r>
            <a:r>
              <a:rPr lang="en-US" sz="1200" dirty="0" smtClean="0"/>
              <a:t>) = </a:t>
            </a:r>
            <a:r>
              <a:rPr lang="en-US" sz="1200" i="1" dirty="0" smtClean="0">
                <a:latin typeface="Cambria Math" pitchFamily="18" charset="0"/>
                <a:ea typeface="Cambria Math" pitchFamily="18" charset="0"/>
              </a:rPr>
              <a:t>n</a:t>
            </a:r>
            <a:r>
              <a:rPr lang="en-US" sz="1200" baseline="30000" dirty="0" smtClean="0">
                <a:latin typeface="Cambria Math" pitchFamily="18" charset="0"/>
                <a:ea typeface="Cambria Math" pitchFamily="18" charset="0"/>
              </a:rPr>
              <a:t>3</a:t>
            </a:r>
            <a:r>
              <a:rPr lang="en-US" sz="1200" dirty="0" smtClean="0">
                <a:latin typeface="Cambria Math" pitchFamily="18" charset="0"/>
                <a:ea typeface="Cambria Math" pitchFamily="18" charset="0"/>
              </a:rPr>
              <a:t>+ </a:t>
            </a:r>
            <a:r>
              <a:rPr lang="en-US" sz="1200" i="1" dirty="0" smtClean="0">
                <a:latin typeface="Cambria Math" pitchFamily="18" charset="0"/>
                <a:ea typeface="Cambria Math" pitchFamily="18" charset="0"/>
              </a:rPr>
              <a:t>n</a:t>
            </a:r>
            <a:r>
              <a:rPr lang="en-US" sz="1200" dirty="0" smtClean="0">
                <a:latin typeface="Cambria Math" pitchFamily="18" charset="0"/>
                <a:ea typeface="Cambria Math" pitchFamily="18" charset="0"/>
              </a:rPr>
              <a:t>(log </a:t>
            </a:r>
            <a:r>
              <a:rPr lang="en-US" sz="1200" i="1" dirty="0" smtClean="0">
                <a:latin typeface="Cambria Math" pitchFamily="18" charset="0"/>
                <a:ea typeface="Cambria Math" pitchFamily="18" charset="0"/>
              </a:rPr>
              <a:t>n</a:t>
            </a:r>
            <a:r>
              <a:rPr lang="en-US" sz="1200" dirty="0" smtClean="0">
                <a:latin typeface="Cambria Math" pitchFamily="18" charset="0"/>
                <a:ea typeface="Cambria Math" pitchFamily="18" charset="0"/>
              </a:rPr>
              <a:t>)</a:t>
            </a:r>
            <a:r>
              <a:rPr lang="en-US" sz="1200" baseline="30000" dirty="0" smtClean="0">
                <a:latin typeface="Cambria Math" pitchFamily="18" charset="0"/>
                <a:ea typeface="Cambria Math" pitchFamily="18" charset="0"/>
              </a:rPr>
              <a:t>2  </a:t>
            </a:r>
            <a:r>
              <a:rPr lang="en-US" sz="1200" dirty="0" smtClean="0">
                <a:latin typeface="Cambria Math" pitchFamily="18" charset="0"/>
                <a:ea typeface="Cambria Math" pitchFamily="18" charset="0"/>
              </a:rPr>
              <a:t>        (tied with the one above)</a:t>
            </a:r>
          </a:p>
          <a:p>
            <a:pPr>
              <a:buFont typeface="Arial" pitchFamily="34" charset="0"/>
              <a:buChar char="•"/>
            </a:pPr>
            <a:endParaRPr lang="en-US" sz="1200" i="1" baseline="30000" dirty="0" smtClean="0"/>
          </a:p>
          <a:p>
            <a:pPr>
              <a:buFont typeface="Arial" pitchFamily="34" charset="0"/>
              <a:buChar char="•"/>
            </a:pPr>
            <a:r>
              <a:rPr lang="en-US" sz="1200" i="1" dirty="0" smtClean="0"/>
              <a:t>f</a:t>
            </a:r>
            <a:r>
              <a:rPr lang="en-US" sz="1200" baseline="-25000" dirty="0" smtClean="0"/>
              <a:t>1</a:t>
            </a:r>
            <a:r>
              <a:rPr lang="en-US" sz="1200" dirty="0" smtClean="0"/>
              <a:t>(</a:t>
            </a:r>
            <a:r>
              <a:rPr lang="en-US" sz="1200" i="1" dirty="0" smtClean="0"/>
              <a:t>n</a:t>
            </a:r>
            <a:r>
              <a:rPr lang="en-US" sz="1200" dirty="0" smtClean="0"/>
              <a:t>) = (</a:t>
            </a:r>
            <a:r>
              <a:rPr lang="en-US" sz="1200" dirty="0" smtClean="0">
                <a:latin typeface="Cambria Math" pitchFamily="18" charset="0"/>
                <a:ea typeface="Cambria Math" pitchFamily="18" charset="0"/>
              </a:rPr>
              <a:t>1.5</a:t>
            </a:r>
            <a:r>
              <a:rPr lang="en-US" sz="1200" dirty="0" smtClean="0"/>
              <a:t>)</a:t>
            </a:r>
            <a:r>
              <a:rPr lang="en-US" sz="1200" i="1" baseline="30000" dirty="0" smtClean="0"/>
              <a:t>n   </a:t>
            </a:r>
            <a:r>
              <a:rPr lang="en-US" sz="1200" i="1" dirty="0" smtClean="0"/>
              <a:t>      </a:t>
            </a:r>
            <a:r>
              <a:rPr lang="en-US" sz="1200" dirty="0" smtClean="0"/>
              <a:t>(next largest, an exponential function)</a:t>
            </a:r>
          </a:p>
          <a:p>
            <a:pPr>
              <a:buFont typeface="Arial" pitchFamily="34" charset="0"/>
              <a:buChar char="•"/>
            </a:pPr>
            <a:endParaRPr lang="en-US" sz="1200" i="1" baseline="30000" dirty="0" smtClean="0"/>
          </a:p>
          <a:p>
            <a:pPr>
              <a:buFont typeface="Arial" pitchFamily="34" charset="0"/>
              <a:buChar char="•"/>
            </a:pPr>
            <a:r>
              <a:rPr lang="en-US" sz="1200" i="1" dirty="0" smtClean="0"/>
              <a:t>f</a:t>
            </a:r>
            <a:r>
              <a:rPr lang="en-US" sz="1200" baseline="-25000" dirty="0" smtClean="0"/>
              <a:t>4</a:t>
            </a:r>
            <a:r>
              <a:rPr lang="en-US" sz="1200" dirty="0" smtClean="0"/>
              <a:t>(</a:t>
            </a:r>
            <a:r>
              <a:rPr lang="en-US" sz="1200" i="1" dirty="0" smtClean="0"/>
              <a:t>n</a:t>
            </a:r>
            <a:r>
              <a:rPr lang="en-US" sz="1200" dirty="0" smtClean="0"/>
              <a:t>) = </a:t>
            </a:r>
            <a:r>
              <a:rPr lang="en-US" sz="1200" dirty="0" smtClean="0">
                <a:latin typeface="Cambria Math" pitchFamily="18" charset="0"/>
                <a:ea typeface="Cambria Math" pitchFamily="18" charset="0"/>
              </a:rPr>
              <a:t>2</a:t>
            </a:r>
            <a:r>
              <a:rPr lang="en-US" sz="1200" i="1" baseline="30000" dirty="0" smtClean="0">
                <a:latin typeface="Cambria Math" pitchFamily="18" charset="0"/>
                <a:ea typeface="Cambria Math" pitchFamily="18" charset="0"/>
              </a:rPr>
              <a:t>n</a:t>
            </a:r>
            <a:r>
              <a:rPr lang="en-US" sz="1200" dirty="0" smtClean="0">
                <a:latin typeface="Cambria Math" pitchFamily="18" charset="0"/>
                <a:ea typeface="Cambria Math" pitchFamily="18" charset="0"/>
              </a:rPr>
              <a:t>        (grows faster than one above since 2 &gt; 1.5)</a:t>
            </a:r>
          </a:p>
          <a:p>
            <a:pPr>
              <a:buFont typeface="Arial" pitchFamily="34" charset="0"/>
              <a:buChar char="•"/>
            </a:pPr>
            <a:endParaRPr lang="en-US" sz="1200" i="1" dirty="0" smtClean="0">
              <a:latin typeface="Cambria Math" pitchFamily="18" charset="0"/>
              <a:ea typeface="Cambria Math" pitchFamily="18" charset="0"/>
            </a:endParaRPr>
          </a:p>
          <a:p>
            <a:pPr>
              <a:buFont typeface="Arial" pitchFamily="34" charset="0"/>
              <a:buChar char="•"/>
            </a:pPr>
            <a:r>
              <a:rPr lang="en-US" sz="1200" i="1" dirty="0" smtClean="0"/>
              <a:t>f</a:t>
            </a:r>
            <a:r>
              <a:rPr lang="en-US" sz="1200" baseline="-25000" dirty="0" smtClean="0"/>
              <a:t>7</a:t>
            </a:r>
            <a:r>
              <a:rPr lang="en-US" sz="1200" dirty="0" smtClean="0"/>
              <a:t>(</a:t>
            </a:r>
            <a:r>
              <a:rPr lang="en-US" sz="1200" i="1" dirty="0" smtClean="0"/>
              <a:t>n</a:t>
            </a:r>
            <a:r>
              <a:rPr lang="en-US" sz="1200" dirty="0" smtClean="0"/>
              <a:t>) = </a:t>
            </a:r>
            <a:r>
              <a:rPr lang="en-US" sz="1200" dirty="0" smtClean="0">
                <a:latin typeface="Cambria Math" pitchFamily="18" charset="0"/>
                <a:ea typeface="Cambria Math" pitchFamily="18" charset="0"/>
              </a:rPr>
              <a:t>2</a:t>
            </a:r>
            <a:r>
              <a:rPr lang="en-US" sz="1200" i="1" baseline="30000" dirty="0" smtClean="0">
                <a:latin typeface="Cambria Math" pitchFamily="18" charset="0"/>
                <a:ea typeface="Cambria Math" pitchFamily="18" charset="0"/>
              </a:rPr>
              <a:t>n</a:t>
            </a:r>
            <a:r>
              <a:rPr lang="en-US" sz="1200" i="1" dirty="0" smtClean="0">
                <a:latin typeface="Cambria Math" pitchFamily="18" charset="0"/>
                <a:ea typeface="Cambria Math" pitchFamily="18" charset="0"/>
              </a:rPr>
              <a:t> </a:t>
            </a:r>
            <a:r>
              <a:rPr lang="en-US" sz="1200" dirty="0" smtClean="0">
                <a:latin typeface="Cambria Math" pitchFamily="18" charset="0"/>
                <a:ea typeface="Cambria Math" pitchFamily="18" charset="0"/>
              </a:rPr>
              <a:t>(</a:t>
            </a:r>
            <a:r>
              <a:rPr lang="en-US" sz="1200" i="1" dirty="0" smtClean="0">
                <a:latin typeface="Cambria Math" pitchFamily="18" charset="0"/>
                <a:ea typeface="Cambria Math" pitchFamily="18" charset="0"/>
              </a:rPr>
              <a:t>n</a:t>
            </a:r>
            <a:r>
              <a:rPr lang="en-US" sz="1200" baseline="30000" dirty="0" smtClean="0">
                <a:latin typeface="Cambria Math" pitchFamily="18" charset="0"/>
                <a:ea typeface="Cambria Math" pitchFamily="18" charset="0"/>
              </a:rPr>
              <a:t>2  </a:t>
            </a:r>
            <a:r>
              <a:rPr lang="en-US" sz="1200" dirty="0" smtClean="0">
                <a:latin typeface="Cambria Math" pitchFamily="18" charset="0"/>
                <a:ea typeface="Cambria Math" pitchFamily="18" charset="0"/>
              </a:rPr>
              <a:t>+1)     (grows faster than above because of the </a:t>
            </a:r>
            <a:r>
              <a:rPr lang="en-US" sz="1200" i="1" dirty="0" smtClean="0">
                <a:latin typeface="Cambria Math" pitchFamily="18" charset="0"/>
                <a:ea typeface="Cambria Math" pitchFamily="18" charset="0"/>
              </a:rPr>
              <a:t>n</a:t>
            </a:r>
            <a:r>
              <a:rPr lang="en-US" sz="1200" baseline="30000" dirty="0" smtClean="0">
                <a:latin typeface="Cambria Math" pitchFamily="18" charset="0"/>
                <a:ea typeface="Cambria Math" pitchFamily="18" charset="0"/>
              </a:rPr>
              <a:t>2  </a:t>
            </a:r>
            <a:r>
              <a:rPr lang="en-US" sz="1200" dirty="0" smtClean="0">
                <a:latin typeface="Cambria Math" pitchFamily="18" charset="0"/>
                <a:ea typeface="Cambria Math" pitchFamily="18" charset="0"/>
              </a:rPr>
              <a:t>+1 factor)</a:t>
            </a:r>
            <a:endParaRPr lang="en-US" sz="1200" baseline="30000" dirty="0" smtClean="0">
              <a:latin typeface="Cambria Math" pitchFamily="18" charset="0"/>
              <a:ea typeface="Cambria Math" pitchFamily="18" charset="0"/>
            </a:endParaRPr>
          </a:p>
          <a:p>
            <a:pPr>
              <a:buFont typeface="Arial" pitchFamily="34" charset="0"/>
              <a:buChar char="•"/>
            </a:pPr>
            <a:endParaRPr lang="en-US" sz="1200" i="1" dirty="0" smtClean="0"/>
          </a:p>
          <a:p>
            <a:pPr>
              <a:buFont typeface="Arial" pitchFamily="34" charset="0"/>
              <a:buChar char="•"/>
            </a:pPr>
            <a:r>
              <a:rPr lang="en-US" sz="1200" i="1" dirty="0" smtClean="0"/>
              <a:t>f</a:t>
            </a:r>
            <a:r>
              <a:rPr lang="en-US" sz="1200" baseline="-25000" dirty="0" smtClean="0"/>
              <a:t>10</a:t>
            </a:r>
            <a:r>
              <a:rPr lang="en-US" sz="1200" dirty="0" smtClean="0"/>
              <a:t>(</a:t>
            </a:r>
            <a:r>
              <a:rPr lang="en-US" sz="1200" i="1" dirty="0" smtClean="0"/>
              <a:t>n</a:t>
            </a:r>
            <a:r>
              <a:rPr lang="en-US" sz="1200" dirty="0" smtClean="0"/>
              <a:t>) = </a:t>
            </a:r>
            <a:r>
              <a:rPr lang="en-US" sz="1200" dirty="0" smtClean="0">
                <a:latin typeface="Cambria Math" pitchFamily="18" charset="0"/>
                <a:ea typeface="Cambria Math" pitchFamily="18" charset="0"/>
              </a:rPr>
              <a:t>3</a:t>
            </a:r>
            <a:r>
              <a:rPr lang="en-US" sz="1200" i="1" baseline="30000" dirty="0" smtClean="0">
                <a:latin typeface="Cambria Math" pitchFamily="18" charset="0"/>
                <a:ea typeface="Cambria Math" pitchFamily="18" charset="0"/>
              </a:rPr>
              <a:t>n             </a:t>
            </a:r>
            <a:r>
              <a:rPr lang="en-US" sz="1200" dirty="0" smtClean="0">
                <a:latin typeface="Cambria Math" pitchFamily="18" charset="0"/>
                <a:ea typeface="Cambria Math" pitchFamily="18" charset="0"/>
              </a:rPr>
              <a:t>( </a:t>
            </a:r>
            <a:r>
              <a:rPr lang="en-US" sz="1200" i="1" dirty="0" smtClean="0">
                <a:latin typeface="Cambria Math" pitchFamily="18" charset="0"/>
                <a:ea typeface="Cambria Math" pitchFamily="18" charset="0"/>
              </a:rPr>
              <a:t>n</a:t>
            </a:r>
            <a:r>
              <a:rPr lang="en-US" sz="1200" dirty="0" smtClean="0">
                <a:latin typeface="Cambria Math" pitchFamily="18" charset="0"/>
                <a:ea typeface="Cambria Math" pitchFamily="18" charset="0"/>
              </a:rPr>
              <a:t>!  grows faster than </a:t>
            </a:r>
            <a:r>
              <a:rPr lang="en-US" sz="1200" dirty="0" err="1" smtClean="0">
                <a:latin typeface="Cambria Math" pitchFamily="18" charset="0"/>
                <a:ea typeface="Cambria Math" pitchFamily="18" charset="0"/>
              </a:rPr>
              <a:t>c</a:t>
            </a:r>
            <a:r>
              <a:rPr lang="en-US" sz="1200" i="1" baseline="30000" dirty="0" err="1" smtClean="0">
                <a:latin typeface="Cambria Math" pitchFamily="18" charset="0"/>
                <a:ea typeface="Cambria Math" pitchFamily="18" charset="0"/>
              </a:rPr>
              <a:t>n</a:t>
            </a:r>
            <a:r>
              <a:rPr lang="en-US" sz="1200" i="1" baseline="30000" dirty="0" smtClean="0">
                <a:latin typeface="Cambria Math" pitchFamily="18" charset="0"/>
                <a:ea typeface="Cambria Math" pitchFamily="18" charset="0"/>
              </a:rPr>
              <a:t>   </a:t>
            </a:r>
            <a:r>
              <a:rPr lang="en-US" sz="1200" dirty="0" smtClean="0">
                <a:latin typeface="Cambria Math" pitchFamily="18" charset="0"/>
                <a:ea typeface="Cambria Math" pitchFamily="18" charset="0"/>
              </a:rPr>
              <a:t>for  every </a:t>
            </a:r>
            <a:r>
              <a:rPr lang="en-US" sz="1200" i="1" dirty="0" smtClean="0">
                <a:latin typeface="Cambria Math" pitchFamily="18" charset="0"/>
                <a:ea typeface="Cambria Math" pitchFamily="18" charset="0"/>
              </a:rPr>
              <a:t>c</a:t>
            </a:r>
            <a:r>
              <a:rPr lang="en-US" sz="1200" dirty="0" smtClean="0">
                <a:latin typeface="Cambria Math" pitchFamily="18" charset="0"/>
                <a:ea typeface="Cambria Math" pitchFamily="18" charset="0"/>
              </a:rPr>
              <a:t>)</a:t>
            </a:r>
          </a:p>
          <a:p>
            <a:pPr>
              <a:buFont typeface="Arial" pitchFamily="34" charset="0"/>
              <a:buChar char="•"/>
            </a:pPr>
            <a:endParaRPr lang="en-US" sz="1200" i="1" baseline="30000" dirty="0" smtClean="0"/>
          </a:p>
          <a:p>
            <a:pPr>
              <a:buFont typeface="Arial" pitchFamily="34" charset="0"/>
              <a:buChar char="•"/>
            </a:pPr>
            <a:endParaRPr lang="en-US" sz="12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Big-Omega Notation</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   Definition</a:t>
            </a:r>
            <a:r>
              <a:rPr lang="en-US" dirty="0" smtClean="0"/>
              <a:t>: Let </a:t>
            </a:r>
            <a:r>
              <a:rPr lang="en-US" i="1" dirty="0" smtClean="0"/>
              <a:t>f</a:t>
            </a:r>
            <a:r>
              <a:rPr lang="en-US" dirty="0" smtClean="0"/>
              <a:t> and </a:t>
            </a:r>
            <a:r>
              <a:rPr lang="en-US" i="1" dirty="0" smtClean="0"/>
              <a:t>g</a:t>
            </a:r>
            <a:r>
              <a:rPr lang="en-US" dirty="0" smtClean="0"/>
              <a:t> be functions from the set of integers or the set of real numbers to the set of real numbers. We say that</a:t>
            </a:r>
          </a:p>
          <a:p>
            <a:pPr>
              <a:buNone/>
            </a:pPr>
            <a:r>
              <a:rPr lang="en-US" dirty="0" smtClean="0"/>
              <a:t>    if there are constants </a:t>
            </a:r>
            <a:r>
              <a:rPr lang="en-US" i="1" dirty="0" smtClean="0"/>
              <a:t>C</a:t>
            </a:r>
            <a:r>
              <a:rPr lang="en-US" dirty="0" smtClean="0"/>
              <a:t> and </a:t>
            </a:r>
            <a:r>
              <a:rPr lang="en-US" i="1" dirty="0" smtClean="0"/>
              <a:t>k</a:t>
            </a:r>
            <a:r>
              <a:rPr lang="en-US" dirty="0" smtClean="0"/>
              <a:t> such that</a:t>
            </a:r>
          </a:p>
          <a:p>
            <a:pPr>
              <a:buNone/>
            </a:pPr>
            <a:r>
              <a:rPr lang="en-US" dirty="0" smtClean="0"/>
              <a:t>                                            when </a:t>
            </a:r>
            <a:r>
              <a:rPr lang="en-US" i="1" dirty="0" smtClean="0"/>
              <a:t>x &gt; k</a:t>
            </a:r>
            <a:r>
              <a:rPr lang="en-US" dirty="0" smtClean="0"/>
              <a:t>.</a:t>
            </a:r>
          </a:p>
          <a:p>
            <a:r>
              <a:rPr lang="en-US" dirty="0" smtClean="0"/>
              <a:t> We say that “</a:t>
            </a:r>
            <a:r>
              <a:rPr lang="en-US" i="1" dirty="0" smtClean="0"/>
              <a:t>f</a:t>
            </a:r>
            <a:r>
              <a:rPr lang="en-US" dirty="0" smtClean="0"/>
              <a:t>(</a:t>
            </a:r>
            <a:r>
              <a:rPr lang="en-US" i="1" dirty="0" smtClean="0"/>
              <a:t>x</a:t>
            </a:r>
            <a:r>
              <a:rPr lang="en-US" dirty="0" smtClean="0"/>
              <a:t>) is big-Omega of </a:t>
            </a:r>
            <a:r>
              <a:rPr lang="en-US" i="1" dirty="0" smtClean="0"/>
              <a:t>g</a:t>
            </a:r>
            <a:r>
              <a:rPr lang="en-US" dirty="0" smtClean="0"/>
              <a:t>(</a:t>
            </a:r>
            <a:r>
              <a:rPr lang="en-US" i="1" dirty="0" smtClean="0"/>
              <a:t>x</a:t>
            </a:r>
            <a:r>
              <a:rPr lang="en-US" dirty="0" smtClean="0"/>
              <a:t>).”</a:t>
            </a:r>
          </a:p>
          <a:p>
            <a:r>
              <a:rPr lang="en-US" dirty="0" smtClean="0"/>
              <a:t>Big-</a:t>
            </a:r>
            <a:r>
              <a:rPr lang="en-US" i="1" dirty="0" smtClean="0"/>
              <a:t>O</a:t>
            </a:r>
            <a:r>
              <a:rPr lang="en-US" dirty="0" smtClean="0"/>
              <a:t> gives an upper bound on the growth of a function, while Big-Omega gives a lower bound. Big-Omega tells us that a function grows at least as fast as another.</a:t>
            </a:r>
          </a:p>
          <a:p>
            <a:r>
              <a:rPr lang="en-US" i="1" dirty="0" smtClean="0"/>
              <a:t>f</a:t>
            </a:r>
            <a:r>
              <a:rPr lang="en-US" dirty="0" smtClean="0"/>
              <a:t>(</a:t>
            </a:r>
            <a:r>
              <a:rPr lang="en-US" i="1" dirty="0" smtClean="0"/>
              <a:t>x</a:t>
            </a:r>
            <a:r>
              <a:rPr lang="en-US" dirty="0" smtClean="0"/>
              <a:t>) is  </a:t>
            </a:r>
            <a:r>
              <a:rPr lang="el-GR" dirty="0" smtClean="0">
                <a:latin typeface="Cambria Math"/>
                <a:ea typeface="Cambria Math"/>
              </a:rPr>
              <a:t>Ω</a:t>
            </a:r>
            <a:r>
              <a:rPr lang="en-US" dirty="0" smtClean="0">
                <a:ea typeface="Cambria Math"/>
              </a:rPr>
              <a:t>(</a:t>
            </a:r>
            <a:r>
              <a:rPr lang="en-US" i="1" dirty="0" smtClean="0">
                <a:ea typeface="Cambria Math"/>
              </a:rPr>
              <a:t>g</a:t>
            </a:r>
            <a:r>
              <a:rPr lang="en-US" dirty="0" smtClean="0">
                <a:ea typeface="Cambria Math"/>
              </a:rPr>
              <a:t>(</a:t>
            </a:r>
            <a:r>
              <a:rPr lang="en-US" i="1" dirty="0" smtClean="0">
                <a:ea typeface="Cambria Math"/>
              </a:rPr>
              <a:t>x</a:t>
            </a:r>
            <a:r>
              <a:rPr lang="en-US" dirty="0" smtClean="0">
                <a:ea typeface="Cambria Math"/>
              </a:rPr>
              <a:t>))</a:t>
            </a:r>
            <a:r>
              <a:rPr lang="en-US" dirty="0" smtClean="0">
                <a:latin typeface="Cambria Math"/>
                <a:ea typeface="Cambria Math"/>
              </a:rPr>
              <a:t> </a:t>
            </a:r>
            <a:r>
              <a:rPr lang="en-US" dirty="0" smtClean="0"/>
              <a:t>if and only if </a:t>
            </a:r>
            <a:r>
              <a:rPr lang="en-US" i="1" dirty="0" smtClean="0"/>
              <a:t>g</a:t>
            </a:r>
            <a:r>
              <a:rPr lang="en-US" dirty="0" smtClean="0"/>
              <a:t>(</a:t>
            </a:r>
            <a:r>
              <a:rPr lang="en-US" i="1" dirty="0" smtClean="0"/>
              <a:t>x</a:t>
            </a:r>
            <a:r>
              <a:rPr lang="en-US" dirty="0" smtClean="0"/>
              <a:t>) is </a:t>
            </a:r>
            <a:r>
              <a:rPr lang="en-US" i="1" dirty="0" smtClean="0"/>
              <a:t>O</a:t>
            </a:r>
            <a:r>
              <a:rPr lang="en-US" dirty="0" smtClean="0"/>
              <a:t>(</a:t>
            </a:r>
            <a:r>
              <a:rPr lang="en-US" i="1" dirty="0" smtClean="0"/>
              <a:t>f</a:t>
            </a:r>
            <a:r>
              <a:rPr lang="en-US" dirty="0" smtClean="0"/>
              <a:t>(</a:t>
            </a:r>
            <a:r>
              <a:rPr lang="en-US" i="1" dirty="0" smtClean="0"/>
              <a:t>x</a:t>
            </a:r>
            <a:r>
              <a:rPr lang="en-US" dirty="0" smtClean="0"/>
              <a:t>)). This follows from the definitions. See the text for details.</a:t>
            </a:r>
            <a:endParaRPr lang="en-US" dirty="0"/>
          </a:p>
        </p:txBody>
      </p:sp>
      <p:pic>
        <p:nvPicPr>
          <p:cNvPr id="6" name="Picture 5" descr="addin_tmp.png"/>
          <p:cNvPicPr>
            <a:picLocks noChangeAspect="1"/>
          </p:cNvPicPr>
          <p:nvPr>
            <p:custDataLst>
              <p:tags r:id="rId1"/>
            </p:custDataLst>
          </p:nvPr>
        </p:nvPicPr>
        <p:blipFill>
          <a:blip r:embed="rId4" cstate="print"/>
          <a:stretch>
            <a:fillRect/>
          </a:stretch>
        </p:blipFill>
        <p:spPr>
          <a:xfrm>
            <a:off x="3733800" y="2667000"/>
            <a:ext cx="2128838" cy="319088"/>
          </a:xfrm>
          <a:prstGeom prst="rect">
            <a:avLst/>
          </a:prstGeom>
        </p:spPr>
      </p:pic>
      <p:pic>
        <p:nvPicPr>
          <p:cNvPr id="8" name="Picture 7" descr="addin_tmp.png"/>
          <p:cNvPicPr>
            <a:picLocks noChangeAspect="1"/>
          </p:cNvPicPr>
          <p:nvPr>
            <p:custDataLst>
              <p:tags r:id="rId2"/>
            </p:custDataLst>
          </p:nvPr>
        </p:nvPicPr>
        <p:blipFill>
          <a:blip r:embed="rId5" cstate="print"/>
          <a:stretch>
            <a:fillRect/>
          </a:stretch>
        </p:blipFill>
        <p:spPr>
          <a:xfrm>
            <a:off x="1371600" y="3429000"/>
            <a:ext cx="2157413" cy="319088"/>
          </a:xfrm>
          <a:prstGeom prst="rect">
            <a:avLst/>
          </a:prstGeom>
        </p:spPr>
      </p:pic>
      <p:sp>
        <p:nvSpPr>
          <p:cNvPr id="7" name="TextBox 6"/>
          <p:cNvSpPr txBox="1"/>
          <p:nvPr/>
        </p:nvSpPr>
        <p:spPr>
          <a:xfrm>
            <a:off x="6248400" y="3124200"/>
            <a:ext cx="2590800" cy="923330"/>
          </a:xfrm>
          <a:prstGeom prst="rect">
            <a:avLst/>
          </a:prstGeom>
          <a:noFill/>
          <a:ln>
            <a:solidFill>
              <a:schemeClr val="accent1"/>
            </a:solidFill>
          </a:ln>
        </p:spPr>
        <p:txBody>
          <a:bodyPr wrap="square" rtlCol="0">
            <a:spAutoFit/>
          </a:bodyPr>
          <a:lstStyle/>
          <a:p>
            <a:r>
              <a:rPr lang="el-GR" dirty="0" smtClean="0">
                <a:latin typeface="Cambria Math"/>
                <a:ea typeface="Cambria Math"/>
              </a:rPr>
              <a:t>Ω</a:t>
            </a:r>
            <a:r>
              <a:rPr lang="en-US" dirty="0" smtClean="0">
                <a:latin typeface="Cambria Math"/>
                <a:ea typeface="Cambria Math"/>
              </a:rPr>
              <a:t> is the upper case version of the lower case Greek letter </a:t>
            </a:r>
            <a:r>
              <a:rPr lang="el-GR" dirty="0" smtClean="0">
                <a:latin typeface="Cambria Math"/>
                <a:ea typeface="Cambria Math"/>
              </a:rPr>
              <a:t>ω</a:t>
            </a:r>
            <a:r>
              <a:rPr lang="en-US" dirty="0" smtClean="0">
                <a:latin typeface="Cambria Math"/>
                <a:ea typeface="Cambria Math"/>
              </a:rPr>
              <a: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Greedy Algorithms: Making Change</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   Example</a:t>
            </a:r>
            <a:r>
              <a:rPr lang="en-US" dirty="0" smtClean="0"/>
              <a:t>:  Design a greedy algorithm for making change (in  U.S. money) of </a:t>
            </a:r>
            <a:r>
              <a:rPr lang="en-US" i="1" dirty="0" smtClean="0"/>
              <a:t>n</a:t>
            </a:r>
            <a:r>
              <a:rPr lang="en-US" dirty="0" smtClean="0"/>
              <a:t> cents with the following coins: quarters (</a:t>
            </a:r>
            <a:r>
              <a:rPr lang="en-US" dirty="0" smtClean="0">
                <a:latin typeface="Cambria Math" pitchFamily="18" charset="0"/>
                <a:ea typeface="Cambria Math" pitchFamily="18" charset="0"/>
              </a:rPr>
              <a:t>25</a:t>
            </a:r>
            <a:r>
              <a:rPr lang="en-US" dirty="0" smtClean="0"/>
              <a:t> cents), dimes (</a:t>
            </a:r>
            <a:r>
              <a:rPr lang="en-US" dirty="0" smtClean="0">
                <a:latin typeface="Cambria Math" pitchFamily="18" charset="0"/>
                <a:ea typeface="Cambria Math" pitchFamily="18" charset="0"/>
              </a:rPr>
              <a:t>10</a:t>
            </a:r>
            <a:r>
              <a:rPr lang="en-US" dirty="0" smtClean="0"/>
              <a:t> cents), nickels (</a:t>
            </a:r>
            <a:r>
              <a:rPr lang="en-US" dirty="0" smtClean="0">
                <a:latin typeface="Cambria Math" pitchFamily="18" charset="0"/>
                <a:ea typeface="Cambria Math" pitchFamily="18" charset="0"/>
              </a:rPr>
              <a:t>5</a:t>
            </a:r>
            <a:r>
              <a:rPr lang="en-US" dirty="0" smtClean="0"/>
              <a:t> cents), and pennies (</a:t>
            </a:r>
            <a:r>
              <a:rPr lang="en-US" dirty="0" smtClean="0">
                <a:latin typeface="Cambria Math" pitchFamily="18" charset="0"/>
                <a:ea typeface="Cambria Math" pitchFamily="18" charset="0"/>
              </a:rPr>
              <a:t>1</a:t>
            </a:r>
            <a:r>
              <a:rPr lang="en-US" dirty="0" smtClean="0"/>
              <a:t> cent) , using the least total number of coins.</a:t>
            </a:r>
          </a:p>
          <a:p>
            <a:pPr>
              <a:buNone/>
            </a:pPr>
            <a:r>
              <a:rPr lang="en-US" dirty="0" smtClean="0"/>
              <a:t>   </a:t>
            </a:r>
            <a:r>
              <a:rPr lang="en-US" b="1" dirty="0" smtClean="0"/>
              <a:t>Idea</a:t>
            </a:r>
            <a:r>
              <a:rPr lang="en-US" dirty="0" smtClean="0"/>
              <a:t>: At each step choose the coin with the largest possible value that does not exceed the amount of change left.</a:t>
            </a:r>
          </a:p>
          <a:p>
            <a:pPr marL="880110" lvl="1" indent="-514350">
              <a:buFont typeface="+mj-lt"/>
              <a:buAutoNum type="arabicPeriod"/>
            </a:pPr>
            <a:r>
              <a:rPr lang="en-US" dirty="0" smtClean="0"/>
              <a:t>If </a:t>
            </a:r>
            <a:r>
              <a:rPr lang="en-US" i="1" dirty="0" smtClean="0"/>
              <a:t>n</a:t>
            </a:r>
            <a:r>
              <a:rPr lang="en-US" dirty="0" smtClean="0"/>
              <a:t> = </a:t>
            </a:r>
            <a:r>
              <a:rPr lang="en-US" dirty="0" smtClean="0">
                <a:latin typeface="Cambria Math" pitchFamily="18" charset="0"/>
                <a:ea typeface="Cambria Math" pitchFamily="18" charset="0"/>
              </a:rPr>
              <a:t>67</a:t>
            </a:r>
            <a:r>
              <a:rPr lang="en-US" dirty="0" smtClean="0"/>
              <a:t> cents, first choose </a:t>
            </a:r>
            <a:r>
              <a:rPr lang="en-US" dirty="0" smtClean="0">
                <a:latin typeface="Cambria Math" pitchFamily="18" charset="0"/>
                <a:ea typeface="Cambria Math" pitchFamily="18" charset="0"/>
              </a:rPr>
              <a:t>a</a:t>
            </a:r>
            <a:r>
              <a:rPr lang="en-US" dirty="0" smtClean="0"/>
              <a:t> quarter leaving                  </a:t>
            </a:r>
            <a:r>
              <a:rPr lang="en-US" dirty="0" smtClean="0">
                <a:latin typeface="Cambria Math" pitchFamily="18" charset="0"/>
                <a:ea typeface="Cambria Math" pitchFamily="18" charset="0"/>
              </a:rPr>
              <a:t>67−25 </a:t>
            </a:r>
            <a:r>
              <a:rPr lang="en-US" dirty="0" smtClean="0">
                <a:latin typeface="Cambria Math"/>
                <a:ea typeface="Cambria Math"/>
              </a:rPr>
              <a:t>= </a:t>
            </a:r>
            <a:r>
              <a:rPr lang="en-US" dirty="0" smtClean="0">
                <a:latin typeface="Cambria Math" pitchFamily="18" charset="0"/>
                <a:ea typeface="Cambria Math" pitchFamily="18" charset="0"/>
              </a:rPr>
              <a:t>42</a:t>
            </a:r>
            <a:r>
              <a:rPr lang="en-US" dirty="0" smtClean="0">
                <a:latin typeface="Cambria Math"/>
                <a:ea typeface="Cambria Math"/>
              </a:rPr>
              <a:t> cents. Then choose another quarter leaving     42 −25 = 17 cents</a:t>
            </a:r>
          </a:p>
          <a:p>
            <a:pPr marL="880110" lvl="1" indent="-514350">
              <a:buFont typeface="+mj-lt"/>
              <a:buAutoNum type="arabicPeriod"/>
            </a:pPr>
            <a:r>
              <a:rPr lang="en-US" dirty="0" smtClean="0">
                <a:latin typeface="Cambria Math"/>
                <a:ea typeface="Cambria Math"/>
              </a:rPr>
              <a:t>Then choose 1 dime, leaving 17 − 10 = 7 cents.</a:t>
            </a:r>
          </a:p>
          <a:p>
            <a:pPr marL="880110" lvl="1" indent="-514350">
              <a:buFont typeface="+mj-lt"/>
              <a:buAutoNum type="arabicPeriod"/>
            </a:pPr>
            <a:r>
              <a:rPr lang="en-US" dirty="0" smtClean="0">
                <a:latin typeface="Cambria Math"/>
                <a:ea typeface="Cambria Math"/>
              </a:rPr>
              <a:t>Choose 1 nickel, leaving 7 – 5 – 2 cents.</a:t>
            </a:r>
          </a:p>
          <a:p>
            <a:pPr marL="880110" lvl="1" indent="-514350">
              <a:buFont typeface="+mj-lt"/>
              <a:buAutoNum type="arabicPeriod"/>
            </a:pPr>
            <a:r>
              <a:rPr lang="en-US" dirty="0" smtClean="0">
                <a:latin typeface="Cambria Math"/>
                <a:ea typeface="Cambria Math"/>
              </a:rPr>
              <a:t>Choose a penny, leaving one cent. Choose another penny leaving 0 cents.</a:t>
            </a:r>
          </a:p>
          <a:p>
            <a:pPr marL="880110" lvl="1" indent="-514350">
              <a:buFont typeface="+mj-lt"/>
              <a:buAutoNum type="arabicPeriod"/>
            </a:pPr>
            <a:endParaRPr lang="en-US" dirty="0" smtClean="0"/>
          </a:p>
          <a:p>
            <a:pPr>
              <a:buNone/>
            </a:pPr>
            <a:endParaRPr lang="en-US" dirty="0"/>
          </a:p>
        </p:txBody>
      </p:sp>
      <p:pic>
        <p:nvPicPr>
          <p:cNvPr id="3076" name="Picture 4" descr="C:\Documents and Settings\Richard Scherl\Local Settings\Temporary Internet Files\Content.IE5\00IWHKE8\MC900183778[1].wmf"/>
          <p:cNvPicPr>
            <a:picLocks noChangeAspect="1" noChangeArrowheads="1"/>
          </p:cNvPicPr>
          <p:nvPr/>
        </p:nvPicPr>
        <p:blipFill>
          <a:blip r:embed="rId2" cstate="print"/>
          <a:srcRect/>
          <a:stretch>
            <a:fillRect/>
          </a:stretch>
        </p:blipFill>
        <p:spPr bwMode="auto">
          <a:xfrm>
            <a:off x="6934200" y="116334"/>
            <a:ext cx="1143000" cy="1179066"/>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Big-Omega Notation</a:t>
            </a:r>
            <a:endParaRPr lang="en-US" dirty="0"/>
          </a:p>
        </p:txBody>
      </p:sp>
      <p:sp>
        <p:nvSpPr>
          <p:cNvPr id="3" name="Content Placeholder 2"/>
          <p:cNvSpPr>
            <a:spLocks noGrp="1"/>
          </p:cNvSpPr>
          <p:nvPr>
            <p:ph idx="1"/>
          </p:nvPr>
        </p:nvSpPr>
        <p:spPr>
          <a:xfrm>
            <a:off x="381000" y="1828800"/>
            <a:ext cx="8229600" cy="4389120"/>
          </a:xfrm>
        </p:spPr>
        <p:txBody>
          <a:bodyPr/>
          <a:lstStyle/>
          <a:p>
            <a:pPr>
              <a:buNone/>
            </a:pPr>
            <a:r>
              <a:rPr lang="en-US" b="1" dirty="0" smtClean="0"/>
              <a:t>   Example</a:t>
            </a:r>
            <a:r>
              <a:rPr lang="en-US" dirty="0" smtClean="0"/>
              <a:t>:  Show that                                        is</a:t>
            </a:r>
          </a:p>
          <a:p>
            <a:pPr>
              <a:buNone/>
            </a:pPr>
            <a:r>
              <a:rPr lang="en-US" dirty="0"/>
              <a:t> </a:t>
            </a:r>
            <a:r>
              <a:rPr lang="en-US" dirty="0" smtClean="0"/>
              <a:t>                      where                  .</a:t>
            </a:r>
          </a:p>
          <a:p>
            <a:pPr>
              <a:buNone/>
            </a:pPr>
            <a:r>
              <a:rPr lang="en-US" dirty="0" smtClean="0"/>
              <a:t>    </a:t>
            </a:r>
            <a:r>
              <a:rPr lang="en-US" b="1" dirty="0" smtClean="0"/>
              <a:t>Solution</a:t>
            </a:r>
            <a:r>
              <a:rPr lang="en-US" dirty="0" smtClean="0"/>
              <a:t>:                                                     for all positive real numbers </a:t>
            </a:r>
            <a:r>
              <a:rPr lang="en-US" i="1" dirty="0" smtClean="0"/>
              <a:t>x</a:t>
            </a:r>
            <a:r>
              <a:rPr lang="en-US" dirty="0" smtClean="0"/>
              <a:t>.</a:t>
            </a:r>
            <a:endParaRPr lang="en-US" dirty="0"/>
          </a:p>
          <a:p>
            <a:pPr lvl="1"/>
            <a:r>
              <a:rPr lang="en-US" dirty="0" smtClean="0"/>
              <a:t>Is it also the case that                     is                                  ?  </a:t>
            </a:r>
            <a:endParaRPr lang="en-US" dirty="0"/>
          </a:p>
        </p:txBody>
      </p:sp>
      <p:pic>
        <p:nvPicPr>
          <p:cNvPr id="11" name="Picture 10" descr="addin_tmp.png"/>
          <p:cNvPicPr>
            <a:picLocks noChangeAspect="1"/>
          </p:cNvPicPr>
          <p:nvPr>
            <p:custDataLst>
              <p:tags r:id="rId1"/>
            </p:custDataLst>
          </p:nvPr>
        </p:nvPicPr>
        <p:blipFill>
          <a:blip r:embed="rId8" cstate="print"/>
          <a:stretch>
            <a:fillRect/>
          </a:stretch>
        </p:blipFill>
        <p:spPr>
          <a:xfrm>
            <a:off x="3962400" y="1905000"/>
            <a:ext cx="2912269" cy="342900"/>
          </a:xfrm>
          <a:prstGeom prst="rect">
            <a:avLst/>
          </a:prstGeom>
        </p:spPr>
      </p:pic>
      <p:pic>
        <p:nvPicPr>
          <p:cNvPr id="15" name="Picture 14" descr="addin_tmp.png"/>
          <p:cNvPicPr>
            <a:picLocks noChangeAspect="1"/>
          </p:cNvPicPr>
          <p:nvPr>
            <p:custDataLst>
              <p:tags r:id="rId2"/>
            </p:custDataLst>
          </p:nvPr>
        </p:nvPicPr>
        <p:blipFill>
          <a:blip r:embed="rId9" cstate="print"/>
          <a:stretch>
            <a:fillRect/>
          </a:stretch>
        </p:blipFill>
        <p:spPr>
          <a:xfrm>
            <a:off x="914400" y="2362200"/>
            <a:ext cx="1023938" cy="319088"/>
          </a:xfrm>
          <a:prstGeom prst="rect">
            <a:avLst/>
          </a:prstGeom>
        </p:spPr>
      </p:pic>
      <p:pic>
        <p:nvPicPr>
          <p:cNvPr id="16" name="Picture 15" descr="addin_tmp.png"/>
          <p:cNvPicPr>
            <a:picLocks noChangeAspect="1"/>
          </p:cNvPicPr>
          <p:nvPr>
            <p:custDataLst>
              <p:tags r:id="rId3"/>
            </p:custDataLst>
          </p:nvPr>
        </p:nvPicPr>
        <p:blipFill>
          <a:blip r:embed="rId10" cstate="print"/>
          <a:stretch>
            <a:fillRect/>
          </a:stretch>
        </p:blipFill>
        <p:spPr>
          <a:xfrm>
            <a:off x="3352800" y="2362200"/>
            <a:ext cx="1304925" cy="342900"/>
          </a:xfrm>
          <a:prstGeom prst="rect">
            <a:avLst/>
          </a:prstGeom>
        </p:spPr>
      </p:pic>
      <p:pic>
        <p:nvPicPr>
          <p:cNvPr id="19" name="Picture 18" descr="addin_tmp.png"/>
          <p:cNvPicPr>
            <a:picLocks noChangeAspect="1"/>
          </p:cNvPicPr>
          <p:nvPr>
            <p:custDataLst>
              <p:tags r:id="rId4"/>
            </p:custDataLst>
          </p:nvPr>
        </p:nvPicPr>
        <p:blipFill>
          <a:blip r:embed="rId11" cstate="print"/>
          <a:stretch>
            <a:fillRect/>
          </a:stretch>
        </p:blipFill>
        <p:spPr>
          <a:xfrm>
            <a:off x="5867400" y="3733800"/>
            <a:ext cx="2345531" cy="342900"/>
          </a:xfrm>
          <a:prstGeom prst="rect">
            <a:avLst/>
          </a:prstGeom>
        </p:spPr>
      </p:pic>
      <p:pic>
        <p:nvPicPr>
          <p:cNvPr id="17" name="Picture 16" descr="addin_tmp.png"/>
          <p:cNvPicPr>
            <a:picLocks noChangeAspect="1"/>
          </p:cNvPicPr>
          <p:nvPr>
            <p:custDataLst>
              <p:tags r:id="rId5"/>
            </p:custDataLst>
          </p:nvPr>
        </p:nvPicPr>
        <p:blipFill>
          <a:blip r:embed="rId12" cstate="print"/>
          <a:stretch>
            <a:fillRect/>
          </a:stretch>
        </p:blipFill>
        <p:spPr>
          <a:xfrm>
            <a:off x="2514601" y="2895600"/>
            <a:ext cx="3876675" cy="342900"/>
          </a:xfrm>
          <a:prstGeom prst="rect">
            <a:avLst/>
          </a:prstGeom>
        </p:spPr>
      </p:pic>
      <p:pic>
        <p:nvPicPr>
          <p:cNvPr id="18" name="Picture 17" descr="addin_tmp.png"/>
          <p:cNvPicPr>
            <a:picLocks noChangeAspect="1"/>
          </p:cNvPicPr>
          <p:nvPr>
            <p:custDataLst>
              <p:tags r:id="rId6"/>
            </p:custDataLst>
          </p:nvPr>
        </p:nvPicPr>
        <p:blipFill>
          <a:blip r:embed="rId10" cstate="print"/>
          <a:stretch>
            <a:fillRect/>
          </a:stretch>
        </p:blipFill>
        <p:spPr>
          <a:xfrm>
            <a:off x="4038600" y="3733800"/>
            <a:ext cx="1304925" cy="3429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Big-Theta Notation</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Definition</a:t>
            </a:r>
            <a:r>
              <a:rPr lang="en-US" dirty="0" smtClean="0"/>
              <a:t>: Let </a:t>
            </a:r>
            <a:r>
              <a:rPr lang="en-US" i="1" dirty="0" smtClean="0"/>
              <a:t>f</a:t>
            </a:r>
            <a:r>
              <a:rPr lang="en-US" dirty="0" smtClean="0"/>
              <a:t> and </a:t>
            </a:r>
            <a:r>
              <a:rPr lang="en-US" i="1" dirty="0" smtClean="0"/>
              <a:t>g</a:t>
            </a:r>
            <a:r>
              <a:rPr lang="en-US" dirty="0" smtClean="0"/>
              <a:t> be functions from the set of integers or the set of real numbers to the set of real numbers. The function                                 if </a:t>
            </a:r>
          </a:p>
          <a:p>
            <a:pPr>
              <a:buNone/>
            </a:pPr>
            <a:r>
              <a:rPr lang="en-US" dirty="0" smtClean="0"/>
              <a:t>                                    and                              . </a:t>
            </a:r>
            <a:endParaRPr lang="en-US" dirty="0"/>
          </a:p>
          <a:p>
            <a:endParaRPr lang="en-US" dirty="0" smtClean="0"/>
          </a:p>
          <a:p>
            <a:r>
              <a:rPr lang="en-US" dirty="0" smtClean="0"/>
              <a:t> We say that “f is big-Theta of </a:t>
            </a:r>
            <a:r>
              <a:rPr lang="en-US" i="1" dirty="0" smtClean="0"/>
              <a:t>g</a:t>
            </a:r>
            <a:r>
              <a:rPr lang="en-US" dirty="0" smtClean="0"/>
              <a:t>(</a:t>
            </a:r>
            <a:r>
              <a:rPr lang="en-US" i="1" dirty="0" smtClean="0"/>
              <a:t>x</a:t>
            </a:r>
            <a:r>
              <a:rPr lang="en-US" dirty="0" smtClean="0"/>
              <a:t>)” and also that “</a:t>
            </a:r>
            <a:r>
              <a:rPr lang="en-US" i="1" dirty="0" smtClean="0"/>
              <a:t>f</a:t>
            </a:r>
            <a:r>
              <a:rPr lang="en-US" dirty="0" smtClean="0"/>
              <a:t>(</a:t>
            </a:r>
            <a:r>
              <a:rPr lang="en-US" i="1" dirty="0" smtClean="0"/>
              <a:t>x</a:t>
            </a:r>
            <a:r>
              <a:rPr lang="en-US" dirty="0" smtClean="0"/>
              <a:t>) is of </a:t>
            </a:r>
            <a:r>
              <a:rPr lang="en-US" i="1" dirty="0" smtClean="0"/>
              <a:t>order</a:t>
            </a:r>
            <a:r>
              <a:rPr lang="en-US" dirty="0" smtClean="0"/>
              <a:t> </a:t>
            </a:r>
            <a:r>
              <a:rPr lang="en-US" i="1" dirty="0" smtClean="0"/>
              <a:t>g</a:t>
            </a:r>
            <a:r>
              <a:rPr lang="en-US" dirty="0" smtClean="0"/>
              <a:t>(</a:t>
            </a:r>
            <a:r>
              <a:rPr lang="en-US" i="1" dirty="0" smtClean="0"/>
              <a:t>x</a:t>
            </a:r>
            <a:r>
              <a:rPr lang="en-US" dirty="0" smtClean="0"/>
              <a:t>)”   and also that “</a:t>
            </a:r>
            <a:r>
              <a:rPr lang="en-US" i="1" dirty="0" smtClean="0"/>
              <a:t>f</a:t>
            </a:r>
            <a:r>
              <a:rPr lang="en-US" dirty="0" smtClean="0"/>
              <a:t>(</a:t>
            </a:r>
            <a:r>
              <a:rPr lang="en-US" i="1" dirty="0" smtClean="0"/>
              <a:t>x</a:t>
            </a:r>
            <a:r>
              <a:rPr lang="en-US" dirty="0" smtClean="0"/>
              <a:t>) and </a:t>
            </a:r>
            <a:r>
              <a:rPr lang="en-US" i="1" dirty="0" smtClean="0"/>
              <a:t>g</a:t>
            </a:r>
            <a:r>
              <a:rPr lang="en-US" dirty="0" smtClean="0"/>
              <a:t>(</a:t>
            </a:r>
            <a:r>
              <a:rPr lang="en-US" i="1" dirty="0" smtClean="0"/>
              <a:t>x</a:t>
            </a:r>
            <a:r>
              <a:rPr lang="en-US" dirty="0" smtClean="0"/>
              <a:t>) are of the </a:t>
            </a:r>
            <a:r>
              <a:rPr lang="en-US" i="1" dirty="0" smtClean="0"/>
              <a:t>same order</a:t>
            </a:r>
            <a:r>
              <a:rPr lang="en-US" dirty="0" smtClean="0"/>
              <a:t>.”   </a:t>
            </a:r>
          </a:p>
          <a:p>
            <a:r>
              <a:rPr lang="en-US" dirty="0" smtClean="0"/>
              <a:t>                               if and only if there exists constants </a:t>
            </a:r>
            <a:r>
              <a:rPr lang="en-US" i="1" dirty="0" smtClean="0"/>
              <a:t>C</a:t>
            </a:r>
            <a:r>
              <a:rPr lang="en-US" baseline="-25000" dirty="0" smtClean="0">
                <a:latin typeface="Cambria Math" pitchFamily="18" charset="0"/>
                <a:ea typeface="Cambria Math" pitchFamily="18" charset="0"/>
              </a:rPr>
              <a:t>1</a:t>
            </a:r>
            <a:r>
              <a:rPr lang="en-US" baseline="-25000" dirty="0" smtClean="0"/>
              <a:t> </a:t>
            </a:r>
            <a:r>
              <a:rPr lang="en-US" dirty="0" smtClean="0"/>
              <a:t>,</a:t>
            </a:r>
            <a:r>
              <a:rPr lang="en-US" baseline="-25000" dirty="0" smtClean="0"/>
              <a:t> </a:t>
            </a:r>
            <a:r>
              <a:rPr lang="en-US" i="1" dirty="0" smtClean="0"/>
              <a:t>C</a:t>
            </a:r>
            <a:r>
              <a:rPr lang="en-US" baseline="-25000" dirty="0" smtClean="0">
                <a:latin typeface="Cambria Math" pitchFamily="18" charset="0"/>
                <a:ea typeface="Cambria Math" pitchFamily="18" charset="0"/>
              </a:rPr>
              <a:t>2</a:t>
            </a:r>
            <a:r>
              <a:rPr lang="en-US" dirty="0" smtClean="0"/>
              <a:t> and </a:t>
            </a:r>
            <a:r>
              <a:rPr lang="en-US" i="1" dirty="0" smtClean="0"/>
              <a:t>k </a:t>
            </a:r>
            <a:r>
              <a:rPr lang="en-US" dirty="0" smtClean="0"/>
              <a:t>such that </a:t>
            </a:r>
            <a:r>
              <a:rPr lang="en-US" i="1" dirty="0" smtClean="0"/>
              <a:t>C</a:t>
            </a:r>
            <a:r>
              <a:rPr lang="en-US" baseline="-25000" dirty="0" smtClean="0">
                <a:latin typeface="Cambria Math" pitchFamily="18" charset="0"/>
                <a:ea typeface="Cambria Math" pitchFamily="18" charset="0"/>
              </a:rPr>
              <a:t>1</a:t>
            </a:r>
            <a:r>
              <a:rPr lang="en-US" i="1" dirty="0" smtClean="0"/>
              <a:t>g</a:t>
            </a:r>
            <a:r>
              <a:rPr lang="en-US" dirty="0" smtClean="0"/>
              <a:t>(</a:t>
            </a:r>
            <a:r>
              <a:rPr lang="en-US" i="1" dirty="0" smtClean="0"/>
              <a:t>x</a:t>
            </a:r>
            <a:r>
              <a:rPr lang="en-US" dirty="0" smtClean="0"/>
              <a:t>)</a:t>
            </a:r>
            <a:r>
              <a:rPr lang="en-US" baseline="-25000" dirty="0" smtClean="0"/>
              <a:t> </a:t>
            </a:r>
            <a:r>
              <a:rPr lang="en-US" dirty="0" smtClean="0"/>
              <a:t>&lt;</a:t>
            </a:r>
            <a:r>
              <a:rPr lang="en-US" baseline="-25000" dirty="0" smtClean="0"/>
              <a:t> </a:t>
            </a:r>
            <a:r>
              <a:rPr lang="en-US" baseline="-25000" dirty="0" smtClean="0">
                <a:latin typeface="Cambria Math" pitchFamily="18" charset="0"/>
                <a:ea typeface="Cambria Math" pitchFamily="18" charset="0"/>
              </a:rPr>
              <a:t> </a:t>
            </a:r>
            <a:r>
              <a:rPr lang="en-US" i="1" dirty="0" smtClean="0"/>
              <a:t>f</a:t>
            </a:r>
            <a:r>
              <a:rPr lang="en-US" dirty="0" smtClean="0"/>
              <a:t>(</a:t>
            </a:r>
            <a:r>
              <a:rPr lang="en-US" i="1" dirty="0" smtClean="0"/>
              <a:t>x</a:t>
            </a:r>
            <a:r>
              <a:rPr lang="en-US" dirty="0" smtClean="0"/>
              <a:t>) &lt;</a:t>
            </a:r>
            <a:r>
              <a:rPr lang="en-US" baseline="-25000" dirty="0" smtClean="0"/>
              <a:t> </a:t>
            </a:r>
            <a:r>
              <a:rPr lang="en-US" i="1" dirty="0" smtClean="0"/>
              <a:t>C</a:t>
            </a:r>
            <a:r>
              <a:rPr lang="en-US" baseline="-25000" dirty="0" smtClean="0">
                <a:latin typeface="Cambria Math" pitchFamily="18" charset="0"/>
                <a:ea typeface="Cambria Math" pitchFamily="18" charset="0"/>
              </a:rPr>
              <a:t>2 </a:t>
            </a:r>
            <a:r>
              <a:rPr lang="en-US" i="1" dirty="0" smtClean="0"/>
              <a:t>g</a:t>
            </a:r>
            <a:r>
              <a:rPr lang="en-US" dirty="0" smtClean="0"/>
              <a:t>(</a:t>
            </a:r>
            <a:r>
              <a:rPr lang="en-US" i="1" dirty="0" smtClean="0"/>
              <a:t>x</a:t>
            </a:r>
            <a:r>
              <a:rPr lang="en-US" dirty="0" smtClean="0"/>
              <a:t>)  if </a:t>
            </a:r>
            <a:r>
              <a:rPr lang="en-US" i="1" dirty="0" smtClean="0"/>
              <a:t>x</a:t>
            </a:r>
            <a:r>
              <a:rPr lang="en-US" dirty="0" smtClean="0"/>
              <a:t> &gt; </a:t>
            </a:r>
            <a:r>
              <a:rPr lang="en-US" i="1" dirty="0" smtClean="0"/>
              <a:t>k</a:t>
            </a:r>
            <a:r>
              <a:rPr lang="en-US" dirty="0" smtClean="0"/>
              <a:t>. This follows from the definitions of big-</a:t>
            </a:r>
            <a:r>
              <a:rPr lang="en-US" i="1" dirty="0" smtClean="0"/>
              <a:t>O</a:t>
            </a:r>
            <a:r>
              <a:rPr lang="en-US" dirty="0" smtClean="0"/>
              <a:t> and big-Omega.</a:t>
            </a:r>
            <a:endParaRPr lang="en-US" i="1" dirty="0" smtClean="0"/>
          </a:p>
          <a:p>
            <a:endParaRPr lang="en-US" dirty="0"/>
          </a:p>
        </p:txBody>
      </p:sp>
      <p:pic>
        <p:nvPicPr>
          <p:cNvPr id="7" name="Picture 6" descr="addin_tmp.png"/>
          <p:cNvPicPr>
            <a:picLocks noChangeAspect="1"/>
          </p:cNvPicPr>
          <p:nvPr>
            <p:custDataLst>
              <p:tags r:id="rId1"/>
            </p:custDataLst>
          </p:nvPr>
        </p:nvPicPr>
        <p:blipFill>
          <a:blip r:embed="rId6" cstate="print"/>
          <a:stretch>
            <a:fillRect/>
          </a:stretch>
        </p:blipFill>
        <p:spPr>
          <a:xfrm>
            <a:off x="3886200" y="2667000"/>
            <a:ext cx="2145506" cy="319088"/>
          </a:xfrm>
          <a:prstGeom prst="rect">
            <a:avLst/>
          </a:prstGeom>
        </p:spPr>
      </p:pic>
      <p:pic>
        <p:nvPicPr>
          <p:cNvPr id="10" name="Picture 9" descr="addin_tmp.png"/>
          <p:cNvPicPr>
            <a:picLocks noChangeAspect="1"/>
          </p:cNvPicPr>
          <p:nvPr>
            <p:custDataLst>
              <p:tags r:id="rId2"/>
            </p:custDataLst>
          </p:nvPr>
        </p:nvPicPr>
        <p:blipFill>
          <a:blip r:embed="rId7" cstate="print"/>
          <a:stretch>
            <a:fillRect/>
          </a:stretch>
        </p:blipFill>
        <p:spPr>
          <a:xfrm>
            <a:off x="3886200" y="3048000"/>
            <a:ext cx="2128838" cy="319088"/>
          </a:xfrm>
          <a:prstGeom prst="rect">
            <a:avLst/>
          </a:prstGeom>
        </p:spPr>
      </p:pic>
      <p:pic>
        <p:nvPicPr>
          <p:cNvPr id="9" name="Picture 8" descr="addin_tmp.png"/>
          <p:cNvPicPr>
            <a:picLocks noChangeAspect="1"/>
          </p:cNvPicPr>
          <p:nvPr>
            <p:custDataLst>
              <p:tags r:id="rId3"/>
            </p:custDataLst>
          </p:nvPr>
        </p:nvPicPr>
        <p:blipFill>
          <a:blip r:embed="rId8" cstate="print"/>
          <a:stretch>
            <a:fillRect/>
          </a:stretch>
        </p:blipFill>
        <p:spPr>
          <a:xfrm>
            <a:off x="990600" y="3048000"/>
            <a:ext cx="2150269" cy="319088"/>
          </a:xfrm>
          <a:prstGeom prst="rect">
            <a:avLst/>
          </a:prstGeom>
        </p:spPr>
      </p:pic>
      <p:pic>
        <p:nvPicPr>
          <p:cNvPr id="11" name="Picture 10" descr="addin_tmp.png"/>
          <p:cNvPicPr>
            <a:picLocks noChangeAspect="1"/>
          </p:cNvPicPr>
          <p:nvPr>
            <p:custDataLst>
              <p:tags r:id="rId4"/>
            </p:custDataLst>
          </p:nvPr>
        </p:nvPicPr>
        <p:blipFill>
          <a:blip r:embed="rId6" cstate="print"/>
          <a:stretch>
            <a:fillRect/>
          </a:stretch>
        </p:blipFill>
        <p:spPr>
          <a:xfrm>
            <a:off x="838200" y="4876800"/>
            <a:ext cx="2145506" cy="319088"/>
          </a:xfrm>
          <a:prstGeom prst="rect">
            <a:avLst/>
          </a:prstGeom>
        </p:spPr>
      </p:pic>
      <p:sp>
        <p:nvSpPr>
          <p:cNvPr id="8" name="TextBox 7"/>
          <p:cNvSpPr txBox="1"/>
          <p:nvPr/>
        </p:nvSpPr>
        <p:spPr>
          <a:xfrm>
            <a:off x="6172200" y="990600"/>
            <a:ext cx="2590800" cy="923330"/>
          </a:xfrm>
          <a:prstGeom prst="rect">
            <a:avLst/>
          </a:prstGeom>
          <a:noFill/>
          <a:ln>
            <a:solidFill>
              <a:schemeClr val="accent1"/>
            </a:solidFill>
          </a:ln>
        </p:spPr>
        <p:txBody>
          <a:bodyPr wrap="square" rtlCol="0">
            <a:spAutoFit/>
          </a:bodyPr>
          <a:lstStyle/>
          <a:p>
            <a:r>
              <a:rPr lang="en-US" dirty="0" smtClean="0">
                <a:latin typeface="Cambria Math"/>
                <a:ea typeface="Cambria Math"/>
              </a:rPr>
              <a:t> </a:t>
            </a:r>
            <a:r>
              <a:rPr lang="el-GR" dirty="0" smtClean="0">
                <a:latin typeface="Cambria Math"/>
                <a:ea typeface="Cambria Math"/>
              </a:rPr>
              <a:t>Θ</a:t>
            </a:r>
            <a:r>
              <a:rPr lang="en-US" dirty="0" smtClean="0">
                <a:latin typeface="Cambria Math"/>
                <a:ea typeface="Cambria Math"/>
              </a:rPr>
              <a:t> is the upper case version of the lower case Greek letter </a:t>
            </a:r>
            <a:r>
              <a:rPr lang="el-GR" dirty="0" smtClean="0">
                <a:latin typeface="Cambria Math"/>
                <a:ea typeface="Cambria Math"/>
              </a:rPr>
              <a:t>θ</a:t>
            </a:r>
            <a:r>
              <a:rPr lang="en-US" dirty="0" smtClean="0">
                <a:latin typeface="Cambria Math"/>
                <a:ea typeface="Cambria Math"/>
              </a:rPr>
              <a:t>.</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Theta Notation</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   Example</a:t>
            </a:r>
            <a:r>
              <a:rPr lang="en-US" dirty="0" smtClean="0"/>
              <a:t>: Show that the sum of the first </a:t>
            </a:r>
            <a:r>
              <a:rPr lang="en-US" i="1" dirty="0" smtClean="0"/>
              <a:t>n</a:t>
            </a:r>
            <a:r>
              <a:rPr lang="en-US" dirty="0" smtClean="0"/>
              <a:t> positive integers is </a:t>
            </a:r>
            <a:r>
              <a:rPr lang="el-GR" dirty="0" smtClean="0">
                <a:latin typeface="Cambria Math"/>
                <a:ea typeface="Cambria Math"/>
              </a:rPr>
              <a:t>Θ</a:t>
            </a:r>
            <a:r>
              <a:rPr lang="en-US" dirty="0" smtClean="0"/>
              <a:t>(</a:t>
            </a:r>
            <a:r>
              <a:rPr lang="en-US" i="1" dirty="0" smtClean="0"/>
              <a:t>n</a:t>
            </a:r>
            <a:r>
              <a:rPr lang="en-US" baseline="30000" dirty="0" smtClean="0">
                <a:latin typeface="Cambria Math" pitchFamily="18" charset="0"/>
                <a:ea typeface="Cambria Math" pitchFamily="18" charset="0"/>
              </a:rPr>
              <a:t>2</a:t>
            </a:r>
            <a:r>
              <a:rPr lang="en-US" dirty="0" smtClean="0"/>
              <a:t>).</a:t>
            </a:r>
          </a:p>
          <a:p>
            <a:pPr>
              <a:buNone/>
            </a:pPr>
            <a:r>
              <a:rPr lang="en-US" dirty="0" smtClean="0"/>
              <a:t>    </a:t>
            </a:r>
            <a:r>
              <a:rPr lang="en-US" b="1" dirty="0" smtClean="0"/>
              <a:t>Solution</a:t>
            </a:r>
            <a:r>
              <a:rPr lang="en-US" dirty="0" smtClean="0"/>
              <a:t>: Let </a:t>
            </a:r>
            <a:r>
              <a:rPr lang="en-US" i="1" dirty="0" smtClean="0"/>
              <a:t>f</a:t>
            </a:r>
            <a:r>
              <a:rPr lang="en-US" dirty="0" smtClean="0"/>
              <a:t>(</a:t>
            </a:r>
            <a:r>
              <a:rPr lang="en-US" i="1" dirty="0" smtClean="0"/>
              <a:t>n</a:t>
            </a:r>
            <a:r>
              <a:rPr lang="en-US" dirty="0" smtClean="0"/>
              <a:t>) = </a:t>
            </a:r>
            <a:r>
              <a:rPr lang="en-US" dirty="0" smtClean="0">
                <a:latin typeface="Cambria Math" pitchFamily="18" charset="0"/>
                <a:ea typeface="Cambria Math" pitchFamily="18" charset="0"/>
              </a:rPr>
              <a:t>1</a:t>
            </a:r>
            <a:r>
              <a:rPr lang="en-US" dirty="0" smtClean="0"/>
              <a:t> + </a:t>
            </a:r>
            <a:r>
              <a:rPr lang="en-US" dirty="0" smtClean="0">
                <a:latin typeface="Cambria Math" pitchFamily="18" charset="0"/>
                <a:ea typeface="Cambria Math" pitchFamily="18" charset="0"/>
              </a:rPr>
              <a:t>2</a:t>
            </a:r>
            <a:r>
              <a:rPr lang="en-US" dirty="0" smtClean="0"/>
              <a:t> + </a:t>
            </a:r>
            <a:r>
              <a:rPr lang="en-US" dirty="0" smtClean="0">
                <a:latin typeface="Cambria Math"/>
                <a:ea typeface="Cambria Math"/>
              </a:rPr>
              <a:t>∙∙∙  </a:t>
            </a:r>
            <a:r>
              <a:rPr lang="en-US" dirty="0" smtClean="0">
                <a:ea typeface="Cambria Math"/>
              </a:rPr>
              <a:t>+ </a:t>
            </a:r>
            <a:r>
              <a:rPr lang="en-US" i="1" dirty="0" smtClean="0">
                <a:ea typeface="Cambria Math"/>
              </a:rPr>
              <a:t>n</a:t>
            </a:r>
            <a:r>
              <a:rPr lang="en-US" dirty="0" smtClean="0">
                <a:ea typeface="Cambria Math"/>
              </a:rPr>
              <a:t>.</a:t>
            </a:r>
            <a:endParaRPr lang="en-US" dirty="0" smtClean="0"/>
          </a:p>
          <a:p>
            <a:pPr marL="880110" lvl="1" indent="-514350"/>
            <a:r>
              <a:rPr lang="en-US" dirty="0" smtClean="0"/>
              <a:t>We have already shown that </a:t>
            </a:r>
            <a:r>
              <a:rPr lang="en-US" i="1" dirty="0" smtClean="0"/>
              <a:t>f</a:t>
            </a:r>
            <a:r>
              <a:rPr lang="en-US" dirty="0" smtClean="0"/>
              <a:t>(</a:t>
            </a:r>
            <a:r>
              <a:rPr lang="en-US" i="1" dirty="0" smtClean="0"/>
              <a:t>n</a:t>
            </a:r>
            <a:r>
              <a:rPr lang="en-US" dirty="0" smtClean="0"/>
              <a:t>) is </a:t>
            </a:r>
            <a:r>
              <a:rPr lang="en-US" i="1" dirty="0" smtClean="0"/>
              <a:t>O</a:t>
            </a:r>
            <a:r>
              <a:rPr lang="en-US" dirty="0" smtClean="0"/>
              <a:t>(</a:t>
            </a:r>
            <a:r>
              <a:rPr lang="en-US" i="1" dirty="0" smtClean="0"/>
              <a:t>n</a:t>
            </a:r>
            <a:r>
              <a:rPr lang="en-US" baseline="30000" dirty="0" smtClean="0">
                <a:latin typeface="Cambria Math" pitchFamily="18" charset="0"/>
                <a:ea typeface="Cambria Math" pitchFamily="18" charset="0"/>
              </a:rPr>
              <a:t>2</a:t>
            </a:r>
            <a:r>
              <a:rPr lang="en-US" dirty="0" smtClean="0"/>
              <a:t>).</a:t>
            </a:r>
          </a:p>
          <a:p>
            <a:pPr marL="880110" lvl="1" indent="-514350"/>
            <a:r>
              <a:rPr lang="en-US" dirty="0" smtClean="0"/>
              <a:t>To show that </a:t>
            </a:r>
            <a:r>
              <a:rPr lang="en-US" i="1" dirty="0" smtClean="0"/>
              <a:t>f</a:t>
            </a:r>
            <a:r>
              <a:rPr lang="en-US" dirty="0" smtClean="0"/>
              <a:t>(</a:t>
            </a:r>
            <a:r>
              <a:rPr lang="en-US" i="1" dirty="0" smtClean="0"/>
              <a:t>n</a:t>
            </a:r>
            <a:r>
              <a:rPr lang="en-US" dirty="0" smtClean="0"/>
              <a:t>) is </a:t>
            </a:r>
            <a:r>
              <a:rPr lang="en-US" dirty="0" smtClean="0">
                <a:latin typeface="Cambria Math"/>
                <a:ea typeface="Cambria Math"/>
              </a:rPr>
              <a:t>Ω</a:t>
            </a:r>
            <a:r>
              <a:rPr lang="en-US" dirty="0" smtClean="0"/>
              <a:t>(</a:t>
            </a:r>
            <a:r>
              <a:rPr lang="en-US" i="1" dirty="0" smtClean="0"/>
              <a:t>n</a:t>
            </a:r>
            <a:r>
              <a:rPr lang="en-US" baseline="30000" dirty="0" smtClean="0">
                <a:latin typeface="Cambria Math" pitchFamily="18" charset="0"/>
                <a:ea typeface="Cambria Math" pitchFamily="18" charset="0"/>
              </a:rPr>
              <a:t>2</a:t>
            </a:r>
            <a:r>
              <a:rPr lang="en-US" dirty="0" smtClean="0"/>
              <a:t>), we need a positive constant </a:t>
            </a:r>
            <a:r>
              <a:rPr lang="en-US" i="1" dirty="0" smtClean="0"/>
              <a:t>C</a:t>
            </a:r>
            <a:r>
              <a:rPr lang="en-US" dirty="0" smtClean="0"/>
              <a:t> such that </a:t>
            </a:r>
            <a:r>
              <a:rPr lang="en-US" i="1" dirty="0" smtClean="0"/>
              <a:t>f</a:t>
            </a:r>
            <a:r>
              <a:rPr lang="en-US" dirty="0" smtClean="0"/>
              <a:t>(</a:t>
            </a:r>
            <a:r>
              <a:rPr lang="en-US" i="1" dirty="0" smtClean="0"/>
              <a:t>n</a:t>
            </a:r>
            <a:r>
              <a:rPr lang="en-US" dirty="0" smtClean="0"/>
              <a:t>) &gt; </a:t>
            </a:r>
            <a:r>
              <a:rPr lang="en-US" i="1" dirty="0" smtClean="0"/>
              <a:t>Cn</a:t>
            </a:r>
            <a:r>
              <a:rPr lang="en-US" baseline="30000" dirty="0" smtClean="0">
                <a:latin typeface="Cambria Math" pitchFamily="18" charset="0"/>
                <a:ea typeface="Cambria Math" pitchFamily="18" charset="0"/>
              </a:rPr>
              <a:t>2   </a:t>
            </a:r>
            <a:r>
              <a:rPr lang="en-US" dirty="0" smtClean="0">
                <a:latin typeface="Cambria Math" pitchFamily="18" charset="0"/>
                <a:ea typeface="Cambria Math" pitchFamily="18" charset="0"/>
              </a:rPr>
              <a:t>for sufficiently large </a:t>
            </a:r>
            <a:r>
              <a:rPr lang="en-US" i="1" dirty="0" smtClean="0">
                <a:latin typeface="Cambria Math" pitchFamily="18" charset="0"/>
                <a:ea typeface="Cambria Math" pitchFamily="18" charset="0"/>
              </a:rPr>
              <a:t>n</a:t>
            </a:r>
            <a:r>
              <a:rPr lang="en-US" dirty="0" smtClean="0">
                <a:latin typeface="Cambria Math" pitchFamily="18" charset="0"/>
                <a:ea typeface="Cambria Math" pitchFamily="18" charset="0"/>
              </a:rPr>
              <a:t>.  Summing only the terms greater than</a:t>
            </a:r>
            <a:r>
              <a:rPr lang="en-US" dirty="0" smtClean="0">
                <a:latin typeface="Cambria Math"/>
                <a:ea typeface="Cambria Math"/>
              </a:rPr>
              <a:t>  </a:t>
            </a:r>
            <a:r>
              <a:rPr lang="en-US" i="1" dirty="0" smtClean="0">
                <a:ea typeface="Cambria Math"/>
              </a:rPr>
              <a:t>n</a:t>
            </a:r>
            <a:r>
              <a:rPr lang="en-US" dirty="0" smtClean="0">
                <a:latin typeface="Cambria Math"/>
                <a:ea typeface="Cambria Math"/>
              </a:rPr>
              <a:t>/2 we obtain the inequality</a:t>
            </a:r>
            <a:endParaRPr lang="en-US" dirty="0" smtClean="0">
              <a:latin typeface="Cambria Math" pitchFamily="18" charset="0"/>
              <a:ea typeface="Cambria Math" pitchFamily="18" charset="0"/>
            </a:endParaRPr>
          </a:p>
          <a:p>
            <a:pPr marL="880110" lvl="1" indent="-514350">
              <a:buNone/>
            </a:pPr>
            <a:r>
              <a:rPr lang="en-US" dirty="0" smtClean="0">
                <a:latin typeface="Cambria Math" pitchFamily="18" charset="0"/>
                <a:ea typeface="Cambria Math" pitchFamily="18" charset="0"/>
              </a:rPr>
              <a:t>                1</a:t>
            </a:r>
            <a:r>
              <a:rPr lang="en-US" dirty="0" smtClean="0"/>
              <a:t> + </a:t>
            </a:r>
            <a:r>
              <a:rPr lang="en-US" dirty="0" smtClean="0">
                <a:latin typeface="Cambria Math" pitchFamily="18" charset="0"/>
                <a:ea typeface="Cambria Math" pitchFamily="18" charset="0"/>
              </a:rPr>
              <a:t>2</a:t>
            </a:r>
            <a:r>
              <a:rPr lang="en-US" dirty="0" smtClean="0"/>
              <a:t> + </a:t>
            </a:r>
            <a:r>
              <a:rPr lang="en-US" dirty="0" smtClean="0">
                <a:latin typeface="Cambria Math"/>
                <a:ea typeface="Cambria Math"/>
              </a:rPr>
              <a:t>∙∙∙  </a:t>
            </a:r>
            <a:r>
              <a:rPr lang="en-US" dirty="0" smtClean="0">
                <a:ea typeface="Cambria Math"/>
              </a:rPr>
              <a:t>+ </a:t>
            </a:r>
            <a:r>
              <a:rPr lang="en-US" i="1" dirty="0" smtClean="0">
                <a:ea typeface="Cambria Math"/>
              </a:rPr>
              <a:t>n</a:t>
            </a:r>
            <a:r>
              <a:rPr lang="en-US" dirty="0" smtClean="0">
                <a:ea typeface="Cambria Math"/>
              </a:rPr>
              <a:t> </a:t>
            </a:r>
            <a:r>
              <a:rPr lang="en-US" dirty="0" smtClean="0">
                <a:latin typeface="Cambria Math"/>
                <a:ea typeface="Cambria Math"/>
              </a:rPr>
              <a:t>≥  ⌈ </a:t>
            </a:r>
            <a:r>
              <a:rPr lang="en-US" i="1" dirty="0" smtClean="0">
                <a:ea typeface="Cambria Math"/>
              </a:rPr>
              <a:t>n</a:t>
            </a:r>
            <a:r>
              <a:rPr lang="en-US" dirty="0" smtClean="0">
                <a:latin typeface="Cambria Math"/>
                <a:ea typeface="Cambria Math"/>
              </a:rPr>
              <a:t>/2⌉ </a:t>
            </a:r>
            <a:r>
              <a:rPr lang="en-US" dirty="0" smtClean="0">
                <a:ea typeface="Cambria Math"/>
              </a:rPr>
              <a:t>+ (</a:t>
            </a:r>
            <a:r>
              <a:rPr lang="en-US" dirty="0" smtClean="0">
                <a:latin typeface="Cambria Math"/>
                <a:ea typeface="Cambria Math"/>
              </a:rPr>
              <a:t>⌈ </a:t>
            </a:r>
            <a:r>
              <a:rPr lang="en-US" i="1" dirty="0" smtClean="0">
                <a:ea typeface="Cambria Math"/>
              </a:rPr>
              <a:t>n</a:t>
            </a:r>
            <a:r>
              <a:rPr lang="en-US" dirty="0" smtClean="0">
                <a:latin typeface="Cambria Math"/>
                <a:ea typeface="Cambria Math"/>
              </a:rPr>
              <a:t>/2⌉ </a:t>
            </a:r>
            <a:r>
              <a:rPr lang="en-US" dirty="0" smtClean="0">
                <a:ea typeface="Cambria Math"/>
              </a:rPr>
              <a:t>+</a:t>
            </a:r>
            <a:r>
              <a:rPr lang="en-US" dirty="0" smtClean="0">
                <a:latin typeface="Cambria Math"/>
                <a:ea typeface="Cambria Math"/>
              </a:rPr>
              <a:t>  1) </a:t>
            </a:r>
            <a:r>
              <a:rPr lang="en-US" dirty="0" smtClean="0">
                <a:ea typeface="Cambria Math"/>
              </a:rPr>
              <a:t>+</a:t>
            </a:r>
            <a:r>
              <a:rPr lang="en-US" dirty="0" smtClean="0">
                <a:latin typeface="Cambria Math"/>
                <a:ea typeface="Cambria Math"/>
              </a:rPr>
              <a:t> ∙∙∙  </a:t>
            </a:r>
            <a:r>
              <a:rPr lang="en-US" dirty="0" smtClean="0">
                <a:ea typeface="Cambria Math"/>
              </a:rPr>
              <a:t>+ </a:t>
            </a:r>
            <a:r>
              <a:rPr lang="en-US" i="1" dirty="0" smtClean="0">
                <a:ea typeface="Cambria Math"/>
              </a:rPr>
              <a:t>n</a:t>
            </a:r>
            <a:r>
              <a:rPr lang="en-US" dirty="0" smtClean="0">
                <a:ea typeface="Cambria Math"/>
              </a:rPr>
              <a:t> </a:t>
            </a:r>
          </a:p>
          <a:p>
            <a:pPr marL="880110" lvl="1" indent="-514350">
              <a:buNone/>
            </a:pPr>
            <a:r>
              <a:rPr lang="en-US" dirty="0" smtClean="0">
                <a:latin typeface="Cambria Math"/>
                <a:ea typeface="Cambria Math"/>
              </a:rPr>
              <a:t>                                            ≥   ⌈ </a:t>
            </a:r>
            <a:r>
              <a:rPr lang="en-US" i="1" dirty="0" smtClean="0">
                <a:ea typeface="Cambria Math"/>
              </a:rPr>
              <a:t>n</a:t>
            </a:r>
            <a:r>
              <a:rPr lang="en-US" dirty="0" smtClean="0">
                <a:latin typeface="Cambria Math"/>
                <a:ea typeface="Cambria Math"/>
              </a:rPr>
              <a:t>/2⌉ </a:t>
            </a:r>
            <a:r>
              <a:rPr lang="en-US" dirty="0" smtClean="0">
                <a:ea typeface="Cambria Math"/>
              </a:rPr>
              <a:t>+ </a:t>
            </a:r>
            <a:r>
              <a:rPr lang="en-US" dirty="0" smtClean="0">
                <a:latin typeface="Cambria Math"/>
                <a:ea typeface="Cambria Math"/>
              </a:rPr>
              <a:t>⌈ </a:t>
            </a:r>
            <a:r>
              <a:rPr lang="en-US" i="1" dirty="0" smtClean="0">
                <a:ea typeface="Cambria Math"/>
              </a:rPr>
              <a:t>n</a:t>
            </a:r>
            <a:r>
              <a:rPr lang="en-US" dirty="0" smtClean="0">
                <a:latin typeface="Cambria Math"/>
                <a:ea typeface="Cambria Math"/>
              </a:rPr>
              <a:t>/2⌉ </a:t>
            </a:r>
            <a:r>
              <a:rPr lang="en-US" dirty="0" smtClean="0">
                <a:ea typeface="Cambria Math"/>
              </a:rPr>
              <a:t>+</a:t>
            </a:r>
            <a:r>
              <a:rPr lang="en-US" dirty="0" smtClean="0">
                <a:latin typeface="Cambria Math"/>
                <a:ea typeface="Cambria Math"/>
              </a:rPr>
              <a:t> ∙∙∙  </a:t>
            </a:r>
            <a:r>
              <a:rPr lang="en-US" dirty="0" smtClean="0">
                <a:ea typeface="Cambria Math"/>
              </a:rPr>
              <a:t>+ </a:t>
            </a:r>
            <a:r>
              <a:rPr lang="en-US" dirty="0" smtClean="0">
                <a:latin typeface="Cambria Math"/>
                <a:ea typeface="Cambria Math"/>
              </a:rPr>
              <a:t>⌈ </a:t>
            </a:r>
            <a:r>
              <a:rPr lang="en-US" i="1" dirty="0" smtClean="0">
                <a:ea typeface="Cambria Math"/>
              </a:rPr>
              <a:t>n</a:t>
            </a:r>
            <a:r>
              <a:rPr lang="en-US" dirty="0" smtClean="0">
                <a:latin typeface="Cambria Math"/>
                <a:ea typeface="Cambria Math"/>
              </a:rPr>
              <a:t>/2⌉</a:t>
            </a:r>
          </a:p>
          <a:p>
            <a:pPr marL="880110" lvl="1" indent="-514350">
              <a:buNone/>
            </a:pPr>
            <a:r>
              <a:rPr lang="en-US" dirty="0" smtClean="0">
                <a:latin typeface="Cambria Math"/>
                <a:ea typeface="Cambria Math"/>
              </a:rPr>
              <a:t>                                            =   (n  − ⌈ </a:t>
            </a:r>
            <a:r>
              <a:rPr lang="en-US" i="1" dirty="0" smtClean="0">
                <a:ea typeface="Cambria Math"/>
              </a:rPr>
              <a:t>n</a:t>
            </a:r>
            <a:r>
              <a:rPr lang="en-US" dirty="0" smtClean="0">
                <a:latin typeface="Cambria Math"/>
                <a:ea typeface="Cambria Math"/>
              </a:rPr>
              <a:t>/2⌉ </a:t>
            </a:r>
            <a:r>
              <a:rPr lang="en-US" dirty="0" smtClean="0">
                <a:ea typeface="Cambria Math"/>
              </a:rPr>
              <a:t>+ </a:t>
            </a:r>
            <a:r>
              <a:rPr lang="en-US" dirty="0" smtClean="0">
                <a:latin typeface="Cambria Math" pitchFamily="18" charset="0"/>
                <a:ea typeface="Cambria Math" pitchFamily="18" charset="0"/>
              </a:rPr>
              <a:t>1</a:t>
            </a:r>
            <a:r>
              <a:rPr lang="en-US" dirty="0" smtClean="0"/>
              <a:t> ) </a:t>
            </a:r>
            <a:r>
              <a:rPr lang="en-US" dirty="0" smtClean="0">
                <a:latin typeface="Cambria Math"/>
                <a:ea typeface="Cambria Math"/>
              </a:rPr>
              <a:t>⌈ </a:t>
            </a:r>
            <a:r>
              <a:rPr lang="en-US" i="1" dirty="0" smtClean="0">
                <a:ea typeface="Cambria Math"/>
              </a:rPr>
              <a:t>n</a:t>
            </a:r>
            <a:r>
              <a:rPr lang="en-US" dirty="0" smtClean="0">
                <a:latin typeface="Cambria Math"/>
                <a:ea typeface="Cambria Math"/>
              </a:rPr>
              <a:t>/2⌉</a:t>
            </a:r>
          </a:p>
          <a:p>
            <a:pPr marL="880110" lvl="1" indent="-514350">
              <a:buNone/>
            </a:pPr>
            <a:r>
              <a:rPr lang="en-US" dirty="0" smtClean="0">
                <a:ea typeface="Cambria Math" pitchFamily="18" charset="0"/>
              </a:rPr>
              <a:t>                                        </a:t>
            </a:r>
            <a:r>
              <a:rPr lang="en-US" dirty="0" smtClean="0">
                <a:latin typeface="Cambria Math"/>
                <a:ea typeface="Cambria Math"/>
              </a:rPr>
              <a:t>≥   (n/2)(n/2) = </a:t>
            </a:r>
            <a:r>
              <a:rPr lang="en-US" i="1" dirty="0" smtClean="0"/>
              <a:t>n</a:t>
            </a:r>
            <a:r>
              <a:rPr lang="en-US" baseline="30000" dirty="0" smtClean="0">
                <a:latin typeface="Cambria Math" pitchFamily="18" charset="0"/>
                <a:ea typeface="Cambria Math" pitchFamily="18" charset="0"/>
              </a:rPr>
              <a:t>2</a:t>
            </a:r>
            <a:r>
              <a:rPr lang="en-US" dirty="0" smtClean="0">
                <a:latin typeface="Cambria Math" pitchFamily="18" charset="0"/>
                <a:ea typeface="Cambria Math" pitchFamily="18" charset="0"/>
              </a:rPr>
              <a:t>/4</a:t>
            </a:r>
          </a:p>
          <a:p>
            <a:pPr marL="880110" lvl="1" indent="-514350"/>
            <a:r>
              <a:rPr lang="en-US" dirty="0" smtClean="0">
                <a:latin typeface="Cambria Math" pitchFamily="18" charset="0"/>
                <a:ea typeface="Cambria Math" pitchFamily="18" charset="0"/>
              </a:rPr>
              <a:t>Taking </a:t>
            </a:r>
            <a:r>
              <a:rPr lang="en-US" i="1" dirty="0" smtClean="0">
                <a:latin typeface="Cambria Math" pitchFamily="18" charset="0"/>
                <a:ea typeface="Cambria Math" pitchFamily="18" charset="0"/>
              </a:rPr>
              <a:t>C</a:t>
            </a:r>
            <a:r>
              <a:rPr lang="en-US" dirty="0" smtClean="0">
                <a:latin typeface="Cambria Math" pitchFamily="18" charset="0"/>
                <a:ea typeface="Cambria Math" pitchFamily="18" charset="0"/>
              </a:rPr>
              <a:t> = ¼,  </a:t>
            </a:r>
            <a:r>
              <a:rPr lang="en-US" i="1" dirty="0" smtClean="0"/>
              <a:t>f</a:t>
            </a:r>
            <a:r>
              <a:rPr lang="en-US" dirty="0" smtClean="0"/>
              <a:t>(</a:t>
            </a:r>
            <a:r>
              <a:rPr lang="en-US" i="1" dirty="0" smtClean="0"/>
              <a:t>n</a:t>
            </a:r>
            <a:r>
              <a:rPr lang="en-US" dirty="0" smtClean="0"/>
              <a:t>) &gt; </a:t>
            </a:r>
            <a:r>
              <a:rPr lang="en-US" i="1" dirty="0" smtClean="0"/>
              <a:t>Cn</a:t>
            </a:r>
            <a:r>
              <a:rPr lang="en-US" baseline="30000" dirty="0" smtClean="0">
                <a:latin typeface="Cambria Math" pitchFamily="18" charset="0"/>
                <a:ea typeface="Cambria Math" pitchFamily="18" charset="0"/>
              </a:rPr>
              <a:t>2     </a:t>
            </a:r>
            <a:r>
              <a:rPr lang="en-US" dirty="0" smtClean="0">
                <a:latin typeface="Cambria Math" pitchFamily="18" charset="0"/>
                <a:ea typeface="Cambria Math" pitchFamily="18" charset="0"/>
              </a:rPr>
              <a:t> for all positive integers </a:t>
            </a:r>
            <a:r>
              <a:rPr lang="en-US" i="1" dirty="0" smtClean="0">
                <a:latin typeface="Cambria Math" pitchFamily="18" charset="0"/>
                <a:ea typeface="Cambria Math" pitchFamily="18" charset="0"/>
              </a:rPr>
              <a:t>n</a:t>
            </a:r>
            <a:r>
              <a:rPr lang="en-US" dirty="0" smtClean="0">
                <a:latin typeface="Cambria Math" pitchFamily="18" charset="0"/>
                <a:ea typeface="Cambria Math" pitchFamily="18" charset="0"/>
              </a:rPr>
              <a:t>. Hence, </a:t>
            </a:r>
            <a:r>
              <a:rPr lang="en-US" i="1" dirty="0" smtClean="0"/>
              <a:t>f</a:t>
            </a:r>
            <a:r>
              <a:rPr lang="en-US" dirty="0" smtClean="0"/>
              <a:t>(</a:t>
            </a:r>
            <a:r>
              <a:rPr lang="en-US" i="1" dirty="0" smtClean="0"/>
              <a:t>n</a:t>
            </a:r>
            <a:r>
              <a:rPr lang="en-US" dirty="0" smtClean="0"/>
              <a:t>) is </a:t>
            </a:r>
            <a:r>
              <a:rPr lang="en-US" dirty="0" smtClean="0">
                <a:latin typeface="Cambria Math"/>
                <a:ea typeface="Cambria Math"/>
              </a:rPr>
              <a:t>Ω</a:t>
            </a:r>
            <a:r>
              <a:rPr lang="en-US" dirty="0" smtClean="0"/>
              <a:t>(</a:t>
            </a:r>
            <a:r>
              <a:rPr lang="en-US" i="1" dirty="0" smtClean="0"/>
              <a:t>n</a:t>
            </a:r>
            <a:r>
              <a:rPr lang="en-US" baseline="30000" dirty="0" smtClean="0">
                <a:latin typeface="Cambria Math" pitchFamily="18" charset="0"/>
                <a:ea typeface="Cambria Math" pitchFamily="18" charset="0"/>
              </a:rPr>
              <a:t>2</a:t>
            </a:r>
            <a:r>
              <a:rPr lang="en-US" dirty="0" smtClean="0"/>
              <a:t>), and we can conclude that  </a:t>
            </a:r>
            <a:r>
              <a:rPr lang="en-US" i="1" dirty="0" smtClean="0"/>
              <a:t>f</a:t>
            </a:r>
            <a:r>
              <a:rPr lang="en-US" dirty="0" smtClean="0"/>
              <a:t>(</a:t>
            </a:r>
            <a:r>
              <a:rPr lang="en-US" i="1" dirty="0" smtClean="0"/>
              <a:t>n</a:t>
            </a:r>
            <a:r>
              <a:rPr lang="en-US" dirty="0" smtClean="0"/>
              <a:t>) is </a:t>
            </a:r>
            <a:r>
              <a:rPr lang="el-GR" dirty="0" smtClean="0">
                <a:latin typeface="Cambria Math"/>
                <a:ea typeface="Cambria Math"/>
              </a:rPr>
              <a:t>Θ</a:t>
            </a:r>
            <a:r>
              <a:rPr lang="en-US" smtClean="0"/>
              <a:t>(</a:t>
            </a:r>
            <a:r>
              <a:rPr lang="en-US" i="1" smtClean="0"/>
              <a:t>n</a:t>
            </a:r>
            <a:r>
              <a:rPr lang="en-US" baseline="30000" smtClean="0">
                <a:latin typeface="Cambria Math" pitchFamily="18" charset="0"/>
                <a:ea typeface="Cambria Math" pitchFamily="18" charset="0"/>
              </a:rPr>
              <a:t>2</a:t>
            </a:r>
            <a:r>
              <a:rPr lang="en-US" smtClean="0"/>
              <a:t>). </a:t>
            </a:r>
            <a:endParaRPr lang="en-US" dirty="0" smtClean="0">
              <a:ea typeface="Cambria Math" pitchFamily="18" charset="0"/>
            </a:endParaRPr>
          </a:p>
          <a:p>
            <a:pPr marL="880110" lvl="1" indent="-514350">
              <a:buNone/>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Big-Theta Notation</a:t>
            </a:r>
            <a:endParaRPr lang="en-US" dirty="0"/>
          </a:p>
        </p:txBody>
      </p:sp>
      <p:sp>
        <p:nvSpPr>
          <p:cNvPr id="3" name="Content Placeholder 2"/>
          <p:cNvSpPr>
            <a:spLocks noGrp="1"/>
          </p:cNvSpPr>
          <p:nvPr>
            <p:ph idx="1"/>
          </p:nvPr>
        </p:nvSpPr>
        <p:spPr/>
        <p:txBody>
          <a:bodyPr/>
          <a:lstStyle/>
          <a:p>
            <a:pPr>
              <a:buNone/>
            </a:pPr>
            <a:r>
              <a:rPr lang="en-US" dirty="0" smtClean="0"/>
              <a:t>  </a:t>
            </a:r>
            <a:r>
              <a:rPr lang="en-US" b="1" dirty="0" smtClean="0"/>
              <a:t>Example</a:t>
            </a:r>
            <a:r>
              <a:rPr lang="en-US" dirty="0" smtClean="0"/>
              <a:t>: Sh0w that </a:t>
            </a:r>
            <a:r>
              <a:rPr lang="en-US" i="1" dirty="0" smtClean="0"/>
              <a:t>f</a:t>
            </a:r>
            <a:r>
              <a:rPr lang="en-US" dirty="0" smtClean="0"/>
              <a:t>(</a:t>
            </a:r>
            <a:r>
              <a:rPr lang="en-US" i="1" dirty="0" smtClean="0"/>
              <a:t>x</a:t>
            </a:r>
            <a:r>
              <a:rPr lang="en-US" dirty="0" smtClean="0"/>
              <a:t>) = </a:t>
            </a:r>
            <a:r>
              <a:rPr lang="en-US" dirty="0" smtClean="0">
                <a:latin typeface="Cambria Math" pitchFamily="18" charset="0"/>
                <a:ea typeface="Cambria Math" pitchFamily="18" charset="0"/>
              </a:rPr>
              <a:t>3</a:t>
            </a:r>
            <a:r>
              <a:rPr lang="en-US" i="1" dirty="0" smtClean="0"/>
              <a:t>x</a:t>
            </a:r>
            <a:r>
              <a:rPr lang="en-US" baseline="30000" dirty="0" smtClean="0">
                <a:latin typeface="Cambria Math" pitchFamily="18" charset="0"/>
                <a:ea typeface="Cambria Math" pitchFamily="18" charset="0"/>
              </a:rPr>
              <a:t>2</a:t>
            </a:r>
            <a:r>
              <a:rPr lang="en-US" i="1" dirty="0" smtClean="0"/>
              <a:t> </a:t>
            </a:r>
            <a:r>
              <a:rPr lang="en-US" dirty="0" smtClean="0"/>
              <a:t>+ </a:t>
            </a:r>
            <a:r>
              <a:rPr lang="en-US" i="1" dirty="0" smtClean="0"/>
              <a:t>8x</a:t>
            </a:r>
            <a:r>
              <a:rPr lang="en-US" baseline="30000" dirty="0" smtClean="0"/>
              <a:t> </a:t>
            </a:r>
            <a:r>
              <a:rPr lang="en-US" dirty="0" smtClean="0"/>
              <a:t>log </a:t>
            </a:r>
            <a:r>
              <a:rPr lang="en-US" i="1" dirty="0" smtClean="0"/>
              <a:t>x </a:t>
            </a:r>
            <a:r>
              <a:rPr lang="en-US" dirty="0" smtClean="0"/>
              <a:t>is</a:t>
            </a:r>
            <a:r>
              <a:rPr lang="en-US" dirty="0" smtClean="0">
                <a:latin typeface="Cambria Math" pitchFamily="18" charset="0"/>
                <a:ea typeface="Cambria Math" pitchFamily="18" charset="0"/>
              </a:rPr>
              <a:t> Θ(</a:t>
            </a:r>
            <a:r>
              <a:rPr lang="en-US" i="1" dirty="0" smtClean="0"/>
              <a:t>x</a:t>
            </a:r>
            <a:r>
              <a:rPr lang="en-US" baseline="30000" dirty="0" smtClean="0">
                <a:latin typeface="Cambria Math" pitchFamily="18" charset="0"/>
                <a:ea typeface="Cambria Math" pitchFamily="18" charset="0"/>
              </a:rPr>
              <a:t>2</a:t>
            </a:r>
            <a:r>
              <a:rPr lang="en-US" dirty="0" smtClean="0"/>
              <a:t>).</a:t>
            </a:r>
          </a:p>
          <a:p>
            <a:pPr>
              <a:buNone/>
            </a:pPr>
            <a:r>
              <a:rPr lang="en-US" dirty="0" smtClean="0"/>
              <a:t>  </a:t>
            </a:r>
            <a:r>
              <a:rPr lang="en-US" b="1" dirty="0" smtClean="0"/>
              <a:t>Solution</a:t>
            </a:r>
            <a:r>
              <a:rPr lang="en-US" dirty="0" smtClean="0"/>
              <a:t>: </a:t>
            </a:r>
          </a:p>
          <a:p>
            <a:pPr lvl="2"/>
            <a:r>
              <a:rPr lang="en-US" sz="2400" dirty="0" smtClean="0">
                <a:latin typeface="Cambria Math" pitchFamily="18" charset="0"/>
                <a:ea typeface="Cambria Math" pitchFamily="18" charset="0"/>
              </a:rPr>
              <a:t>3</a:t>
            </a:r>
            <a:r>
              <a:rPr lang="en-US" sz="2400" i="1" dirty="0" smtClean="0"/>
              <a:t>x</a:t>
            </a:r>
            <a:r>
              <a:rPr lang="en-US" sz="2400" baseline="30000" dirty="0" smtClean="0">
                <a:latin typeface="Cambria Math" pitchFamily="18" charset="0"/>
                <a:ea typeface="Cambria Math" pitchFamily="18" charset="0"/>
              </a:rPr>
              <a:t>2</a:t>
            </a:r>
            <a:r>
              <a:rPr lang="en-US" sz="2400" i="1" dirty="0" smtClean="0"/>
              <a:t> </a:t>
            </a:r>
            <a:r>
              <a:rPr lang="en-US" sz="2400" dirty="0" smtClean="0"/>
              <a:t>+ </a:t>
            </a:r>
            <a:r>
              <a:rPr lang="en-US" sz="2400" i="1" dirty="0" smtClean="0"/>
              <a:t>8x</a:t>
            </a:r>
            <a:r>
              <a:rPr lang="en-US" sz="2400" baseline="30000" dirty="0" smtClean="0"/>
              <a:t> </a:t>
            </a:r>
            <a:r>
              <a:rPr lang="en-US" sz="2400" dirty="0" smtClean="0"/>
              <a:t>log </a:t>
            </a:r>
            <a:r>
              <a:rPr lang="en-US" sz="2400" i="1" dirty="0" smtClean="0"/>
              <a:t>x  </a:t>
            </a:r>
            <a:r>
              <a:rPr lang="en-US" sz="2400" dirty="0" smtClean="0">
                <a:latin typeface="Cambria Math"/>
                <a:ea typeface="Cambria Math"/>
              </a:rPr>
              <a:t>≤  </a:t>
            </a:r>
            <a:r>
              <a:rPr lang="en-US" sz="2400" dirty="0" smtClean="0">
                <a:latin typeface="Cambria Math" pitchFamily="18" charset="0"/>
                <a:ea typeface="Cambria Math" pitchFamily="18" charset="0"/>
              </a:rPr>
              <a:t>11</a:t>
            </a:r>
            <a:r>
              <a:rPr lang="en-US" sz="2400" i="1" dirty="0" smtClean="0"/>
              <a:t>x</a:t>
            </a:r>
            <a:r>
              <a:rPr lang="en-US" sz="2400" baseline="30000" dirty="0" smtClean="0">
                <a:latin typeface="Cambria Math" pitchFamily="18" charset="0"/>
                <a:ea typeface="Cambria Math" pitchFamily="18" charset="0"/>
              </a:rPr>
              <a:t>2  </a:t>
            </a:r>
            <a:r>
              <a:rPr lang="en-US" sz="2400" dirty="0" smtClean="0">
                <a:latin typeface="Cambria Math" pitchFamily="18" charset="0"/>
                <a:ea typeface="Cambria Math" pitchFamily="18" charset="0"/>
              </a:rPr>
              <a:t> for </a:t>
            </a:r>
            <a:r>
              <a:rPr lang="en-US" sz="2400" i="1" dirty="0" smtClean="0">
                <a:latin typeface="Cambria Math" pitchFamily="18" charset="0"/>
                <a:ea typeface="Cambria Math" pitchFamily="18" charset="0"/>
              </a:rPr>
              <a:t>x</a:t>
            </a:r>
            <a:r>
              <a:rPr lang="en-US" sz="2400" dirty="0" smtClean="0">
                <a:latin typeface="Cambria Math" pitchFamily="18" charset="0"/>
                <a:ea typeface="Cambria Math" pitchFamily="18" charset="0"/>
              </a:rPr>
              <a:t> &gt; 1,                                            since 0</a:t>
            </a:r>
            <a:r>
              <a:rPr lang="en-US" sz="2400" dirty="0" smtClean="0">
                <a:latin typeface="Cambria Math"/>
                <a:ea typeface="Cambria Math"/>
              </a:rPr>
              <a:t> ≤</a:t>
            </a:r>
            <a:r>
              <a:rPr lang="en-US" sz="2400" dirty="0" smtClean="0">
                <a:latin typeface="Cambria Math" pitchFamily="18" charset="0"/>
                <a:ea typeface="Cambria Math" pitchFamily="18" charset="0"/>
              </a:rPr>
              <a:t> </a:t>
            </a:r>
            <a:r>
              <a:rPr lang="en-US" sz="2400" i="1" dirty="0" smtClean="0"/>
              <a:t>8x</a:t>
            </a:r>
            <a:r>
              <a:rPr lang="en-US" sz="2400" baseline="30000" dirty="0" smtClean="0"/>
              <a:t> </a:t>
            </a:r>
            <a:r>
              <a:rPr lang="en-US" sz="2400" dirty="0" smtClean="0"/>
              <a:t>log </a:t>
            </a:r>
            <a:r>
              <a:rPr lang="en-US" sz="2400" i="1" dirty="0" smtClean="0"/>
              <a:t>x </a:t>
            </a:r>
            <a:r>
              <a:rPr lang="en-US" sz="2400" dirty="0" smtClean="0">
                <a:latin typeface="Cambria Math"/>
                <a:ea typeface="Cambria Math"/>
              </a:rPr>
              <a:t>≤ </a:t>
            </a:r>
            <a:r>
              <a:rPr lang="en-US" sz="2400" dirty="0" smtClean="0">
                <a:latin typeface="Cambria Math" pitchFamily="18" charset="0"/>
                <a:ea typeface="Cambria Math" pitchFamily="18" charset="0"/>
              </a:rPr>
              <a:t>8</a:t>
            </a:r>
            <a:r>
              <a:rPr lang="en-US" sz="2400" i="1" dirty="0" smtClean="0"/>
              <a:t>x</a:t>
            </a:r>
            <a:r>
              <a:rPr lang="en-US" sz="2400" baseline="30000" dirty="0" smtClean="0">
                <a:latin typeface="Cambria Math" pitchFamily="18" charset="0"/>
                <a:ea typeface="Cambria Math" pitchFamily="18" charset="0"/>
              </a:rPr>
              <a:t>2</a:t>
            </a:r>
            <a:r>
              <a:rPr lang="en-US" sz="2400" dirty="0" smtClean="0">
                <a:latin typeface="Cambria Math" pitchFamily="18" charset="0"/>
                <a:ea typeface="Cambria Math" pitchFamily="18" charset="0"/>
              </a:rPr>
              <a:t> .</a:t>
            </a:r>
          </a:p>
          <a:p>
            <a:pPr lvl="3"/>
            <a:r>
              <a:rPr lang="en-US" sz="2400" dirty="0" smtClean="0">
                <a:latin typeface="Cambria Math" pitchFamily="18" charset="0"/>
                <a:ea typeface="Cambria Math" pitchFamily="18" charset="0"/>
              </a:rPr>
              <a:t>Hence, 3</a:t>
            </a:r>
            <a:r>
              <a:rPr lang="en-US" sz="2400" i="1" dirty="0" smtClean="0"/>
              <a:t>x</a:t>
            </a:r>
            <a:r>
              <a:rPr lang="en-US" sz="2400" baseline="30000" dirty="0" smtClean="0">
                <a:latin typeface="Cambria Math" pitchFamily="18" charset="0"/>
                <a:ea typeface="Cambria Math" pitchFamily="18" charset="0"/>
              </a:rPr>
              <a:t>2</a:t>
            </a:r>
            <a:r>
              <a:rPr lang="en-US" sz="2400" i="1" dirty="0" smtClean="0"/>
              <a:t> </a:t>
            </a:r>
            <a:r>
              <a:rPr lang="en-US" sz="2400" dirty="0" smtClean="0"/>
              <a:t>+ </a:t>
            </a:r>
            <a:r>
              <a:rPr lang="en-US" sz="2400" i="1" dirty="0" smtClean="0"/>
              <a:t>8x</a:t>
            </a:r>
            <a:r>
              <a:rPr lang="en-US" sz="2400" baseline="30000" dirty="0" smtClean="0"/>
              <a:t> </a:t>
            </a:r>
            <a:r>
              <a:rPr lang="en-US" sz="2400" dirty="0" smtClean="0"/>
              <a:t>log </a:t>
            </a:r>
            <a:r>
              <a:rPr lang="en-US" sz="2400" i="1" dirty="0" smtClean="0"/>
              <a:t>x </a:t>
            </a:r>
            <a:r>
              <a:rPr lang="en-US" sz="2400" dirty="0" smtClean="0"/>
              <a:t>is</a:t>
            </a:r>
            <a:r>
              <a:rPr lang="en-US" sz="2400" dirty="0" smtClean="0">
                <a:latin typeface="Cambria Math" pitchFamily="18" charset="0"/>
                <a:ea typeface="Cambria Math" pitchFamily="18" charset="0"/>
              </a:rPr>
              <a:t> O(</a:t>
            </a:r>
            <a:r>
              <a:rPr lang="en-US" sz="2400" i="1" dirty="0" smtClean="0"/>
              <a:t>x</a:t>
            </a:r>
            <a:r>
              <a:rPr lang="en-US" sz="2400" baseline="30000" dirty="0" smtClean="0">
                <a:latin typeface="Cambria Math" pitchFamily="18" charset="0"/>
                <a:ea typeface="Cambria Math" pitchFamily="18" charset="0"/>
              </a:rPr>
              <a:t>2</a:t>
            </a:r>
            <a:r>
              <a:rPr lang="en-US" sz="2400" dirty="0" smtClean="0"/>
              <a:t>).</a:t>
            </a:r>
          </a:p>
          <a:p>
            <a:pPr lvl="2"/>
            <a:r>
              <a:rPr lang="en-US" sz="2400" i="1" dirty="0" smtClean="0"/>
              <a:t>x</a:t>
            </a:r>
            <a:r>
              <a:rPr lang="en-US" sz="2400" baseline="30000" dirty="0" smtClean="0">
                <a:latin typeface="Cambria Math" pitchFamily="18" charset="0"/>
                <a:ea typeface="Cambria Math" pitchFamily="18" charset="0"/>
              </a:rPr>
              <a:t>2  </a:t>
            </a:r>
            <a:r>
              <a:rPr lang="en-US" sz="2400" dirty="0" smtClean="0"/>
              <a:t>is clearly</a:t>
            </a:r>
            <a:r>
              <a:rPr lang="en-US" sz="2400" baseline="30000" dirty="0" smtClean="0">
                <a:latin typeface="Cambria Math" pitchFamily="18" charset="0"/>
                <a:ea typeface="Cambria Math" pitchFamily="18" charset="0"/>
              </a:rPr>
              <a:t>     </a:t>
            </a:r>
            <a:r>
              <a:rPr lang="en-US" sz="2400" dirty="0" smtClean="0">
                <a:latin typeface="Cambria Math" pitchFamily="18" charset="0"/>
                <a:ea typeface="Cambria Math" pitchFamily="18" charset="0"/>
              </a:rPr>
              <a:t>O(3</a:t>
            </a:r>
            <a:r>
              <a:rPr lang="en-US" sz="2400" i="1" dirty="0" smtClean="0"/>
              <a:t>x</a:t>
            </a:r>
            <a:r>
              <a:rPr lang="en-US" sz="2400" baseline="30000" dirty="0" smtClean="0">
                <a:latin typeface="Cambria Math" pitchFamily="18" charset="0"/>
                <a:ea typeface="Cambria Math" pitchFamily="18" charset="0"/>
              </a:rPr>
              <a:t>2  </a:t>
            </a:r>
            <a:r>
              <a:rPr lang="en-US" sz="2400" dirty="0" smtClean="0"/>
              <a:t>+ </a:t>
            </a:r>
            <a:r>
              <a:rPr lang="en-US" sz="2400" i="1" dirty="0" smtClean="0"/>
              <a:t>8x</a:t>
            </a:r>
            <a:r>
              <a:rPr lang="en-US" sz="2400" baseline="30000" dirty="0" smtClean="0"/>
              <a:t> </a:t>
            </a:r>
            <a:r>
              <a:rPr lang="en-US" sz="2400" dirty="0" smtClean="0"/>
              <a:t>log </a:t>
            </a:r>
            <a:r>
              <a:rPr lang="en-US" sz="2400" i="1" dirty="0" smtClean="0"/>
              <a:t>x</a:t>
            </a:r>
            <a:r>
              <a:rPr lang="en-US" sz="2400" dirty="0" smtClean="0"/>
              <a:t>)</a:t>
            </a:r>
          </a:p>
          <a:p>
            <a:pPr lvl="2"/>
            <a:r>
              <a:rPr lang="en-US" sz="2400" dirty="0" smtClean="0">
                <a:latin typeface="Cambria Math" pitchFamily="18" charset="0"/>
                <a:ea typeface="Cambria Math" pitchFamily="18" charset="0"/>
              </a:rPr>
              <a:t>Hence, 3</a:t>
            </a:r>
            <a:r>
              <a:rPr lang="en-US" sz="2400" i="1" dirty="0" smtClean="0"/>
              <a:t>x</a:t>
            </a:r>
            <a:r>
              <a:rPr lang="en-US" sz="2400" baseline="30000" dirty="0" smtClean="0">
                <a:latin typeface="Cambria Math" pitchFamily="18" charset="0"/>
                <a:ea typeface="Cambria Math" pitchFamily="18" charset="0"/>
              </a:rPr>
              <a:t>2</a:t>
            </a:r>
            <a:r>
              <a:rPr lang="en-US" sz="2400" i="1" dirty="0" smtClean="0"/>
              <a:t> </a:t>
            </a:r>
            <a:r>
              <a:rPr lang="en-US" sz="2400" dirty="0" smtClean="0"/>
              <a:t>+ </a:t>
            </a:r>
            <a:r>
              <a:rPr lang="en-US" sz="2400" i="1" dirty="0" smtClean="0"/>
              <a:t>8x</a:t>
            </a:r>
            <a:r>
              <a:rPr lang="en-US" sz="2400" baseline="30000" dirty="0" smtClean="0"/>
              <a:t> </a:t>
            </a:r>
            <a:r>
              <a:rPr lang="en-US" sz="2400" dirty="0" smtClean="0"/>
              <a:t>log </a:t>
            </a:r>
            <a:r>
              <a:rPr lang="en-US" sz="2400" i="1" dirty="0" smtClean="0"/>
              <a:t>x </a:t>
            </a:r>
            <a:r>
              <a:rPr lang="en-US" sz="2400" dirty="0" smtClean="0"/>
              <a:t>is</a:t>
            </a:r>
            <a:r>
              <a:rPr lang="en-US" sz="2400" dirty="0" smtClean="0">
                <a:latin typeface="Cambria Math" pitchFamily="18" charset="0"/>
                <a:ea typeface="Cambria Math" pitchFamily="18" charset="0"/>
              </a:rPr>
              <a:t> Θ(</a:t>
            </a:r>
            <a:r>
              <a:rPr lang="en-US" sz="2400" i="1" dirty="0" smtClean="0"/>
              <a:t>x</a:t>
            </a:r>
            <a:r>
              <a:rPr lang="en-US" sz="2400" baseline="30000" dirty="0" smtClean="0">
                <a:latin typeface="Cambria Math" pitchFamily="18" charset="0"/>
                <a:ea typeface="Cambria Math" pitchFamily="18" charset="0"/>
              </a:rPr>
              <a:t>2</a:t>
            </a:r>
            <a:r>
              <a:rPr lang="en-US" sz="2400" dirty="0" smtClean="0"/>
              <a:t>).</a:t>
            </a:r>
          </a:p>
          <a:p>
            <a:pPr lvl="2"/>
            <a:endParaRPr lang="en-US" dirty="0" smtClean="0"/>
          </a:p>
          <a:p>
            <a:pPr lvl="1"/>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Big-Theta Notation</a:t>
            </a:r>
            <a:endParaRPr lang="en-US" dirty="0"/>
          </a:p>
        </p:txBody>
      </p:sp>
      <p:sp>
        <p:nvSpPr>
          <p:cNvPr id="3" name="Content Placeholder 2"/>
          <p:cNvSpPr>
            <a:spLocks noGrp="1"/>
          </p:cNvSpPr>
          <p:nvPr>
            <p:ph idx="1"/>
          </p:nvPr>
        </p:nvSpPr>
        <p:spPr/>
        <p:txBody>
          <a:bodyPr/>
          <a:lstStyle/>
          <a:p>
            <a:r>
              <a:rPr lang="en-US" dirty="0" smtClean="0"/>
              <a:t>When                             it must  also be the case that</a:t>
            </a:r>
          </a:p>
          <a:p>
            <a:endParaRPr lang="en-US" dirty="0" smtClean="0"/>
          </a:p>
          <a:p>
            <a:r>
              <a:rPr lang="en-US" dirty="0" smtClean="0"/>
              <a:t>Note that                               if and only if it is the case that                              and                             .</a:t>
            </a:r>
          </a:p>
          <a:p>
            <a:r>
              <a:rPr lang="en-US" dirty="0" smtClean="0"/>
              <a:t> Sometimes writers are careless and write as if big-</a:t>
            </a:r>
            <a:r>
              <a:rPr lang="en-US" i="1" dirty="0" smtClean="0"/>
              <a:t>O</a:t>
            </a:r>
            <a:r>
              <a:rPr lang="en-US" dirty="0" smtClean="0"/>
              <a:t> notation has the same meaning as big-Theta.</a:t>
            </a:r>
          </a:p>
          <a:p>
            <a:pPr>
              <a:buNone/>
            </a:pPr>
            <a:r>
              <a:rPr lang="en-US" dirty="0" smtClean="0"/>
              <a:t>                                                      </a:t>
            </a:r>
            <a:endParaRPr lang="en-US" dirty="0"/>
          </a:p>
        </p:txBody>
      </p:sp>
      <p:pic>
        <p:nvPicPr>
          <p:cNvPr id="6" name="Picture 5" descr="addin_tmp.png"/>
          <p:cNvPicPr>
            <a:picLocks noChangeAspect="1"/>
          </p:cNvPicPr>
          <p:nvPr>
            <p:custDataLst>
              <p:tags r:id="rId1"/>
            </p:custDataLst>
          </p:nvPr>
        </p:nvPicPr>
        <p:blipFill>
          <a:blip r:embed="rId7" cstate="print"/>
          <a:stretch>
            <a:fillRect/>
          </a:stretch>
        </p:blipFill>
        <p:spPr>
          <a:xfrm>
            <a:off x="1828800" y="2057400"/>
            <a:ext cx="2145506" cy="319088"/>
          </a:xfrm>
          <a:prstGeom prst="rect">
            <a:avLst/>
          </a:prstGeom>
        </p:spPr>
      </p:pic>
      <p:pic>
        <p:nvPicPr>
          <p:cNvPr id="7" name="Picture 6" descr="addin_tmp.png"/>
          <p:cNvPicPr>
            <a:picLocks noChangeAspect="1"/>
          </p:cNvPicPr>
          <p:nvPr>
            <p:custDataLst>
              <p:tags r:id="rId2"/>
            </p:custDataLst>
          </p:nvPr>
        </p:nvPicPr>
        <p:blipFill>
          <a:blip r:embed="rId8" cstate="print"/>
          <a:stretch>
            <a:fillRect/>
          </a:stretch>
        </p:blipFill>
        <p:spPr>
          <a:xfrm>
            <a:off x="1981200" y="2438400"/>
            <a:ext cx="2226469" cy="319088"/>
          </a:xfrm>
          <a:prstGeom prst="rect">
            <a:avLst/>
          </a:prstGeom>
        </p:spPr>
      </p:pic>
      <p:pic>
        <p:nvPicPr>
          <p:cNvPr id="10" name="Picture 9" descr="addin_tmp.png"/>
          <p:cNvPicPr>
            <a:picLocks noChangeAspect="1"/>
          </p:cNvPicPr>
          <p:nvPr>
            <p:custDataLst>
              <p:tags r:id="rId3"/>
            </p:custDataLst>
          </p:nvPr>
        </p:nvPicPr>
        <p:blipFill>
          <a:blip r:embed="rId7" cstate="print"/>
          <a:stretch>
            <a:fillRect/>
          </a:stretch>
        </p:blipFill>
        <p:spPr>
          <a:xfrm>
            <a:off x="2438400" y="2971800"/>
            <a:ext cx="2145506" cy="319088"/>
          </a:xfrm>
          <a:prstGeom prst="rect">
            <a:avLst/>
          </a:prstGeom>
        </p:spPr>
      </p:pic>
      <p:pic>
        <p:nvPicPr>
          <p:cNvPr id="12" name="Picture 11" descr="addin_tmp.png"/>
          <p:cNvPicPr>
            <a:picLocks noChangeAspect="1"/>
          </p:cNvPicPr>
          <p:nvPr>
            <p:custDataLst>
              <p:tags r:id="rId4"/>
            </p:custDataLst>
          </p:nvPr>
        </p:nvPicPr>
        <p:blipFill>
          <a:blip r:embed="rId9" cstate="print"/>
          <a:stretch>
            <a:fillRect/>
          </a:stretch>
        </p:blipFill>
        <p:spPr>
          <a:xfrm>
            <a:off x="1600200" y="3352800"/>
            <a:ext cx="2150269" cy="319088"/>
          </a:xfrm>
          <a:prstGeom prst="rect">
            <a:avLst/>
          </a:prstGeom>
        </p:spPr>
      </p:pic>
      <p:pic>
        <p:nvPicPr>
          <p:cNvPr id="14" name="Picture 13" descr="addin_tmp.png"/>
          <p:cNvPicPr>
            <a:picLocks noChangeAspect="1"/>
          </p:cNvPicPr>
          <p:nvPr>
            <p:custDataLst>
              <p:tags r:id="rId5"/>
            </p:custDataLst>
          </p:nvPr>
        </p:nvPicPr>
        <p:blipFill>
          <a:blip r:embed="rId10" cstate="print"/>
          <a:stretch>
            <a:fillRect/>
          </a:stretch>
        </p:blipFill>
        <p:spPr>
          <a:xfrm>
            <a:off x="4572000" y="3352800"/>
            <a:ext cx="2164556" cy="319088"/>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Big-Theta Estimates for Polynomials</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Theorem</a:t>
            </a:r>
            <a:r>
              <a:rPr lang="en-US" dirty="0" smtClean="0"/>
              <a:t>: Let </a:t>
            </a:r>
          </a:p>
          <a:p>
            <a:pPr>
              <a:buNone/>
            </a:pPr>
            <a:r>
              <a:rPr lang="en-US" dirty="0" smtClean="0"/>
              <a:t>where                                 are real numbers with </a:t>
            </a:r>
            <a:r>
              <a:rPr lang="en-US" i="1" dirty="0" smtClean="0"/>
              <a:t>a</a:t>
            </a:r>
            <a:r>
              <a:rPr lang="en-US" i="1" baseline="-25000" dirty="0" smtClean="0"/>
              <a:t>n</a:t>
            </a:r>
            <a:r>
              <a:rPr lang="en-US" dirty="0" smtClean="0"/>
              <a:t> </a:t>
            </a:r>
            <a:r>
              <a:rPr lang="en-US" dirty="0" smtClean="0">
                <a:latin typeface="Cambria Math"/>
                <a:ea typeface="Cambria Math"/>
              </a:rPr>
              <a:t>≠</a:t>
            </a:r>
            <a:r>
              <a:rPr lang="en-US" dirty="0" smtClean="0">
                <a:latin typeface="Cambria Math" pitchFamily="18" charset="0"/>
                <a:ea typeface="Cambria Math" pitchFamily="18" charset="0"/>
              </a:rPr>
              <a:t>0</a:t>
            </a:r>
            <a:r>
              <a:rPr lang="en-US" dirty="0" smtClean="0"/>
              <a:t>. </a:t>
            </a:r>
          </a:p>
          <a:p>
            <a:pPr>
              <a:buNone/>
            </a:pPr>
            <a:r>
              <a:rPr lang="en-US" dirty="0"/>
              <a:t> </a:t>
            </a:r>
            <a:r>
              <a:rPr lang="en-US" dirty="0" smtClean="0"/>
              <a:t>Then </a:t>
            </a:r>
            <a:r>
              <a:rPr lang="en-US" i="1" dirty="0" smtClean="0">
                <a:ea typeface="Cambria Math" pitchFamily="18" charset="0"/>
              </a:rPr>
              <a:t>f</a:t>
            </a:r>
            <a:r>
              <a:rPr lang="en-US" dirty="0" smtClean="0">
                <a:latin typeface="Cambria Math" pitchFamily="18" charset="0"/>
                <a:ea typeface="Cambria Math" pitchFamily="18" charset="0"/>
              </a:rPr>
              <a:t>(</a:t>
            </a:r>
            <a:r>
              <a:rPr lang="en-US" i="1" dirty="0" smtClean="0">
                <a:ea typeface="Cambria Math" pitchFamily="18" charset="0"/>
              </a:rPr>
              <a:t>x</a:t>
            </a:r>
            <a:r>
              <a:rPr lang="en-US" dirty="0" smtClean="0">
                <a:latin typeface="Cambria Math" pitchFamily="18" charset="0"/>
                <a:ea typeface="Cambria Math" pitchFamily="18" charset="0"/>
              </a:rPr>
              <a:t>) is of order </a:t>
            </a:r>
            <a:r>
              <a:rPr lang="en-US" i="1" dirty="0" err="1" smtClean="0"/>
              <a:t>x</a:t>
            </a:r>
            <a:r>
              <a:rPr lang="en-US" i="1" baseline="30000" dirty="0" err="1" smtClean="0"/>
              <a:t>n</a:t>
            </a:r>
            <a:r>
              <a:rPr lang="en-US" dirty="0" smtClean="0"/>
              <a:t> (or   </a:t>
            </a:r>
            <a:r>
              <a:rPr lang="en-US" sz="2800" dirty="0" smtClean="0">
                <a:latin typeface="Cambria Math" pitchFamily="18" charset="0"/>
                <a:ea typeface="Cambria Math" pitchFamily="18" charset="0"/>
              </a:rPr>
              <a:t>Θ(</a:t>
            </a:r>
            <a:r>
              <a:rPr lang="en-US" sz="2800" i="1" dirty="0" err="1" smtClean="0"/>
              <a:t>x</a:t>
            </a:r>
            <a:r>
              <a:rPr lang="en-US" sz="2800" baseline="30000" dirty="0" err="1" smtClean="0">
                <a:latin typeface="Cambria Math" pitchFamily="18" charset="0"/>
                <a:ea typeface="Cambria Math" pitchFamily="18" charset="0"/>
              </a:rPr>
              <a:t>n</a:t>
            </a:r>
            <a:r>
              <a:rPr lang="en-US" sz="2800" dirty="0" smtClean="0"/>
              <a:t>)).</a:t>
            </a:r>
            <a:endParaRPr lang="en-US" dirty="0" smtClean="0"/>
          </a:p>
          <a:p>
            <a:pPr>
              <a:buNone/>
            </a:pPr>
            <a:r>
              <a:rPr lang="en-US" dirty="0" smtClean="0"/>
              <a:t>(The proof is an exercise.) </a:t>
            </a:r>
          </a:p>
          <a:p>
            <a:pPr>
              <a:buNone/>
            </a:pPr>
            <a:r>
              <a:rPr lang="en-US" b="1" dirty="0" smtClean="0"/>
              <a:t>Example</a:t>
            </a:r>
            <a:r>
              <a:rPr lang="en-US" dirty="0" smtClean="0"/>
              <a:t>: </a:t>
            </a:r>
          </a:p>
          <a:p>
            <a:pPr>
              <a:buNone/>
            </a:pPr>
            <a:r>
              <a:rPr lang="en-US" dirty="0" smtClean="0"/>
              <a:t>The polynomial                                         is order of </a:t>
            </a:r>
            <a:r>
              <a:rPr lang="en-US" i="1" dirty="0" smtClean="0"/>
              <a:t>x</a:t>
            </a:r>
            <a:r>
              <a:rPr lang="en-US" baseline="30000" dirty="0" smtClean="0">
                <a:latin typeface="Cambria Math" pitchFamily="18" charset="0"/>
                <a:ea typeface="Cambria Math" pitchFamily="18" charset="0"/>
              </a:rPr>
              <a:t>5</a:t>
            </a:r>
            <a:r>
              <a:rPr lang="en-US" dirty="0" smtClean="0"/>
              <a:t> (or </a:t>
            </a:r>
            <a:r>
              <a:rPr lang="en-US" sz="2800" dirty="0" smtClean="0">
                <a:latin typeface="Cambria Math" pitchFamily="18" charset="0"/>
                <a:ea typeface="Cambria Math" pitchFamily="18" charset="0"/>
              </a:rPr>
              <a:t>Θ(</a:t>
            </a:r>
            <a:r>
              <a:rPr lang="en-US" sz="2800" i="1" dirty="0" smtClean="0"/>
              <a:t>x</a:t>
            </a:r>
            <a:r>
              <a:rPr lang="en-US" sz="2800" baseline="30000" dirty="0" smtClean="0">
                <a:latin typeface="Cambria Math" pitchFamily="18" charset="0"/>
                <a:ea typeface="Cambria Math" pitchFamily="18" charset="0"/>
              </a:rPr>
              <a:t>5</a:t>
            </a:r>
            <a:r>
              <a:rPr lang="en-US" sz="2800" dirty="0" smtClean="0"/>
              <a:t>)).</a:t>
            </a:r>
            <a:r>
              <a:rPr lang="en-US" dirty="0" smtClean="0"/>
              <a:t> </a:t>
            </a:r>
          </a:p>
          <a:p>
            <a:pPr>
              <a:buNone/>
            </a:pPr>
            <a:r>
              <a:rPr lang="en-US" dirty="0" smtClean="0"/>
              <a:t>The polynomial                                                                           is order of </a:t>
            </a:r>
            <a:r>
              <a:rPr lang="en-US" i="1" dirty="0" smtClean="0"/>
              <a:t>x</a:t>
            </a:r>
            <a:r>
              <a:rPr lang="en-US" baseline="30000" dirty="0" smtClean="0">
                <a:latin typeface="Cambria Math" pitchFamily="18" charset="0"/>
                <a:ea typeface="Cambria Math" pitchFamily="18" charset="0"/>
              </a:rPr>
              <a:t>199</a:t>
            </a:r>
            <a:r>
              <a:rPr lang="en-US" dirty="0" smtClean="0"/>
              <a:t>  (or </a:t>
            </a:r>
            <a:r>
              <a:rPr lang="en-US" sz="2800" dirty="0" smtClean="0">
                <a:latin typeface="Cambria Math" pitchFamily="18" charset="0"/>
                <a:ea typeface="Cambria Math" pitchFamily="18" charset="0"/>
              </a:rPr>
              <a:t>Θ(</a:t>
            </a:r>
            <a:r>
              <a:rPr lang="en-US" sz="2800" i="1" dirty="0" smtClean="0"/>
              <a:t>x</a:t>
            </a:r>
            <a:r>
              <a:rPr lang="en-US" sz="2800" baseline="30000" dirty="0" smtClean="0">
                <a:latin typeface="Cambria Math" pitchFamily="18" charset="0"/>
                <a:ea typeface="Cambria Math" pitchFamily="18" charset="0"/>
              </a:rPr>
              <a:t>199</a:t>
            </a:r>
            <a:r>
              <a:rPr lang="en-US" sz="2800" dirty="0" smtClean="0"/>
              <a:t>)</a:t>
            </a:r>
            <a:r>
              <a:rPr lang="en-US" dirty="0" smtClean="0"/>
              <a:t> ).                </a:t>
            </a:r>
          </a:p>
          <a:p>
            <a:pPr>
              <a:buNone/>
            </a:pPr>
            <a:r>
              <a:rPr lang="en-US" dirty="0" smtClean="0"/>
              <a:t>     </a:t>
            </a:r>
          </a:p>
        </p:txBody>
      </p:sp>
      <p:pic>
        <p:nvPicPr>
          <p:cNvPr id="9" name="Picture 8" descr="addin_tmp.png"/>
          <p:cNvPicPr>
            <a:picLocks noChangeAspect="1"/>
          </p:cNvPicPr>
          <p:nvPr>
            <p:custDataLst>
              <p:tags r:id="rId1"/>
            </p:custDataLst>
          </p:nvPr>
        </p:nvPicPr>
        <p:blipFill>
          <a:blip r:embed="rId6" cstate="print"/>
          <a:stretch>
            <a:fillRect/>
          </a:stretch>
        </p:blipFill>
        <p:spPr>
          <a:xfrm>
            <a:off x="2743200" y="1981200"/>
            <a:ext cx="5745956" cy="342900"/>
          </a:xfrm>
          <a:prstGeom prst="rect">
            <a:avLst/>
          </a:prstGeom>
        </p:spPr>
      </p:pic>
      <p:pic>
        <p:nvPicPr>
          <p:cNvPr id="5" name="Picture 4" descr="addin_tmp.png"/>
          <p:cNvPicPr>
            <a:picLocks noChangeAspect="1"/>
          </p:cNvPicPr>
          <p:nvPr>
            <p:custDataLst>
              <p:tags r:id="rId2"/>
            </p:custDataLst>
          </p:nvPr>
        </p:nvPicPr>
        <p:blipFill>
          <a:blip r:embed="rId7" cstate="print"/>
          <a:stretch>
            <a:fillRect/>
          </a:stretch>
        </p:blipFill>
        <p:spPr>
          <a:xfrm>
            <a:off x="1676400" y="2514600"/>
            <a:ext cx="2117408" cy="242888"/>
          </a:xfrm>
          <a:prstGeom prst="rect">
            <a:avLst/>
          </a:prstGeom>
        </p:spPr>
      </p:pic>
      <p:pic>
        <p:nvPicPr>
          <p:cNvPr id="12" name="Picture 11" descr="addin_tmp.png"/>
          <p:cNvPicPr>
            <a:picLocks noChangeAspect="1"/>
          </p:cNvPicPr>
          <p:nvPr>
            <p:custDataLst>
              <p:tags r:id="rId3"/>
            </p:custDataLst>
          </p:nvPr>
        </p:nvPicPr>
        <p:blipFill>
          <a:blip r:embed="rId8" cstate="print"/>
          <a:stretch>
            <a:fillRect/>
          </a:stretch>
        </p:blipFill>
        <p:spPr>
          <a:xfrm>
            <a:off x="2895600" y="4191000"/>
            <a:ext cx="3062288" cy="342900"/>
          </a:xfrm>
          <a:prstGeom prst="rect">
            <a:avLst/>
          </a:prstGeom>
        </p:spPr>
      </p:pic>
      <p:pic>
        <p:nvPicPr>
          <p:cNvPr id="14" name="Picture 13" descr="addin_tmp.png"/>
          <p:cNvPicPr>
            <a:picLocks noChangeAspect="1"/>
          </p:cNvPicPr>
          <p:nvPr>
            <p:custDataLst>
              <p:tags r:id="rId4"/>
            </p:custDataLst>
          </p:nvPr>
        </p:nvPicPr>
        <p:blipFill>
          <a:blip r:embed="rId9" cstate="print"/>
          <a:stretch>
            <a:fillRect/>
          </a:stretch>
        </p:blipFill>
        <p:spPr>
          <a:xfrm>
            <a:off x="2895600" y="5029200"/>
            <a:ext cx="5264944" cy="3429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Greedy Change-Making Algorithm</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b="1" dirty="0" smtClean="0"/>
              <a:t>   Solution</a:t>
            </a:r>
            <a:r>
              <a:rPr lang="en-US" dirty="0" smtClean="0"/>
              <a:t>: Greedy change-making algorithm for </a:t>
            </a:r>
            <a:r>
              <a:rPr lang="en-US" i="1" dirty="0" smtClean="0"/>
              <a:t>n</a:t>
            </a:r>
            <a:r>
              <a:rPr lang="en-US" dirty="0" smtClean="0"/>
              <a:t> cents. The algorithm works with any coin denominations  </a:t>
            </a:r>
            <a:r>
              <a:rPr lang="en-US" i="1" dirty="0" smtClean="0"/>
              <a:t>c</a:t>
            </a:r>
            <a:r>
              <a:rPr lang="en-US" i="1" baseline="-25000" dirty="0" smtClean="0"/>
              <a:t>1</a:t>
            </a:r>
            <a:r>
              <a:rPr lang="en-US" i="1" dirty="0" smtClean="0"/>
              <a:t>, c</a:t>
            </a:r>
            <a:r>
              <a:rPr lang="en-US" i="1" baseline="-25000" dirty="0" smtClean="0"/>
              <a:t>2</a:t>
            </a:r>
            <a:r>
              <a:rPr lang="en-US" i="1" dirty="0" smtClean="0"/>
              <a:t>, …,</a:t>
            </a:r>
            <a:r>
              <a:rPr lang="en-US" i="1" dirty="0" err="1" smtClean="0"/>
              <a:t>c</a:t>
            </a:r>
            <a:r>
              <a:rPr lang="en-US" i="1" baseline="-25000" dirty="0" err="1" smtClean="0"/>
              <a:t>r</a:t>
            </a:r>
            <a:r>
              <a:rPr lang="en-US" i="1" baseline="-25000" dirty="0" smtClean="0"/>
              <a:t> </a:t>
            </a:r>
            <a:r>
              <a:rPr lang="en-US" i="1" dirty="0" smtClean="0"/>
              <a:t>.</a:t>
            </a:r>
          </a:p>
          <a:p>
            <a:pPr>
              <a:buNone/>
            </a:pPr>
            <a:endParaRPr lang="en-US" i="1" dirty="0" smtClean="0"/>
          </a:p>
          <a:p>
            <a:pPr>
              <a:buNone/>
            </a:pPr>
            <a:endParaRPr lang="en-US" i="1" dirty="0" smtClean="0"/>
          </a:p>
          <a:p>
            <a:pPr>
              <a:buNone/>
            </a:pPr>
            <a:endParaRPr lang="en-US" i="1" dirty="0" smtClean="0"/>
          </a:p>
          <a:p>
            <a:pPr>
              <a:buNone/>
            </a:pPr>
            <a:endParaRPr lang="en-US" i="1" dirty="0" smtClean="0"/>
          </a:p>
          <a:p>
            <a:pPr>
              <a:buNone/>
            </a:pPr>
            <a:endParaRPr lang="en-US" i="1" dirty="0" smtClean="0"/>
          </a:p>
          <a:p>
            <a:pPr lvl="1"/>
            <a:endParaRPr lang="en-US" dirty="0" smtClean="0"/>
          </a:p>
          <a:p>
            <a:pPr lvl="1"/>
            <a:endParaRPr lang="en-US" dirty="0" smtClean="0"/>
          </a:p>
          <a:p>
            <a:pPr lvl="1"/>
            <a:endParaRPr lang="en-US" dirty="0" smtClean="0"/>
          </a:p>
          <a:p>
            <a:pPr lvl="1"/>
            <a:r>
              <a:rPr lang="en-US" dirty="0" smtClean="0"/>
              <a:t>For the example of U.S. currency, we may have quarters, dimes, nickels and pennies,  with </a:t>
            </a:r>
            <a:r>
              <a:rPr lang="en-US" i="1" dirty="0" smtClean="0"/>
              <a:t>c</a:t>
            </a:r>
            <a:r>
              <a:rPr lang="en-US" baseline="-25000" dirty="0" smtClean="0"/>
              <a:t>1</a:t>
            </a:r>
            <a:r>
              <a:rPr lang="en-US" i="1" baseline="-25000" dirty="0" smtClean="0"/>
              <a:t> </a:t>
            </a:r>
            <a:r>
              <a:rPr lang="en-US" dirty="0" smtClean="0"/>
              <a:t>= </a:t>
            </a:r>
            <a:r>
              <a:rPr lang="en-US" dirty="0" smtClean="0">
                <a:latin typeface="Cambria Math" pitchFamily="18" charset="0"/>
                <a:ea typeface="Cambria Math" pitchFamily="18" charset="0"/>
              </a:rPr>
              <a:t>25,</a:t>
            </a:r>
            <a:r>
              <a:rPr lang="en-US" i="1" dirty="0" smtClean="0"/>
              <a:t> c</a:t>
            </a:r>
            <a:r>
              <a:rPr lang="en-US" baseline="-25000" dirty="0" smtClean="0"/>
              <a:t>2</a:t>
            </a:r>
            <a:r>
              <a:rPr lang="en-US" i="1" baseline="-25000" dirty="0" smtClean="0"/>
              <a:t> </a:t>
            </a:r>
            <a:r>
              <a:rPr lang="en-US" dirty="0" smtClean="0"/>
              <a:t>= </a:t>
            </a:r>
            <a:r>
              <a:rPr lang="en-US" dirty="0" smtClean="0">
                <a:latin typeface="Cambria Math" pitchFamily="18" charset="0"/>
                <a:ea typeface="Cambria Math" pitchFamily="18" charset="0"/>
              </a:rPr>
              <a:t>10, </a:t>
            </a:r>
            <a:r>
              <a:rPr lang="en-US" i="1" dirty="0" smtClean="0"/>
              <a:t>c</a:t>
            </a:r>
            <a:r>
              <a:rPr lang="en-US" baseline="-25000" dirty="0" smtClean="0"/>
              <a:t>3</a:t>
            </a:r>
            <a:r>
              <a:rPr lang="en-US" i="1" baseline="-25000" dirty="0" smtClean="0"/>
              <a:t> </a:t>
            </a:r>
            <a:r>
              <a:rPr lang="en-US" dirty="0" smtClean="0"/>
              <a:t>= </a:t>
            </a:r>
            <a:r>
              <a:rPr lang="en-US" dirty="0" smtClean="0">
                <a:latin typeface="Cambria Math" pitchFamily="18" charset="0"/>
                <a:ea typeface="Cambria Math" pitchFamily="18" charset="0"/>
              </a:rPr>
              <a:t>5, and </a:t>
            </a:r>
            <a:r>
              <a:rPr lang="en-US" i="1" dirty="0" smtClean="0"/>
              <a:t>c</a:t>
            </a:r>
            <a:r>
              <a:rPr lang="en-US" baseline="-25000" dirty="0" smtClean="0"/>
              <a:t>4</a:t>
            </a:r>
            <a:r>
              <a:rPr lang="en-US" i="1" baseline="-25000" dirty="0" smtClean="0"/>
              <a:t> </a:t>
            </a:r>
            <a:r>
              <a:rPr lang="en-US" dirty="0" smtClean="0"/>
              <a:t>= </a:t>
            </a:r>
            <a:r>
              <a:rPr lang="en-US" dirty="0" smtClean="0">
                <a:latin typeface="Cambria Math" pitchFamily="18" charset="0"/>
                <a:ea typeface="Cambria Math" pitchFamily="18" charset="0"/>
              </a:rPr>
              <a:t>1.</a:t>
            </a:r>
          </a:p>
          <a:p>
            <a:pPr>
              <a:buNone/>
            </a:pPr>
            <a:endParaRPr lang="en-US" dirty="0"/>
          </a:p>
        </p:txBody>
      </p:sp>
      <p:sp>
        <p:nvSpPr>
          <p:cNvPr id="5" name="Content Placeholder 2"/>
          <p:cNvSpPr txBox="1">
            <a:spLocks/>
          </p:cNvSpPr>
          <p:nvPr/>
        </p:nvSpPr>
        <p:spPr>
          <a:xfrm>
            <a:off x="1066800" y="2819400"/>
            <a:ext cx="6781800" cy="2286000"/>
          </a:xfrm>
          <a:prstGeom prst="rect">
            <a:avLst/>
          </a:prstGeom>
          <a:ln>
            <a:solidFill>
              <a:schemeClr val="accent1"/>
            </a:solidFill>
          </a:ln>
        </p:spPr>
        <p:txBody>
          <a:bodyPr vert="horz">
            <a:normAutofit fontScale="25000" lnSpcReduction="20000"/>
          </a:bodyPr>
          <a:lstStyle/>
          <a:p>
            <a:pPr marL="274320" lvl="0" indent="-274320">
              <a:spcBef>
                <a:spcPct val="20000"/>
              </a:spcBef>
              <a:buClr>
                <a:schemeClr val="accent3"/>
              </a:buClr>
              <a:buSzPct val="95000"/>
              <a:defRPr/>
            </a:pPr>
            <a:r>
              <a:rPr lang="en-US" sz="7200" b="1" dirty="0" smtClean="0"/>
              <a:t>procedure</a:t>
            </a:r>
            <a:r>
              <a:rPr kumimoji="0" lang="en-US" sz="7200" b="1" i="0" u="none" strike="noStrike" kern="1200" cap="none" spc="0" normalizeH="0" baseline="0" noProof="0" dirty="0" smtClean="0">
                <a:ln>
                  <a:noFill/>
                </a:ln>
                <a:solidFill>
                  <a:schemeClr val="tx1"/>
                </a:solidFill>
                <a:effectLst/>
                <a:uLnTx/>
                <a:uFillTx/>
                <a:latin typeface="+mn-lt"/>
                <a:ea typeface="+mn-ea"/>
                <a:cs typeface="+mn-cs"/>
              </a:rPr>
              <a:t> </a:t>
            </a:r>
            <a:r>
              <a:rPr lang="en-US" sz="7200" i="1" dirty="0" smtClean="0"/>
              <a:t>change</a:t>
            </a:r>
            <a:r>
              <a:rPr kumimoji="0" lang="en-US" sz="7200" i="0" u="none" strike="noStrike" kern="1200" cap="none" spc="0" normalizeH="0" baseline="0" noProof="0" dirty="0" smtClean="0">
                <a:ln>
                  <a:noFill/>
                </a:ln>
                <a:solidFill>
                  <a:schemeClr val="tx1"/>
                </a:solidFill>
                <a:effectLst/>
                <a:uLnTx/>
                <a:uFillTx/>
                <a:latin typeface="+mn-lt"/>
                <a:ea typeface="+mn-ea"/>
                <a:cs typeface="+mn-cs"/>
              </a:rPr>
              <a:t>(</a:t>
            </a:r>
            <a:r>
              <a:rPr lang="en-US" sz="7200" i="1" dirty="0" smtClean="0"/>
              <a:t>c</a:t>
            </a:r>
            <a:r>
              <a:rPr kumimoji="0" lang="en-US" sz="7200" i="0" u="none" strike="noStrike" kern="1200" cap="none" spc="0" normalizeH="0" baseline="-25000" noProof="0" dirty="0" smtClean="0">
                <a:ln>
                  <a:noFill/>
                </a:ln>
                <a:solidFill>
                  <a:schemeClr val="tx1"/>
                </a:solidFill>
                <a:effectLst/>
                <a:uLnTx/>
                <a:uFillTx/>
                <a:latin typeface="+mn-lt"/>
                <a:ea typeface="+mn-ea"/>
                <a:cs typeface="+mn-cs"/>
              </a:rPr>
              <a:t>1</a:t>
            </a:r>
            <a:r>
              <a:rPr kumimoji="0" lang="en-US" sz="7200" i="0" u="none" strike="noStrike" kern="1200" cap="none" spc="0" normalizeH="0" baseline="0" noProof="0" dirty="0" smtClean="0">
                <a:ln>
                  <a:noFill/>
                </a:ln>
                <a:solidFill>
                  <a:schemeClr val="tx1"/>
                </a:solidFill>
                <a:effectLst/>
                <a:uLnTx/>
                <a:uFillTx/>
                <a:latin typeface="+mn-lt"/>
                <a:ea typeface="+mn-ea"/>
                <a:cs typeface="+mn-cs"/>
              </a:rPr>
              <a:t>, </a:t>
            </a:r>
            <a:r>
              <a:rPr lang="en-US" sz="7200" i="1" dirty="0" smtClean="0"/>
              <a:t>c</a:t>
            </a:r>
            <a:r>
              <a:rPr kumimoji="0" lang="en-US" sz="7200" i="0" u="none" strike="noStrike" kern="1200" cap="none" spc="0" normalizeH="0" baseline="-25000" noProof="0" dirty="0" smtClean="0">
                <a:ln>
                  <a:noFill/>
                </a:ln>
                <a:solidFill>
                  <a:schemeClr val="tx1"/>
                </a:solidFill>
                <a:effectLst/>
                <a:uLnTx/>
                <a:uFillTx/>
                <a:latin typeface="+mn-lt"/>
                <a:ea typeface="+mn-ea"/>
                <a:cs typeface="+mn-cs"/>
              </a:rPr>
              <a:t>2</a:t>
            </a:r>
            <a:r>
              <a:rPr kumimoji="0" lang="en-US" sz="7200" i="0" u="none" strike="noStrike" kern="1200" cap="none" spc="0" normalizeH="0" baseline="0" noProof="0" dirty="0" smtClean="0">
                <a:ln>
                  <a:noFill/>
                </a:ln>
                <a:solidFill>
                  <a:schemeClr val="tx1"/>
                </a:solidFill>
                <a:effectLst/>
                <a:uLnTx/>
                <a:uFillTx/>
                <a:latin typeface="+mn-lt"/>
                <a:ea typeface="+mn-ea"/>
                <a:cs typeface="+mn-cs"/>
              </a:rPr>
              <a:t>, …, </a:t>
            </a:r>
            <a:r>
              <a:rPr lang="en-US" sz="7200" i="1" dirty="0" err="1" smtClean="0"/>
              <a:t>c</a:t>
            </a:r>
            <a:r>
              <a:rPr lang="en-US" sz="7200" i="1" baseline="-25000" dirty="0" err="1" smtClean="0"/>
              <a:t>r</a:t>
            </a:r>
            <a:r>
              <a:rPr kumimoji="0" lang="en-US" sz="7200" i="0" u="none" strike="noStrike" kern="1200" cap="none" spc="0" normalizeH="0" baseline="0" noProof="0" dirty="0" smtClean="0">
                <a:ln>
                  <a:noFill/>
                </a:ln>
                <a:solidFill>
                  <a:schemeClr val="tx1"/>
                </a:solidFill>
                <a:effectLst/>
                <a:uLnTx/>
                <a:uFillTx/>
                <a:latin typeface="+mn-lt"/>
                <a:ea typeface="+mn-ea"/>
                <a:cs typeface="+mn-cs"/>
              </a:rPr>
              <a:t>: values</a:t>
            </a:r>
            <a:r>
              <a:rPr kumimoji="0" lang="en-US" sz="7200" i="0" u="none" strike="noStrike" kern="1200" cap="none" spc="0" normalizeH="0" noProof="0" dirty="0" smtClean="0">
                <a:ln>
                  <a:noFill/>
                </a:ln>
                <a:solidFill>
                  <a:schemeClr val="tx1"/>
                </a:solidFill>
                <a:effectLst/>
                <a:uLnTx/>
                <a:uFillTx/>
                <a:latin typeface="+mn-lt"/>
                <a:ea typeface="+mn-ea"/>
                <a:cs typeface="+mn-cs"/>
              </a:rPr>
              <a:t> of coins, where </a:t>
            </a:r>
            <a:r>
              <a:rPr lang="en-US" sz="7200" i="1" dirty="0" smtClean="0"/>
              <a:t>c</a:t>
            </a:r>
            <a:r>
              <a:rPr lang="en-US" sz="7200" baseline="-25000" dirty="0" smtClean="0"/>
              <a:t>1</a:t>
            </a:r>
            <a:r>
              <a:rPr lang="en-US" sz="7200" dirty="0" smtClean="0"/>
              <a:t>&gt; </a:t>
            </a:r>
            <a:r>
              <a:rPr lang="en-US" sz="7200" i="1" dirty="0" smtClean="0"/>
              <a:t>c</a:t>
            </a:r>
            <a:r>
              <a:rPr lang="en-US" sz="7200" baseline="-25000" dirty="0" smtClean="0"/>
              <a:t>2</a:t>
            </a:r>
            <a:r>
              <a:rPr lang="en-US" sz="7200" dirty="0" smtClean="0"/>
              <a:t>&gt; … &gt; </a:t>
            </a:r>
            <a:r>
              <a:rPr lang="en-US" sz="7200" i="1" dirty="0" err="1" smtClean="0"/>
              <a:t>c</a:t>
            </a:r>
            <a:r>
              <a:rPr lang="en-US" sz="7200" i="1" baseline="-25000" dirty="0" err="1" smtClean="0"/>
              <a:t>r</a:t>
            </a:r>
            <a:r>
              <a:rPr lang="en-US" sz="7200" i="1" baseline="-25000" dirty="0" smtClean="0"/>
              <a:t> </a:t>
            </a:r>
            <a:r>
              <a:rPr lang="en-US" sz="7200" i="1" dirty="0" smtClean="0"/>
              <a:t>;       n</a:t>
            </a:r>
            <a:r>
              <a:rPr lang="en-US" sz="7200" dirty="0" smtClean="0"/>
              <a:t>:</a:t>
            </a:r>
            <a:r>
              <a:rPr lang="en-US" sz="7200" i="1" dirty="0" smtClean="0"/>
              <a:t> </a:t>
            </a:r>
            <a:r>
              <a:rPr lang="en-US" sz="7200" dirty="0" smtClean="0"/>
              <a:t>a positive integer</a:t>
            </a:r>
            <a:r>
              <a:rPr kumimoji="0" lang="en-US" sz="7200" i="0" u="none" strike="noStrike" kern="1200" cap="none" spc="0" normalizeH="0" baseline="0" noProof="0" dirty="0" smtClean="0">
                <a:ln>
                  <a:noFill/>
                </a:ln>
                <a:solidFill>
                  <a:schemeClr val="tx1"/>
                </a:solidFill>
                <a:effectLst/>
                <a:uLnTx/>
                <a:uFillTx/>
                <a:latin typeface="+mn-lt"/>
                <a:ea typeface="+mn-ea"/>
                <a:cs typeface="+mn-cs"/>
              </a:rPr>
              <a:t>)</a:t>
            </a:r>
          </a:p>
          <a:p>
            <a:pPr marL="274320" lvl="0" indent="-274320">
              <a:spcBef>
                <a:spcPct val="20000"/>
              </a:spcBef>
              <a:buClr>
                <a:schemeClr val="accent3"/>
              </a:buClr>
              <a:buSzPct val="95000"/>
              <a:defRPr/>
            </a:pPr>
            <a:r>
              <a:rPr lang="en-US" sz="7200" b="1" dirty="0" smtClean="0"/>
              <a:t>for </a:t>
            </a:r>
            <a:r>
              <a:rPr lang="en-US" sz="7200" dirty="0" smtClean="0"/>
              <a:t> </a:t>
            </a:r>
            <a:r>
              <a:rPr kumimoji="0" lang="en-US" sz="7200" i="1" u="none" strike="noStrike" kern="1200" cap="none" spc="0" normalizeH="0" baseline="0" noProof="0" dirty="0" err="1" smtClean="0">
                <a:ln>
                  <a:noFill/>
                </a:ln>
                <a:solidFill>
                  <a:schemeClr val="tx1"/>
                </a:solidFill>
                <a:effectLst/>
                <a:uLnTx/>
                <a:uFillTx/>
                <a:latin typeface="+mn-lt"/>
                <a:ea typeface="+mn-ea"/>
                <a:cs typeface="+mn-cs"/>
              </a:rPr>
              <a:t>i</a:t>
            </a:r>
            <a:r>
              <a:rPr kumimoji="0" lang="en-US" sz="7200" i="0" u="none" strike="noStrike" kern="1200" cap="none" spc="0" normalizeH="0" baseline="0" noProof="0" dirty="0" smtClean="0">
                <a:ln>
                  <a:noFill/>
                </a:ln>
                <a:solidFill>
                  <a:schemeClr val="tx1"/>
                </a:solidFill>
                <a:effectLst/>
                <a:uLnTx/>
                <a:uFillTx/>
                <a:latin typeface="+mn-lt"/>
                <a:ea typeface="+mn-ea"/>
                <a:cs typeface="+mn-cs"/>
              </a:rPr>
              <a:t> := </a:t>
            </a:r>
            <a:r>
              <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 to </a:t>
            </a:r>
            <a:r>
              <a:rPr kumimoji="0" lang="en-US" sz="7200" i="1"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r</a:t>
            </a:r>
          </a:p>
          <a:p>
            <a:pPr marL="274320" lvl="0" indent="-274320">
              <a:spcBef>
                <a:spcPct val="20000"/>
              </a:spcBef>
              <a:buClr>
                <a:schemeClr val="accent3"/>
              </a:buClr>
              <a:buSzPct val="95000"/>
              <a:defRPr/>
            </a:pPr>
            <a:r>
              <a:rPr lang="en-US" sz="7200" i="1" dirty="0" smtClean="0">
                <a:latin typeface="Cambria Math" pitchFamily="18" charset="0"/>
                <a:ea typeface="Cambria Math" pitchFamily="18" charset="0"/>
              </a:rPr>
              <a:t>       </a:t>
            </a:r>
            <a:r>
              <a:rPr lang="en-US" sz="7200" i="1" dirty="0" err="1" smtClean="0"/>
              <a:t>d</a:t>
            </a:r>
            <a:r>
              <a:rPr lang="en-US" sz="7200" i="1" baseline="-25000" dirty="0" err="1" smtClean="0"/>
              <a:t>i</a:t>
            </a:r>
            <a:r>
              <a:rPr lang="en-US" sz="7200" i="1" dirty="0" smtClean="0"/>
              <a:t> </a:t>
            </a:r>
            <a:r>
              <a:rPr lang="en-US" sz="7200" dirty="0" smtClean="0"/>
              <a:t>:= </a:t>
            </a:r>
            <a:r>
              <a:rPr lang="en-US" sz="7200" dirty="0" smtClean="0">
                <a:latin typeface="Cambria Math" pitchFamily="18" charset="0"/>
                <a:ea typeface="Cambria Math" pitchFamily="18" charset="0"/>
              </a:rPr>
              <a:t>0 [</a:t>
            </a:r>
            <a:r>
              <a:rPr lang="en-US" sz="7200" i="1" dirty="0" err="1" smtClean="0"/>
              <a:t>d</a:t>
            </a:r>
            <a:r>
              <a:rPr lang="en-US" sz="7200" i="1" baseline="-25000" dirty="0" err="1" smtClean="0"/>
              <a:t>i</a:t>
            </a:r>
            <a:r>
              <a:rPr lang="en-US" sz="7200" i="1" baseline="-25000" dirty="0" smtClean="0"/>
              <a:t> </a:t>
            </a:r>
            <a:r>
              <a:rPr lang="en-US" sz="7200" i="1" dirty="0" smtClean="0"/>
              <a:t>  </a:t>
            </a:r>
            <a:r>
              <a:rPr lang="en-US" sz="7200" dirty="0" smtClean="0"/>
              <a:t>counts the coins of denomination </a:t>
            </a:r>
            <a:r>
              <a:rPr lang="en-US" sz="7200" i="1" dirty="0" err="1" smtClean="0"/>
              <a:t>c</a:t>
            </a:r>
            <a:r>
              <a:rPr lang="en-US" sz="7200" i="1" baseline="-25000" dirty="0" err="1" smtClean="0"/>
              <a:t>i</a:t>
            </a:r>
            <a:r>
              <a:rPr lang="en-US" sz="7200" dirty="0" smtClean="0"/>
              <a:t>] </a:t>
            </a:r>
            <a:r>
              <a:rPr lang="en-US" sz="7200" i="1" baseline="-25000" dirty="0" smtClean="0"/>
              <a:t> </a:t>
            </a:r>
            <a:endParaRPr kumimoji="0" lang="en-US" sz="7200" i="1"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7200" i="0" u="none" strike="noStrike" kern="1200" cap="none" spc="0" normalizeH="0" baseline="0" noProof="0" dirty="0" smtClean="0">
                <a:ln>
                  <a:noFill/>
                </a:ln>
                <a:solidFill>
                  <a:schemeClr val="tx1"/>
                </a:solidFill>
                <a:effectLst/>
                <a:uLnTx/>
                <a:uFillTx/>
                <a:latin typeface="+mn-lt"/>
                <a:ea typeface="+mn-ea"/>
                <a:cs typeface="+mn-cs"/>
              </a:rPr>
              <a:t>      </a:t>
            </a:r>
            <a:r>
              <a:rPr kumimoji="0" lang="en-US" sz="7200" b="1" i="0" u="none" strike="noStrike" kern="1200" cap="none" spc="0" normalizeH="0" baseline="0" noProof="0" dirty="0" smtClean="0">
                <a:ln>
                  <a:noFill/>
                </a:ln>
                <a:solidFill>
                  <a:schemeClr val="tx1"/>
                </a:solidFill>
                <a:effectLst/>
                <a:uLnTx/>
                <a:uFillTx/>
                <a:latin typeface="+mn-lt"/>
                <a:ea typeface="+mn-ea"/>
                <a:cs typeface="+mn-cs"/>
              </a:rPr>
              <a:t>while</a:t>
            </a:r>
            <a:r>
              <a:rPr kumimoji="0" lang="en-US" sz="7200" i="0" u="none" strike="noStrike" kern="1200" cap="none" spc="0" normalizeH="0" baseline="0" noProof="0" dirty="0" smtClean="0">
                <a:ln>
                  <a:noFill/>
                </a:ln>
                <a:solidFill>
                  <a:schemeClr val="tx1"/>
                </a:solidFill>
                <a:effectLst/>
                <a:uLnTx/>
                <a:uFillTx/>
                <a:latin typeface="+mn-lt"/>
                <a:ea typeface="+mn-ea"/>
                <a:cs typeface="+mn-cs"/>
              </a:rPr>
              <a:t> </a:t>
            </a:r>
            <a:r>
              <a:rPr kumimoji="0" lang="en-US" sz="7200" i="1" u="none" strike="noStrike" kern="1200" cap="none" spc="0" normalizeH="0" baseline="0" noProof="0" dirty="0" smtClean="0">
                <a:ln>
                  <a:noFill/>
                </a:ln>
                <a:solidFill>
                  <a:schemeClr val="tx1"/>
                </a:solidFill>
                <a:effectLst/>
                <a:uLnTx/>
                <a:uFillTx/>
                <a:latin typeface="+mn-lt"/>
                <a:ea typeface="+mn-ea"/>
                <a:cs typeface="+mn-cs"/>
              </a:rPr>
              <a:t>n </a:t>
            </a:r>
            <a:r>
              <a:rPr kumimoji="0" lang="en-US" sz="7200" i="1" u="none" strike="noStrike" kern="1200" cap="none" spc="0" normalizeH="0" baseline="0" noProof="0" dirty="0" smtClean="0">
                <a:ln>
                  <a:noFill/>
                </a:ln>
                <a:solidFill>
                  <a:schemeClr val="tx1"/>
                </a:solidFill>
                <a:effectLst/>
                <a:uLnTx/>
                <a:uFillTx/>
                <a:latin typeface="Cambria Math"/>
                <a:ea typeface="Cambria Math"/>
              </a:rPr>
              <a:t>≥</a:t>
            </a:r>
            <a:r>
              <a:rPr kumimoji="0" lang="en-US" sz="7200" i="0" u="none" strike="noStrike" kern="1200" cap="none" spc="0" normalizeH="0" baseline="0" noProof="0" dirty="0" smtClean="0">
                <a:ln>
                  <a:noFill/>
                </a:ln>
                <a:solidFill>
                  <a:schemeClr val="tx1"/>
                </a:solidFill>
                <a:effectLst/>
                <a:uLnTx/>
                <a:uFillTx/>
                <a:latin typeface="+mn-lt"/>
                <a:ea typeface="+mn-ea"/>
                <a:cs typeface="+mn-cs"/>
              </a:rPr>
              <a:t> </a:t>
            </a:r>
            <a:r>
              <a:rPr lang="en-US" sz="7200" i="1" dirty="0" smtClean="0"/>
              <a:t>c</a:t>
            </a:r>
            <a:r>
              <a:rPr kumimoji="0" lang="en-US" sz="7200" i="1" u="none" strike="noStrike" kern="1200" cap="none" spc="0" normalizeH="0" baseline="-25000" noProof="0" dirty="0" err="1" smtClean="0">
                <a:ln>
                  <a:noFill/>
                </a:ln>
                <a:solidFill>
                  <a:schemeClr val="tx1"/>
                </a:solidFill>
                <a:effectLst/>
                <a:uLnTx/>
                <a:uFillTx/>
                <a:latin typeface="+mn-lt"/>
                <a:ea typeface="+mn-ea"/>
                <a:cs typeface="+mn-cs"/>
              </a:rPr>
              <a:t>i</a:t>
            </a:r>
            <a:endParaRPr kumimoji="0" lang="en-US" sz="7200" i="0" u="none" strike="noStrike" kern="1200" cap="none" spc="0" normalizeH="0" baseline="0" noProof="0" dirty="0" smtClean="0">
              <a:ln>
                <a:noFill/>
              </a:ln>
              <a:solidFill>
                <a:schemeClr val="tx1"/>
              </a:solidFill>
              <a:effectLst/>
              <a:uLnTx/>
              <a:uFillTx/>
              <a:latin typeface="+mn-lt"/>
              <a:ea typeface="+mn-ea"/>
              <a:cs typeface="+mn-cs"/>
            </a:endParaRPr>
          </a:p>
          <a:p>
            <a:pPr marL="274320" lvl="0" indent="-274320">
              <a:spcBef>
                <a:spcPct val="20000"/>
              </a:spcBef>
              <a:buClr>
                <a:schemeClr val="accent3"/>
              </a:buClr>
              <a:buSzPct val="95000"/>
              <a:defRPr/>
            </a:pPr>
            <a:r>
              <a:rPr kumimoji="0" lang="en-US" sz="7200" i="0" u="none" strike="noStrike" kern="1200" cap="none" spc="0" normalizeH="0" baseline="0" noProof="0" dirty="0" smtClean="0">
                <a:ln>
                  <a:noFill/>
                </a:ln>
                <a:solidFill>
                  <a:schemeClr val="tx1"/>
                </a:solidFill>
                <a:effectLst/>
                <a:uLnTx/>
                <a:uFillTx/>
                <a:latin typeface="+mn-lt"/>
                <a:ea typeface="+mn-ea"/>
                <a:cs typeface="+mn-cs"/>
              </a:rPr>
              <a:t>          </a:t>
            </a:r>
            <a:r>
              <a:rPr lang="en-US" sz="7200" i="1" dirty="0" err="1" smtClean="0"/>
              <a:t>d</a:t>
            </a:r>
            <a:r>
              <a:rPr lang="en-US" sz="7200" i="1" baseline="-25000" dirty="0" err="1" smtClean="0"/>
              <a:t>i</a:t>
            </a:r>
            <a:r>
              <a:rPr kumimoji="0" lang="en-US" sz="7200" i="0" u="none" strike="noStrike" kern="1200" cap="none" spc="0" normalizeH="0" baseline="0" noProof="0" dirty="0" smtClean="0">
                <a:ln>
                  <a:noFill/>
                </a:ln>
                <a:solidFill>
                  <a:schemeClr val="tx1"/>
                </a:solidFill>
                <a:effectLst/>
                <a:uLnTx/>
                <a:uFillTx/>
                <a:latin typeface="+mn-lt"/>
                <a:ea typeface="+mn-ea"/>
                <a:cs typeface="+mn-cs"/>
              </a:rPr>
              <a:t> := </a:t>
            </a:r>
            <a:r>
              <a:rPr lang="en-US" sz="7200" dirty="0" smtClean="0"/>
              <a:t> </a:t>
            </a:r>
            <a:r>
              <a:rPr lang="en-US" sz="7200" i="1" dirty="0" err="1" smtClean="0"/>
              <a:t>d</a:t>
            </a:r>
            <a:r>
              <a:rPr lang="en-US" sz="7200" i="1" baseline="-25000" dirty="0" err="1" smtClean="0"/>
              <a:t>i</a:t>
            </a:r>
            <a:r>
              <a:rPr lang="en-US" sz="7200" dirty="0" smtClean="0"/>
              <a:t> + </a:t>
            </a:r>
            <a:r>
              <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1 [add a coin of denomination </a:t>
            </a:r>
            <a:r>
              <a:rPr lang="en-US" sz="7200" i="1" dirty="0" err="1" smtClean="0"/>
              <a:t>c</a:t>
            </a:r>
            <a:r>
              <a:rPr lang="en-US" sz="7200" i="1" baseline="-25000" dirty="0" err="1" smtClean="0"/>
              <a:t>i</a:t>
            </a:r>
            <a:r>
              <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a:t>
            </a:r>
          </a:p>
          <a:p>
            <a:pPr marL="274320" lvl="0" indent="-274320">
              <a:spcBef>
                <a:spcPct val="20000"/>
              </a:spcBef>
              <a:buClr>
                <a:schemeClr val="accent3"/>
              </a:buClr>
              <a:buSzPct val="95000"/>
              <a:defRPr/>
            </a:pPr>
            <a:r>
              <a:rPr lang="en-US" sz="7200" dirty="0" smtClean="0">
                <a:latin typeface="Cambria Math" pitchFamily="18" charset="0"/>
                <a:ea typeface="Cambria Math" pitchFamily="18" charset="0"/>
              </a:rPr>
              <a:t> </a:t>
            </a:r>
            <a:r>
              <a:rPr lang="en-US" sz="7200" dirty="0" smtClean="0"/>
              <a:t>         </a:t>
            </a:r>
            <a:r>
              <a:rPr lang="en-US" sz="7200" i="1" dirty="0" smtClean="0"/>
              <a:t>n</a:t>
            </a:r>
            <a:r>
              <a:rPr lang="en-US" sz="7200" dirty="0" smtClean="0"/>
              <a:t> </a:t>
            </a:r>
            <a:r>
              <a:rPr lang="en-US" sz="7200" dirty="0" smtClean="0">
                <a:latin typeface="Cambria Math"/>
                <a:ea typeface="Cambria Math"/>
              </a:rPr>
              <a:t>=</a:t>
            </a:r>
            <a:r>
              <a:rPr lang="en-US" sz="7200" dirty="0" smtClean="0"/>
              <a:t> </a:t>
            </a:r>
            <a:r>
              <a:rPr lang="en-US" sz="7200" i="1" dirty="0" smtClean="0"/>
              <a:t>n -</a:t>
            </a:r>
            <a:r>
              <a:rPr lang="en-US" sz="7200" dirty="0" smtClean="0"/>
              <a:t> </a:t>
            </a:r>
            <a:r>
              <a:rPr lang="en-US" sz="7200" i="1" dirty="0" err="1" smtClean="0"/>
              <a:t>c</a:t>
            </a:r>
            <a:r>
              <a:rPr lang="en-US" sz="7200" i="1" baseline="-25000" dirty="0" err="1" smtClean="0"/>
              <a:t>i</a:t>
            </a:r>
            <a:r>
              <a:rPr lang="en-US" sz="7200" i="1" baseline="-25000" dirty="0" smtClean="0"/>
              <a:t>    </a:t>
            </a:r>
            <a:endPar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lvl="0" indent="-274320">
              <a:spcBef>
                <a:spcPct val="20000"/>
              </a:spcBef>
              <a:buClr>
                <a:schemeClr val="accent3"/>
              </a:buClr>
              <a:buSzPct val="95000"/>
              <a:defRPr/>
            </a:pPr>
            <a:r>
              <a:rPr lang="en-US" sz="7200" dirty="0" smtClean="0">
                <a:latin typeface="Cambria Math" pitchFamily="18" charset="0"/>
                <a:ea typeface="Cambria Math" pitchFamily="18" charset="0"/>
              </a:rPr>
              <a:t>[</a:t>
            </a:r>
            <a:r>
              <a:rPr lang="en-US" sz="7200" i="1" dirty="0" err="1" smtClean="0"/>
              <a:t>d</a:t>
            </a:r>
            <a:r>
              <a:rPr lang="en-US" sz="7200" i="1" baseline="-25000" dirty="0" err="1" smtClean="0"/>
              <a:t>i</a:t>
            </a:r>
            <a:r>
              <a:rPr lang="en-US" sz="7200" i="1" baseline="-25000" dirty="0" smtClean="0"/>
              <a:t> </a:t>
            </a:r>
            <a:r>
              <a:rPr lang="en-US" sz="7200" i="1" dirty="0" smtClean="0"/>
              <a:t>  </a:t>
            </a:r>
            <a:r>
              <a:rPr lang="en-US" sz="7200" dirty="0" smtClean="0"/>
              <a:t>counts the coins </a:t>
            </a:r>
            <a:r>
              <a:rPr lang="en-US" sz="7200" i="1" dirty="0" err="1" smtClean="0"/>
              <a:t>c</a:t>
            </a:r>
            <a:r>
              <a:rPr lang="en-US" sz="7200" i="1" baseline="-25000" dirty="0" err="1" smtClean="0"/>
              <a:t>i</a:t>
            </a:r>
            <a:r>
              <a:rPr lang="en-US" sz="7200" dirty="0" smtClean="0"/>
              <a:t>]</a:t>
            </a:r>
            <a:endParaRPr kumimoji="0" lang="en-US" sz="72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lvl="0" indent="-274320">
              <a:spcBef>
                <a:spcPct val="20000"/>
              </a:spcBef>
              <a:buClr>
                <a:schemeClr val="accent3"/>
              </a:buClr>
              <a:buSzPct val="95000"/>
            </a:pPr>
            <a:endParaRPr lang="en-US" sz="2600" i="1" baseline="-25000" dirty="0" smtClean="0"/>
          </a:p>
          <a:p>
            <a:pPr marL="274320" lvl="0" indent="-274320">
              <a:spcBef>
                <a:spcPct val="20000"/>
              </a:spcBef>
              <a:buClr>
                <a:schemeClr val="accent3"/>
              </a:buClr>
              <a:buSzPct val="95000"/>
            </a:pPr>
            <a:endParaRPr kumimoji="0" lang="en-US" sz="2600" b="0" i="1"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6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6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Proving Optimality for U.S. Coins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Show that the change making algorithm for </a:t>
            </a:r>
            <a:r>
              <a:rPr lang="en-US" i="1" dirty="0" smtClean="0"/>
              <a:t>U.S. </a:t>
            </a:r>
            <a:r>
              <a:rPr lang="en-US" dirty="0" smtClean="0"/>
              <a:t>coins is optimal.</a:t>
            </a:r>
          </a:p>
          <a:p>
            <a:pPr>
              <a:buNone/>
            </a:pPr>
            <a:r>
              <a:rPr lang="en-US" b="1" dirty="0" smtClean="0"/>
              <a:t>   Lemma </a:t>
            </a:r>
            <a:r>
              <a:rPr lang="en-US" b="1" dirty="0" smtClean="0">
                <a:latin typeface="Cambria Math" pitchFamily="18" charset="0"/>
                <a:ea typeface="Cambria Math" pitchFamily="18" charset="0"/>
              </a:rPr>
              <a:t>1</a:t>
            </a:r>
            <a:r>
              <a:rPr lang="en-US" dirty="0" smtClean="0"/>
              <a:t>: If </a:t>
            </a:r>
            <a:r>
              <a:rPr lang="en-US" i="1" dirty="0" smtClean="0"/>
              <a:t>n</a:t>
            </a:r>
            <a:r>
              <a:rPr lang="en-US" dirty="0" smtClean="0"/>
              <a:t> is a positive integer, then </a:t>
            </a:r>
            <a:r>
              <a:rPr lang="en-US" i="1" dirty="0" smtClean="0"/>
              <a:t>n</a:t>
            </a:r>
            <a:r>
              <a:rPr lang="en-US" dirty="0" smtClean="0"/>
              <a:t> cents in change using quarters, dimes, nickels, and pennies, using the fewest coins possible has at most </a:t>
            </a:r>
            <a:r>
              <a:rPr lang="en-US" dirty="0" smtClean="0">
                <a:latin typeface="Cambria Math" pitchFamily="18" charset="0"/>
                <a:ea typeface="Cambria Math" pitchFamily="18" charset="0"/>
              </a:rPr>
              <a:t>2 </a:t>
            </a:r>
            <a:r>
              <a:rPr lang="en-US" dirty="0" smtClean="0"/>
              <a:t>dimes, </a:t>
            </a:r>
            <a:r>
              <a:rPr lang="en-US" dirty="0" smtClean="0">
                <a:latin typeface="Cambria Math" pitchFamily="18" charset="0"/>
                <a:ea typeface="Cambria Math" pitchFamily="18" charset="0"/>
              </a:rPr>
              <a:t>1</a:t>
            </a:r>
            <a:r>
              <a:rPr lang="en-US" dirty="0" smtClean="0"/>
              <a:t> nickel, </a:t>
            </a:r>
            <a:r>
              <a:rPr lang="en-US" dirty="0" smtClean="0">
                <a:latin typeface="Cambria Math" pitchFamily="18" charset="0"/>
                <a:ea typeface="Cambria Math" pitchFamily="18" charset="0"/>
              </a:rPr>
              <a:t>4 </a:t>
            </a:r>
            <a:r>
              <a:rPr lang="en-US" dirty="0" smtClean="0"/>
              <a:t>pennies, and cannot have </a:t>
            </a:r>
            <a:r>
              <a:rPr lang="en-US" dirty="0" smtClean="0">
                <a:latin typeface="Cambria Math" pitchFamily="18" charset="0"/>
                <a:ea typeface="Cambria Math" pitchFamily="18" charset="0"/>
              </a:rPr>
              <a:t>2</a:t>
            </a:r>
            <a:r>
              <a:rPr lang="en-US" dirty="0" smtClean="0"/>
              <a:t> dimes and a nickel. The total amount of change in dimes, nickels, and pennies must not exceed </a:t>
            </a:r>
            <a:r>
              <a:rPr lang="en-US" dirty="0" smtClean="0">
                <a:latin typeface="Cambria Math" pitchFamily="18" charset="0"/>
                <a:ea typeface="Cambria Math" pitchFamily="18" charset="0"/>
              </a:rPr>
              <a:t>24</a:t>
            </a:r>
            <a:r>
              <a:rPr lang="en-US" dirty="0" smtClean="0"/>
              <a:t> cents.</a:t>
            </a:r>
          </a:p>
          <a:p>
            <a:pPr>
              <a:buNone/>
            </a:pPr>
            <a:r>
              <a:rPr lang="en-US" dirty="0" smtClean="0"/>
              <a:t>    </a:t>
            </a:r>
            <a:r>
              <a:rPr lang="en-US" b="1" dirty="0" smtClean="0"/>
              <a:t>Proof</a:t>
            </a:r>
            <a:r>
              <a:rPr lang="en-US" dirty="0" smtClean="0"/>
              <a:t>: By contradiction</a:t>
            </a:r>
          </a:p>
          <a:p>
            <a:pPr lvl="1"/>
            <a:r>
              <a:rPr lang="en-US" dirty="0" smtClean="0"/>
              <a:t>If we had </a:t>
            </a:r>
            <a:r>
              <a:rPr lang="en-US" dirty="0" smtClean="0">
                <a:latin typeface="Cambria Math" pitchFamily="18" charset="0"/>
                <a:ea typeface="Cambria Math" pitchFamily="18" charset="0"/>
              </a:rPr>
              <a:t>3</a:t>
            </a:r>
            <a:r>
              <a:rPr lang="en-US" dirty="0" smtClean="0"/>
              <a:t> dimes, we could replace them with a quarter and a nickel. </a:t>
            </a:r>
          </a:p>
          <a:p>
            <a:pPr lvl="1"/>
            <a:r>
              <a:rPr lang="en-US" dirty="0" smtClean="0"/>
              <a:t>If we had </a:t>
            </a:r>
            <a:r>
              <a:rPr lang="en-US" dirty="0" smtClean="0">
                <a:latin typeface="Cambria Math" pitchFamily="18" charset="0"/>
                <a:ea typeface="Cambria Math" pitchFamily="18" charset="0"/>
              </a:rPr>
              <a:t>2</a:t>
            </a:r>
            <a:r>
              <a:rPr lang="en-US" dirty="0" smtClean="0"/>
              <a:t> nickels, we could replace them with  </a:t>
            </a:r>
            <a:r>
              <a:rPr lang="en-US" dirty="0" smtClean="0">
                <a:latin typeface="Cambria Math" pitchFamily="18" charset="0"/>
                <a:ea typeface="Cambria Math" pitchFamily="18" charset="0"/>
              </a:rPr>
              <a:t>1</a:t>
            </a:r>
            <a:r>
              <a:rPr lang="en-US" dirty="0" smtClean="0"/>
              <a:t> dime.</a:t>
            </a:r>
          </a:p>
          <a:p>
            <a:pPr lvl="1"/>
            <a:r>
              <a:rPr lang="en-US" dirty="0" smtClean="0"/>
              <a:t>If we had </a:t>
            </a:r>
            <a:r>
              <a:rPr lang="en-US" dirty="0" smtClean="0">
                <a:latin typeface="Cambria Math" pitchFamily="18" charset="0"/>
                <a:ea typeface="Cambria Math" pitchFamily="18" charset="0"/>
              </a:rPr>
              <a:t>5</a:t>
            </a:r>
            <a:r>
              <a:rPr lang="en-US" dirty="0" smtClean="0"/>
              <a:t> pennies, we could replace them with a nickel.</a:t>
            </a:r>
          </a:p>
          <a:p>
            <a:pPr lvl="1"/>
            <a:r>
              <a:rPr lang="en-US" dirty="0" smtClean="0"/>
              <a:t>If we had </a:t>
            </a:r>
            <a:r>
              <a:rPr lang="en-US" dirty="0" smtClean="0">
                <a:latin typeface="Cambria Math" pitchFamily="18" charset="0"/>
                <a:ea typeface="Cambria Math" pitchFamily="18" charset="0"/>
              </a:rPr>
              <a:t>2</a:t>
            </a:r>
            <a:r>
              <a:rPr lang="en-US" dirty="0" smtClean="0"/>
              <a:t> dimes and </a:t>
            </a:r>
            <a:r>
              <a:rPr lang="en-US" dirty="0" smtClean="0">
                <a:latin typeface="Cambria Math" pitchFamily="18" charset="0"/>
                <a:ea typeface="Cambria Math" pitchFamily="18" charset="0"/>
              </a:rPr>
              <a:t>1</a:t>
            </a:r>
            <a:r>
              <a:rPr lang="en-US" dirty="0" smtClean="0"/>
              <a:t>  nickel, we could replace them with a quarter.</a:t>
            </a:r>
          </a:p>
          <a:p>
            <a:pPr lvl="1"/>
            <a:r>
              <a:rPr lang="en-US" dirty="0" smtClean="0"/>
              <a:t>The allowable combinations, have a maximum value of </a:t>
            </a:r>
            <a:r>
              <a:rPr lang="en-US" dirty="0" smtClean="0">
                <a:latin typeface="Cambria Math" pitchFamily="18" charset="0"/>
                <a:ea typeface="Cambria Math" pitchFamily="18" charset="0"/>
              </a:rPr>
              <a:t>24</a:t>
            </a:r>
            <a:r>
              <a:rPr lang="en-US" dirty="0" smtClean="0"/>
              <a:t> cents; </a:t>
            </a:r>
            <a:r>
              <a:rPr lang="en-US" dirty="0" smtClean="0">
                <a:latin typeface="Cambria Math" pitchFamily="18" charset="0"/>
                <a:ea typeface="Cambria Math" pitchFamily="18" charset="0"/>
              </a:rPr>
              <a:t>2</a:t>
            </a:r>
            <a:r>
              <a:rPr lang="en-US" dirty="0" smtClean="0"/>
              <a:t> dimes and </a:t>
            </a:r>
            <a:r>
              <a:rPr lang="en-US" dirty="0" smtClean="0">
                <a:latin typeface="Cambria Math" pitchFamily="18" charset="0"/>
                <a:ea typeface="Cambria Math" pitchFamily="18" charset="0"/>
              </a:rPr>
              <a:t>4</a:t>
            </a:r>
            <a:r>
              <a:rPr lang="en-US" dirty="0" smtClean="0"/>
              <a:t> pennies. </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Proving Optimality for U.S. Coins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   Theorem</a:t>
            </a:r>
            <a:r>
              <a:rPr lang="en-US" dirty="0" smtClean="0"/>
              <a:t>: The greedy change-making algorithm for U.S. coins produces change using the fewest coins possible.</a:t>
            </a:r>
          </a:p>
          <a:p>
            <a:pPr>
              <a:buNone/>
            </a:pPr>
            <a:r>
              <a:rPr lang="en-US" dirty="0" smtClean="0"/>
              <a:t>   </a:t>
            </a:r>
            <a:r>
              <a:rPr lang="en-US" b="1" dirty="0" smtClean="0"/>
              <a:t>Proof</a:t>
            </a:r>
            <a:r>
              <a:rPr lang="en-US" dirty="0" smtClean="0"/>
              <a:t>: By contradiction.</a:t>
            </a:r>
          </a:p>
          <a:p>
            <a:pPr marL="850392" lvl="1" indent="-457200">
              <a:buFont typeface="+mj-lt"/>
              <a:buAutoNum type="arabicPeriod"/>
            </a:pPr>
            <a:r>
              <a:rPr lang="en-US" dirty="0" smtClean="0"/>
              <a:t>Assume there is a positive integer </a:t>
            </a:r>
            <a:r>
              <a:rPr lang="en-US" i="1" dirty="0" smtClean="0"/>
              <a:t>n</a:t>
            </a:r>
            <a:r>
              <a:rPr lang="en-US" dirty="0" smtClean="0"/>
              <a:t> such that change can be made for  </a:t>
            </a:r>
            <a:r>
              <a:rPr lang="en-US" i="1" dirty="0" smtClean="0"/>
              <a:t>n</a:t>
            </a:r>
            <a:r>
              <a:rPr lang="en-US" dirty="0" smtClean="0"/>
              <a:t> cents using quarters, dimes, nickels, and pennies, with a fewer total number of coins than given by the algorithm.</a:t>
            </a:r>
          </a:p>
          <a:p>
            <a:pPr marL="850392" lvl="1" indent="-457200">
              <a:buFont typeface="+mj-lt"/>
              <a:buAutoNum type="arabicPeriod"/>
            </a:pPr>
            <a:r>
              <a:rPr lang="en-US" dirty="0" smtClean="0"/>
              <a:t>Then, </a:t>
            </a:r>
            <a:r>
              <a:rPr lang="en-US" i="1" dirty="0" smtClean="0"/>
              <a:t>q</a:t>
            </a:r>
            <a:r>
              <a:rPr lang="en-US" i="1" dirty="0" smtClean="0">
                <a:latin typeface="Cambria Math"/>
                <a:ea typeface="Cambria Math"/>
              </a:rPr>
              <a:t>̍</a:t>
            </a:r>
            <a:r>
              <a:rPr lang="en-US" dirty="0" smtClean="0"/>
              <a:t>  </a:t>
            </a:r>
            <a:r>
              <a:rPr lang="en-US" dirty="0" smtClean="0">
                <a:latin typeface="Cambria Math"/>
                <a:ea typeface="Cambria Math"/>
              </a:rPr>
              <a:t>≤ </a:t>
            </a:r>
            <a:r>
              <a:rPr lang="en-US" i="1" dirty="0" smtClean="0">
                <a:ea typeface="Cambria Math"/>
              </a:rPr>
              <a:t>q</a:t>
            </a:r>
            <a:r>
              <a:rPr lang="en-US" dirty="0" smtClean="0">
                <a:latin typeface="Cambria Math"/>
                <a:ea typeface="Cambria Math"/>
              </a:rPr>
              <a:t>  where </a:t>
            </a:r>
            <a:r>
              <a:rPr lang="en-US" dirty="0" smtClean="0"/>
              <a:t> </a:t>
            </a:r>
            <a:r>
              <a:rPr lang="en-US" i="1" dirty="0" smtClean="0"/>
              <a:t>q</a:t>
            </a:r>
            <a:r>
              <a:rPr lang="en-US" i="1" dirty="0" smtClean="0">
                <a:latin typeface="Cambria Math"/>
                <a:ea typeface="Cambria Math"/>
              </a:rPr>
              <a:t>̍</a:t>
            </a:r>
            <a:r>
              <a:rPr lang="en-US" dirty="0" smtClean="0"/>
              <a:t>  is the number of quarters used in this optimal way and </a:t>
            </a:r>
            <a:r>
              <a:rPr lang="en-US" i="1" dirty="0" smtClean="0"/>
              <a:t>q</a:t>
            </a:r>
            <a:r>
              <a:rPr lang="en-US" dirty="0" smtClean="0"/>
              <a:t> is the number of quarters in the greedy algorithm’s solution. But this is not possible by Lemma </a:t>
            </a:r>
            <a:r>
              <a:rPr lang="en-US" dirty="0" smtClean="0">
                <a:latin typeface="Cambria Math" pitchFamily="18" charset="0"/>
                <a:ea typeface="Cambria Math" pitchFamily="18" charset="0"/>
              </a:rPr>
              <a:t>1, since the value of the coins other than quarters can not be greater than 24 cents.</a:t>
            </a:r>
          </a:p>
          <a:p>
            <a:pPr marL="850392" lvl="1" indent="-457200">
              <a:buFont typeface="+mj-lt"/>
              <a:buAutoNum type="arabicPeriod"/>
            </a:pPr>
            <a:r>
              <a:rPr lang="en-US" dirty="0" smtClean="0">
                <a:latin typeface="Cambria Math" pitchFamily="18" charset="0"/>
                <a:ea typeface="Cambria Math" pitchFamily="18" charset="0"/>
              </a:rPr>
              <a:t>Similarly, by Lemma 1, the two algorithms must have the same number of dimes, nickels, and quarters.</a:t>
            </a:r>
          </a:p>
          <a:p>
            <a:pPr marL="850392" lvl="1" indent="-457200">
              <a:buFont typeface="+mj-lt"/>
              <a:buAutoNum type="arabicPeriod"/>
            </a:pPr>
            <a:endParaRPr lang="en-US" dirty="0" smtClean="0">
              <a:latin typeface="Cambria Math" pitchFamily="18" charset="0"/>
              <a:ea typeface="Cambria Math" pitchFamily="18" charset="0"/>
            </a:endParaRPr>
          </a:p>
          <a:p>
            <a:pPr marL="850392" lvl="1" indent="-457200">
              <a:buFont typeface="+mj-lt"/>
              <a:buAutoNum type="arabicPeriod"/>
            </a:pPr>
            <a:endParaRPr lang="en-US" dirty="0" smtClean="0">
              <a:latin typeface="Cambria Math" pitchFamily="18" charset="0"/>
              <a:ea typeface="Cambria Math" pitchFamily="18" charset="0"/>
            </a:endParaRPr>
          </a:p>
          <a:p>
            <a:pPr marL="850392" lvl="1" indent="-457200">
              <a:buFont typeface="+mj-lt"/>
              <a:buAutoNum type="arabicPeriod"/>
            </a:pPr>
            <a:endParaRPr lang="en-US" dirty="0" smtClean="0">
              <a:latin typeface="Cambria Math" pitchFamily="18" charset="0"/>
              <a:ea typeface="Cambria Math" pitchFamily="18" charset="0"/>
            </a:endParaRPr>
          </a:p>
          <a:p>
            <a:pPr marL="850392" lvl="1" indent="-457200">
              <a:buFont typeface="+mj-lt"/>
              <a:buAutoNum type="arabicPeriod"/>
            </a:pPr>
            <a:endParaRPr lang="en-US" dirty="0" smtClean="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Greedy Change-Making Algorithm </a:t>
            </a:r>
            <a:endParaRPr lang="en-US" dirty="0"/>
          </a:p>
        </p:txBody>
      </p:sp>
      <p:sp>
        <p:nvSpPr>
          <p:cNvPr id="3" name="Content Placeholder 2"/>
          <p:cNvSpPr>
            <a:spLocks noGrp="1"/>
          </p:cNvSpPr>
          <p:nvPr>
            <p:ph idx="1"/>
          </p:nvPr>
        </p:nvSpPr>
        <p:spPr/>
        <p:txBody>
          <a:bodyPr/>
          <a:lstStyle/>
          <a:p>
            <a:r>
              <a:rPr lang="en-US" dirty="0" smtClean="0"/>
              <a:t>Optimality depends on the denominations available.</a:t>
            </a:r>
          </a:p>
          <a:p>
            <a:r>
              <a:rPr lang="en-US" dirty="0" smtClean="0"/>
              <a:t>For U.S. coins, optimality still holds if we add half dollar coins (</a:t>
            </a:r>
            <a:r>
              <a:rPr lang="en-US" dirty="0" smtClean="0">
                <a:latin typeface="Cambria Math" pitchFamily="18" charset="0"/>
                <a:ea typeface="Cambria Math" pitchFamily="18" charset="0"/>
              </a:rPr>
              <a:t>50</a:t>
            </a:r>
            <a:r>
              <a:rPr lang="en-US" dirty="0" smtClean="0"/>
              <a:t> cents) and dollar coins (</a:t>
            </a:r>
            <a:r>
              <a:rPr lang="en-US" dirty="0" smtClean="0">
                <a:latin typeface="Cambria Math" pitchFamily="18" charset="0"/>
                <a:ea typeface="Cambria Math" pitchFamily="18" charset="0"/>
              </a:rPr>
              <a:t>100</a:t>
            </a:r>
            <a:r>
              <a:rPr lang="en-US" dirty="0" smtClean="0"/>
              <a:t> cents).</a:t>
            </a:r>
          </a:p>
          <a:p>
            <a:r>
              <a:rPr lang="en-US" dirty="0" smtClean="0"/>
              <a:t>But if we allow only quarters (</a:t>
            </a:r>
            <a:r>
              <a:rPr lang="en-US" dirty="0" smtClean="0">
                <a:latin typeface="Cambria Math" pitchFamily="18" charset="0"/>
                <a:ea typeface="Cambria Math" pitchFamily="18" charset="0"/>
              </a:rPr>
              <a:t>25</a:t>
            </a:r>
            <a:r>
              <a:rPr lang="en-US" dirty="0" smtClean="0"/>
              <a:t> cents), dimes (</a:t>
            </a:r>
            <a:r>
              <a:rPr lang="en-US" dirty="0" smtClean="0">
                <a:latin typeface="Cambria Math" pitchFamily="18" charset="0"/>
                <a:ea typeface="Cambria Math" pitchFamily="18" charset="0"/>
              </a:rPr>
              <a:t>10</a:t>
            </a:r>
            <a:r>
              <a:rPr lang="en-US" dirty="0" smtClean="0"/>
              <a:t> cents), and pennies (</a:t>
            </a:r>
            <a:r>
              <a:rPr lang="en-US" dirty="0" smtClean="0">
                <a:latin typeface="Cambria Math" pitchFamily="18" charset="0"/>
                <a:ea typeface="Cambria Math" pitchFamily="18" charset="0"/>
              </a:rPr>
              <a:t>1</a:t>
            </a:r>
            <a:r>
              <a:rPr lang="en-US" dirty="0" smtClean="0"/>
              <a:t> cent), the algorithm no longer produces the minimum number of coins.</a:t>
            </a:r>
          </a:p>
          <a:p>
            <a:pPr lvl="1"/>
            <a:r>
              <a:rPr lang="en-US" dirty="0" smtClean="0"/>
              <a:t>Consider the example of </a:t>
            </a:r>
            <a:r>
              <a:rPr lang="en-US" dirty="0" smtClean="0">
                <a:latin typeface="Cambria Math" pitchFamily="18" charset="0"/>
                <a:ea typeface="Cambria Math" pitchFamily="18" charset="0"/>
              </a:rPr>
              <a:t>31</a:t>
            </a:r>
            <a:r>
              <a:rPr lang="en-US" dirty="0" smtClean="0"/>
              <a:t> cents. The optimal number of coins is </a:t>
            </a:r>
            <a:r>
              <a:rPr lang="en-US" dirty="0" smtClean="0">
                <a:latin typeface="Cambria Math" pitchFamily="18" charset="0"/>
                <a:ea typeface="Cambria Math" pitchFamily="18" charset="0"/>
              </a:rPr>
              <a:t>4</a:t>
            </a:r>
            <a:r>
              <a:rPr lang="en-US" dirty="0" smtClean="0"/>
              <a:t>, i.e., </a:t>
            </a:r>
            <a:r>
              <a:rPr lang="en-US" dirty="0" smtClean="0">
                <a:latin typeface="Cambria Math" pitchFamily="18" charset="0"/>
                <a:ea typeface="Cambria Math" pitchFamily="18" charset="0"/>
              </a:rPr>
              <a:t>3</a:t>
            </a:r>
            <a:r>
              <a:rPr lang="en-US" dirty="0" smtClean="0"/>
              <a:t> dimes and </a:t>
            </a:r>
            <a:r>
              <a:rPr lang="en-US" dirty="0" smtClean="0">
                <a:latin typeface="Cambria Math" pitchFamily="18" charset="0"/>
                <a:ea typeface="Cambria Math" pitchFamily="18" charset="0"/>
              </a:rPr>
              <a:t>1</a:t>
            </a:r>
            <a:r>
              <a:rPr lang="en-US" dirty="0" smtClean="0"/>
              <a:t> penny. What does the algorithm output?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Halting Problem </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   Example</a:t>
            </a:r>
            <a:r>
              <a:rPr lang="en-US" dirty="0" smtClean="0"/>
              <a:t>: Can we develop a procedure that takes as input a computer program along with its input and determines whether the program will eventually halt with that input.</a:t>
            </a:r>
          </a:p>
          <a:p>
            <a:r>
              <a:rPr lang="en-US" b="1" dirty="0" smtClean="0"/>
              <a:t>Solution</a:t>
            </a:r>
            <a:r>
              <a:rPr lang="en-US" dirty="0" smtClean="0"/>
              <a:t>: Proof by contradiction.</a:t>
            </a:r>
          </a:p>
          <a:p>
            <a:r>
              <a:rPr lang="en-US" dirty="0" smtClean="0"/>
              <a:t>Assume that there is such a procedure and call it </a:t>
            </a:r>
            <a:r>
              <a:rPr lang="en-US" i="1" dirty="0" smtClean="0"/>
              <a:t>H</a:t>
            </a:r>
            <a:r>
              <a:rPr lang="en-US" dirty="0" smtClean="0"/>
              <a:t>(</a:t>
            </a:r>
            <a:r>
              <a:rPr lang="en-US" i="1" dirty="0" smtClean="0"/>
              <a:t>P</a:t>
            </a:r>
            <a:r>
              <a:rPr lang="en-US" dirty="0" smtClean="0"/>
              <a:t>,</a:t>
            </a:r>
            <a:r>
              <a:rPr lang="en-US" i="1" dirty="0" smtClean="0"/>
              <a:t>I</a:t>
            </a:r>
            <a:r>
              <a:rPr lang="en-US" dirty="0" smtClean="0"/>
              <a:t>). The procedure </a:t>
            </a:r>
            <a:r>
              <a:rPr lang="en-US" i="1" dirty="0" smtClean="0"/>
              <a:t>H</a:t>
            </a:r>
            <a:r>
              <a:rPr lang="en-US" dirty="0" smtClean="0"/>
              <a:t>(</a:t>
            </a:r>
            <a:r>
              <a:rPr lang="en-US" i="1" dirty="0" smtClean="0"/>
              <a:t>P</a:t>
            </a:r>
            <a:r>
              <a:rPr lang="en-US" dirty="0" smtClean="0"/>
              <a:t>,</a:t>
            </a:r>
            <a:r>
              <a:rPr lang="en-US" i="1" dirty="0" smtClean="0"/>
              <a:t>I</a:t>
            </a:r>
            <a:r>
              <a:rPr lang="en-US" dirty="0" smtClean="0"/>
              <a:t>) takes as input a program </a:t>
            </a:r>
            <a:r>
              <a:rPr lang="en-US" i="1" dirty="0" smtClean="0"/>
              <a:t>P</a:t>
            </a:r>
            <a:r>
              <a:rPr lang="en-US" dirty="0" smtClean="0"/>
              <a:t> and the input </a:t>
            </a:r>
            <a:r>
              <a:rPr lang="en-US" i="1" dirty="0" smtClean="0"/>
              <a:t>I</a:t>
            </a:r>
            <a:r>
              <a:rPr lang="en-US" dirty="0" smtClean="0"/>
              <a:t> to </a:t>
            </a:r>
            <a:r>
              <a:rPr lang="en-US" i="1" dirty="0" smtClean="0"/>
              <a:t>P</a:t>
            </a:r>
            <a:r>
              <a:rPr lang="en-US" dirty="0" smtClean="0"/>
              <a:t>. </a:t>
            </a:r>
          </a:p>
          <a:p>
            <a:pPr lvl="1"/>
            <a:r>
              <a:rPr lang="en-US" dirty="0" smtClean="0"/>
              <a:t>H outputs “halt” if it is the case that </a:t>
            </a:r>
            <a:r>
              <a:rPr lang="en-US" i="1" dirty="0" smtClean="0"/>
              <a:t>P</a:t>
            </a:r>
            <a:r>
              <a:rPr lang="en-US" dirty="0" smtClean="0"/>
              <a:t> will stop when run with input </a:t>
            </a:r>
            <a:r>
              <a:rPr lang="en-US" i="1" dirty="0" smtClean="0"/>
              <a:t>I</a:t>
            </a:r>
            <a:r>
              <a:rPr lang="en-US" dirty="0" smtClean="0"/>
              <a:t>. </a:t>
            </a:r>
          </a:p>
          <a:p>
            <a:pPr lvl="1"/>
            <a:r>
              <a:rPr lang="en-US" dirty="0" smtClean="0"/>
              <a:t>Otherwise, </a:t>
            </a:r>
            <a:r>
              <a:rPr lang="en-US" i="1" dirty="0" smtClean="0"/>
              <a:t>H</a:t>
            </a:r>
            <a:r>
              <a:rPr lang="en-US" dirty="0" smtClean="0"/>
              <a:t> outputs “loops forever.”</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Halting Problem</a:t>
            </a:r>
            <a:endParaRPr lang="en-US" dirty="0"/>
          </a:p>
        </p:txBody>
      </p:sp>
      <p:sp>
        <p:nvSpPr>
          <p:cNvPr id="3" name="Content Placeholder 2"/>
          <p:cNvSpPr>
            <a:spLocks noGrp="1"/>
          </p:cNvSpPr>
          <p:nvPr>
            <p:ph idx="1"/>
          </p:nvPr>
        </p:nvSpPr>
        <p:spPr/>
        <p:txBody>
          <a:bodyPr/>
          <a:lstStyle/>
          <a:p>
            <a:r>
              <a:rPr lang="en-US" dirty="0" smtClean="0"/>
              <a:t>Since a program is a string of characters,  we can call </a:t>
            </a:r>
            <a:r>
              <a:rPr lang="en-US" i="1" dirty="0" smtClean="0"/>
              <a:t>H</a:t>
            </a:r>
            <a:r>
              <a:rPr lang="en-US" dirty="0" smtClean="0"/>
              <a:t>(</a:t>
            </a:r>
            <a:r>
              <a:rPr lang="en-US" i="1" dirty="0" smtClean="0"/>
              <a:t>P</a:t>
            </a:r>
            <a:r>
              <a:rPr lang="en-US" dirty="0" smtClean="0"/>
              <a:t>,</a:t>
            </a:r>
            <a:r>
              <a:rPr lang="en-US" i="1" dirty="0" smtClean="0"/>
              <a:t>P</a:t>
            </a:r>
            <a:r>
              <a:rPr lang="en-US" dirty="0" smtClean="0"/>
              <a:t>). Construct a procedure </a:t>
            </a:r>
            <a:r>
              <a:rPr lang="en-US" i="1" dirty="0" smtClean="0"/>
              <a:t>K</a:t>
            </a:r>
            <a:r>
              <a:rPr lang="en-US" dirty="0" smtClean="0"/>
              <a:t>(</a:t>
            </a:r>
            <a:r>
              <a:rPr lang="en-US" i="1" dirty="0" smtClean="0"/>
              <a:t>P</a:t>
            </a:r>
            <a:r>
              <a:rPr lang="en-US" dirty="0" smtClean="0"/>
              <a:t>), which works as follows. </a:t>
            </a:r>
          </a:p>
          <a:p>
            <a:pPr lvl="1"/>
            <a:r>
              <a:rPr lang="en-US" dirty="0" smtClean="0"/>
              <a:t>If </a:t>
            </a:r>
            <a:r>
              <a:rPr lang="en-US" i="1" dirty="0" smtClean="0"/>
              <a:t>H</a:t>
            </a:r>
            <a:r>
              <a:rPr lang="en-US" dirty="0" smtClean="0"/>
              <a:t>(</a:t>
            </a:r>
            <a:r>
              <a:rPr lang="en-US" i="1" dirty="0" smtClean="0"/>
              <a:t>P</a:t>
            </a:r>
            <a:r>
              <a:rPr lang="en-US" dirty="0" smtClean="0"/>
              <a:t>,</a:t>
            </a:r>
            <a:r>
              <a:rPr lang="en-US" i="1" dirty="0" smtClean="0"/>
              <a:t>P</a:t>
            </a:r>
            <a:r>
              <a:rPr lang="en-US" dirty="0" smtClean="0"/>
              <a:t>) outputs “loops forever” then </a:t>
            </a:r>
            <a:r>
              <a:rPr lang="en-US" i="1" dirty="0" smtClean="0"/>
              <a:t>K</a:t>
            </a:r>
            <a:r>
              <a:rPr lang="en-US" dirty="0" smtClean="0"/>
              <a:t>(</a:t>
            </a:r>
            <a:r>
              <a:rPr lang="en-US" i="1" dirty="0" smtClean="0"/>
              <a:t>P</a:t>
            </a:r>
            <a:r>
              <a:rPr lang="en-US" dirty="0" smtClean="0"/>
              <a:t>) halts.</a:t>
            </a:r>
          </a:p>
          <a:p>
            <a:pPr lvl="1"/>
            <a:r>
              <a:rPr lang="en-US" dirty="0" smtClean="0"/>
              <a:t>If </a:t>
            </a:r>
            <a:r>
              <a:rPr lang="en-US" i="1" dirty="0" smtClean="0"/>
              <a:t>H</a:t>
            </a:r>
            <a:r>
              <a:rPr lang="en-US" dirty="0" smtClean="0"/>
              <a:t>(</a:t>
            </a:r>
            <a:r>
              <a:rPr lang="en-US" i="1" dirty="0" smtClean="0"/>
              <a:t>P</a:t>
            </a:r>
            <a:r>
              <a:rPr lang="en-US" dirty="0" smtClean="0"/>
              <a:t>,</a:t>
            </a:r>
            <a:r>
              <a:rPr lang="en-US" i="1" dirty="0" smtClean="0"/>
              <a:t>P</a:t>
            </a:r>
            <a:r>
              <a:rPr lang="en-US" dirty="0" smtClean="0"/>
              <a:t>) outputs “halt” then </a:t>
            </a:r>
            <a:r>
              <a:rPr lang="en-US" i="1" dirty="0" smtClean="0"/>
              <a:t>K</a:t>
            </a:r>
            <a:r>
              <a:rPr lang="en-US" dirty="0" smtClean="0"/>
              <a:t>(</a:t>
            </a:r>
            <a:r>
              <a:rPr lang="en-US" i="1" dirty="0" smtClean="0"/>
              <a:t>P</a:t>
            </a:r>
            <a:r>
              <a:rPr lang="en-US" dirty="0" smtClean="0"/>
              <a:t>) goes into an infinite loop printing “ha” on each iteration.</a:t>
            </a:r>
          </a:p>
        </p:txBody>
      </p:sp>
      <p:pic>
        <p:nvPicPr>
          <p:cNvPr id="4" name="Content Placeholder 3" descr="0303.jpg"/>
          <p:cNvPicPr>
            <a:picLocks noChangeAspect="1"/>
          </p:cNvPicPr>
          <p:nvPr/>
        </p:nvPicPr>
        <p:blipFill>
          <a:blip r:embed="rId2" cstate="print"/>
          <a:stretch>
            <a:fillRect/>
          </a:stretch>
        </p:blipFill>
        <p:spPr>
          <a:xfrm>
            <a:off x="2209800" y="5181600"/>
            <a:ext cx="4179570" cy="881634"/>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leq C|g(x)|$&#10;&#10;\end{document}"/>
  <p:tag name="IGUANATEXSIZE" val="25"/>
</p:tagLst>
</file>

<file path=ppt/tags/tag1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O(x^2)$&#10;&#10;\end{document}"/>
  <p:tag name="IGUANATEXSIZE" val="30"/>
</p:tagLst>
</file>

<file path=ppt/tags/tag1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 x^{2} + 2x + 1$&#10;&#10;\end{document}"/>
  <p:tag name="IGUANATEXSIZE" val="20"/>
</p:tagLst>
</file>

<file path=ppt/tags/tag1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g(x) = x^{2}$&#10;&#10;\end{document}"/>
  <p:tag name="IGUANATEXSIZE" val="20"/>
</p:tagLst>
</file>

<file path=ppt/tags/tag1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O(g(x))$&#10;&#10;\end{document}"/>
  <p:tag name="IGUANATEXSIZE" val="20"/>
</p:tagLst>
</file>

<file path=ppt/tags/tag1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g(x)\;\mbox{ is}\; O(f(x))$&#10;&#10;\end{document}"/>
  <p:tag name="IGUANATEXSIZE" val="20"/>
</p:tagLst>
</file>

<file path=ppt/tags/tag1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O(g(x))$&#10;&#10;\end{document}"/>
  <p:tag name="IGUANATEXSIZE" val="20"/>
</p:tagLst>
</file>

<file path=ppt/tags/tag1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O(h(x))$&#10;&#10;\end{document}"/>
  <p:tag name="IGUANATEXSIZE" val="20"/>
</p:tagLst>
</file>

<file path=ppt/tags/tag1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leq C|g(x)|$&#10;&#10;\end{document}"/>
  <p:tag name="IGUANATEXSIZE" val="20"/>
</p:tagLst>
</file>

<file path=ppt/tags/tag1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h(x)| &gt; |g(x)|$&#10;&#10;\end{document}"/>
  <p:tag name="IGUANATEXSIZE" val="20"/>
</p:tagLst>
</file>

<file path=ppt/tags/tag1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leq C|h(x)|$&#10;&#10;\end{document}"/>
  <p:tag name="IGUANATEXSIZE" val="20"/>
</p:tagLst>
</file>

<file path=ppt/tags/tag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leq C|g(x) \leq C'|g(x)|$&#10;&#10;\end{document}"/>
  <p:tag name="IGUANATEXSIZE" val="15"/>
</p:tagLst>
</file>

<file path=ppt/tags/tag2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O(h(x))$&#10;&#10;\end{document}"/>
  <p:tag name="IGUANATEXSIZE" val="20"/>
</p:tagLst>
</file>

<file path=ppt/tags/tag2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 a_n x^{n} + a_{n-1}x^{n-1} + \dots + a_1 x + a_o$&#10;&#10;\end{document}"/>
  <p:tag name="IGUANATEXSIZE" val="25"/>
</p:tagLst>
</file>

<file path=ppt/tags/tag2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a_0, a_1, \dots, a_n    $&#10;\end{document}"/>
  <p:tag name="IGUANATEXSIZE" val="30"/>
</p:tagLst>
</file>

<file path=ppt/tags/tag2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1 + 2 + \cdots + n \; \leq\; n + n + \cdots n\; =\; n^2$&#10;&#10;\end{document}"/>
  <p:tag name="IGUANATEXSIZE" val="25"/>
</p:tagLst>
</file>

<file path=ppt/tags/tag2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1 + 2 + \ldots + n \;\mbox{is}\; O(n^2)\; \mbox{taking}\; C = 1 \; \mbox{and}\; k = 1 .$&#10;&#10;\end{document}"/>
  <p:tag name="IGUANATEXSIZE" val="25"/>
</p:tagLst>
</file>

<file path=ppt/tags/tag2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n! = 1 \times 2 \times \cdots \times n \; \leq\; n \times n \times \cdots \times  n\; =\; n^n$&#10;&#10;\end{document}"/>
  <p:tag name="IGUANATEXSIZE" val="25"/>
</p:tagLst>
</file>

<file path=ppt/tags/tag2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n!\; \mbox{is}\;O(n^n)\; \mbox{taking} \; C = 1\; \mbox{and}\; k = 1.$&#10;&#10;\end{document}"/>
  <p:tag name="IGUANATEXSIZE" val="25"/>
</p:tagLst>
</file>

<file path=ppt/tags/tag2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n) = n! = 1 \times 2 \times \dots \times n\; .$&#10;&#10;\end{document}"/>
  <p:tag name="IGUANATEXSIZE" val="25"/>
</p:tagLst>
</file>

<file path=ppt/tags/tag2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n! \leq\; n^n$&#10;&#10;\end{document}"/>
  <p:tag name="IGUANATEXSIZE" val="25"/>
</p:tagLst>
</file>

<file path=ppt/tags/tag2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mbox{log}(n!) \leq\; n\cdot \mbox{log}(n)$&#10;&#10;\end{document}"/>
  <p:tag name="IGUANATEXSIZE" val="25"/>
</p:tagLst>
</file>

<file path=ppt/tags/tag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leq C|g(x)|$&#10;&#10;\end{document}"/>
  <p:tag name="IGUANATEXSIZE" val="20"/>
</p:tagLst>
</file>

<file path=ppt/tags/tag3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Omega(g(x))$&#10;&#10;\end{document}"/>
  <p:tag name="IGUANATEXSIZE" val="25"/>
</p:tagLst>
</file>

<file path=ppt/tags/tag3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geq C|g(x)|$&#10;&#10;\end{document}"/>
  <p:tag name="IGUANATEXSIZE" val="25"/>
</p:tagLst>
</file>

<file path=ppt/tags/tag3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 8x^{3} + 5x^2 + 7$&#10;&#10;\end{document}"/>
  <p:tag name="IGUANATEXSIZE" val="25"/>
</p:tagLst>
</file>

<file path=ppt/tags/tag3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Omega(g(x))$&#10;&#10;\end{document}"/>
  <p:tag name="IGUANATEXSIZE" val="25"/>
</p:tagLst>
</file>

<file path=ppt/tags/tag3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g(x) = x^{3} $&#10;&#10;\end{document}"/>
  <p:tag name="IGUANATEXSIZE" val="25"/>
</p:tagLst>
</file>

<file path=ppt/tags/tag3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O(8x^{3} + 5x^2 + 7)$&#10;&#10;\end{document}"/>
  <p:tag name="IGUANATEXSIZE" val="25"/>
</p:tagLst>
</file>

<file path=ppt/tags/tag3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 8x^{3} + 5x^2 + 7\; \geq 8x^{3}$&#10;&#10;\end{document}"/>
  <p:tag name="IGUANATEXSIZE" val="25"/>
</p:tagLst>
</file>

<file path=ppt/tags/tag3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g(x) = x^{3} $&#10;&#10;\end{document}"/>
  <p:tag name="IGUANATEXSIZE" val="25"/>
</p:tagLst>
</file>

<file path=ppt/tags/tag3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Theta(g(x))$&#10;&#10;\end{document}"/>
  <p:tag name="IGUANATEXSIZE" val="25"/>
</p:tagLst>
</file>

<file path=ppt/tags/tag3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Omega(g(x))$&#10;&#10;\end{document}"/>
  <p:tag name="IGUANATEXSIZE" val="25"/>
</p:tagLst>
</file>

<file path=ppt/tags/tag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 x^{2} + 2x + 1$&#10;&#10;\end{document}"/>
  <p:tag name="IGUANATEXSIZE" val="25"/>
</p:tagLst>
</file>

<file path=ppt/tags/tag4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O(g(x))$&#10;&#10;\end{document}"/>
  <p:tag name="IGUANATEXSIZE" val="25"/>
</p:tagLst>
</file>

<file path=ppt/tags/tag4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Theta(g(x))$&#10;&#10;\end{document}"/>
  <p:tag name="IGUANATEXSIZE" val="25"/>
</p:tagLst>
</file>

<file path=ppt/tags/tag4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Theta(g(x))$&#10;&#10;\end{document}"/>
  <p:tag name="IGUANATEXSIZE" val="25"/>
</p:tagLst>
</file>

<file path=ppt/tags/tag43.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g(x)\;\mbox{ is}\; \Theta(g(x)).$&#10;&#10;\end{document}"/>
  <p:tag name="IGUANATEXSIZE" val="25"/>
</p:tagLst>
</file>

<file path=ppt/tags/tag44.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Theta(g(x))$&#10;&#10;\end{document}"/>
  <p:tag name="IGUANATEXSIZE" val="25"/>
</p:tagLst>
</file>

<file path=ppt/tags/tag4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O(g(x))$&#10;&#10;\end{document}"/>
  <p:tag name="IGUANATEXSIZE" val="25"/>
</p:tagLst>
</file>

<file path=ppt/tags/tag4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g(x)\;\mbox{ is}\; O(f(x))$&#10;&#10;\end{document}"/>
  <p:tag name="IGUANATEXSIZE" val="25"/>
</p:tagLst>
</file>

<file path=ppt/tags/tag4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 a_n x^{n} + a_{n-1}x^{n-1} + \dots + a_1 x + a_o$&#10;&#10;\end{document}"/>
  <p:tag name="IGUANATEXSIZE" val="25"/>
</p:tagLst>
</file>

<file path=ppt/tags/tag4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a_0, a_1, \dots, a_n    $&#10;\end{document}"/>
  <p:tag name="IGUANATEXSIZE" val="30"/>
</p:tagLst>
</file>

<file path=ppt/tags/tag4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 8x^{5} + 5x^2 + 10$&#10;&#10;\end{document}"/>
  <p:tag name="IGUANATEXSIZE" val="25"/>
</p:tagLst>
</file>

<file path=ppt/tags/tag5.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0 \leq x^2 + 2x + 1 \leq x^{2} + 2x^{2} + x^{2} = 4x^{2}$&#10;&#10;\end{document}"/>
  <p:tag name="IGUANATEXSIZE" val="25"/>
</p:tagLst>
</file>

<file path=ppt/tags/tag50.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 8x^{199}+ 7x^{100} + x^{99} + 5x^2 + 25$&#10;&#10;\end{document}"/>
  <p:tag name="IGUANATEXSIZE" val="25"/>
</p:tagLst>
</file>

<file path=ppt/tags/tag6.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mbox{ is}\; O(x^2)$&#10;&#10;\end{document}"/>
  <p:tag name="IGUANATEXSIZE" val="25"/>
</p:tagLst>
</file>

<file path=ppt/tags/tag7.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O(x^2)$&#10;&#10;\end{document}"/>
  <p:tag name="IGUANATEXSIZE" val="25"/>
</p:tagLst>
</file>

<file path=ppt/tags/tag8.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0 \leq x^2 + 2x + 1 \leq x^{2} + x^{2} + x^{2} = 3x^{2}$&#10;&#10;\end{document}"/>
  <p:tag name="IGUANATEXSIZE" val="25"/>
</p:tagLst>
</file>

<file path=ppt/tags/tag9.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f(x) = x^{2} + 2x + 1$&#10;&#10;\end{document}"/>
  <p:tag name="IGUANATEXSIZE" val="3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txDef>
      <a:spPr>
        <a:noFill/>
      </a:spPr>
      <a:bodyPr wrap="square" rtlCol="0">
        <a:spAutoFit/>
      </a:bodyPr>
      <a:lstStyle>
        <a:defPPr>
          <a:defRPr sz="1200" b="1"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9383</TotalTime>
  <Words>3471</Words>
  <Application>Microsoft Office PowerPoint</Application>
  <PresentationFormat>On-screen Show (4:3)</PresentationFormat>
  <Paragraphs>301</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Calibri</vt:lpstr>
      <vt:lpstr>Constantia</vt:lpstr>
      <vt:lpstr>Cambria Math</vt:lpstr>
      <vt:lpstr>Arial</vt:lpstr>
      <vt:lpstr>Wingdings 2</vt:lpstr>
      <vt:lpstr>Flow</vt:lpstr>
      <vt:lpstr>Algorithms</vt:lpstr>
      <vt:lpstr>Greedy Algorithms</vt:lpstr>
      <vt:lpstr>Greedy Algorithms: Making Change</vt:lpstr>
      <vt:lpstr>Greedy Change-Making Algorithm</vt:lpstr>
      <vt:lpstr>Proving Optimality for U.S. Coins</vt:lpstr>
      <vt:lpstr>Proving Optimality for U.S. Coins</vt:lpstr>
      <vt:lpstr>Greedy Change-Making Algorithm </vt:lpstr>
      <vt:lpstr>Halting Problem </vt:lpstr>
      <vt:lpstr>Halting Problem</vt:lpstr>
      <vt:lpstr>Halting Problem</vt:lpstr>
      <vt:lpstr>The Growth of Functions</vt:lpstr>
      <vt:lpstr>Section Summary</vt:lpstr>
      <vt:lpstr>The Growth of Functions</vt:lpstr>
      <vt:lpstr>Big-O Notation</vt:lpstr>
      <vt:lpstr>Illustration of Big-O Notation</vt:lpstr>
      <vt:lpstr>Some Important Points about Big-O Notation</vt:lpstr>
      <vt:lpstr>Using the Definition of Big-O Notation</vt:lpstr>
      <vt:lpstr>Illustration of Big-O Notation                                                                                                                                       </vt:lpstr>
      <vt:lpstr>Big-O Notation</vt:lpstr>
      <vt:lpstr>Using the Definition of Big-O Notation</vt:lpstr>
      <vt:lpstr>Big-O Estimates for Polynomials</vt:lpstr>
      <vt:lpstr>Big-O Estimates for some Important Functions</vt:lpstr>
      <vt:lpstr>Big-O Estimates for some Important Functions</vt:lpstr>
      <vt:lpstr>Display of Growth of Functions</vt:lpstr>
      <vt:lpstr>Useful Big-O Estimates Involving Logarithms, Powers, and Exponents</vt:lpstr>
      <vt:lpstr>Combinations of Functions</vt:lpstr>
      <vt:lpstr>Combinations of Functions</vt:lpstr>
      <vt:lpstr>Ordering Functions by Order of Growth</vt:lpstr>
      <vt:lpstr>Big-Omega Notation</vt:lpstr>
      <vt:lpstr>Big-Omega Notation</vt:lpstr>
      <vt:lpstr>Big-Theta Notation</vt:lpstr>
      <vt:lpstr>Big Theta Notation</vt:lpstr>
      <vt:lpstr>Big-Theta Notation</vt:lpstr>
      <vt:lpstr>Big-Theta Notation</vt:lpstr>
      <vt:lpstr>Big-Theta Estimates for Polynomials</vt:lpstr>
    </vt:vector>
  </TitlesOfParts>
  <Company>Monmouth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Foundations: Logic and Proofs</dc:title>
  <dc:creator>Richard Scherl</dc:creator>
  <cp:lastModifiedBy>Marianna Bonanome</cp:lastModifiedBy>
  <cp:revision>652</cp:revision>
  <dcterms:created xsi:type="dcterms:W3CDTF">2011-03-27T19:14:44Z</dcterms:created>
  <dcterms:modified xsi:type="dcterms:W3CDTF">2018-10-23T13:43:23Z</dcterms:modified>
</cp:coreProperties>
</file>