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layout2.xml" ContentType="application/vnd.openxmlformats-officedocument.drawingml.diagramLayout+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notesSlides/notesSlide10.xml" ContentType="application/vnd.openxmlformats-officedocument.presentationml.notesSlide+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7" r:id="rId1"/>
  </p:sldMasterIdLst>
  <p:notesMasterIdLst>
    <p:notesMasterId r:id="rId27"/>
  </p:notesMasterIdLst>
  <p:sldIdLst>
    <p:sldId id="256" r:id="rId2"/>
    <p:sldId id="281" r:id="rId3"/>
    <p:sldId id="258" r:id="rId4"/>
    <p:sldId id="286" r:id="rId5"/>
    <p:sldId id="284" r:id="rId6"/>
    <p:sldId id="259" r:id="rId7"/>
    <p:sldId id="260" r:id="rId8"/>
    <p:sldId id="267" r:id="rId9"/>
    <p:sldId id="279" r:id="rId10"/>
    <p:sldId id="261" r:id="rId11"/>
    <p:sldId id="285" r:id="rId12"/>
    <p:sldId id="263" r:id="rId13"/>
    <p:sldId id="274" r:id="rId14"/>
    <p:sldId id="265" r:id="rId15"/>
    <p:sldId id="275" r:id="rId16"/>
    <p:sldId id="287" r:id="rId17"/>
    <p:sldId id="277" r:id="rId18"/>
    <p:sldId id="278" r:id="rId19"/>
    <p:sldId id="269" r:id="rId20"/>
    <p:sldId id="270" r:id="rId21"/>
    <p:sldId id="271" r:id="rId22"/>
    <p:sldId id="272" r:id="rId23"/>
    <p:sldId id="280" r:id="rId24"/>
    <p:sldId id="283" r:id="rId25"/>
    <p:sldId id="268" r:id="rId26"/>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CC"/>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87" autoAdjust="0"/>
    <p:restoredTop sz="86380" autoAdjust="0"/>
  </p:normalViewPr>
  <p:slideViewPr>
    <p:cSldViewPr>
      <p:cViewPr>
        <p:scale>
          <a:sx n="60" d="100"/>
          <a:sy n="60" d="100"/>
        </p:scale>
        <p:origin x="-870" y="-144"/>
      </p:cViewPr>
      <p:guideLst>
        <p:guide orient="horz" pos="2160"/>
        <p:guide pos="2880"/>
      </p:guideLst>
    </p:cSldViewPr>
  </p:slideViewPr>
  <p:outlineViewPr>
    <p:cViewPr>
      <p:scale>
        <a:sx n="50" d="100"/>
        <a:sy n="50" d="100"/>
      </p:scale>
      <p:origin x="0" y="11754"/>
    </p:cViewPr>
  </p:outlineViewPr>
  <p:notesTextViewPr>
    <p:cViewPr>
      <p:scale>
        <a:sx n="75" d="100"/>
        <a:sy n="75"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B6A3131-0E02-4136-8E6F-56B9F929E494}" type="doc">
      <dgm:prSet loTypeId="urn:microsoft.com/office/officeart/2005/8/layout/pyramid2" loCatId="list" qsTypeId="urn:microsoft.com/office/officeart/2005/8/quickstyle/simple1" qsCatId="simple" csTypeId="urn:microsoft.com/office/officeart/2005/8/colors/accent1_2" csCatId="accent1" phldr="1"/>
      <dgm:spPr/>
    </dgm:pt>
    <dgm:pt modelId="{10630715-4764-4774-829E-5025786748AF}">
      <dgm:prSet phldrT="[Text]" custT="1"/>
      <dgm:spPr/>
      <dgm:t>
        <a:bodyPr/>
        <a:lstStyle/>
        <a:p>
          <a:r>
            <a:rPr lang="en-US" sz="1800" dirty="0" err="1" smtClean="0"/>
            <a:t>Pradikatswein</a:t>
          </a:r>
          <a:r>
            <a:rPr lang="en-US" sz="1800" dirty="0" smtClean="0"/>
            <a:t>, </a:t>
          </a:r>
          <a:r>
            <a:rPr lang="en-US" sz="1800" dirty="0" err="1" smtClean="0"/>
            <a:t>gU</a:t>
          </a:r>
          <a:r>
            <a:rPr lang="en-US" sz="1800" dirty="0" smtClean="0"/>
            <a:t> </a:t>
          </a:r>
        </a:p>
        <a:p>
          <a:r>
            <a:rPr lang="en-US" sz="1800" dirty="0" smtClean="0"/>
            <a:t>(Protected Designation of Origin)</a:t>
          </a:r>
          <a:endParaRPr lang="en-US" sz="1800" dirty="0"/>
        </a:p>
      </dgm:t>
    </dgm:pt>
    <dgm:pt modelId="{509500FA-BB05-4574-AE93-03BB99746121}" type="parTrans" cxnId="{781C0238-FDDB-4D1E-ABF1-3CD4E9CCEE62}">
      <dgm:prSet/>
      <dgm:spPr/>
      <dgm:t>
        <a:bodyPr/>
        <a:lstStyle/>
        <a:p>
          <a:endParaRPr lang="en-US"/>
        </a:p>
      </dgm:t>
    </dgm:pt>
    <dgm:pt modelId="{1DA295DD-38E9-4D1E-8E91-D3DA85CDA67E}" type="sibTrans" cxnId="{781C0238-FDDB-4D1E-ABF1-3CD4E9CCEE62}">
      <dgm:prSet/>
      <dgm:spPr/>
      <dgm:t>
        <a:bodyPr/>
        <a:lstStyle/>
        <a:p>
          <a:endParaRPr lang="en-US"/>
        </a:p>
      </dgm:t>
    </dgm:pt>
    <dgm:pt modelId="{007DD2A9-6A0D-4023-9B9F-E5F7FF807C52}">
      <dgm:prSet phldrT="[Text]" custT="1"/>
      <dgm:spPr/>
      <dgm:t>
        <a:bodyPr/>
        <a:lstStyle/>
        <a:p>
          <a:r>
            <a:rPr lang="en-US" sz="1800" dirty="0" err="1" smtClean="0"/>
            <a:t>Landwein</a:t>
          </a:r>
          <a:r>
            <a:rPr lang="en-US" sz="1800" dirty="0" smtClean="0"/>
            <a:t>, </a:t>
          </a:r>
          <a:r>
            <a:rPr lang="en-US" sz="1800" dirty="0" err="1" smtClean="0"/>
            <a:t>gga</a:t>
          </a:r>
          <a:r>
            <a:rPr lang="en-US" sz="1800" dirty="0" smtClean="0"/>
            <a:t> </a:t>
          </a:r>
        </a:p>
        <a:p>
          <a:r>
            <a:rPr lang="en-US" sz="1800" dirty="0" smtClean="0"/>
            <a:t>Protected Geographical Indication</a:t>
          </a:r>
          <a:endParaRPr lang="en-US" sz="1800" dirty="0"/>
        </a:p>
      </dgm:t>
    </dgm:pt>
    <dgm:pt modelId="{5D2660F4-460C-4729-9DA2-E92746F761EC}" type="parTrans" cxnId="{3BA71665-E411-4585-9D01-3A6FBBC7CE53}">
      <dgm:prSet/>
      <dgm:spPr/>
      <dgm:t>
        <a:bodyPr/>
        <a:lstStyle/>
        <a:p>
          <a:endParaRPr lang="en-US"/>
        </a:p>
      </dgm:t>
    </dgm:pt>
    <dgm:pt modelId="{8A1BE4F1-F372-46DC-978A-A2A99C8E6F68}" type="sibTrans" cxnId="{3BA71665-E411-4585-9D01-3A6FBBC7CE53}">
      <dgm:prSet/>
      <dgm:spPr/>
      <dgm:t>
        <a:bodyPr/>
        <a:lstStyle/>
        <a:p>
          <a:endParaRPr lang="en-US"/>
        </a:p>
      </dgm:t>
    </dgm:pt>
    <dgm:pt modelId="{0D78688C-2B7F-4A08-A389-4FADEDBFDCA0}">
      <dgm:prSet phldrT="[Text]" custT="1"/>
      <dgm:spPr/>
      <dgm:t>
        <a:bodyPr/>
        <a:lstStyle/>
        <a:p>
          <a:r>
            <a:rPr lang="en-US" sz="1800" dirty="0" err="1" smtClean="0"/>
            <a:t>Wein</a:t>
          </a:r>
          <a:r>
            <a:rPr lang="en-US" sz="1800" dirty="0" smtClean="0"/>
            <a:t> (PGI Category)</a:t>
          </a:r>
          <a:endParaRPr lang="en-US" sz="1800" dirty="0"/>
        </a:p>
      </dgm:t>
    </dgm:pt>
    <dgm:pt modelId="{91EBE864-2B33-44ED-8CEE-18D5803C230E}" type="parTrans" cxnId="{B6CB24B7-A0DD-49CF-8659-D56AD24CE61A}">
      <dgm:prSet/>
      <dgm:spPr/>
      <dgm:t>
        <a:bodyPr/>
        <a:lstStyle/>
        <a:p>
          <a:endParaRPr lang="en-US"/>
        </a:p>
      </dgm:t>
    </dgm:pt>
    <dgm:pt modelId="{6A36717E-3DB4-43AA-9FE5-6B22B3F325B1}" type="sibTrans" cxnId="{B6CB24B7-A0DD-49CF-8659-D56AD24CE61A}">
      <dgm:prSet/>
      <dgm:spPr/>
      <dgm:t>
        <a:bodyPr/>
        <a:lstStyle/>
        <a:p>
          <a:endParaRPr lang="en-US"/>
        </a:p>
      </dgm:t>
    </dgm:pt>
    <dgm:pt modelId="{2B1F9B54-8571-41F0-AC72-4A0304BACB77}">
      <dgm:prSet phldrT="[Text]"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US" sz="1800" dirty="0" err="1" smtClean="0"/>
            <a:t>Qualitatswein</a:t>
          </a:r>
          <a:endParaRPr lang="en-US" sz="1800" dirty="0" smtClean="0"/>
        </a:p>
        <a:p>
          <a:pPr defTabSz="800100">
            <a:lnSpc>
              <a:spcPct val="90000"/>
            </a:lnSpc>
            <a:spcBef>
              <a:spcPct val="0"/>
            </a:spcBef>
            <a:spcAft>
              <a:spcPct val="35000"/>
            </a:spcAft>
          </a:pPr>
          <a:r>
            <a:rPr lang="en-US" sz="1800" dirty="0" err="1" smtClean="0"/>
            <a:t>Geschutzte</a:t>
          </a:r>
          <a:r>
            <a:rPr lang="en-US" sz="1800" dirty="0" smtClean="0"/>
            <a:t> </a:t>
          </a:r>
          <a:r>
            <a:rPr lang="en-US" sz="1800" dirty="0" err="1" smtClean="0"/>
            <a:t>Ursprungs-bezeichnung</a:t>
          </a:r>
          <a:r>
            <a:rPr lang="en-US" sz="1800" dirty="0" smtClean="0"/>
            <a:t>, </a:t>
          </a:r>
          <a:r>
            <a:rPr lang="en-US" sz="1800" dirty="0" err="1" smtClean="0"/>
            <a:t>gU</a:t>
          </a:r>
          <a:r>
            <a:rPr lang="en-US" sz="1800" dirty="0" smtClean="0"/>
            <a:t> </a:t>
          </a:r>
        </a:p>
        <a:p>
          <a:pPr defTabSz="800100">
            <a:lnSpc>
              <a:spcPct val="90000"/>
            </a:lnSpc>
            <a:spcBef>
              <a:spcPct val="0"/>
            </a:spcBef>
            <a:spcAft>
              <a:spcPct val="35000"/>
            </a:spcAft>
          </a:pPr>
          <a:r>
            <a:rPr lang="en-US" sz="1800" dirty="0" smtClean="0"/>
            <a:t>(PDO)</a:t>
          </a:r>
        </a:p>
      </dgm:t>
    </dgm:pt>
    <dgm:pt modelId="{AC57AF22-EB5E-45AD-B084-4CCB5B5BA453}" type="parTrans" cxnId="{5C6DC435-C284-4CAA-AF66-C11A74B53C1B}">
      <dgm:prSet/>
      <dgm:spPr/>
      <dgm:t>
        <a:bodyPr/>
        <a:lstStyle/>
        <a:p>
          <a:endParaRPr lang="en-US"/>
        </a:p>
      </dgm:t>
    </dgm:pt>
    <dgm:pt modelId="{B8AFED4A-E6F6-4B45-AD60-7F82BC25B08B}" type="sibTrans" cxnId="{5C6DC435-C284-4CAA-AF66-C11A74B53C1B}">
      <dgm:prSet/>
      <dgm:spPr/>
      <dgm:t>
        <a:bodyPr/>
        <a:lstStyle/>
        <a:p>
          <a:endParaRPr lang="en-US"/>
        </a:p>
      </dgm:t>
    </dgm:pt>
    <dgm:pt modelId="{3E0E9D48-0A41-4252-BFE3-0BA0132A7E84}" type="pres">
      <dgm:prSet presAssocID="{EB6A3131-0E02-4136-8E6F-56B9F929E494}" presName="compositeShape" presStyleCnt="0">
        <dgm:presLayoutVars>
          <dgm:dir/>
          <dgm:resizeHandles/>
        </dgm:presLayoutVars>
      </dgm:prSet>
      <dgm:spPr/>
    </dgm:pt>
    <dgm:pt modelId="{DBDE1886-1B1C-4D7A-A665-491A076CC3CB}" type="pres">
      <dgm:prSet presAssocID="{EB6A3131-0E02-4136-8E6F-56B9F929E494}" presName="pyramid" presStyleLbl="node1" presStyleIdx="0" presStyleCnt="1"/>
      <dgm:spPr/>
    </dgm:pt>
    <dgm:pt modelId="{F5B2937C-FE5A-4143-8A04-E7E5256E4AE2}" type="pres">
      <dgm:prSet presAssocID="{EB6A3131-0E02-4136-8E6F-56B9F929E494}" presName="theList" presStyleCnt="0"/>
      <dgm:spPr/>
    </dgm:pt>
    <dgm:pt modelId="{5D5DDCB0-B2C2-407C-B560-19B94FE2EFB5}" type="pres">
      <dgm:prSet presAssocID="{10630715-4764-4774-829E-5025786748AF}" presName="aNode" presStyleLbl="fgAcc1" presStyleIdx="0" presStyleCnt="4" custScaleX="117308" custScaleY="139996" custLinFactY="69535" custLinFactNeighborY="100000">
        <dgm:presLayoutVars>
          <dgm:bulletEnabled val="1"/>
        </dgm:presLayoutVars>
      </dgm:prSet>
      <dgm:spPr/>
      <dgm:t>
        <a:bodyPr/>
        <a:lstStyle/>
        <a:p>
          <a:endParaRPr lang="en-US"/>
        </a:p>
      </dgm:t>
    </dgm:pt>
    <dgm:pt modelId="{C354E044-6CEE-4F4B-B67A-75D411B409A9}" type="pres">
      <dgm:prSet presAssocID="{10630715-4764-4774-829E-5025786748AF}" presName="aSpace" presStyleCnt="0"/>
      <dgm:spPr/>
    </dgm:pt>
    <dgm:pt modelId="{48E0A8DA-9FE0-4D12-84A4-C93C6E4C1041}" type="pres">
      <dgm:prSet presAssocID="{2B1F9B54-8571-41F0-AC72-4A0304BACB77}" presName="aNode" presStyleLbl="fgAcc1" presStyleIdx="1" presStyleCnt="4" custScaleX="119231" custScaleY="401621" custLinFactY="62960" custLinFactNeighborY="100000">
        <dgm:presLayoutVars>
          <dgm:bulletEnabled val="1"/>
        </dgm:presLayoutVars>
      </dgm:prSet>
      <dgm:spPr/>
      <dgm:t>
        <a:bodyPr/>
        <a:lstStyle/>
        <a:p>
          <a:endParaRPr lang="en-US"/>
        </a:p>
      </dgm:t>
    </dgm:pt>
    <dgm:pt modelId="{290CB835-3D5C-43CA-BA62-C978A13178F0}" type="pres">
      <dgm:prSet presAssocID="{2B1F9B54-8571-41F0-AC72-4A0304BACB77}" presName="aSpace" presStyleCnt="0"/>
      <dgm:spPr/>
    </dgm:pt>
    <dgm:pt modelId="{6CB41E71-BC9B-4C03-933A-57AAAE707241}" type="pres">
      <dgm:prSet presAssocID="{007DD2A9-6A0D-4023-9B9F-E5F7FF807C52}" presName="aNode" presStyleLbl="fgAcc1" presStyleIdx="2" presStyleCnt="4" custScaleX="117308" custScaleY="129989" custLinFactY="69535" custLinFactNeighborY="100000">
        <dgm:presLayoutVars>
          <dgm:bulletEnabled val="1"/>
        </dgm:presLayoutVars>
      </dgm:prSet>
      <dgm:spPr/>
      <dgm:t>
        <a:bodyPr/>
        <a:lstStyle/>
        <a:p>
          <a:endParaRPr lang="en-US"/>
        </a:p>
      </dgm:t>
    </dgm:pt>
    <dgm:pt modelId="{084614B4-5665-4A1A-B1BD-D7E26EF247EB}" type="pres">
      <dgm:prSet presAssocID="{007DD2A9-6A0D-4023-9B9F-E5F7FF807C52}" presName="aSpace" presStyleCnt="0"/>
      <dgm:spPr/>
    </dgm:pt>
    <dgm:pt modelId="{9CC788DF-9734-49F7-9F0B-A6E7380EA526}" type="pres">
      <dgm:prSet presAssocID="{0D78688C-2B7F-4A08-A389-4FADEDBFDCA0}" presName="aNode" presStyleLbl="fgAcc1" presStyleIdx="3" presStyleCnt="4" custScaleX="117308" custScaleY="61157" custLinFactY="69535" custLinFactNeighborY="100000">
        <dgm:presLayoutVars>
          <dgm:bulletEnabled val="1"/>
        </dgm:presLayoutVars>
      </dgm:prSet>
      <dgm:spPr/>
      <dgm:t>
        <a:bodyPr/>
        <a:lstStyle/>
        <a:p>
          <a:endParaRPr lang="en-US"/>
        </a:p>
      </dgm:t>
    </dgm:pt>
    <dgm:pt modelId="{BCB36950-5566-4A8F-9FBF-9A7778160B3B}" type="pres">
      <dgm:prSet presAssocID="{0D78688C-2B7F-4A08-A389-4FADEDBFDCA0}" presName="aSpace" presStyleCnt="0"/>
      <dgm:spPr/>
    </dgm:pt>
  </dgm:ptLst>
  <dgm:cxnLst>
    <dgm:cxn modelId="{702F48CB-4CCF-485F-B3C0-F9540CF2A445}" type="presOf" srcId="{2B1F9B54-8571-41F0-AC72-4A0304BACB77}" destId="{48E0A8DA-9FE0-4D12-84A4-C93C6E4C1041}" srcOrd="0" destOrd="0" presId="urn:microsoft.com/office/officeart/2005/8/layout/pyramid2"/>
    <dgm:cxn modelId="{C5B12AA7-697B-4A30-B87D-7C3B90041B9E}" type="presOf" srcId="{0D78688C-2B7F-4A08-A389-4FADEDBFDCA0}" destId="{9CC788DF-9734-49F7-9F0B-A6E7380EA526}" srcOrd="0" destOrd="0" presId="urn:microsoft.com/office/officeart/2005/8/layout/pyramid2"/>
    <dgm:cxn modelId="{B6C94209-1451-4CC1-B10A-F9FAEA80A0B8}" type="presOf" srcId="{007DD2A9-6A0D-4023-9B9F-E5F7FF807C52}" destId="{6CB41E71-BC9B-4C03-933A-57AAAE707241}" srcOrd="0" destOrd="0" presId="urn:microsoft.com/office/officeart/2005/8/layout/pyramid2"/>
    <dgm:cxn modelId="{781C0238-FDDB-4D1E-ABF1-3CD4E9CCEE62}" srcId="{EB6A3131-0E02-4136-8E6F-56B9F929E494}" destId="{10630715-4764-4774-829E-5025786748AF}" srcOrd="0" destOrd="0" parTransId="{509500FA-BB05-4574-AE93-03BB99746121}" sibTransId="{1DA295DD-38E9-4D1E-8E91-D3DA85CDA67E}"/>
    <dgm:cxn modelId="{5C6DC435-C284-4CAA-AF66-C11A74B53C1B}" srcId="{EB6A3131-0E02-4136-8E6F-56B9F929E494}" destId="{2B1F9B54-8571-41F0-AC72-4A0304BACB77}" srcOrd="1" destOrd="0" parTransId="{AC57AF22-EB5E-45AD-B084-4CCB5B5BA453}" sibTransId="{B8AFED4A-E6F6-4B45-AD60-7F82BC25B08B}"/>
    <dgm:cxn modelId="{B6CB24B7-A0DD-49CF-8659-D56AD24CE61A}" srcId="{EB6A3131-0E02-4136-8E6F-56B9F929E494}" destId="{0D78688C-2B7F-4A08-A389-4FADEDBFDCA0}" srcOrd="3" destOrd="0" parTransId="{91EBE864-2B33-44ED-8CEE-18D5803C230E}" sibTransId="{6A36717E-3DB4-43AA-9FE5-6B22B3F325B1}"/>
    <dgm:cxn modelId="{152E24C3-85F3-48E8-9879-D1561B37212E}" type="presOf" srcId="{10630715-4764-4774-829E-5025786748AF}" destId="{5D5DDCB0-B2C2-407C-B560-19B94FE2EFB5}" srcOrd="0" destOrd="0" presId="urn:microsoft.com/office/officeart/2005/8/layout/pyramid2"/>
    <dgm:cxn modelId="{F638D4C4-4FC1-417B-BAE6-06ECC7887A6D}" type="presOf" srcId="{EB6A3131-0E02-4136-8E6F-56B9F929E494}" destId="{3E0E9D48-0A41-4252-BFE3-0BA0132A7E84}" srcOrd="0" destOrd="0" presId="urn:microsoft.com/office/officeart/2005/8/layout/pyramid2"/>
    <dgm:cxn modelId="{3BA71665-E411-4585-9D01-3A6FBBC7CE53}" srcId="{EB6A3131-0E02-4136-8E6F-56B9F929E494}" destId="{007DD2A9-6A0D-4023-9B9F-E5F7FF807C52}" srcOrd="2" destOrd="0" parTransId="{5D2660F4-460C-4729-9DA2-E92746F761EC}" sibTransId="{8A1BE4F1-F372-46DC-978A-A2A99C8E6F68}"/>
    <dgm:cxn modelId="{EE7A41C8-AEFD-4F6C-BAE3-9D551DCB9DFF}" type="presParOf" srcId="{3E0E9D48-0A41-4252-BFE3-0BA0132A7E84}" destId="{DBDE1886-1B1C-4D7A-A665-491A076CC3CB}" srcOrd="0" destOrd="0" presId="urn:microsoft.com/office/officeart/2005/8/layout/pyramid2"/>
    <dgm:cxn modelId="{C559574C-190F-44EA-988D-2699B097B745}" type="presParOf" srcId="{3E0E9D48-0A41-4252-BFE3-0BA0132A7E84}" destId="{F5B2937C-FE5A-4143-8A04-E7E5256E4AE2}" srcOrd="1" destOrd="0" presId="urn:microsoft.com/office/officeart/2005/8/layout/pyramid2"/>
    <dgm:cxn modelId="{76B8D6AB-B509-481A-BF45-3C1CAC21F16C}" type="presParOf" srcId="{F5B2937C-FE5A-4143-8A04-E7E5256E4AE2}" destId="{5D5DDCB0-B2C2-407C-B560-19B94FE2EFB5}" srcOrd="0" destOrd="0" presId="urn:microsoft.com/office/officeart/2005/8/layout/pyramid2"/>
    <dgm:cxn modelId="{A70697D9-D527-4A39-928E-9B62A0D791EB}" type="presParOf" srcId="{F5B2937C-FE5A-4143-8A04-E7E5256E4AE2}" destId="{C354E044-6CEE-4F4B-B67A-75D411B409A9}" srcOrd="1" destOrd="0" presId="urn:microsoft.com/office/officeart/2005/8/layout/pyramid2"/>
    <dgm:cxn modelId="{05043C93-7E3E-4A2C-B366-5DC7E4B0D82B}" type="presParOf" srcId="{F5B2937C-FE5A-4143-8A04-E7E5256E4AE2}" destId="{48E0A8DA-9FE0-4D12-84A4-C93C6E4C1041}" srcOrd="2" destOrd="0" presId="urn:microsoft.com/office/officeart/2005/8/layout/pyramid2"/>
    <dgm:cxn modelId="{02DC748F-EFB6-4E99-BBFE-11190A172DF5}" type="presParOf" srcId="{F5B2937C-FE5A-4143-8A04-E7E5256E4AE2}" destId="{290CB835-3D5C-43CA-BA62-C978A13178F0}" srcOrd="3" destOrd="0" presId="urn:microsoft.com/office/officeart/2005/8/layout/pyramid2"/>
    <dgm:cxn modelId="{63053E95-DD73-48FF-BD82-C17DC40C10E8}" type="presParOf" srcId="{F5B2937C-FE5A-4143-8A04-E7E5256E4AE2}" destId="{6CB41E71-BC9B-4C03-933A-57AAAE707241}" srcOrd="4" destOrd="0" presId="urn:microsoft.com/office/officeart/2005/8/layout/pyramid2"/>
    <dgm:cxn modelId="{A10427B7-CCAC-4D01-AFD1-88237D728876}" type="presParOf" srcId="{F5B2937C-FE5A-4143-8A04-E7E5256E4AE2}" destId="{084614B4-5665-4A1A-B1BD-D7E26EF247EB}" srcOrd="5" destOrd="0" presId="urn:microsoft.com/office/officeart/2005/8/layout/pyramid2"/>
    <dgm:cxn modelId="{0EF35573-67F5-4C64-82AD-D1A33DB5F0DA}" type="presParOf" srcId="{F5B2937C-FE5A-4143-8A04-E7E5256E4AE2}" destId="{9CC788DF-9734-49F7-9F0B-A6E7380EA526}" srcOrd="6" destOrd="0" presId="urn:microsoft.com/office/officeart/2005/8/layout/pyramid2"/>
    <dgm:cxn modelId="{ACA45135-ECF8-497F-844D-4C25AF21B8F4}" type="presParOf" srcId="{F5B2937C-FE5A-4143-8A04-E7E5256E4AE2}" destId="{BCB36950-5566-4A8F-9FBF-9A7778160B3B}" srcOrd="7" destOrd="0" presId="urn:microsoft.com/office/officeart/2005/8/layout/pyramid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E585FD0-BC9C-494E-816A-83A778B7AAB2}" type="doc">
      <dgm:prSet loTypeId="urn:microsoft.com/office/officeart/2005/8/layout/venn2" loCatId="relationship" qsTypeId="urn:microsoft.com/office/officeart/2005/8/quickstyle/3d1" qsCatId="3D" csTypeId="urn:microsoft.com/office/officeart/2005/8/colors/accent1_2" csCatId="accent1" phldr="1"/>
      <dgm:spPr/>
      <dgm:t>
        <a:bodyPr/>
        <a:lstStyle/>
        <a:p>
          <a:endParaRPr lang="en-US"/>
        </a:p>
      </dgm:t>
    </dgm:pt>
    <dgm:pt modelId="{0485F69F-140F-4D34-981F-84C9603C1E42}">
      <dgm:prSet phldrT="[Text]"/>
      <dgm:spPr/>
      <dgm:t>
        <a:bodyPr/>
        <a:lstStyle/>
        <a:p>
          <a:r>
            <a:rPr lang="en-US" b="1" dirty="0" err="1" smtClean="0"/>
            <a:t>Anbaugebiet</a:t>
          </a:r>
          <a:endParaRPr lang="en-US" b="1" dirty="0" smtClean="0"/>
        </a:p>
        <a:p>
          <a:r>
            <a:rPr lang="en-US" dirty="0" smtClean="0"/>
            <a:t>Mosel</a:t>
          </a:r>
          <a:endParaRPr lang="en-US" dirty="0"/>
        </a:p>
      </dgm:t>
    </dgm:pt>
    <dgm:pt modelId="{925E0112-5EBE-4EED-A70A-9E0B83116CFB}" type="parTrans" cxnId="{2E43112F-2F5C-4801-8BEC-005A9F64DDFC}">
      <dgm:prSet/>
      <dgm:spPr/>
      <dgm:t>
        <a:bodyPr/>
        <a:lstStyle/>
        <a:p>
          <a:endParaRPr lang="en-US"/>
        </a:p>
      </dgm:t>
    </dgm:pt>
    <dgm:pt modelId="{D5A13C70-32AE-416C-9EE5-C34CA6DE3164}" type="sibTrans" cxnId="{2E43112F-2F5C-4801-8BEC-005A9F64DDFC}">
      <dgm:prSet/>
      <dgm:spPr/>
      <dgm:t>
        <a:bodyPr/>
        <a:lstStyle/>
        <a:p>
          <a:endParaRPr lang="en-US"/>
        </a:p>
      </dgm:t>
    </dgm:pt>
    <dgm:pt modelId="{C0D09902-EEE4-424F-8F26-59BB49CB4D95}">
      <dgm:prSet phldrT="[Text]"/>
      <dgm:spPr/>
      <dgm:t>
        <a:bodyPr/>
        <a:lstStyle/>
        <a:p>
          <a:r>
            <a:rPr lang="en-US" b="1" dirty="0" err="1" smtClean="0"/>
            <a:t>Bereich</a:t>
          </a:r>
          <a:endParaRPr lang="en-US" b="1" dirty="0" smtClean="0"/>
        </a:p>
        <a:p>
          <a:r>
            <a:rPr lang="en-US" dirty="0" smtClean="0"/>
            <a:t>Saar</a:t>
          </a:r>
          <a:endParaRPr lang="en-US" dirty="0"/>
        </a:p>
      </dgm:t>
    </dgm:pt>
    <dgm:pt modelId="{3B4EA625-806F-4B03-A808-945AF20D2515}" type="parTrans" cxnId="{F47A7533-C090-43D2-A09B-EA59CA775846}">
      <dgm:prSet/>
      <dgm:spPr/>
      <dgm:t>
        <a:bodyPr/>
        <a:lstStyle/>
        <a:p>
          <a:endParaRPr lang="en-US"/>
        </a:p>
      </dgm:t>
    </dgm:pt>
    <dgm:pt modelId="{78F67D1F-83F9-42BB-AFEA-8240199D25B3}" type="sibTrans" cxnId="{F47A7533-C090-43D2-A09B-EA59CA775846}">
      <dgm:prSet/>
      <dgm:spPr/>
      <dgm:t>
        <a:bodyPr/>
        <a:lstStyle/>
        <a:p>
          <a:endParaRPr lang="en-US"/>
        </a:p>
      </dgm:t>
    </dgm:pt>
    <dgm:pt modelId="{01012D9D-30EA-4FDF-A0D0-BB1FCFEAD171}">
      <dgm:prSet phldrT="[Text]"/>
      <dgm:spPr/>
      <dgm:t>
        <a:bodyPr/>
        <a:lstStyle/>
        <a:p>
          <a:r>
            <a:rPr lang="en-US" b="1" dirty="0" err="1" smtClean="0"/>
            <a:t>Einzenllagen</a:t>
          </a:r>
          <a:r>
            <a:rPr lang="en-US" dirty="0" smtClean="0"/>
            <a:t> </a:t>
          </a:r>
          <a:r>
            <a:rPr lang="en-US" dirty="0" err="1" smtClean="0"/>
            <a:t>Kupp</a:t>
          </a:r>
          <a:endParaRPr lang="en-US" dirty="0"/>
        </a:p>
      </dgm:t>
    </dgm:pt>
    <dgm:pt modelId="{9E1C2821-4230-41B7-8BB8-2B013316C284}" type="sibTrans" cxnId="{4F19E0EE-CCEB-4A2D-9485-F5078D8FF5AB}">
      <dgm:prSet/>
      <dgm:spPr/>
      <dgm:t>
        <a:bodyPr/>
        <a:lstStyle/>
        <a:p>
          <a:endParaRPr lang="en-US"/>
        </a:p>
      </dgm:t>
    </dgm:pt>
    <dgm:pt modelId="{D6E33CAD-64B6-4363-A835-D731DE096CA0}" type="parTrans" cxnId="{4F19E0EE-CCEB-4A2D-9485-F5078D8FF5AB}">
      <dgm:prSet/>
      <dgm:spPr/>
      <dgm:t>
        <a:bodyPr/>
        <a:lstStyle/>
        <a:p>
          <a:endParaRPr lang="en-US"/>
        </a:p>
      </dgm:t>
    </dgm:pt>
    <dgm:pt modelId="{FB4932E0-CCC0-44D5-8406-7ADF6D12BDFF}">
      <dgm:prSet phldrT="[Text]"/>
      <dgm:spPr/>
      <dgm:t>
        <a:bodyPr/>
        <a:lstStyle/>
        <a:p>
          <a:r>
            <a:rPr lang="en-US" b="1" dirty="0" err="1" smtClean="0"/>
            <a:t>Grosslagen</a:t>
          </a:r>
          <a:endParaRPr lang="en-US" b="1" dirty="0" smtClean="0"/>
        </a:p>
        <a:p>
          <a:r>
            <a:rPr lang="en-US" dirty="0" err="1" smtClean="0"/>
            <a:t>Ayl</a:t>
          </a:r>
          <a:endParaRPr lang="en-US" dirty="0"/>
        </a:p>
      </dgm:t>
    </dgm:pt>
    <dgm:pt modelId="{7CD86E66-41FA-4D8D-8BAE-FCC6AB2E763A}" type="sibTrans" cxnId="{365EC745-47D1-4803-8277-B25C3B3C6CD5}">
      <dgm:prSet/>
      <dgm:spPr/>
      <dgm:t>
        <a:bodyPr/>
        <a:lstStyle/>
        <a:p>
          <a:endParaRPr lang="en-US"/>
        </a:p>
      </dgm:t>
    </dgm:pt>
    <dgm:pt modelId="{BB7EDBDF-D1C0-49BC-8DAA-5AB504E6EA53}" type="parTrans" cxnId="{365EC745-47D1-4803-8277-B25C3B3C6CD5}">
      <dgm:prSet/>
      <dgm:spPr/>
      <dgm:t>
        <a:bodyPr/>
        <a:lstStyle/>
        <a:p>
          <a:endParaRPr lang="en-US"/>
        </a:p>
      </dgm:t>
    </dgm:pt>
    <dgm:pt modelId="{5CC35EA3-4030-48A3-82BA-35DCDF2D4204}" type="pres">
      <dgm:prSet presAssocID="{4E585FD0-BC9C-494E-816A-83A778B7AAB2}" presName="Name0" presStyleCnt="0">
        <dgm:presLayoutVars>
          <dgm:chMax val="7"/>
          <dgm:resizeHandles val="exact"/>
        </dgm:presLayoutVars>
      </dgm:prSet>
      <dgm:spPr/>
      <dgm:t>
        <a:bodyPr/>
        <a:lstStyle/>
        <a:p>
          <a:endParaRPr lang="en-US"/>
        </a:p>
      </dgm:t>
    </dgm:pt>
    <dgm:pt modelId="{20B0C90A-C687-4915-8D7C-48A255D0DF05}" type="pres">
      <dgm:prSet presAssocID="{4E585FD0-BC9C-494E-816A-83A778B7AAB2}" presName="comp1" presStyleCnt="0"/>
      <dgm:spPr/>
      <dgm:t>
        <a:bodyPr/>
        <a:lstStyle/>
        <a:p>
          <a:endParaRPr lang="en-US"/>
        </a:p>
      </dgm:t>
    </dgm:pt>
    <dgm:pt modelId="{94ABEBD4-6322-4722-B392-FF961975AB8E}" type="pres">
      <dgm:prSet presAssocID="{4E585FD0-BC9C-494E-816A-83A778B7AAB2}" presName="circle1" presStyleLbl="node1" presStyleIdx="0" presStyleCnt="4"/>
      <dgm:spPr/>
      <dgm:t>
        <a:bodyPr/>
        <a:lstStyle/>
        <a:p>
          <a:endParaRPr lang="en-US"/>
        </a:p>
      </dgm:t>
    </dgm:pt>
    <dgm:pt modelId="{9B4AD843-36B3-441A-8207-A00D63A14A9E}" type="pres">
      <dgm:prSet presAssocID="{4E585FD0-BC9C-494E-816A-83A778B7AAB2}" presName="c1text" presStyleLbl="node1" presStyleIdx="0" presStyleCnt="4">
        <dgm:presLayoutVars>
          <dgm:bulletEnabled val="1"/>
        </dgm:presLayoutVars>
      </dgm:prSet>
      <dgm:spPr/>
      <dgm:t>
        <a:bodyPr/>
        <a:lstStyle/>
        <a:p>
          <a:endParaRPr lang="en-US"/>
        </a:p>
      </dgm:t>
    </dgm:pt>
    <dgm:pt modelId="{3655CA2B-A85A-480C-A924-A3BD8ADF3024}" type="pres">
      <dgm:prSet presAssocID="{4E585FD0-BC9C-494E-816A-83A778B7AAB2}" presName="comp2" presStyleCnt="0"/>
      <dgm:spPr/>
      <dgm:t>
        <a:bodyPr/>
        <a:lstStyle/>
        <a:p>
          <a:endParaRPr lang="en-US"/>
        </a:p>
      </dgm:t>
    </dgm:pt>
    <dgm:pt modelId="{E06F13C2-A878-4CAB-A4AA-95609BE660AA}" type="pres">
      <dgm:prSet presAssocID="{4E585FD0-BC9C-494E-816A-83A778B7AAB2}" presName="circle2" presStyleLbl="node1" presStyleIdx="1" presStyleCnt="4" custLinFactNeighborY="1667"/>
      <dgm:spPr/>
      <dgm:t>
        <a:bodyPr/>
        <a:lstStyle/>
        <a:p>
          <a:endParaRPr lang="en-US"/>
        </a:p>
      </dgm:t>
    </dgm:pt>
    <dgm:pt modelId="{4A1DEEA4-D97A-43C4-A168-DA7EF9425114}" type="pres">
      <dgm:prSet presAssocID="{4E585FD0-BC9C-494E-816A-83A778B7AAB2}" presName="c2text" presStyleLbl="node1" presStyleIdx="1" presStyleCnt="4">
        <dgm:presLayoutVars>
          <dgm:bulletEnabled val="1"/>
        </dgm:presLayoutVars>
      </dgm:prSet>
      <dgm:spPr/>
      <dgm:t>
        <a:bodyPr/>
        <a:lstStyle/>
        <a:p>
          <a:endParaRPr lang="en-US"/>
        </a:p>
      </dgm:t>
    </dgm:pt>
    <dgm:pt modelId="{FA64396D-37EE-4DB8-BD72-1685597EF8AE}" type="pres">
      <dgm:prSet presAssocID="{4E585FD0-BC9C-494E-816A-83A778B7AAB2}" presName="comp3" presStyleCnt="0"/>
      <dgm:spPr/>
      <dgm:t>
        <a:bodyPr/>
        <a:lstStyle/>
        <a:p>
          <a:endParaRPr lang="en-US"/>
        </a:p>
      </dgm:t>
    </dgm:pt>
    <dgm:pt modelId="{62B7502A-BC40-412E-BAA3-5B4413209C28}" type="pres">
      <dgm:prSet presAssocID="{4E585FD0-BC9C-494E-816A-83A778B7AAB2}" presName="circle3" presStyleLbl="node1" presStyleIdx="2" presStyleCnt="4"/>
      <dgm:spPr/>
      <dgm:t>
        <a:bodyPr/>
        <a:lstStyle/>
        <a:p>
          <a:endParaRPr lang="en-US"/>
        </a:p>
      </dgm:t>
    </dgm:pt>
    <dgm:pt modelId="{B5B091B8-20A3-47A8-8A06-3CEDBBE657CF}" type="pres">
      <dgm:prSet presAssocID="{4E585FD0-BC9C-494E-816A-83A778B7AAB2}" presName="c3text" presStyleLbl="node1" presStyleIdx="2" presStyleCnt="4">
        <dgm:presLayoutVars>
          <dgm:bulletEnabled val="1"/>
        </dgm:presLayoutVars>
      </dgm:prSet>
      <dgm:spPr/>
      <dgm:t>
        <a:bodyPr/>
        <a:lstStyle/>
        <a:p>
          <a:endParaRPr lang="en-US"/>
        </a:p>
      </dgm:t>
    </dgm:pt>
    <dgm:pt modelId="{2605FFFD-149D-46F4-B97B-B026EBD9A6A6}" type="pres">
      <dgm:prSet presAssocID="{4E585FD0-BC9C-494E-816A-83A778B7AAB2}" presName="comp4" presStyleCnt="0"/>
      <dgm:spPr/>
      <dgm:t>
        <a:bodyPr/>
        <a:lstStyle/>
        <a:p>
          <a:endParaRPr lang="en-US"/>
        </a:p>
      </dgm:t>
    </dgm:pt>
    <dgm:pt modelId="{85382844-E54A-4049-9F2C-EED5B131FF4D}" type="pres">
      <dgm:prSet presAssocID="{4E585FD0-BC9C-494E-816A-83A778B7AAB2}" presName="circle4" presStyleLbl="node1" presStyleIdx="3" presStyleCnt="4"/>
      <dgm:spPr/>
      <dgm:t>
        <a:bodyPr/>
        <a:lstStyle/>
        <a:p>
          <a:endParaRPr lang="en-US"/>
        </a:p>
      </dgm:t>
    </dgm:pt>
    <dgm:pt modelId="{AA691D18-C069-4093-BB43-E5706BD909A6}" type="pres">
      <dgm:prSet presAssocID="{4E585FD0-BC9C-494E-816A-83A778B7AAB2}" presName="c4text" presStyleLbl="node1" presStyleIdx="3" presStyleCnt="4">
        <dgm:presLayoutVars>
          <dgm:bulletEnabled val="1"/>
        </dgm:presLayoutVars>
      </dgm:prSet>
      <dgm:spPr/>
      <dgm:t>
        <a:bodyPr/>
        <a:lstStyle/>
        <a:p>
          <a:endParaRPr lang="en-US"/>
        </a:p>
      </dgm:t>
    </dgm:pt>
  </dgm:ptLst>
  <dgm:cxnLst>
    <dgm:cxn modelId="{4F19E0EE-CCEB-4A2D-9485-F5078D8FF5AB}" srcId="{4E585FD0-BC9C-494E-816A-83A778B7AAB2}" destId="{01012D9D-30EA-4FDF-A0D0-BB1FCFEAD171}" srcOrd="3" destOrd="0" parTransId="{D6E33CAD-64B6-4363-A835-D731DE096CA0}" sibTransId="{9E1C2821-4230-41B7-8BB8-2B013316C284}"/>
    <dgm:cxn modelId="{365EC745-47D1-4803-8277-B25C3B3C6CD5}" srcId="{4E585FD0-BC9C-494E-816A-83A778B7AAB2}" destId="{FB4932E0-CCC0-44D5-8406-7ADF6D12BDFF}" srcOrd="2" destOrd="0" parTransId="{BB7EDBDF-D1C0-49BC-8DAA-5AB504E6EA53}" sibTransId="{7CD86E66-41FA-4D8D-8BAE-FCC6AB2E763A}"/>
    <dgm:cxn modelId="{60244E05-6070-42BE-92FC-737205E81E4B}" type="presOf" srcId="{FB4932E0-CCC0-44D5-8406-7ADF6D12BDFF}" destId="{B5B091B8-20A3-47A8-8A06-3CEDBBE657CF}" srcOrd="1" destOrd="0" presId="urn:microsoft.com/office/officeart/2005/8/layout/venn2"/>
    <dgm:cxn modelId="{37BF83FC-5836-42CE-A98C-980F8E286C54}" type="presOf" srcId="{4E585FD0-BC9C-494E-816A-83A778B7AAB2}" destId="{5CC35EA3-4030-48A3-82BA-35DCDF2D4204}" srcOrd="0" destOrd="0" presId="urn:microsoft.com/office/officeart/2005/8/layout/venn2"/>
    <dgm:cxn modelId="{2E43112F-2F5C-4801-8BEC-005A9F64DDFC}" srcId="{4E585FD0-BC9C-494E-816A-83A778B7AAB2}" destId="{0485F69F-140F-4D34-981F-84C9603C1E42}" srcOrd="0" destOrd="0" parTransId="{925E0112-5EBE-4EED-A70A-9E0B83116CFB}" sibTransId="{D5A13C70-32AE-416C-9EE5-C34CA6DE3164}"/>
    <dgm:cxn modelId="{CEF80922-F89C-4FA7-AE78-45C22F1911EE}" type="presOf" srcId="{0485F69F-140F-4D34-981F-84C9603C1E42}" destId="{94ABEBD4-6322-4722-B392-FF961975AB8E}" srcOrd="0" destOrd="0" presId="urn:microsoft.com/office/officeart/2005/8/layout/venn2"/>
    <dgm:cxn modelId="{0E8F30CD-36C8-4736-8B74-12C7A3FD2346}" type="presOf" srcId="{C0D09902-EEE4-424F-8F26-59BB49CB4D95}" destId="{E06F13C2-A878-4CAB-A4AA-95609BE660AA}" srcOrd="0" destOrd="0" presId="urn:microsoft.com/office/officeart/2005/8/layout/venn2"/>
    <dgm:cxn modelId="{F47A7533-C090-43D2-A09B-EA59CA775846}" srcId="{4E585FD0-BC9C-494E-816A-83A778B7AAB2}" destId="{C0D09902-EEE4-424F-8F26-59BB49CB4D95}" srcOrd="1" destOrd="0" parTransId="{3B4EA625-806F-4B03-A808-945AF20D2515}" sibTransId="{78F67D1F-83F9-42BB-AFEA-8240199D25B3}"/>
    <dgm:cxn modelId="{EAC52A3A-139D-46CA-A05A-517ABD87603F}" type="presOf" srcId="{01012D9D-30EA-4FDF-A0D0-BB1FCFEAD171}" destId="{AA691D18-C069-4093-BB43-E5706BD909A6}" srcOrd="1" destOrd="0" presId="urn:microsoft.com/office/officeart/2005/8/layout/venn2"/>
    <dgm:cxn modelId="{09785FB6-C7BA-4C72-8351-73A203D8BFFA}" type="presOf" srcId="{0485F69F-140F-4D34-981F-84C9603C1E42}" destId="{9B4AD843-36B3-441A-8207-A00D63A14A9E}" srcOrd="1" destOrd="0" presId="urn:microsoft.com/office/officeart/2005/8/layout/venn2"/>
    <dgm:cxn modelId="{7BC2E0A9-A31B-4E0E-86C0-4314EE7D5647}" type="presOf" srcId="{01012D9D-30EA-4FDF-A0D0-BB1FCFEAD171}" destId="{85382844-E54A-4049-9F2C-EED5B131FF4D}" srcOrd="0" destOrd="0" presId="urn:microsoft.com/office/officeart/2005/8/layout/venn2"/>
    <dgm:cxn modelId="{D4CA825C-01B2-4D0D-BB32-92F3A9DDAABC}" type="presOf" srcId="{FB4932E0-CCC0-44D5-8406-7ADF6D12BDFF}" destId="{62B7502A-BC40-412E-BAA3-5B4413209C28}" srcOrd="0" destOrd="0" presId="urn:microsoft.com/office/officeart/2005/8/layout/venn2"/>
    <dgm:cxn modelId="{583CABCB-79D9-4306-99F0-73BEC1DE98AF}" type="presOf" srcId="{C0D09902-EEE4-424F-8F26-59BB49CB4D95}" destId="{4A1DEEA4-D97A-43C4-A168-DA7EF9425114}" srcOrd="1" destOrd="0" presId="urn:microsoft.com/office/officeart/2005/8/layout/venn2"/>
    <dgm:cxn modelId="{1F46C021-2196-4E50-8269-7DE87BFB8FD5}" type="presParOf" srcId="{5CC35EA3-4030-48A3-82BA-35DCDF2D4204}" destId="{20B0C90A-C687-4915-8D7C-48A255D0DF05}" srcOrd="0" destOrd="0" presId="urn:microsoft.com/office/officeart/2005/8/layout/venn2"/>
    <dgm:cxn modelId="{E08E158D-E640-4F71-810F-4FAEE3ABE873}" type="presParOf" srcId="{20B0C90A-C687-4915-8D7C-48A255D0DF05}" destId="{94ABEBD4-6322-4722-B392-FF961975AB8E}" srcOrd="0" destOrd="0" presId="urn:microsoft.com/office/officeart/2005/8/layout/venn2"/>
    <dgm:cxn modelId="{FB1ECEF9-53A2-496D-98E6-EADEB71E4A4B}" type="presParOf" srcId="{20B0C90A-C687-4915-8D7C-48A255D0DF05}" destId="{9B4AD843-36B3-441A-8207-A00D63A14A9E}" srcOrd="1" destOrd="0" presId="urn:microsoft.com/office/officeart/2005/8/layout/venn2"/>
    <dgm:cxn modelId="{AC56D1EA-E164-4F28-A899-EE7446B91D87}" type="presParOf" srcId="{5CC35EA3-4030-48A3-82BA-35DCDF2D4204}" destId="{3655CA2B-A85A-480C-A924-A3BD8ADF3024}" srcOrd="1" destOrd="0" presId="urn:microsoft.com/office/officeart/2005/8/layout/venn2"/>
    <dgm:cxn modelId="{44C52ADE-C4F6-4B6C-912F-C4DF29120DAB}" type="presParOf" srcId="{3655CA2B-A85A-480C-A924-A3BD8ADF3024}" destId="{E06F13C2-A878-4CAB-A4AA-95609BE660AA}" srcOrd="0" destOrd="0" presId="urn:microsoft.com/office/officeart/2005/8/layout/venn2"/>
    <dgm:cxn modelId="{F31AFDD6-B133-48A4-990A-DEC46F00C9C2}" type="presParOf" srcId="{3655CA2B-A85A-480C-A924-A3BD8ADF3024}" destId="{4A1DEEA4-D97A-43C4-A168-DA7EF9425114}" srcOrd="1" destOrd="0" presId="urn:microsoft.com/office/officeart/2005/8/layout/venn2"/>
    <dgm:cxn modelId="{C6223520-0C95-4DC8-9CEE-A7973F232CE4}" type="presParOf" srcId="{5CC35EA3-4030-48A3-82BA-35DCDF2D4204}" destId="{FA64396D-37EE-4DB8-BD72-1685597EF8AE}" srcOrd="2" destOrd="0" presId="urn:microsoft.com/office/officeart/2005/8/layout/venn2"/>
    <dgm:cxn modelId="{D7AE5DD2-9475-4D3E-A872-BE0D7611D816}" type="presParOf" srcId="{FA64396D-37EE-4DB8-BD72-1685597EF8AE}" destId="{62B7502A-BC40-412E-BAA3-5B4413209C28}" srcOrd="0" destOrd="0" presId="urn:microsoft.com/office/officeart/2005/8/layout/venn2"/>
    <dgm:cxn modelId="{DFF34767-6ACC-4204-985C-024821D94749}" type="presParOf" srcId="{FA64396D-37EE-4DB8-BD72-1685597EF8AE}" destId="{B5B091B8-20A3-47A8-8A06-3CEDBBE657CF}" srcOrd="1" destOrd="0" presId="urn:microsoft.com/office/officeart/2005/8/layout/venn2"/>
    <dgm:cxn modelId="{A745836C-9004-48EF-8179-7E991E204967}" type="presParOf" srcId="{5CC35EA3-4030-48A3-82BA-35DCDF2D4204}" destId="{2605FFFD-149D-46F4-B97B-B026EBD9A6A6}" srcOrd="3" destOrd="0" presId="urn:microsoft.com/office/officeart/2005/8/layout/venn2"/>
    <dgm:cxn modelId="{41782D02-2F90-462D-BBE8-A7D158677CD6}" type="presParOf" srcId="{2605FFFD-149D-46F4-B97B-B026EBD9A6A6}" destId="{85382844-E54A-4049-9F2C-EED5B131FF4D}" srcOrd="0" destOrd="0" presId="urn:microsoft.com/office/officeart/2005/8/layout/venn2"/>
    <dgm:cxn modelId="{C0CFD1B8-5874-4558-8B0C-788F46AE0016}" type="presParOf" srcId="{2605FFFD-149D-46F4-B97B-B026EBD9A6A6}" destId="{AA691D18-C069-4093-BB43-E5706BD909A6}" srcOrd="1" destOrd="0" presId="urn:microsoft.com/office/officeart/2005/8/layout/venn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BDE1886-1B1C-4D7A-A665-491A076CC3CB}">
      <dsp:nvSpPr>
        <dsp:cNvPr id="0" name=""/>
        <dsp:cNvSpPr/>
      </dsp:nvSpPr>
      <dsp:spPr>
        <a:xfrm>
          <a:off x="363059" y="0"/>
          <a:ext cx="5308600" cy="5308600"/>
        </a:xfrm>
        <a:prstGeom prst="triangl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D5DDCB0-B2C2-407C-B560-19B94FE2EFB5}">
      <dsp:nvSpPr>
        <dsp:cNvPr id="0" name=""/>
        <dsp:cNvSpPr/>
      </dsp:nvSpPr>
      <dsp:spPr>
        <a:xfrm>
          <a:off x="2718745" y="976821"/>
          <a:ext cx="4047818" cy="759149"/>
        </a:xfrm>
        <a:prstGeom prst="round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err="1" smtClean="0"/>
            <a:t>Pradikatswein</a:t>
          </a:r>
          <a:r>
            <a:rPr lang="en-US" sz="1800" kern="1200" dirty="0" smtClean="0"/>
            <a:t>, </a:t>
          </a:r>
          <a:r>
            <a:rPr lang="en-US" sz="1800" kern="1200" dirty="0" err="1" smtClean="0"/>
            <a:t>gU</a:t>
          </a:r>
          <a:r>
            <a:rPr lang="en-US" sz="1800" kern="1200" dirty="0" smtClean="0"/>
            <a:t> </a:t>
          </a:r>
        </a:p>
        <a:p>
          <a:pPr lvl="0" algn="ctr" defTabSz="800100">
            <a:lnSpc>
              <a:spcPct val="90000"/>
            </a:lnSpc>
            <a:spcBef>
              <a:spcPct val="0"/>
            </a:spcBef>
            <a:spcAft>
              <a:spcPct val="35000"/>
            </a:spcAft>
          </a:pPr>
          <a:r>
            <a:rPr lang="en-US" sz="1800" kern="1200" dirty="0" smtClean="0"/>
            <a:t>(Protected Designation of Origin)</a:t>
          </a:r>
          <a:endParaRPr lang="en-US" sz="1800" kern="1200" dirty="0"/>
        </a:p>
      </dsp:txBody>
      <dsp:txXfrm>
        <a:off x="2718745" y="976821"/>
        <a:ext cx="4047818" cy="759149"/>
      </dsp:txXfrm>
    </dsp:sp>
    <dsp:sp modelId="{48E0A8DA-9FE0-4D12-84A4-C93C6E4C1041}">
      <dsp:nvSpPr>
        <dsp:cNvPr id="0" name=""/>
        <dsp:cNvSpPr/>
      </dsp:nvSpPr>
      <dsp:spPr>
        <a:xfrm>
          <a:off x="2685567" y="1768100"/>
          <a:ext cx="4114172" cy="2177850"/>
        </a:xfrm>
        <a:prstGeom prst="round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n-US" sz="1800" kern="1200" dirty="0" err="1" smtClean="0"/>
            <a:t>Qualitatswein</a:t>
          </a:r>
          <a:endParaRPr lang="en-US" sz="1800" kern="1200" dirty="0" smtClean="0"/>
        </a:p>
        <a:p>
          <a:pPr lvl="0" algn="ctr" defTabSz="800100">
            <a:lnSpc>
              <a:spcPct val="90000"/>
            </a:lnSpc>
            <a:spcBef>
              <a:spcPct val="0"/>
            </a:spcBef>
            <a:spcAft>
              <a:spcPct val="35000"/>
            </a:spcAft>
          </a:pPr>
          <a:r>
            <a:rPr lang="en-US" sz="1800" kern="1200" dirty="0" err="1" smtClean="0"/>
            <a:t>Geschutzte</a:t>
          </a:r>
          <a:r>
            <a:rPr lang="en-US" sz="1800" kern="1200" dirty="0" smtClean="0"/>
            <a:t> </a:t>
          </a:r>
          <a:r>
            <a:rPr lang="en-US" sz="1800" kern="1200" dirty="0" err="1" smtClean="0"/>
            <a:t>Ursprungs-bezeichnung</a:t>
          </a:r>
          <a:r>
            <a:rPr lang="en-US" sz="1800" kern="1200" dirty="0" smtClean="0"/>
            <a:t>, </a:t>
          </a:r>
          <a:r>
            <a:rPr lang="en-US" sz="1800" kern="1200" dirty="0" err="1" smtClean="0"/>
            <a:t>gU</a:t>
          </a:r>
          <a:r>
            <a:rPr lang="en-US" sz="1800" kern="1200" dirty="0" smtClean="0"/>
            <a:t> </a:t>
          </a:r>
        </a:p>
        <a:p>
          <a:pPr lvl="0" algn="ctr" defTabSz="800100">
            <a:lnSpc>
              <a:spcPct val="90000"/>
            </a:lnSpc>
            <a:spcBef>
              <a:spcPct val="0"/>
            </a:spcBef>
            <a:spcAft>
              <a:spcPct val="35000"/>
            </a:spcAft>
          </a:pPr>
          <a:r>
            <a:rPr lang="en-US" sz="1800" kern="1200" dirty="0" smtClean="0"/>
            <a:t>(PDO)</a:t>
          </a:r>
        </a:p>
      </dsp:txBody>
      <dsp:txXfrm>
        <a:off x="2685567" y="1768100"/>
        <a:ext cx="4114172" cy="2177850"/>
      </dsp:txXfrm>
    </dsp:sp>
    <dsp:sp modelId="{6CB41E71-BC9B-4C03-933A-57AAAE707241}">
      <dsp:nvSpPr>
        <dsp:cNvPr id="0" name=""/>
        <dsp:cNvSpPr/>
      </dsp:nvSpPr>
      <dsp:spPr>
        <a:xfrm>
          <a:off x="2718745" y="4049388"/>
          <a:ext cx="4047818" cy="704885"/>
        </a:xfrm>
        <a:prstGeom prst="round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err="1" smtClean="0"/>
            <a:t>Landwein</a:t>
          </a:r>
          <a:r>
            <a:rPr lang="en-US" sz="1800" kern="1200" dirty="0" smtClean="0"/>
            <a:t>, </a:t>
          </a:r>
          <a:r>
            <a:rPr lang="en-US" sz="1800" kern="1200" dirty="0" err="1" smtClean="0"/>
            <a:t>gga</a:t>
          </a:r>
          <a:r>
            <a:rPr lang="en-US" sz="1800" kern="1200" dirty="0" smtClean="0"/>
            <a:t> </a:t>
          </a:r>
        </a:p>
        <a:p>
          <a:pPr lvl="0" algn="ctr" defTabSz="800100">
            <a:lnSpc>
              <a:spcPct val="90000"/>
            </a:lnSpc>
            <a:spcBef>
              <a:spcPct val="0"/>
            </a:spcBef>
            <a:spcAft>
              <a:spcPct val="35000"/>
            </a:spcAft>
          </a:pPr>
          <a:r>
            <a:rPr lang="en-US" sz="1800" kern="1200" dirty="0" smtClean="0"/>
            <a:t>Protected Geographical Indication</a:t>
          </a:r>
          <a:endParaRPr lang="en-US" sz="1800" kern="1200" dirty="0"/>
        </a:p>
      </dsp:txBody>
      <dsp:txXfrm>
        <a:off x="2718745" y="4049388"/>
        <a:ext cx="4047818" cy="704885"/>
      </dsp:txXfrm>
    </dsp:sp>
    <dsp:sp modelId="{9CC788DF-9734-49F7-9F0B-A6E7380EA526}">
      <dsp:nvSpPr>
        <dsp:cNvPr id="0" name=""/>
        <dsp:cNvSpPr/>
      </dsp:nvSpPr>
      <dsp:spPr>
        <a:xfrm>
          <a:off x="2718745" y="4822056"/>
          <a:ext cx="4047818" cy="331633"/>
        </a:xfrm>
        <a:prstGeom prst="round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err="1" smtClean="0"/>
            <a:t>Wein</a:t>
          </a:r>
          <a:r>
            <a:rPr lang="en-US" sz="1800" kern="1200" dirty="0" smtClean="0"/>
            <a:t> (PGI Category)</a:t>
          </a:r>
          <a:endParaRPr lang="en-US" sz="1800" kern="1200" dirty="0"/>
        </a:p>
      </dsp:txBody>
      <dsp:txXfrm>
        <a:off x="2718745" y="4822056"/>
        <a:ext cx="4047818" cy="331633"/>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4ABEBD4-6322-4722-B392-FF961975AB8E}">
      <dsp:nvSpPr>
        <dsp:cNvPr id="0" name=""/>
        <dsp:cNvSpPr/>
      </dsp:nvSpPr>
      <dsp:spPr>
        <a:xfrm>
          <a:off x="495300" y="0"/>
          <a:ext cx="5715000" cy="5715000"/>
        </a:xfrm>
        <a:prstGeom prst="ellipse">
          <a:avLst/>
        </a:prstGeom>
        <a:gradFill rotWithShape="0">
          <a:gsLst>
            <a:gs pos="0">
              <a:schemeClr val="accent1">
                <a:hueOff val="0"/>
                <a:satOff val="0"/>
                <a:lumOff val="0"/>
                <a:alphaOff val="0"/>
                <a:tint val="73000"/>
                <a:satMod val="150000"/>
              </a:schemeClr>
            </a:gs>
            <a:gs pos="25000">
              <a:schemeClr val="accent1">
                <a:hueOff val="0"/>
                <a:satOff val="0"/>
                <a:lumOff val="0"/>
                <a:alphaOff val="0"/>
                <a:tint val="96000"/>
                <a:shade val="80000"/>
                <a:satMod val="105000"/>
              </a:schemeClr>
            </a:gs>
            <a:gs pos="38000">
              <a:schemeClr val="accent1">
                <a:hueOff val="0"/>
                <a:satOff val="0"/>
                <a:lumOff val="0"/>
                <a:alphaOff val="0"/>
                <a:tint val="96000"/>
                <a:shade val="59000"/>
                <a:satMod val="120000"/>
              </a:schemeClr>
            </a:gs>
            <a:gs pos="55000">
              <a:schemeClr val="accent1">
                <a:hueOff val="0"/>
                <a:satOff val="0"/>
                <a:lumOff val="0"/>
                <a:alphaOff val="0"/>
                <a:shade val="57000"/>
                <a:satMod val="120000"/>
              </a:schemeClr>
            </a:gs>
            <a:gs pos="80000">
              <a:schemeClr val="accent1">
                <a:hueOff val="0"/>
                <a:satOff val="0"/>
                <a:lumOff val="0"/>
                <a:alphaOff val="0"/>
                <a:shade val="56000"/>
                <a:satMod val="145000"/>
              </a:schemeClr>
            </a:gs>
            <a:gs pos="88000">
              <a:schemeClr val="accent1">
                <a:hueOff val="0"/>
                <a:satOff val="0"/>
                <a:lumOff val="0"/>
                <a:alphaOff val="0"/>
                <a:shade val="63000"/>
                <a:satMod val="160000"/>
              </a:schemeClr>
            </a:gs>
            <a:gs pos="100000">
              <a:schemeClr val="accent1">
                <a:hueOff val="0"/>
                <a:satOff val="0"/>
                <a:lumOff val="0"/>
                <a:alphaOff val="0"/>
                <a:tint val="99555"/>
                <a:satMod val="155000"/>
              </a:schemeClr>
            </a:gs>
          </a:gsLst>
          <a:lin ang="5400000" scaled="1"/>
        </a:gradFill>
        <a:ln>
          <a:noFill/>
        </a:ln>
        <a:effectLst>
          <a:glow rad="70000">
            <a:schemeClr val="accent1">
              <a:hueOff val="0"/>
              <a:satOff val="0"/>
              <a:lumOff val="0"/>
              <a:alphaOff val="0"/>
              <a:tint val="30000"/>
              <a:shade val="95000"/>
              <a:satMod val="300000"/>
              <a:alpha val="50000"/>
            </a:schemeClr>
          </a:glo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US" sz="1600" b="1" kern="1200" dirty="0" err="1" smtClean="0"/>
            <a:t>Anbaugebiet</a:t>
          </a:r>
          <a:endParaRPr lang="en-US" sz="1600" b="1" kern="1200" dirty="0" smtClean="0"/>
        </a:p>
        <a:p>
          <a:pPr lvl="0" algn="ctr" defTabSz="711200">
            <a:lnSpc>
              <a:spcPct val="90000"/>
            </a:lnSpc>
            <a:spcBef>
              <a:spcPct val="0"/>
            </a:spcBef>
            <a:spcAft>
              <a:spcPct val="35000"/>
            </a:spcAft>
          </a:pPr>
          <a:r>
            <a:rPr lang="en-US" sz="1600" kern="1200" dirty="0" smtClean="0"/>
            <a:t>Mosel</a:t>
          </a:r>
          <a:endParaRPr lang="en-US" sz="1600" kern="1200" dirty="0"/>
        </a:p>
      </dsp:txBody>
      <dsp:txXfrm>
        <a:off x="2553843" y="285749"/>
        <a:ext cx="1597914" cy="857250"/>
      </dsp:txXfrm>
    </dsp:sp>
    <dsp:sp modelId="{E06F13C2-A878-4CAB-A4AA-95609BE660AA}">
      <dsp:nvSpPr>
        <dsp:cNvPr id="0" name=""/>
        <dsp:cNvSpPr/>
      </dsp:nvSpPr>
      <dsp:spPr>
        <a:xfrm>
          <a:off x="1066800" y="1143000"/>
          <a:ext cx="4572000" cy="4572000"/>
        </a:xfrm>
        <a:prstGeom prst="ellipse">
          <a:avLst/>
        </a:prstGeom>
        <a:gradFill rotWithShape="0">
          <a:gsLst>
            <a:gs pos="0">
              <a:schemeClr val="accent1">
                <a:hueOff val="0"/>
                <a:satOff val="0"/>
                <a:lumOff val="0"/>
                <a:alphaOff val="0"/>
                <a:tint val="73000"/>
                <a:satMod val="150000"/>
              </a:schemeClr>
            </a:gs>
            <a:gs pos="25000">
              <a:schemeClr val="accent1">
                <a:hueOff val="0"/>
                <a:satOff val="0"/>
                <a:lumOff val="0"/>
                <a:alphaOff val="0"/>
                <a:tint val="96000"/>
                <a:shade val="80000"/>
                <a:satMod val="105000"/>
              </a:schemeClr>
            </a:gs>
            <a:gs pos="38000">
              <a:schemeClr val="accent1">
                <a:hueOff val="0"/>
                <a:satOff val="0"/>
                <a:lumOff val="0"/>
                <a:alphaOff val="0"/>
                <a:tint val="96000"/>
                <a:shade val="59000"/>
                <a:satMod val="120000"/>
              </a:schemeClr>
            </a:gs>
            <a:gs pos="55000">
              <a:schemeClr val="accent1">
                <a:hueOff val="0"/>
                <a:satOff val="0"/>
                <a:lumOff val="0"/>
                <a:alphaOff val="0"/>
                <a:shade val="57000"/>
                <a:satMod val="120000"/>
              </a:schemeClr>
            </a:gs>
            <a:gs pos="80000">
              <a:schemeClr val="accent1">
                <a:hueOff val="0"/>
                <a:satOff val="0"/>
                <a:lumOff val="0"/>
                <a:alphaOff val="0"/>
                <a:shade val="56000"/>
                <a:satMod val="145000"/>
              </a:schemeClr>
            </a:gs>
            <a:gs pos="88000">
              <a:schemeClr val="accent1">
                <a:hueOff val="0"/>
                <a:satOff val="0"/>
                <a:lumOff val="0"/>
                <a:alphaOff val="0"/>
                <a:shade val="63000"/>
                <a:satMod val="160000"/>
              </a:schemeClr>
            </a:gs>
            <a:gs pos="100000">
              <a:schemeClr val="accent1">
                <a:hueOff val="0"/>
                <a:satOff val="0"/>
                <a:lumOff val="0"/>
                <a:alphaOff val="0"/>
                <a:tint val="99555"/>
                <a:satMod val="155000"/>
              </a:schemeClr>
            </a:gs>
          </a:gsLst>
          <a:lin ang="5400000" scaled="1"/>
        </a:gradFill>
        <a:ln>
          <a:noFill/>
        </a:ln>
        <a:effectLst>
          <a:glow rad="70000">
            <a:schemeClr val="accent1">
              <a:hueOff val="0"/>
              <a:satOff val="0"/>
              <a:lumOff val="0"/>
              <a:alphaOff val="0"/>
              <a:tint val="30000"/>
              <a:shade val="95000"/>
              <a:satMod val="300000"/>
              <a:alpha val="50000"/>
            </a:schemeClr>
          </a:glo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US" sz="1600" b="1" kern="1200" dirty="0" err="1" smtClean="0"/>
            <a:t>Bereich</a:t>
          </a:r>
          <a:endParaRPr lang="en-US" sz="1600" b="1" kern="1200" dirty="0" smtClean="0"/>
        </a:p>
        <a:p>
          <a:pPr lvl="0" algn="ctr" defTabSz="711200">
            <a:lnSpc>
              <a:spcPct val="90000"/>
            </a:lnSpc>
            <a:spcBef>
              <a:spcPct val="0"/>
            </a:spcBef>
            <a:spcAft>
              <a:spcPct val="35000"/>
            </a:spcAft>
          </a:pPr>
          <a:r>
            <a:rPr lang="en-US" sz="1600" kern="1200" dirty="0" smtClean="0"/>
            <a:t>Saar</a:t>
          </a:r>
          <a:endParaRPr lang="en-US" sz="1600" kern="1200" dirty="0"/>
        </a:p>
      </dsp:txBody>
      <dsp:txXfrm>
        <a:off x="2553843" y="1417320"/>
        <a:ext cx="1597914" cy="822960"/>
      </dsp:txXfrm>
    </dsp:sp>
    <dsp:sp modelId="{62B7502A-BC40-412E-BAA3-5B4413209C28}">
      <dsp:nvSpPr>
        <dsp:cNvPr id="0" name=""/>
        <dsp:cNvSpPr/>
      </dsp:nvSpPr>
      <dsp:spPr>
        <a:xfrm>
          <a:off x="1638300" y="2285999"/>
          <a:ext cx="3429000" cy="3429000"/>
        </a:xfrm>
        <a:prstGeom prst="ellipse">
          <a:avLst/>
        </a:prstGeom>
        <a:gradFill rotWithShape="0">
          <a:gsLst>
            <a:gs pos="0">
              <a:schemeClr val="accent1">
                <a:hueOff val="0"/>
                <a:satOff val="0"/>
                <a:lumOff val="0"/>
                <a:alphaOff val="0"/>
                <a:tint val="73000"/>
                <a:satMod val="150000"/>
              </a:schemeClr>
            </a:gs>
            <a:gs pos="25000">
              <a:schemeClr val="accent1">
                <a:hueOff val="0"/>
                <a:satOff val="0"/>
                <a:lumOff val="0"/>
                <a:alphaOff val="0"/>
                <a:tint val="96000"/>
                <a:shade val="80000"/>
                <a:satMod val="105000"/>
              </a:schemeClr>
            </a:gs>
            <a:gs pos="38000">
              <a:schemeClr val="accent1">
                <a:hueOff val="0"/>
                <a:satOff val="0"/>
                <a:lumOff val="0"/>
                <a:alphaOff val="0"/>
                <a:tint val="96000"/>
                <a:shade val="59000"/>
                <a:satMod val="120000"/>
              </a:schemeClr>
            </a:gs>
            <a:gs pos="55000">
              <a:schemeClr val="accent1">
                <a:hueOff val="0"/>
                <a:satOff val="0"/>
                <a:lumOff val="0"/>
                <a:alphaOff val="0"/>
                <a:shade val="57000"/>
                <a:satMod val="120000"/>
              </a:schemeClr>
            </a:gs>
            <a:gs pos="80000">
              <a:schemeClr val="accent1">
                <a:hueOff val="0"/>
                <a:satOff val="0"/>
                <a:lumOff val="0"/>
                <a:alphaOff val="0"/>
                <a:shade val="56000"/>
                <a:satMod val="145000"/>
              </a:schemeClr>
            </a:gs>
            <a:gs pos="88000">
              <a:schemeClr val="accent1">
                <a:hueOff val="0"/>
                <a:satOff val="0"/>
                <a:lumOff val="0"/>
                <a:alphaOff val="0"/>
                <a:shade val="63000"/>
                <a:satMod val="160000"/>
              </a:schemeClr>
            </a:gs>
            <a:gs pos="100000">
              <a:schemeClr val="accent1">
                <a:hueOff val="0"/>
                <a:satOff val="0"/>
                <a:lumOff val="0"/>
                <a:alphaOff val="0"/>
                <a:tint val="99555"/>
                <a:satMod val="155000"/>
              </a:schemeClr>
            </a:gs>
          </a:gsLst>
          <a:lin ang="5400000" scaled="1"/>
        </a:gradFill>
        <a:ln>
          <a:noFill/>
        </a:ln>
        <a:effectLst>
          <a:glow rad="70000">
            <a:schemeClr val="accent1">
              <a:hueOff val="0"/>
              <a:satOff val="0"/>
              <a:lumOff val="0"/>
              <a:alphaOff val="0"/>
              <a:tint val="30000"/>
              <a:shade val="95000"/>
              <a:satMod val="300000"/>
              <a:alpha val="50000"/>
            </a:schemeClr>
          </a:glo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US" sz="1600" b="1" kern="1200" dirty="0" err="1" smtClean="0"/>
            <a:t>Grosslagen</a:t>
          </a:r>
          <a:endParaRPr lang="en-US" sz="1600" b="1" kern="1200" dirty="0" smtClean="0"/>
        </a:p>
        <a:p>
          <a:pPr lvl="0" algn="ctr" defTabSz="711200">
            <a:lnSpc>
              <a:spcPct val="90000"/>
            </a:lnSpc>
            <a:spcBef>
              <a:spcPct val="0"/>
            </a:spcBef>
            <a:spcAft>
              <a:spcPct val="35000"/>
            </a:spcAft>
          </a:pPr>
          <a:r>
            <a:rPr lang="en-US" sz="1600" kern="1200" dirty="0" err="1" smtClean="0"/>
            <a:t>Ayl</a:t>
          </a:r>
          <a:endParaRPr lang="en-US" sz="1600" kern="1200" dirty="0"/>
        </a:p>
      </dsp:txBody>
      <dsp:txXfrm>
        <a:off x="2553843" y="2543174"/>
        <a:ext cx="1597914" cy="771525"/>
      </dsp:txXfrm>
    </dsp:sp>
    <dsp:sp modelId="{85382844-E54A-4049-9F2C-EED5B131FF4D}">
      <dsp:nvSpPr>
        <dsp:cNvPr id="0" name=""/>
        <dsp:cNvSpPr/>
      </dsp:nvSpPr>
      <dsp:spPr>
        <a:xfrm>
          <a:off x="2209800" y="3429000"/>
          <a:ext cx="2286000" cy="2286000"/>
        </a:xfrm>
        <a:prstGeom prst="ellipse">
          <a:avLst/>
        </a:prstGeom>
        <a:gradFill rotWithShape="0">
          <a:gsLst>
            <a:gs pos="0">
              <a:schemeClr val="accent1">
                <a:hueOff val="0"/>
                <a:satOff val="0"/>
                <a:lumOff val="0"/>
                <a:alphaOff val="0"/>
                <a:tint val="73000"/>
                <a:satMod val="150000"/>
              </a:schemeClr>
            </a:gs>
            <a:gs pos="25000">
              <a:schemeClr val="accent1">
                <a:hueOff val="0"/>
                <a:satOff val="0"/>
                <a:lumOff val="0"/>
                <a:alphaOff val="0"/>
                <a:tint val="96000"/>
                <a:shade val="80000"/>
                <a:satMod val="105000"/>
              </a:schemeClr>
            </a:gs>
            <a:gs pos="38000">
              <a:schemeClr val="accent1">
                <a:hueOff val="0"/>
                <a:satOff val="0"/>
                <a:lumOff val="0"/>
                <a:alphaOff val="0"/>
                <a:tint val="96000"/>
                <a:shade val="59000"/>
                <a:satMod val="120000"/>
              </a:schemeClr>
            </a:gs>
            <a:gs pos="55000">
              <a:schemeClr val="accent1">
                <a:hueOff val="0"/>
                <a:satOff val="0"/>
                <a:lumOff val="0"/>
                <a:alphaOff val="0"/>
                <a:shade val="57000"/>
                <a:satMod val="120000"/>
              </a:schemeClr>
            </a:gs>
            <a:gs pos="80000">
              <a:schemeClr val="accent1">
                <a:hueOff val="0"/>
                <a:satOff val="0"/>
                <a:lumOff val="0"/>
                <a:alphaOff val="0"/>
                <a:shade val="56000"/>
                <a:satMod val="145000"/>
              </a:schemeClr>
            </a:gs>
            <a:gs pos="88000">
              <a:schemeClr val="accent1">
                <a:hueOff val="0"/>
                <a:satOff val="0"/>
                <a:lumOff val="0"/>
                <a:alphaOff val="0"/>
                <a:shade val="63000"/>
                <a:satMod val="160000"/>
              </a:schemeClr>
            </a:gs>
            <a:gs pos="100000">
              <a:schemeClr val="accent1">
                <a:hueOff val="0"/>
                <a:satOff val="0"/>
                <a:lumOff val="0"/>
                <a:alphaOff val="0"/>
                <a:tint val="99555"/>
                <a:satMod val="155000"/>
              </a:schemeClr>
            </a:gs>
          </a:gsLst>
          <a:lin ang="5400000" scaled="1"/>
        </a:gradFill>
        <a:ln>
          <a:noFill/>
        </a:ln>
        <a:effectLst>
          <a:glow rad="70000">
            <a:schemeClr val="accent1">
              <a:hueOff val="0"/>
              <a:satOff val="0"/>
              <a:lumOff val="0"/>
              <a:alphaOff val="0"/>
              <a:tint val="30000"/>
              <a:shade val="95000"/>
              <a:satMod val="300000"/>
              <a:alpha val="50000"/>
            </a:schemeClr>
          </a:glo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US" sz="1600" b="1" kern="1200" dirty="0" err="1" smtClean="0"/>
            <a:t>Einzenllagen</a:t>
          </a:r>
          <a:r>
            <a:rPr lang="en-US" sz="1600" kern="1200" dirty="0" smtClean="0"/>
            <a:t> </a:t>
          </a:r>
          <a:r>
            <a:rPr lang="en-US" sz="1600" kern="1200" dirty="0" err="1" smtClean="0"/>
            <a:t>Kupp</a:t>
          </a:r>
          <a:endParaRPr lang="en-US" sz="1600" kern="1200" dirty="0"/>
        </a:p>
      </dsp:txBody>
      <dsp:txXfrm>
        <a:off x="2544576" y="4000500"/>
        <a:ext cx="1616446" cy="1143000"/>
      </dsp:txXfrm>
    </dsp:sp>
  </dsp:spTree>
</dsp:drawing>
</file>

<file path=ppt/diagrams/layout1.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2.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smtClean="0"/>
            </a:lvl1pPr>
          </a:lstStyle>
          <a:p>
            <a:pPr>
              <a:defRPr/>
            </a:pPr>
            <a:endParaRPr lang="en-US"/>
          </a:p>
        </p:txBody>
      </p:sp>
      <p:sp>
        <p:nvSpPr>
          <p:cNvPr id="2969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smtClean="0"/>
            </a:lvl1pPr>
          </a:lstStyle>
          <a:p>
            <a:pPr>
              <a:defRPr/>
            </a:pPr>
            <a:endParaRPr lang="en-US"/>
          </a:p>
        </p:txBody>
      </p:sp>
      <p:sp>
        <p:nvSpPr>
          <p:cNvPr id="133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2970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970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smtClean="0"/>
            </a:lvl1pPr>
          </a:lstStyle>
          <a:p>
            <a:pPr>
              <a:defRPr/>
            </a:pPr>
            <a:endParaRPr lang="en-US"/>
          </a:p>
        </p:txBody>
      </p:sp>
      <p:sp>
        <p:nvSpPr>
          <p:cNvPr id="2970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190D382C-7D95-40C1-BC39-90F79208ED2C}"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a:ln/>
        </p:spPr>
      </p:sp>
      <p:sp>
        <p:nvSpPr>
          <p:cNvPr id="14339" name="Notes Placeholder 2"/>
          <p:cNvSpPr>
            <a:spLocks noGrp="1"/>
          </p:cNvSpPr>
          <p:nvPr>
            <p:ph type="body" idx="1"/>
          </p:nvPr>
        </p:nvSpPr>
        <p:spPr>
          <a:noFill/>
          <a:ln/>
        </p:spPr>
        <p:txBody>
          <a:bodyPr/>
          <a:lstStyle/>
          <a:p>
            <a:pPr eaLnBrk="1" hangingPunct="1"/>
            <a:endParaRPr lang="en-US" smtClean="0"/>
          </a:p>
        </p:txBody>
      </p:sp>
      <p:sp>
        <p:nvSpPr>
          <p:cNvPr id="14340" name="Slide Number Placeholder 3"/>
          <p:cNvSpPr>
            <a:spLocks noGrp="1"/>
          </p:cNvSpPr>
          <p:nvPr>
            <p:ph type="sldNum" sz="quarter" idx="5"/>
          </p:nvPr>
        </p:nvSpPr>
        <p:spPr>
          <a:noFill/>
        </p:spPr>
        <p:txBody>
          <a:bodyPr/>
          <a:lstStyle/>
          <a:p>
            <a:fld id="{EC30EB41-ADD7-42D0-89E0-D25535CB4D5E}" type="slidenum">
              <a:rPr lang="en-US"/>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8B983162-6DA8-4B60-BD2D-018FDCA8E3D3}" type="slidenum">
              <a:rPr lang="en-US"/>
              <a:pPr/>
              <a:t>14</a:t>
            </a:fld>
            <a:endParaRPr lang="en-US"/>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eaLnBrk="1" hangingPunct="1"/>
            <a:r>
              <a:rPr lang="en-US" dirty="0" smtClean="0"/>
              <a:t>Labels can be a poor marketing tool for German wines</a:t>
            </a:r>
          </a:p>
          <a:p>
            <a:pPr eaLnBrk="1" hangingPunct="1"/>
            <a:r>
              <a:rPr lang="en-US" i="1" dirty="0" err="1" smtClean="0"/>
              <a:t>Anbaugebiet</a:t>
            </a:r>
            <a:r>
              <a:rPr lang="en-US" i="1" dirty="0" smtClean="0"/>
              <a:t>: Wine Region, required on all labels </a:t>
            </a:r>
          </a:p>
          <a:p>
            <a:pPr eaLnBrk="1" hangingPunct="1"/>
            <a:r>
              <a:rPr lang="en-US" i="1" dirty="0" err="1" smtClean="0"/>
              <a:t>Bereich</a:t>
            </a:r>
            <a:r>
              <a:rPr lang="en-US" dirty="0" smtClean="0"/>
              <a:t>: District</a:t>
            </a:r>
          </a:p>
          <a:p>
            <a:pPr eaLnBrk="1" hangingPunct="1"/>
            <a:r>
              <a:rPr lang="en-US" i="1" dirty="0" err="1" smtClean="0"/>
              <a:t>Grosslage</a:t>
            </a:r>
            <a:r>
              <a:rPr lang="en-US" dirty="0" smtClean="0"/>
              <a:t>: “collective site” bulk blended wine</a:t>
            </a:r>
          </a:p>
          <a:p>
            <a:pPr eaLnBrk="1" hangingPunct="1"/>
            <a:r>
              <a:rPr lang="en-US" i="1" dirty="0" err="1" smtClean="0"/>
              <a:t>Einzellage</a:t>
            </a:r>
            <a:r>
              <a:rPr lang="en-US" i="1" dirty="0" smtClean="0"/>
              <a:t>: Single Vineyard, smallest geographical area allowed by law</a:t>
            </a:r>
            <a:endParaRPr lang="en-US"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 </a:t>
            </a:r>
            <a:r>
              <a:rPr lang="en-US" dirty="0" err="1" smtClean="0"/>
              <a:t>Grosslage’s</a:t>
            </a:r>
            <a:r>
              <a:rPr lang="en-US" dirty="0" smtClean="0"/>
              <a:t> name will always be preceded by the name of a village within the </a:t>
            </a:r>
            <a:r>
              <a:rPr lang="en-US" dirty="0" err="1" smtClean="0"/>
              <a:t>Grosslage</a:t>
            </a:r>
            <a:r>
              <a:rPr lang="en-US" dirty="0" smtClean="0"/>
              <a:t>,</a:t>
            </a:r>
          </a:p>
          <a:p>
            <a:r>
              <a:rPr lang="en-US" dirty="0" smtClean="0"/>
              <a:t>The term </a:t>
            </a:r>
            <a:r>
              <a:rPr lang="en-US" i="1" dirty="0" err="1" smtClean="0"/>
              <a:t>Erzeugerabfüllung</a:t>
            </a:r>
            <a:r>
              <a:rPr lang="en-US" dirty="0" smtClean="0"/>
              <a:t> means “producer bottled” and may be used by wine cooperative or a single producer.</a:t>
            </a:r>
          </a:p>
          <a:p>
            <a:r>
              <a:rPr lang="en-US" dirty="0" smtClean="0"/>
              <a:t/>
            </a:r>
            <a:br>
              <a:rPr lang="en-US" dirty="0" smtClean="0"/>
            </a:br>
            <a:r>
              <a:rPr lang="en-US" dirty="0" smtClean="0"/>
              <a:t/>
            </a:r>
            <a:br>
              <a:rPr lang="en-US" dirty="0" smtClean="0"/>
            </a:br>
            <a:r>
              <a:rPr lang="en-US" dirty="0" smtClean="0"/>
              <a:t>The term </a:t>
            </a:r>
            <a:r>
              <a:rPr lang="en-US" i="1" dirty="0" err="1" smtClean="0"/>
              <a:t>Gutsabfüllung</a:t>
            </a:r>
            <a:r>
              <a:rPr lang="en-US" dirty="0" smtClean="0"/>
              <a:t> is closer to the meaning of “estate bottled,” hence connoting that it was produced in a single </a:t>
            </a:r>
            <a:r>
              <a:rPr lang="en-US" dirty="0" err="1" smtClean="0"/>
              <a:t>Einzellage</a:t>
            </a:r>
            <a:r>
              <a:rPr lang="en-US" dirty="0" smtClean="0"/>
              <a:t>.</a:t>
            </a:r>
          </a:p>
          <a:p>
            <a:endParaRPr lang="en-US" dirty="0"/>
          </a:p>
        </p:txBody>
      </p:sp>
      <p:sp>
        <p:nvSpPr>
          <p:cNvPr id="4" name="Slide Number Placeholder 3"/>
          <p:cNvSpPr>
            <a:spLocks noGrp="1"/>
          </p:cNvSpPr>
          <p:nvPr>
            <p:ph type="sldNum" sz="quarter" idx="10"/>
          </p:nvPr>
        </p:nvSpPr>
        <p:spPr/>
        <p:txBody>
          <a:bodyPr/>
          <a:lstStyle/>
          <a:p>
            <a:pPr>
              <a:defRPr/>
            </a:pPr>
            <a:fld id="{190D382C-7D95-40C1-BC39-90F79208ED2C}" type="slidenum">
              <a:rPr lang="en-US" smtClean="0"/>
              <a:pPr>
                <a:defRPr/>
              </a:pPr>
              <a:t>17</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a:ln/>
        </p:spPr>
      </p:sp>
      <p:sp>
        <p:nvSpPr>
          <p:cNvPr id="24579" name="Notes Placeholder 2"/>
          <p:cNvSpPr>
            <a:spLocks noGrp="1"/>
          </p:cNvSpPr>
          <p:nvPr>
            <p:ph type="body" idx="1"/>
          </p:nvPr>
        </p:nvSpPr>
        <p:spPr>
          <a:noFill/>
          <a:ln/>
        </p:spPr>
        <p:txBody>
          <a:bodyPr/>
          <a:lstStyle/>
          <a:p>
            <a:pPr eaLnBrk="1" hangingPunct="1"/>
            <a:r>
              <a:rPr lang="en-US" dirty="0" smtClean="0"/>
              <a:t>Consistently produces the highest quality of all German wines.</a:t>
            </a:r>
          </a:p>
          <a:p>
            <a:pPr eaLnBrk="1" hangingPunct="1"/>
            <a:r>
              <a:rPr lang="en-US" dirty="0" smtClean="0"/>
              <a:t>Elegant fruit delicate,</a:t>
            </a:r>
            <a:r>
              <a:rPr lang="en-US" baseline="0" dirty="0" smtClean="0"/>
              <a:t> </a:t>
            </a:r>
            <a:r>
              <a:rPr lang="en-US" baseline="0" dirty="0" err="1" smtClean="0"/>
              <a:t>minerality</a:t>
            </a:r>
            <a:endParaRPr lang="en-US" dirty="0" smtClean="0"/>
          </a:p>
        </p:txBody>
      </p:sp>
      <p:sp>
        <p:nvSpPr>
          <p:cNvPr id="24580" name="Slide Number Placeholder 3"/>
          <p:cNvSpPr>
            <a:spLocks noGrp="1"/>
          </p:cNvSpPr>
          <p:nvPr>
            <p:ph type="sldNum" sz="quarter" idx="5"/>
          </p:nvPr>
        </p:nvSpPr>
        <p:spPr>
          <a:noFill/>
        </p:spPr>
        <p:txBody>
          <a:bodyPr/>
          <a:lstStyle/>
          <a:p>
            <a:fld id="{05310637-F7AF-4F2C-B740-6AAB9D1D9FBE}" type="slidenum">
              <a:rPr lang="en-US"/>
              <a:pPr/>
              <a:t>19</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1" dirty="0" smtClean="0"/>
              <a:t>Grape varieties </a:t>
            </a:r>
            <a:r>
              <a:rPr lang="en-US" dirty="0" smtClean="0"/>
              <a:t/>
            </a:r>
            <a:br>
              <a:rPr lang="en-US" dirty="0" smtClean="0"/>
            </a:br>
            <a:r>
              <a:rPr lang="en-US" dirty="0" err="1" smtClean="0"/>
              <a:t>Spätburgunder</a:t>
            </a:r>
            <a:r>
              <a:rPr lang="en-US" dirty="0" smtClean="0"/>
              <a:t> (61.7%), </a:t>
            </a:r>
            <a:r>
              <a:rPr lang="en-US" dirty="0" err="1" smtClean="0"/>
              <a:t>Portugieser</a:t>
            </a:r>
            <a:r>
              <a:rPr lang="en-US" dirty="0" smtClean="0"/>
              <a:t> (11.2%), Riesling (7%) </a:t>
            </a:r>
          </a:p>
          <a:p>
            <a:endParaRPr lang="en-US" dirty="0"/>
          </a:p>
        </p:txBody>
      </p:sp>
      <p:sp>
        <p:nvSpPr>
          <p:cNvPr id="4" name="Slide Number Placeholder 3"/>
          <p:cNvSpPr>
            <a:spLocks noGrp="1"/>
          </p:cNvSpPr>
          <p:nvPr>
            <p:ph type="sldNum" sz="quarter" idx="10"/>
          </p:nvPr>
        </p:nvSpPr>
        <p:spPr/>
        <p:txBody>
          <a:bodyPr/>
          <a:lstStyle/>
          <a:p>
            <a:pPr>
              <a:defRPr/>
            </a:pPr>
            <a:fld id="{190D382C-7D95-40C1-BC39-90F79208ED2C}" type="slidenum">
              <a:rPr lang="en-US" smtClean="0"/>
              <a:pPr>
                <a:defRPr/>
              </a:pPr>
              <a:t>23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190D382C-7D95-40C1-BC39-90F79208ED2C}" type="slidenum">
              <a:rPr lang="en-US" smtClean="0"/>
              <a:pPr>
                <a:defRPr/>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p:spPr>
        <p:txBody>
          <a:bodyPr/>
          <a:lstStyle/>
          <a:p>
            <a:fld id="{A0FB4165-BEEB-4918-94E5-7E2553ECDD87}" type="slidenum">
              <a:rPr lang="en-US"/>
              <a:pPr/>
              <a:t>3</a:t>
            </a:fld>
            <a:endParaRPr lang="en-US"/>
          </a:p>
        </p:txBody>
      </p:sp>
      <p:sp>
        <p:nvSpPr>
          <p:cNvPr id="15363" name="Rectangle 2"/>
          <p:cNvSpPr>
            <a:spLocks noGrp="1" noRot="1" noChangeAspect="1" noChangeArrowheads="1" noTextEdit="1"/>
          </p:cNvSpPr>
          <p:nvPr>
            <p:ph type="sldImg"/>
          </p:nvPr>
        </p:nvSpPr>
        <p:spPr>
          <a:ln/>
        </p:spPr>
      </p:sp>
      <p:sp>
        <p:nvSpPr>
          <p:cNvPr id="15364" name="Rectangle 3"/>
          <p:cNvSpPr>
            <a:spLocks noGrp="1" noChangeArrowheads="1"/>
          </p:cNvSpPr>
          <p:nvPr>
            <p:ph type="body" idx="1"/>
          </p:nvPr>
        </p:nvSpPr>
        <p:spPr>
          <a:noFill/>
          <a:ln/>
        </p:spPr>
        <p:txBody>
          <a:bodyPr/>
          <a:lstStyle/>
          <a:p>
            <a:pPr eaLnBrk="1" hangingPunct="1"/>
            <a:r>
              <a:rPr lang="en-US" dirty="0" smtClean="0"/>
              <a:t>Long growing season, sometimes until </a:t>
            </a:r>
            <a:r>
              <a:rPr lang="en-US" dirty="0" smtClean="0"/>
              <a:t>November </a:t>
            </a:r>
            <a:r>
              <a:rPr lang="en-US" dirty="0" smtClean="0"/>
              <a:t>for dry wines = high </a:t>
            </a:r>
            <a:r>
              <a:rPr lang="en-US" dirty="0" smtClean="0"/>
              <a:t>acidity</a:t>
            </a:r>
          </a:p>
          <a:p>
            <a:pPr eaLnBrk="1" hangingPunct="1"/>
            <a:endParaRPr lang="en-US" dirty="0" smtClean="0"/>
          </a:p>
          <a:p>
            <a:pPr eaLnBrk="1" hangingPunct="1">
              <a:lnSpc>
                <a:spcPct val="90000"/>
              </a:lnSpc>
              <a:defRPr/>
            </a:pPr>
            <a:r>
              <a:rPr lang="en-US" sz="3200" dirty="0" smtClean="0"/>
              <a:t>One of the coolest wine producing regions in the world</a:t>
            </a:r>
          </a:p>
          <a:p>
            <a:pPr eaLnBrk="1" hangingPunct="1">
              <a:lnSpc>
                <a:spcPct val="90000"/>
              </a:lnSpc>
              <a:defRPr/>
            </a:pPr>
            <a:r>
              <a:rPr lang="en-US" sz="3200" dirty="0" smtClean="0"/>
              <a:t>High latitudes</a:t>
            </a:r>
          </a:p>
          <a:p>
            <a:pPr lvl="1">
              <a:lnSpc>
                <a:spcPct val="90000"/>
              </a:lnSpc>
              <a:defRPr/>
            </a:pPr>
            <a:r>
              <a:rPr lang="en-US" sz="2800" dirty="0" smtClean="0"/>
              <a:t>long daylight hours in summer</a:t>
            </a:r>
            <a:endParaRPr lang="en-US"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rtl="0" eaLnBrk="1" latinLnBrk="0" hangingPunct="1"/>
            <a:r>
              <a:rPr kumimoji="0" lang="en-US" sz="3000" kern="1200" dirty="0" smtClean="0">
                <a:solidFill>
                  <a:schemeClr val="tx1"/>
                </a:solidFill>
                <a:latin typeface="Arial" charset="0"/>
                <a:ea typeface="+mn-ea"/>
                <a:cs typeface="+mn-cs"/>
              </a:rPr>
              <a:t>Near rivers</a:t>
            </a:r>
          </a:p>
          <a:p>
            <a:pPr lvl="1"/>
            <a:r>
              <a:rPr kumimoji="0" lang="en-US" sz="2600" kern="1200" dirty="0" smtClean="0">
                <a:solidFill>
                  <a:schemeClr val="tx1"/>
                </a:solidFill>
                <a:latin typeface="Arial" charset="0"/>
                <a:ea typeface="+mn-ea"/>
                <a:cs typeface="+mn-cs"/>
              </a:rPr>
              <a:t>reflect sun, moderate temperatures</a:t>
            </a:r>
            <a:endParaRPr lang="en-US" sz="2600" dirty="0" smtClean="0"/>
          </a:p>
          <a:p>
            <a:pPr rtl="0" eaLnBrk="1" latinLnBrk="0" hangingPunct="1"/>
            <a:r>
              <a:rPr kumimoji="0" lang="en-US" sz="3000" kern="1200" dirty="0" smtClean="0">
                <a:solidFill>
                  <a:schemeClr val="tx1"/>
                </a:solidFill>
                <a:latin typeface="Arial" charset="0"/>
                <a:ea typeface="+mn-ea"/>
                <a:cs typeface="+mn-cs"/>
              </a:rPr>
              <a:t>Steep riverbanks</a:t>
            </a:r>
          </a:p>
          <a:p>
            <a:pPr lvl="1"/>
            <a:r>
              <a:rPr kumimoji="0" lang="en-US" sz="2600" kern="1200" dirty="0" smtClean="0">
                <a:solidFill>
                  <a:schemeClr val="tx1"/>
                </a:solidFill>
                <a:latin typeface="Arial" charset="0"/>
                <a:ea typeface="+mn-ea"/>
                <a:cs typeface="+mn-cs"/>
              </a:rPr>
              <a:t>elevated growing areas to capture more sun light</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190D382C-7D95-40C1-BC39-90F79208ED2C}" type="slidenum">
              <a:rPr lang="en-US" smtClean="0"/>
              <a:pPr>
                <a:defRPr/>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2C804ED6-B10A-49CE-889A-EB0871F32C52}" type="slidenum">
              <a:rPr lang="en-US"/>
              <a:pPr/>
              <a:t>6</a:t>
            </a:fld>
            <a:endParaRPr lang="en-US"/>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pPr eaLnBrk="1" hangingPunct="1"/>
            <a:r>
              <a:rPr lang="en-US" smtClean="0"/>
              <a:t>Sweet wines are made due to botrytis helped by cool misty conditions at the end of the growing season</a:t>
            </a:r>
          </a:p>
          <a:p>
            <a:pPr eaLnBrk="1" hangingPunct="1"/>
            <a:r>
              <a:rPr lang="en-US" u="sng" smtClean="0"/>
              <a:t>Sekt</a:t>
            </a:r>
            <a:r>
              <a:rPr lang="en-US" smtClean="0"/>
              <a:t> = Charmat Method</a:t>
            </a:r>
          </a:p>
          <a:p>
            <a:pPr eaLnBrk="1" hangingPunct="1"/>
            <a:r>
              <a:rPr lang="en-US" smtClean="0"/>
              <a:t>Fresh lively wines with low alc.</a:t>
            </a:r>
          </a:p>
          <a:p>
            <a:pPr eaLnBrk="1" hangingPunct="1"/>
            <a:r>
              <a:rPr lang="en-US" u="sng" smtClean="0"/>
              <a:t>Riesling</a:t>
            </a:r>
            <a:r>
              <a:rPr lang="en-US" smtClean="0"/>
              <a:t>: Noble grape, 22% of total acreage, wonderfully fresh when young but very expressive when aged</a:t>
            </a:r>
          </a:p>
          <a:p>
            <a:pPr eaLnBrk="1" hangingPunct="1"/>
            <a:r>
              <a:rPr lang="en-US" u="sng" smtClean="0"/>
              <a:t>Muller-Thurgau</a:t>
            </a:r>
            <a:r>
              <a:rPr lang="en-US" smtClean="0"/>
              <a:t>: 20% of acreage, cross between riesling and gutedel developed in 1893 designed to shorten the growing season, floral character, fresh fruit make is and every day drinking wine,</a:t>
            </a:r>
          </a:p>
          <a:p>
            <a:pPr eaLnBrk="1" hangingPunct="1"/>
            <a:r>
              <a:rPr lang="en-US" u="sng" smtClean="0"/>
              <a:t>Pinot Noir</a:t>
            </a:r>
            <a:r>
              <a:rPr lang="en-US" smtClean="0"/>
              <a:t>: 8%, called Spatburgunder, high yields, light wine</a:t>
            </a:r>
          </a:p>
          <a:p>
            <a:pPr eaLnBrk="1" hangingPunct="1"/>
            <a:r>
              <a:rPr lang="en-US" u="sng" smtClean="0"/>
              <a:t>Silvaner</a:t>
            </a:r>
            <a:r>
              <a:rPr lang="en-US" smtClean="0"/>
              <a:t>: 7% of production, late budding and early ripening, </a:t>
            </a:r>
          </a:p>
          <a:p>
            <a:pPr eaLnBrk="1" hangingPunct="1"/>
            <a:endParaRPr lang="en-US" smtClean="0"/>
          </a:p>
          <a:p>
            <a:pPr eaLnBrk="1" hangingPunct="1"/>
            <a:r>
              <a:rPr lang="en-US" smtClean="0"/>
              <a:t>Stainless steel fermentation, some very large oak casks</a:t>
            </a:r>
          </a:p>
          <a:p>
            <a:pPr eaLnBrk="1" hangingPunct="1"/>
            <a:r>
              <a:rPr lang="en-US" smtClean="0"/>
              <a:t>Technology allows wine makers to stop fermentation to achieve desired level of sugar</a:t>
            </a:r>
            <a:endParaRPr lang="en-US" u="sng"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fld id="{1D0DC7BB-44A1-4A7C-B840-04C9D6B4AEC0}" type="slidenum">
              <a:rPr lang="en-US"/>
              <a:pPr/>
              <a:t>7</a:t>
            </a:fld>
            <a:endParaRPr lang="en-US"/>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noFill/>
          <a:ln/>
        </p:spPr>
        <p:txBody>
          <a:bodyPr/>
          <a:lstStyle/>
          <a:p>
            <a:pPr eaLnBrk="1" hangingPunct="1"/>
            <a:r>
              <a:rPr lang="en-US" dirty="0" smtClean="0"/>
              <a:t>Laws changed significantly in 1971 and have been altered only slightly since.</a:t>
            </a:r>
          </a:p>
          <a:p>
            <a:pPr eaLnBrk="1" hangingPunct="1"/>
            <a:r>
              <a:rPr lang="en-US" dirty="0" smtClean="0"/>
              <a:t>Grape sugar or must</a:t>
            </a:r>
            <a:r>
              <a:rPr lang="en-US" baseline="0" dirty="0" smtClean="0"/>
              <a:t> </a:t>
            </a:r>
            <a:r>
              <a:rPr lang="en-US" dirty="0" smtClean="0"/>
              <a:t>is measured and recorded then categorized</a:t>
            </a:r>
          </a:p>
          <a:p>
            <a:pPr eaLnBrk="1" hangingPunct="1"/>
            <a:endParaRPr lang="en-US"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p:spPr>
        <p:txBody>
          <a:bodyPr/>
          <a:lstStyle/>
          <a:p>
            <a:fld id="{66F7D690-5364-48DD-B172-A034B06D006E}" type="slidenum">
              <a:rPr lang="en-US"/>
              <a:pPr/>
              <a:t>8</a:t>
            </a:fld>
            <a:endParaRPr lang="en-US"/>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p:spPr>
        <p:txBody>
          <a:bodyPr/>
          <a:lstStyle/>
          <a:p>
            <a:pPr eaLnBrk="1" hangingPunct="1"/>
            <a:r>
              <a:rPr lang="en-US" dirty="0" smtClean="0"/>
              <a:t>Unlike other regions in Europe most of the wine in German is of high quality. This is partly due to the understanding that the leading alc. Beverage produced and consumed in Germany is beer.</a:t>
            </a:r>
          </a:p>
          <a:p>
            <a:pPr eaLnBrk="1" hangingPunct="1"/>
            <a:endParaRPr lang="en-US" dirty="0" smtClean="0"/>
          </a:p>
          <a:p>
            <a:pPr eaLnBrk="1" hangingPunct="1"/>
            <a:r>
              <a:rPr lang="en-US" dirty="0" err="1" smtClean="0"/>
              <a:t>Deautscher</a:t>
            </a:r>
            <a:r>
              <a:rPr lang="en-US" dirty="0" smtClean="0"/>
              <a:t> </a:t>
            </a:r>
            <a:r>
              <a:rPr lang="en-US" dirty="0" err="1" smtClean="0"/>
              <a:t>Tafelwein</a:t>
            </a:r>
            <a:r>
              <a:rPr lang="en-US" dirty="0" smtClean="0"/>
              <a:t>: only general region name on label </a:t>
            </a:r>
            <a:r>
              <a:rPr lang="en-US" dirty="0" err="1" smtClean="0"/>
              <a:t>Rhein</a:t>
            </a:r>
            <a:r>
              <a:rPr lang="en-US" dirty="0" smtClean="0"/>
              <a:t> and Mosel, Bayern</a:t>
            </a:r>
          </a:p>
          <a:p>
            <a:pPr eaLnBrk="1" hangingPunct="1"/>
            <a:r>
              <a:rPr lang="en-US" dirty="0" err="1" smtClean="0"/>
              <a:t>Nechar</a:t>
            </a:r>
            <a:r>
              <a:rPr lang="en-US" dirty="0" smtClean="0"/>
              <a:t>, </a:t>
            </a:r>
            <a:r>
              <a:rPr lang="en-US" dirty="0" err="1" smtClean="0"/>
              <a:t>OberrheinLaws</a:t>
            </a:r>
            <a:r>
              <a:rPr lang="en-US" dirty="0" smtClean="0"/>
              <a:t> are not strict, </a:t>
            </a:r>
            <a:r>
              <a:rPr lang="en-US" dirty="0" err="1" smtClean="0"/>
              <a:t>vitification</a:t>
            </a:r>
            <a:r>
              <a:rPr lang="en-US" dirty="0" smtClean="0"/>
              <a:t> and </a:t>
            </a:r>
            <a:r>
              <a:rPr lang="en-US" dirty="0" err="1" smtClean="0"/>
              <a:t>vinification</a:t>
            </a:r>
            <a:r>
              <a:rPr lang="en-US" dirty="0" smtClean="0"/>
              <a:t> has a lot of freedoms, </a:t>
            </a:r>
            <a:r>
              <a:rPr lang="en-US" dirty="0" err="1" smtClean="0"/>
              <a:t>Likr</a:t>
            </a:r>
            <a:r>
              <a:rPr lang="en-US" dirty="0" smtClean="0"/>
              <a:t> Frances </a:t>
            </a:r>
            <a:r>
              <a:rPr lang="en-US" dirty="0" err="1" smtClean="0"/>
              <a:t>vin</a:t>
            </a:r>
            <a:r>
              <a:rPr lang="en-US" dirty="0" smtClean="0"/>
              <a:t> </a:t>
            </a:r>
            <a:r>
              <a:rPr lang="en-US" dirty="0" err="1" smtClean="0"/>
              <a:t>d’pay</a:t>
            </a:r>
            <a:r>
              <a:rPr lang="en-US" dirty="0" smtClean="0"/>
              <a:t>   </a:t>
            </a:r>
            <a:r>
              <a:rPr lang="en-US" dirty="0" smtClean="0">
                <a:solidFill>
                  <a:srgbClr val="C00000"/>
                </a:solidFill>
              </a:rPr>
              <a:t>~4% of production</a:t>
            </a:r>
          </a:p>
          <a:p>
            <a:pPr eaLnBrk="1" hangingPunct="1"/>
            <a:endParaRPr lang="en-US" dirty="0" smtClean="0"/>
          </a:p>
          <a:p>
            <a:pPr marL="0" marR="0" lvl="0" indent="0" algn="l" defTabSz="914400" rtl="0" eaLnBrk="1" fontAlgn="base" latinLnBrk="0" hangingPunct="1">
              <a:lnSpc>
                <a:spcPct val="100000"/>
              </a:lnSpc>
              <a:spcBef>
                <a:spcPct val="30000"/>
              </a:spcBef>
              <a:spcAft>
                <a:spcPct val="0"/>
              </a:spcAft>
              <a:buClrTx/>
              <a:buSzTx/>
              <a:buFontTx/>
              <a:buNone/>
              <a:tabLst/>
              <a:defRPr/>
            </a:pPr>
            <a:r>
              <a:rPr lang="en-US" b="1" i="1" dirty="0" err="1" smtClean="0"/>
              <a:t>Geschutzle</a:t>
            </a:r>
            <a:r>
              <a:rPr lang="en-US" b="1" i="1" dirty="0" smtClean="0"/>
              <a:t> </a:t>
            </a:r>
            <a:r>
              <a:rPr lang="en-US" b="1" i="1" dirty="0" err="1" smtClean="0"/>
              <a:t>Geographische</a:t>
            </a:r>
            <a:r>
              <a:rPr lang="en-US" b="1" i="1" dirty="0" smtClean="0"/>
              <a:t> </a:t>
            </a:r>
            <a:r>
              <a:rPr lang="en-US" b="1" i="1" dirty="0" err="1" smtClean="0"/>
              <a:t>Angabe</a:t>
            </a:r>
            <a:r>
              <a:rPr lang="en-US" b="1" i="1" dirty="0" smtClean="0"/>
              <a:t>(</a:t>
            </a:r>
            <a:r>
              <a:rPr lang="en-US" b="1" i="1" dirty="0" err="1" smtClean="0"/>
              <a:t>gga</a:t>
            </a:r>
            <a:endParaRPr lang="en-US" dirty="0" smtClean="0"/>
          </a:p>
          <a:p>
            <a:pPr eaLnBrk="1" hangingPunct="1"/>
            <a:r>
              <a:rPr lang="en-US" dirty="0" err="1" smtClean="0"/>
              <a:t>Landwein</a:t>
            </a:r>
            <a:r>
              <a:rPr lang="en-US" dirty="0" smtClean="0"/>
              <a:t>: higher yields of sugar, 20 designated wine regions.</a:t>
            </a:r>
          </a:p>
          <a:p>
            <a:pPr eaLnBrk="1" hangingPunct="1"/>
            <a:endParaRPr lang="en-US" dirty="0" smtClean="0"/>
          </a:p>
          <a:p>
            <a:pPr eaLnBrk="1" hangingPunct="1"/>
            <a:r>
              <a:rPr lang="en-US" dirty="0" err="1" smtClean="0"/>
              <a:t>QbA</a:t>
            </a:r>
            <a:r>
              <a:rPr lang="en-US" dirty="0" smtClean="0"/>
              <a:t>:  largest amount of German wine grown in specified regions called </a:t>
            </a:r>
            <a:r>
              <a:rPr lang="en-US" b="1" i="1" u="sng" dirty="0" err="1" smtClean="0"/>
              <a:t>Anbaugebiete</a:t>
            </a:r>
            <a:r>
              <a:rPr lang="en-US" dirty="0" smtClean="0"/>
              <a:t> (13)</a:t>
            </a:r>
          </a:p>
          <a:p>
            <a:pPr eaLnBrk="1" hangingPunct="1"/>
            <a:endParaRPr lang="en-US" dirty="0" smtClean="0"/>
          </a:p>
          <a:p>
            <a:pPr eaLnBrk="1" hangingPunct="1"/>
            <a:r>
              <a:rPr lang="en-US" dirty="0" err="1" smtClean="0"/>
              <a:t>QmP</a:t>
            </a:r>
            <a:r>
              <a:rPr lang="en-US" dirty="0" smtClean="0"/>
              <a:t>: any vineyard (</a:t>
            </a:r>
            <a:r>
              <a:rPr lang="en-US" i="1" dirty="0" err="1" smtClean="0"/>
              <a:t>Anbaugebiete</a:t>
            </a:r>
            <a:r>
              <a:rPr lang="en-US" dirty="0" smtClean="0"/>
              <a:t>) with the right growing conditions can qualify, grapes from the same vineyard will be hand picked at various times</a:t>
            </a:r>
          </a:p>
          <a:p>
            <a:pPr eaLnBrk="1" hangingPunct="1"/>
            <a:r>
              <a:rPr lang="en-US" dirty="0" smtClean="0"/>
              <a:t>Lists</a:t>
            </a:r>
            <a:r>
              <a:rPr lang="en-US" baseline="0" dirty="0" smtClean="0"/>
              <a:t> region where grapes were grown and grape variety.</a:t>
            </a:r>
            <a:endParaRPr lang="en-US"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a:ln/>
        </p:spPr>
      </p:sp>
      <p:sp>
        <p:nvSpPr>
          <p:cNvPr id="19459" name="Notes Placeholder 2"/>
          <p:cNvSpPr>
            <a:spLocks noGrp="1"/>
          </p:cNvSpPr>
          <p:nvPr>
            <p:ph type="body" idx="1"/>
          </p:nvPr>
        </p:nvSpPr>
        <p:spPr>
          <a:noFill/>
          <a:ln/>
        </p:spPr>
        <p:txBody>
          <a:bodyPr/>
          <a:lstStyle/>
          <a:p>
            <a:pPr eaLnBrk="1" hangingPunct="1"/>
            <a:r>
              <a:rPr lang="en-US" dirty="0" smtClean="0"/>
              <a:t>Measured</a:t>
            </a:r>
            <a:r>
              <a:rPr lang="en-US" baseline="0" dirty="0" smtClean="0"/>
              <a:t> by Must </a:t>
            </a:r>
            <a:r>
              <a:rPr lang="en-US" baseline="0" dirty="0" err="1" smtClean="0"/>
              <a:t>Wieght</a:t>
            </a:r>
            <a:r>
              <a:rPr lang="en-US" baseline="0" dirty="0" smtClean="0"/>
              <a:t>, </a:t>
            </a:r>
            <a:r>
              <a:rPr lang="en-US" baseline="0" dirty="0" err="1" smtClean="0"/>
              <a:t>Oechsle</a:t>
            </a:r>
            <a:r>
              <a:rPr lang="en-US" baseline="0" dirty="0" smtClean="0"/>
              <a:t> amount of sugar over </a:t>
            </a:r>
            <a:r>
              <a:rPr lang="en-US" baseline="0" dirty="0" smtClean="0"/>
              <a:t>1</a:t>
            </a:r>
          </a:p>
          <a:p>
            <a:r>
              <a:rPr lang="en-US" b="1" dirty="0" smtClean="0"/>
              <a:t>KABINETT</a:t>
            </a:r>
          </a:p>
          <a:p>
            <a:r>
              <a:rPr lang="en-US" dirty="0" smtClean="0"/>
              <a:t>Usually lighter wines, made from ripe grapes, relatively low alcohol</a:t>
            </a:r>
          </a:p>
          <a:p>
            <a:r>
              <a:rPr lang="en-US" b="1" dirty="0" smtClean="0"/>
              <a:t>SPÄTLESE (Late Harvest)</a:t>
            </a:r>
          </a:p>
          <a:p>
            <a:r>
              <a:rPr lang="en-US" dirty="0" smtClean="0"/>
              <a:t>Fuller-bodied wines, made from fully ripened grapes. Because complete ripeness usually requires additional time on the vine, these grapes are normally harvested later in the harvest.</a:t>
            </a:r>
          </a:p>
          <a:p>
            <a:r>
              <a:rPr lang="en-US" b="1" dirty="0" smtClean="0"/>
              <a:t>AUSLESE</a:t>
            </a:r>
          </a:p>
          <a:p>
            <a:r>
              <a:rPr lang="en-US" dirty="0" smtClean="0"/>
              <a:t>Made from fully ripened bunches; selectively harvested (unripe or diseased berries are discarded)</a:t>
            </a:r>
          </a:p>
          <a:p>
            <a:r>
              <a:rPr lang="en-US" b="1" dirty="0" smtClean="0"/>
              <a:t>BEERENAUSLESE</a:t>
            </a:r>
          </a:p>
          <a:p>
            <a:r>
              <a:rPr lang="en-US" dirty="0" smtClean="0"/>
              <a:t>Full-bodied, fruity wines made from overripe grapes that usually are affected by Botrytis </a:t>
            </a:r>
            <a:r>
              <a:rPr lang="en-US" dirty="0" err="1" smtClean="0"/>
              <a:t>cinerea</a:t>
            </a:r>
            <a:r>
              <a:rPr lang="en-US" dirty="0" smtClean="0"/>
              <a:t> (noble rot); selectively harvested (berry selection)</a:t>
            </a:r>
          </a:p>
          <a:p>
            <a:r>
              <a:rPr lang="en-US" b="1" dirty="0" smtClean="0"/>
              <a:t>TROCKENBEERENAUSLESE (TBA)</a:t>
            </a:r>
          </a:p>
          <a:p>
            <a:r>
              <a:rPr lang="en-US" dirty="0" smtClean="0"/>
              <a:t>Highly concentrated wine made from </a:t>
            </a:r>
            <a:r>
              <a:rPr lang="en-US" dirty="0" err="1" smtClean="0"/>
              <a:t>botrytized</a:t>
            </a:r>
            <a:r>
              <a:rPr lang="en-US" dirty="0" smtClean="0"/>
              <a:t> grapes dried up almost to raisins; selectively harvested (berry selection)</a:t>
            </a:r>
          </a:p>
          <a:p>
            <a:r>
              <a:rPr lang="en-US" b="1" dirty="0" smtClean="0"/>
              <a:t>EISWEIN (ice wine)</a:t>
            </a:r>
          </a:p>
          <a:p>
            <a:r>
              <a:rPr lang="en-US" dirty="0" smtClean="0"/>
              <a:t>Made from grapes harvested and pressed while frozen (-7°C or 19.4°F); only the naturally concentrated juice is pressed out</a:t>
            </a:r>
          </a:p>
          <a:p>
            <a:pPr eaLnBrk="1" hangingPunct="1"/>
            <a:endParaRPr lang="en-US" baseline="0" dirty="0" smtClean="0"/>
          </a:p>
          <a:p>
            <a:pPr eaLnBrk="1" hangingPunct="1"/>
            <a:endParaRPr lang="en-US" dirty="0" smtClean="0"/>
          </a:p>
          <a:p>
            <a:pPr eaLnBrk="1" hangingPunct="1"/>
            <a:r>
              <a:rPr lang="en-US" dirty="0" err="1" smtClean="0"/>
              <a:t>Kabinett</a:t>
            </a:r>
            <a:r>
              <a:rPr lang="en-US" dirty="0" smtClean="0"/>
              <a:t>: ripe, not over ripe</a:t>
            </a:r>
          </a:p>
          <a:p>
            <a:pPr eaLnBrk="1" hangingPunct="1"/>
            <a:r>
              <a:rPr lang="en-US" dirty="0" err="1" smtClean="0"/>
              <a:t>Spatlese</a:t>
            </a:r>
            <a:r>
              <a:rPr lang="en-US" dirty="0" smtClean="0"/>
              <a:t>:</a:t>
            </a:r>
            <a:r>
              <a:rPr lang="en-US" baseline="0" dirty="0" smtClean="0"/>
              <a:t> fuller bodied</a:t>
            </a:r>
            <a:endParaRPr lang="en-US" dirty="0" smtClean="0"/>
          </a:p>
          <a:p>
            <a:pPr eaLnBrk="1" hangingPunct="1"/>
            <a:r>
              <a:rPr lang="en-US" dirty="0" err="1" smtClean="0"/>
              <a:t>Auslese</a:t>
            </a:r>
            <a:r>
              <a:rPr lang="en-US" dirty="0" smtClean="0"/>
              <a:t>: very sweet </a:t>
            </a:r>
          </a:p>
          <a:p>
            <a:pPr eaLnBrk="1" hangingPunct="1"/>
            <a:r>
              <a:rPr lang="en-US" dirty="0" err="1" smtClean="0"/>
              <a:t>Beerenauslese</a:t>
            </a:r>
            <a:r>
              <a:rPr lang="en-US" dirty="0" smtClean="0"/>
              <a:t>: wine has finesse and elegance </a:t>
            </a:r>
          </a:p>
          <a:p>
            <a:pPr eaLnBrk="1" hangingPunct="1"/>
            <a:r>
              <a:rPr lang="en-US" dirty="0" err="1" smtClean="0"/>
              <a:t>Eiswein</a:t>
            </a:r>
            <a:r>
              <a:rPr lang="en-US" dirty="0" smtClean="0"/>
              <a:t>: pressed frozen, ice floats and is skimmed off top</a:t>
            </a:r>
          </a:p>
        </p:txBody>
      </p:sp>
      <p:sp>
        <p:nvSpPr>
          <p:cNvPr id="19460" name="Slide Number Placeholder 3"/>
          <p:cNvSpPr>
            <a:spLocks noGrp="1"/>
          </p:cNvSpPr>
          <p:nvPr>
            <p:ph type="sldNum" sz="quarter" idx="5"/>
          </p:nvPr>
        </p:nvSpPr>
        <p:spPr>
          <a:noFill/>
        </p:spPr>
        <p:txBody>
          <a:bodyPr/>
          <a:lstStyle/>
          <a:p>
            <a:fld id="{C62083B9-BF14-470A-AD58-0CD5F7FA70F4}" type="slidenum">
              <a:rPr lang="en-US"/>
              <a:pPr/>
              <a:t>10</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a:ln/>
        </p:spPr>
      </p:sp>
      <p:sp>
        <p:nvSpPr>
          <p:cNvPr id="20483" name="Notes Placeholder 2"/>
          <p:cNvSpPr>
            <a:spLocks noGrp="1"/>
          </p:cNvSpPr>
          <p:nvPr>
            <p:ph type="body" idx="1"/>
          </p:nvPr>
        </p:nvSpPr>
        <p:spPr>
          <a:noFill/>
          <a:ln/>
        </p:spPr>
        <p:txBody>
          <a:bodyPr/>
          <a:lstStyle/>
          <a:p>
            <a:pPr eaLnBrk="1" hangingPunct="1"/>
            <a:endParaRPr lang="en-US" smtClean="0"/>
          </a:p>
        </p:txBody>
      </p:sp>
      <p:sp>
        <p:nvSpPr>
          <p:cNvPr id="20484" name="Slide Number Placeholder 3"/>
          <p:cNvSpPr>
            <a:spLocks noGrp="1"/>
          </p:cNvSpPr>
          <p:nvPr>
            <p:ph type="sldNum" sz="quarter" idx="5"/>
          </p:nvPr>
        </p:nvSpPr>
        <p:spPr>
          <a:noFill/>
        </p:spPr>
        <p:txBody>
          <a:bodyPr/>
          <a:lstStyle/>
          <a:p>
            <a:fld id="{B5E7A0CE-9355-41D6-A49F-EBA9E18A1B9B}" type="slidenum">
              <a:rPr lang="en-US"/>
              <a:pPr/>
              <a:t>12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pPr>
              <a:defRPr/>
            </a:pPr>
            <a:endParaRPr lang="en-US"/>
          </a:p>
        </p:txBody>
      </p:sp>
      <p:sp>
        <p:nvSpPr>
          <p:cNvPr id="19" name="Footer Placeholder 18"/>
          <p:cNvSpPr>
            <a:spLocks noGrp="1"/>
          </p:cNvSpPr>
          <p:nvPr>
            <p:ph type="ftr" sz="quarter" idx="11"/>
          </p:nvPr>
        </p:nvSpPr>
        <p:spPr/>
        <p:txBody>
          <a:bodyPr/>
          <a:lstStyle/>
          <a:p>
            <a:pPr>
              <a:defRPr/>
            </a:pPr>
            <a:endParaRPr lang="en-US"/>
          </a:p>
        </p:txBody>
      </p:sp>
      <p:sp>
        <p:nvSpPr>
          <p:cNvPr id="27" name="Slide Number Placeholder 26"/>
          <p:cNvSpPr>
            <a:spLocks noGrp="1"/>
          </p:cNvSpPr>
          <p:nvPr>
            <p:ph type="sldNum" sz="quarter" idx="12"/>
          </p:nvPr>
        </p:nvSpPr>
        <p:spPr/>
        <p:txBody>
          <a:bodyPr/>
          <a:lstStyle/>
          <a:p>
            <a:pPr>
              <a:defRPr/>
            </a:pPr>
            <a:fld id="{E6B2B572-5779-41B3-8EB1-23DD0B52F5E0}" type="slidenum">
              <a:rPr lang="en-US" smtClean="0"/>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E981A611-88F4-4F44-9DB9-6F05D68F16DA}"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1448AB72-B8DD-4C46-8B2B-F0AAF96C304E}"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C41B1B47-FF0F-4652-8E5D-844792EF10D1}" type="slidenum">
              <a:rPr 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F3B4248C-86B6-4B44-9581-1D03CEAC7106}" type="slidenum">
              <a:rPr lang="en-US" smtClean="0"/>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D84B1B28-7F5E-4D7B-9662-EDB2DAA8B060}" type="slidenum">
              <a:rPr lang="en-US" smtClean="0"/>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E69A492B-2460-4367-B466-9AEB8A116CFF}" type="slidenum">
              <a:rPr lang="en-US" smtClean="0"/>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pPr>
              <a:defRPr/>
            </a:pPr>
            <a:endParaRPr lang="en-US"/>
          </a:p>
        </p:txBody>
      </p:sp>
      <p:sp>
        <p:nvSpPr>
          <p:cNvPr id="8" name="Slide Number Placeholder 7"/>
          <p:cNvSpPr>
            <a:spLocks noGrp="1"/>
          </p:cNvSpPr>
          <p:nvPr>
            <p:ph type="sldNum" sz="quarter" idx="11"/>
          </p:nvPr>
        </p:nvSpPr>
        <p:spPr/>
        <p:txBody>
          <a:bodyPr/>
          <a:lstStyle/>
          <a:p>
            <a:pPr>
              <a:defRPr/>
            </a:pPr>
            <a:fld id="{205C654C-E893-4683-BDEA-284AA54701F7}" type="slidenum">
              <a:rPr lang="en-US" smtClean="0"/>
              <a:pPr>
                <a:defRPr/>
              </a:pPr>
              <a:t>‹#›</a:t>
            </a:fld>
            <a:endParaRPr lang="en-US"/>
          </a:p>
        </p:txBody>
      </p:sp>
      <p:sp>
        <p:nvSpPr>
          <p:cNvPr id="9" name="Footer Placeholder 8"/>
          <p:cNvSpPr>
            <a:spLocks noGrp="1"/>
          </p:cNvSpPr>
          <p:nvPr>
            <p:ph type="ftr" sz="quarter" idx="12"/>
          </p:nvPr>
        </p:nvSpPr>
        <p:spPr/>
        <p:txBody>
          <a:bodyPr/>
          <a:lstStyle/>
          <a:p>
            <a:pPr>
              <a:defRPr/>
            </a:pP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6C3B7520-8D28-4021-AF22-E72A355FA8B7}"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a:xfrm>
            <a:off x="8156448" y="6422064"/>
            <a:ext cx="762000" cy="365125"/>
          </a:xfrm>
        </p:spPr>
        <p:txBody>
          <a:bodyPr/>
          <a:lstStyle/>
          <a:p>
            <a:pPr>
              <a:defRPr/>
            </a:pPr>
            <a:fld id="{3C75ED96-7530-496B-AD0D-AF5A0954CC85}" type="slidenum">
              <a:rPr lang="en-US" smtClean="0"/>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17A37DEB-2865-49FB-BC90-7E144166560E}" type="slidenum">
              <a:rPr lang="en-US" smtClean="0"/>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pPr>
              <a:defRPr/>
            </a:pPr>
            <a:endParaRPr lang="en-US"/>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pPr>
              <a:defRPr/>
            </a:pPr>
            <a:endParaRPr lang="en-US"/>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pPr>
              <a:defRPr/>
            </a:pPr>
            <a:fld id="{7163A57B-ECD0-4DBA-BAD0-C904541F097E}" type="slidenum">
              <a:rPr lang="en-US" smtClean="0"/>
              <a:pPr>
                <a:defRPr/>
              </a:pPr>
              <a:t>‹#›</a:t>
            </a:fld>
            <a:endParaRPr lang="en-US"/>
          </a:p>
        </p:txBody>
      </p:sp>
    </p:spTree>
  </p:cSld>
  <p:clrMap bg1="dk1" tx1="lt1" bg2="dk2" tx2="lt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hyperlink" Target="http://www.germanwineusa.com/press-trade/read-wine-label.html" TargetMode="External"/><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www.germanwineusa.com/press-trade/read-wine-label.html"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www.germanwines.de/icc/Internet-EN/nav/d80/d807d719-ffe4-01e7-6cd4-61d7937aae22&amp;_ic_uCon=94e66f87-38e0-501e-76cd-461d7937aae2"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www.austrianwine.com/" TargetMode="External"/><Relationship Id="rId2" Type="http://schemas.openxmlformats.org/officeDocument/2006/relationships/hyperlink" Target="http://www.austrianwine.com/servicelinks/glossary/wine-glossary/glossar/full-bodied-1281/" TargetMode="External"/><Relationship Id="rId1" Type="http://schemas.openxmlformats.org/officeDocument/2006/relationships/slideLayout" Target="../slideLayouts/slideLayout9.xml"/><Relationship Id="rId4" Type="http://schemas.openxmlformats.org/officeDocument/2006/relationships/image" Target="../media/image12.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www.germanwineusa.com/download/pdf/white-vs-red-production.pdf" TargetMode="Externa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descr="http://finewinemagazine.com/wp-content/uploads/2008/06/germanlight.jpg"/>
          <p:cNvPicPr>
            <a:picLocks noChangeAspect="1" noChangeArrowheads="1"/>
          </p:cNvPicPr>
          <p:nvPr/>
        </p:nvPicPr>
        <p:blipFill>
          <a:blip r:embed="rId3" cstate="print">
            <a:lum bright="20000" contrast="-10000"/>
          </a:blip>
          <a:srcRect/>
          <a:stretch>
            <a:fillRect/>
          </a:stretch>
        </p:blipFill>
        <p:spPr bwMode="auto">
          <a:xfrm>
            <a:off x="304800" y="676275"/>
            <a:ext cx="8432679" cy="5495925"/>
          </a:xfrm>
          <a:prstGeom prst="rect">
            <a:avLst/>
          </a:prstGeom>
          <a:noFill/>
        </p:spPr>
      </p:pic>
      <p:sp>
        <p:nvSpPr>
          <p:cNvPr id="2050" name="Rectangle 2"/>
          <p:cNvSpPr>
            <a:spLocks noGrp="1" noChangeArrowheads="1"/>
          </p:cNvSpPr>
          <p:nvPr>
            <p:ph type="ctrTitle"/>
          </p:nvPr>
        </p:nvSpPr>
        <p:spPr>
          <a:xfrm>
            <a:off x="2126566" y="2416862"/>
            <a:ext cx="6480048" cy="2301240"/>
          </a:xfrm>
        </p:spPr>
        <p:txBody>
          <a:bodyPr>
            <a:normAutofit/>
          </a:bodyPr>
          <a:lstStyle/>
          <a:p>
            <a:pPr eaLnBrk="1" hangingPunct="1">
              <a:defRPr/>
            </a:pPr>
            <a:r>
              <a:rPr lang="en-US" sz="4800" dirty="0" smtClean="0">
                <a:solidFill>
                  <a:schemeClr val="accent6">
                    <a:lumMod val="50000"/>
                  </a:schemeClr>
                </a:solidFill>
              </a:rPr>
              <a:t>Wines of Germany</a:t>
            </a:r>
          </a:p>
        </p:txBody>
      </p:sp>
      <p:sp>
        <p:nvSpPr>
          <p:cNvPr id="2051" name="Rectangle 3"/>
          <p:cNvSpPr>
            <a:spLocks noGrp="1" noChangeArrowheads="1"/>
          </p:cNvSpPr>
          <p:nvPr>
            <p:ph type="subTitle" idx="1"/>
          </p:nvPr>
        </p:nvSpPr>
        <p:spPr>
          <a:xfrm>
            <a:off x="2130552" y="624114"/>
            <a:ext cx="6480048" cy="1752600"/>
          </a:xfrm>
        </p:spPr>
        <p:txBody>
          <a:bodyPr>
            <a:normAutofit/>
          </a:bodyPr>
          <a:lstStyle/>
          <a:p>
            <a:pPr eaLnBrk="1" hangingPunct="1">
              <a:defRPr/>
            </a:pPr>
            <a:r>
              <a:rPr lang="en-US" sz="3200" dirty="0" smtClean="0">
                <a:solidFill>
                  <a:schemeClr val="accent6">
                    <a:lumMod val="50000"/>
                  </a:schemeClr>
                </a:solidFill>
                <a:effectLst>
                  <a:outerShdw blurRad="38100" dist="38100" dir="2700000" algn="tl">
                    <a:srgbClr val="000000">
                      <a:alpha val="43137"/>
                    </a:srgbClr>
                  </a:outerShdw>
                </a:effectLst>
              </a:rPr>
              <a:t>Prof. Karen Goodlad</a:t>
            </a:r>
          </a:p>
          <a:p>
            <a:pPr eaLnBrk="1" hangingPunct="1">
              <a:defRPr/>
            </a:pPr>
            <a:r>
              <a:rPr lang="en-US" sz="3200" dirty="0" smtClean="0">
                <a:solidFill>
                  <a:schemeClr val="accent6">
                    <a:lumMod val="50000"/>
                  </a:schemeClr>
                </a:solidFill>
                <a:effectLst>
                  <a:outerShdw blurRad="38100" dist="38100" dir="2700000" algn="tl">
                    <a:srgbClr val="000000">
                      <a:alpha val="43137"/>
                    </a:srgbClr>
                  </a:outerShdw>
                </a:effectLst>
              </a:rPr>
              <a:t>HMGT 2402</a:t>
            </a:r>
          </a:p>
          <a:p>
            <a:pPr eaLnBrk="1" hangingPunct="1">
              <a:defRPr/>
            </a:pPr>
            <a:r>
              <a:rPr lang="en-US" sz="3200" dirty="0" smtClean="0">
                <a:solidFill>
                  <a:schemeClr val="accent6">
                    <a:lumMod val="50000"/>
                  </a:schemeClr>
                </a:solidFill>
                <a:effectLst>
                  <a:outerShdw blurRad="38100" dist="38100" dir="2700000" algn="tl">
                    <a:srgbClr val="000000">
                      <a:alpha val="43137"/>
                    </a:srgbClr>
                  </a:outerShdw>
                </a:effectLst>
              </a:rPr>
              <a:t>Spring </a:t>
            </a:r>
            <a:r>
              <a:rPr lang="en-US" sz="3200" dirty="0" smtClean="0">
                <a:solidFill>
                  <a:schemeClr val="accent6">
                    <a:lumMod val="50000"/>
                  </a:schemeClr>
                </a:solidFill>
                <a:effectLst>
                  <a:outerShdw blurRad="38100" dist="38100" dir="2700000" algn="tl">
                    <a:srgbClr val="000000">
                      <a:alpha val="43137"/>
                    </a:srgbClr>
                  </a:outerShdw>
                </a:effectLst>
              </a:rPr>
              <a:t>2015</a:t>
            </a:r>
            <a:endParaRPr lang="en-US" sz="3200" dirty="0" smtClean="0">
              <a:solidFill>
                <a:schemeClr val="accent6">
                  <a:lumMod val="50000"/>
                </a:schemeClr>
              </a:solidFill>
              <a:effectLst>
                <a:outerShdw blurRad="38100" dist="38100" dir="2700000" algn="tl">
                  <a:srgbClr val="000000">
                    <a:alpha val="43137"/>
                  </a:srgbClr>
                </a:outerShdw>
              </a:effectLs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228600" y="274638"/>
            <a:ext cx="8610600" cy="715962"/>
          </a:xfrm>
        </p:spPr>
        <p:txBody>
          <a:bodyPr>
            <a:normAutofit/>
          </a:bodyPr>
          <a:lstStyle/>
          <a:p>
            <a:pPr>
              <a:defRPr/>
            </a:pPr>
            <a:r>
              <a:rPr lang="en-US" sz="3600" spc="-70" dirty="0" smtClean="0">
                <a:solidFill>
                  <a:schemeClr val="accent2">
                    <a:lumMod val="60000"/>
                    <a:lumOff val="40000"/>
                  </a:schemeClr>
                </a:solidFill>
              </a:rPr>
              <a:t>Wine </a:t>
            </a:r>
            <a:r>
              <a:rPr lang="en-US" sz="3600" spc="-70" dirty="0" err="1" smtClean="0">
                <a:solidFill>
                  <a:schemeClr val="accent2">
                    <a:lumMod val="60000"/>
                    <a:lumOff val="40000"/>
                  </a:schemeClr>
                </a:solidFill>
              </a:rPr>
              <a:t>Laws:Prädiskatswein</a:t>
            </a:r>
            <a:r>
              <a:rPr lang="en-US" sz="3600" spc="-70" dirty="0" smtClean="0">
                <a:solidFill>
                  <a:schemeClr val="accent2">
                    <a:lumMod val="60000"/>
                    <a:lumOff val="40000"/>
                  </a:schemeClr>
                </a:solidFill>
              </a:rPr>
              <a:t> or </a:t>
            </a:r>
            <a:r>
              <a:rPr lang="en-US" sz="3600" spc="-70" dirty="0" err="1" smtClean="0">
                <a:solidFill>
                  <a:schemeClr val="accent2">
                    <a:lumMod val="60000"/>
                    <a:lumOff val="40000"/>
                  </a:schemeClr>
                </a:solidFill>
              </a:rPr>
              <a:t>QmP</a:t>
            </a:r>
            <a:r>
              <a:rPr lang="en-US" sz="3600" spc="-70" dirty="0" smtClean="0">
                <a:solidFill>
                  <a:schemeClr val="accent2">
                    <a:lumMod val="60000"/>
                    <a:lumOff val="40000"/>
                  </a:schemeClr>
                </a:solidFill>
              </a:rPr>
              <a:t> Categories</a:t>
            </a:r>
          </a:p>
        </p:txBody>
      </p:sp>
      <p:sp>
        <p:nvSpPr>
          <p:cNvPr id="38915" name="Rectangle 3"/>
          <p:cNvSpPr>
            <a:spLocks noGrp="1" noChangeArrowheads="1"/>
          </p:cNvSpPr>
          <p:nvPr>
            <p:ph idx="1"/>
          </p:nvPr>
        </p:nvSpPr>
        <p:spPr>
          <a:xfrm>
            <a:off x="304800" y="990600"/>
            <a:ext cx="8839200" cy="5562600"/>
          </a:xfrm>
        </p:spPr>
        <p:txBody>
          <a:bodyPr>
            <a:normAutofit/>
          </a:bodyPr>
          <a:lstStyle/>
          <a:p>
            <a:pPr>
              <a:lnSpc>
                <a:spcPct val="90000"/>
              </a:lnSpc>
              <a:buNone/>
              <a:defRPr/>
            </a:pPr>
            <a:endParaRPr lang="en-US" sz="1000" i="1" u="sng" dirty="0" smtClean="0"/>
          </a:p>
          <a:p>
            <a:pPr eaLnBrk="1" hangingPunct="1">
              <a:lnSpc>
                <a:spcPct val="90000"/>
              </a:lnSpc>
              <a:defRPr/>
            </a:pPr>
            <a:r>
              <a:rPr lang="en-US" sz="2800" i="1" u="sng" dirty="0" err="1" smtClean="0"/>
              <a:t>Kabinett</a:t>
            </a:r>
            <a:r>
              <a:rPr lang="en-US" sz="2800" dirty="0" smtClean="0"/>
              <a:t>: fine light wines, high acidity</a:t>
            </a:r>
          </a:p>
          <a:p>
            <a:pPr eaLnBrk="1" hangingPunct="1">
              <a:lnSpc>
                <a:spcPct val="90000"/>
              </a:lnSpc>
              <a:defRPr/>
            </a:pPr>
            <a:r>
              <a:rPr lang="en-US" sz="2800" i="1" u="sng" dirty="0" err="1" smtClean="0"/>
              <a:t>Spatlese</a:t>
            </a:r>
            <a:r>
              <a:rPr lang="en-US" sz="2800" dirty="0" smtClean="0"/>
              <a:t>: “late picked”, fuller flavors than </a:t>
            </a:r>
            <a:r>
              <a:rPr lang="en-US" sz="2800" i="1" dirty="0" err="1" smtClean="0"/>
              <a:t>kabinett</a:t>
            </a:r>
            <a:r>
              <a:rPr lang="en-US" sz="2800" dirty="0" smtClean="0"/>
              <a:t>, higher sugar levels</a:t>
            </a:r>
          </a:p>
          <a:p>
            <a:pPr eaLnBrk="1" hangingPunct="1">
              <a:lnSpc>
                <a:spcPct val="90000"/>
              </a:lnSpc>
              <a:defRPr/>
            </a:pPr>
            <a:r>
              <a:rPr lang="en-US" sz="2800" i="1" u="sng" dirty="0" err="1" smtClean="0"/>
              <a:t>Auslese</a:t>
            </a:r>
            <a:r>
              <a:rPr lang="en-US" sz="2800" dirty="0" smtClean="0"/>
              <a:t>: “selected” harvested in clusters with signs of botrytis</a:t>
            </a:r>
          </a:p>
          <a:p>
            <a:pPr eaLnBrk="1" hangingPunct="1">
              <a:lnSpc>
                <a:spcPct val="90000"/>
              </a:lnSpc>
              <a:defRPr/>
            </a:pPr>
            <a:r>
              <a:rPr lang="en-US" sz="2800" i="1" u="sng" dirty="0" err="1" smtClean="0"/>
              <a:t>Beerenauslese</a:t>
            </a:r>
            <a:r>
              <a:rPr lang="en-US" sz="2800" dirty="0" smtClean="0"/>
              <a:t>: “berries out picked” wines are rich and luscious, $$$</a:t>
            </a:r>
          </a:p>
          <a:p>
            <a:pPr eaLnBrk="1" hangingPunct="1">
              <a:lnSpc>
                <a:spcPct val="90000"/>
              </a:lnSpc>
              <a:defRPr/>
            </a:pPr>
            <a:r>
              <a:rPr lang="en-US" sz="2800" i="1" u="sng" dirty="0" err="1" smtClean="0"/>
              <a:t>Trockenbeerenauslese</a:t>
            </a:r>
            <a:r>
              <a:rPr lang="en-US" sz="2800" dirty="0" smtClean="0"/>
              <a:t>: selected raisins, very rare $$$$$</a:t>
            </a:r>
          </a:p>
          <a:p>
            <a:pPr eaLnBrk="1" hangingPunct="1">
              <a:lnSpc>
                <a:spcPct val="90000"/>
              </a:lnSpc>
              <a:defRPr/>
            </a:pPr>
            <a:r>
              <a:rPr lang="en-US" sz="2800" i="1" u="sng" dirty="0" err="1" smtClean="0"/>
              <a:t>Eiswein</a:t>
            </a:r>
            <a:r>
              <a:rPr lang="en-US" sz="2800" dirty="0" smtClean="0"/>
              <a:t>: “</a:t>
            </a:r>
            <a:r>
              <a:rPr lang="en-US" sz="2800" dirty="0" err="1" smtClean="0"/>
              <a:t>icewine</a:t>
            </a:r>
            <a:r>
              <a:rPr lang="en-US" sz="2800" dirty="0" smtClean="0"/>
              <a:t>” rare, pressed frozen to concentrate grape characteristics $$$$</a:t>
            </a:r>
          </a:p>
        </p:txBody>
      </p:sp>
      <p:sp>
        <p:nvSpPr>
          <p:cNvPr id="4" name="Text Box 6"/>
          <p:cNvSpPr txBox="1">
            <a:spLocks noChangeArrowheads="1"/>
          </p:cNvSpPr>
          <p:nvPr/>
        </p:nvSpPr>
        <p:spPr bwMode="auto">
          <a:xfrm>
            <a:off x="228600" y="6336268"/>
            <a:ext cx="8686800" cy="369332"/>
          </a:xfrm>
          <a:prstGeom prst="rect">
            <a:avLst/>
          </a:prstGeom>
          <a:gradFill rotWithShape="1">
            <a:gsLst>
              <a:gs pos="0">
                <a:srgbClr val="FFFF99">
                  <a:alpha val="50000"/>
                </a:srgbClr>
              </a:gs>
              <a:gs pos="100000">
                <a:srgbClr val="767647"/>
              </a:gs>
            </a:gsLst>
            <a:lin ang="0" scaled="1"/>
          </a:gradFill>
          <a:ln w="9525">
            <a:noFill/>
            <a:miter lim="800000"/>
            <a:headEnd/>
            <a:tailEnd/>
          </a:ln>
        </p:spPr>
        <p:txBody>
          <a:bodyPr wrap="square">
            <a:spAutoFit/>
          </a:bodyPr>
          <a:lstStyle/>
          <a:p>
            <a:pPr>
              <a:spcBef>
                <a:spcPct val="50000"/>
              </a:spcBef>
            </a:pPr>
            <a:r>
              <a:rPr lang="en-US" dirty="0">
                <a:solidFill>
                  <a:srgbClr val="3333CC"/>
                </a:solidFill>
              </a:rPr>
              <a:t>For more information about German wine categories visit: http://www.winepage.de/</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556732" y="1705709"/>
            <a:ext cx="3358668" cy="1253808"/>
          </a:xfrm>
        </p:spPr>
        <p:txBody>
          <a:bodyPr>
            <a:normAutofit/>
          </a:bodyPr>
          <a:lstStyle/>
          <a:p>
            <a:r>
              <a:rPr lang="en-US" sz="2800" dirty="0" smtClean="0"/>
              <a:t>German Wine Laws: Another view</a:t>
            </a:r>
            <a:endParaRPr lang="en-US" sz="2800" dirty="0"/>
          </a:p>
        </p:txBody>
      </p:sp>
      <p:sp>
        <p:nvSpPr>
          <p:cNvPr id="5" name="Picture Placeholder 4"/>
          <p:cNvSpPr>
            <a:spLocks noGrp="1"/>
          </p:cNvSpPr>
          <p:nvPr>
            <p:ph type="pic" idx="1"/>
          </p:nvPr>
        </p:nvSpPr>
        <p:spPr/>
      </p:sp>
      <p:sp>
        <p:nvSpPr>
          <p:cNvPr id="6" name="Text Placeholder 5"/>
          <p:cNvSpPr>
            <a:spLocks noGrp="1"/>
          </p:cNvSpPr>
          <p:nvPr>
            <p:ph type="body" sz="half" idx="2"/>
          </p:nvPr>
        </p:nvSpPr>
        <p:spPr/>
        <p:txBody>
          <a:bodyPr/>
          <a:lstStyle/>
          <a:p>
            <a:r>
              <a:rPr lang="en-US" sz="2800" u="sng" dirty="0" smtClean="0"/>
              <a:t>Which is PDO?</a:t>
            </a:r>
          </a:p>
          <a:p>
            <a:r>
              <a:rPr lang="en-US" sz="2800" u="sng" dirty="0" smtClean="0"/>
              <a:t>Which is PGI</a:t>
            </a:r>
          </a:p>
          <a:p>
            <a:r>
              <a:rPr lang="en-US" u="sng" dirty="0" smtClean="0"/>
              <a:t>Source: http://www.germanwineusa.com/press-trade/ripeness.html</a:t>
            </a:r>
            <a:endParaRPr lang="en-US" u="sng" dirty="0"/>
          </a:p>
        </p:txBody>
      </p:sp>
      <p:pic>
        <p:nvPicPr>
          <p:cNvPr id="3" name="Picture 2" descr="http://www.germanwineusa.com/images/img8.jpg"/>
          <p:cNvPicPr>
            <a:picLocks noChangeAspect="1" noChangeArrowheads="1"/>
          </p:cNvPicPr>
          <p:nvPr/>
        </p:nvPicPr>
        <p:blipFill>
          <a:blip r:embed="rId2" cstate="print"/>
          <a:srcRect/>
          <a:stretch>
            <a:fillRect/>
          </a:stretch>
        </p:blipFill>
        <p:spPr bwMode="auto">
          <a:xfrm>
            <a:off x="130581" y="110790"/>
            <a:ext cx="5279619" cy="6638926"/>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9" name="Rectangle 5"/>
          <p:cNvSpPr>
            <a:spLocks noGrp="1" noChangeArrowheads="1"/>
          </p:cNvSpPr>
          <p:nvPr>
            <p:ph type="title"/>
          </p:nvPr>
        </p:nvSpPr>
        <p:spPr/>
        <p:txBody>
          <a:bodyPr/>
          <a:lstStyle/>
          <a:p>
            <a:pPr eaLnBrk="1" hangingPunct="1">
              <a:defRPr/>
            </a:pPr>
            <a:r>
              <a:rPr lang="en-US" dirty="0" err="1" smtClean="0">
                <a:solidFill>
                  <a:schemeClr val="accent2">
                    <a:lumMod val="60000"/>
                    <a:lumOff val="40000"/>
                  </a:schemeClr>
                </a:solidFill>
              </a:rPr>
              <a:t>Eiswein</a:t>
            </a:r>
            <a:endParaRPr lang="en-US" dirty="0" smtClean="0">
              <a:solidFill>
                <a:schemeClr val="accent2">
                  <a:lumMod val="60000"/>
                  <a:lumOff val="40000"/>
                </a:schemeClr>
              </a:solidFill>
            </a:endParaRPr>
          </a:p>
        </p:txBody>
      </p:sp>
      <p:pic>
        <p:nvPicPr>
          <p:cNvPr id="9219" name="Picture 4" descr="icegrapes"/>
          <p:cNvPicPr>
            <a:picLocks noGrp="1" noChangeAspect="1" noChangeArrowheads="1"/>
          </p:cNvPicPr>
          <p:nvPr>
            <p:ph idx="1"/>
          </p:nvPr>
        </p:nvPicPr>
        <p:blipFill>
          <a:blip r:embed="rId3" cstate="print"/>
          <a:srcRect l="9005" t="3448"/>
          <a:stretch>
            <a:fillRect/>
          </a:stretch>
        </p:blipFill>
        <p:spPr>
          <a:xfrm>
            <a:off x="3048000" y="381000"/>
            <a:ext cx="4876800" cy="6400800"/>
          </a:xfr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normAutofit fontScale="90000"/>
          </a:bodyPr>
          <a:lstStyle/>
          <a:p>
            <a:pPr eaLnBrk="1" hangingPunct="1">
              <a:defRPr/>
            </a:pPr>
            <a:r>
              <a:rPr lang="en-US" dirty="0" smtClean="0">
                <a:solidFill>
                  <a:schemeClr val="accent2">
                    <a:lumMod val="60000"/>
                    <a:lumOff val="40000"/>
                  </a:schemeClr>
                </a:solidFill>
              </a:rPr>
              <a:t>Sweetness After Fermentation</a:t>
            </a:r>
          </a:p>
        </p:txBody>
      </p:sp>
      <p:sp>
        <p:nvSpPr>
          <p:cNvPr id="48131" name="Rectangle 3"/>
          <p:cNvSpPr>
            <a:spLocks noGrp="1" noChangeArrowheads="1"/>
          </p:cNvSpPr>
          <p:nvPr>
            <p:ph idx="1"/>
          </p:nvPr>
        </p:nvSpPr>
        <p:spPr/>
        <p:txBody>
          <a:bodyPr/>
          <a:lstStyle/>
          <a:p>
            <a:pPr eaLnBrk="1" hangingPunct="1">
              <a:defRPr/>
            </a:pPr>
            <a:r>
              <a:rPr lang="en-US" i="1" dirty="0" err="1" smtClean="0"/>
              <a:t>Trocken</a:t>
            </a:r>
            <a:r>
              <a:rPr lang="en-US" dirty="0" smtClean="0"/>
              <a:t> Dry</a:t>
            </a:r>
          </a:p>
          <a:p>
            <a:pPr eaLnBrk="1" hangingPunct="1">
              <a:defRPr/>
            </a:pPr>
            <a:r>
              <a:rPr lang="en-US" i="1" dirty="0" err="1" smtClean="0"/>
              <a:t>Halbtrocken</a:t>
            </a:r>
            <a:r>
              <a:rPr lang="en-US" dirty="0" smtClean="0"/>
              <a:t> Half-Dry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457200" y="274638"/>
            <a:ext cx="8458200" cy="1143000"/>
          </a:xfrm>
        </p:spPr>
        <p:txBody>
          <a:bodyPr>
            <a:normAutofit/>
          </a:bodyPr>
          <a:lstStyle/>
          <a:p>
            <a:pPr eaLnBrk="1" hangingPunct="1">
              <a:defRPr/>
            </a:pPr>
            <a:r>
              <a:rPr lang="en-US" dirty="0" smtClean="0"/>
              <a:t>Wine Laws: Geographic Indication</a:t>
            </a:r>
          </a:p>
        </p:txBody>
      </p:sp>
      <p:sp>
        <p:nvSpPr>
          <p:cNvPr id="45059" name="Rectangle 3"/>
          <p:cNvSpPr>
            <a:spLocks noGrp="1" noChangeArrowheads="1"/>
          </p:cNvSpPr>
          <p:nvPr>
            <p:ph idx="1"/>
          </p:nvPr>
        </p:nvSpPr>
        <p:spPr>
          <a:xfrm>
            <a:off x="152400" y="1295400"/>
            <a:ext cx="7467600" cy="4830763"/>
          </a:xfrm>
        </p:spPr>
        <p:txBody>
          <a:bodyPr/>
          <a:lstStyle/>
          <a:p>
            <a:pPr eaLnBrk="1" hangingPunct="1">
              <a:defRPr/>
            </a:pPr>
            <a:r>
              <a:rPr lang="en-US" i="1" dirty="0" err="1" smtClean="0"/>
              <a:t>Anbaugebiete</a:t>
            </a:r>
            <a:r>
              <a:rPr lang="en-US" i="1" dirty="0" smtClean="0"/>
              <a:t> </a:t>
            </a:r>
            <a:r>
              <a:rPr lang="en-US" i="1" dirty="0" smtClean="0"/>
              <a:t>(13): Wine Region</a:t>
            </a:r>
          </a:p>
          <a:p>
            <a:pPr eaLnBrk="1" hangingPunct="1">
              <a:defRPr/>
            </a:pPr>
            <a:r>
              <a:rPr lang="en-US" i="1" dirty="0" err="1" smtClean="0"/>
              <a:t>Bereiche</a:t>
            </a:r>
            <a:r>
              <a:rPr lang="en-US" i="1" dirty="0" smtClean="0"/>
              <a:t> </a:t>
            </a:r>
            <a:r>
              <a:rPr lang="en-US" i="1" dirty="0" smtClean="0"/>
              <a:t>(41)</a:t>
            </a:r>
            <a:r>
              <a:rPr lang="en-US" dirty="0" smtClean="0"/>
              <a:t>: District</a:t>
            </a:r>
          </a:p>
          <a:p>
            <a:pPr eaLnBrk="1" hangingPunct="1">
              <a:defRPr/>
            </a:pPr>
            <a:r>
              <a:rPr lang="en-US" i="1" dirty="0" err="1" smtClean="0"/>
              <a:t>Grosslagen</a:t>
            </a:r>
            <a:r>
              <a:rPr lang="en-US" i="1" dirty="0" smtClean="0"/>
              <a:t> </a:t>
            </a:r>
            <a:r>
              <a:rPr lang="en-US" i="1" dirty="0" smtClean="0"/>
              <a:t>(176): </a:t>
            </a:r>
          </a:p>
          <a:p>
            <a:pPr lvl="1">
              <a:defRPr/>
            </a:pPr>
            <a:r>
              <a:rPr lang="en-US" i="1" dirty="0" smtClean="0"/>
              <a:t>collective vineyard sites</a:t>
            </a:r>
          </a:p>
          <a:p>
            <a:pPr lvl="1">
              <a:defRPr/>
            </a:pPr>
            <a:r>
              <a:rPr lang="en-US" i="1" dirty="0" smtClean="0"/>
              <a:t>village</a:t>
            </a:r>
            <a:endParaRPr lang="en-US" dirty="0" smtClean="0"/>
          </a:p>
          <a:p>
            <a:pPr eaLnBrk="1" hangingPunct="1">
              <a:defRPr/>
            </a:pPr>
            <a:r>
              <a:rPr lang="en-US" i="1" dirty="0" err="1" smtClean="0"/>
              <a:t>Einzellagen</a:t>
            </a:r>
            <a:r>
              <a:rPr lang="en-US" i="1" dirty="0" smtClean="0"/>
              <a:t> </a:t>
            </a:r>
            <a:r>
              <a:rPr lang="en-US" i="1" dirty="0" smtClean="0"/>
              <a:t>(+2000):</a:t>
            </a:r>
          </a:p>
          <a:p>
            <a:pPr lvl="1">
              <a:defRPr/>
            </a:pPr>
            <a:r>
              <a:rPr lang="en-US" i="1" dirty="0" smtClean="0"/>
              <a:t>Vineyard</a:t>
            </a:r>
          </a:p>
          <a:p>
            <a:pPr eaLnBrk="1" hangingPunct="1">
              <a:defRPr/>
            </a:pPr>
            <a:r>
              <a:rPr lang="en-US" i="1" dirty="0" err="1" smtClean="0"/>
              <a:t>Weingut</a:t>
            </a:r>
            <a:r>
              <a:rPr lang="en-US" dirty="0" smtClean="0"/>
              <a:t>: winery</a:t>
            </a:r>
            <a:endParaRPr lang="en-US" i="1" dirty="0" smtClean="0"/>
          </a:p>
          <a:p>
            <a:pPr eaLnBrk="1" hangingPunct="1">
              <a:buNone/>
              <a:defRPr/>
            </a:pPr>
            <a:endParaRPr lang="en-US" i="1" dirty="0" smtClean="0"/>
          </a:p>
        </p:txBody>
      </p:sp>
      <p:graphicFrame>
        <p:nvGraphicFramePr>
          <p:cNvPr id="12" name="Diagram 11"/>
          <p:cNvGraphicFramePr/>
          <p:nvPr/>
        </p:nvGraphicFramePr>
        <p:xfrm>
          <a:off x="3810000" y="1676400"/>
          <a:ext cx="6705600" cy="5715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p:cNvSpPr txBox="1"/>
          <p:nvPr/>
        </p:nvSpPr>
        <p:spPr>
          <a:xfrm>
            <a:off x="0" y="6258580"/>
            <a:ext cx="5376536" cy="523220"/>
          </a:xfrm>
          <a:prstGeom prst="rect">
            <a:avLst/>
          </a:prstGeom>
          <a:noFill/>
        </p:spPr>
        <p:txBody>
          <a:bodyPr wrap="none" rtlCol="0">
            <a:spAutoFit/>
          </a:bodyPr>
          <a:lstStyle/>
          <a:p>
            <a:r>
              <a:rPr lang="en-US" sz="1400" dirty="0" smtClean="0"/>
              <a:t>How to read a German Wine label:</a:t>
            </a:r>
          </a:p>
          <a:p>
            <a:r>
              <a:rPr lang="en-US" sz="1400" dirty="0" smtClean="0">
                <a:hlinkClick r:id="rId8"/>
              </a:rPr>
              <a:t>http://www.germanwineusa.com/press-trade/read-wine-label.html</a:t>
            </a:r>
            <a:r>
              <a:rPr lang="en-US" sz="1400" dirty="0" smtClean="0"/>
              <a:t> </a:t>
            </a:r>
            <a:endParaRPr lang="en-US" sz="14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457200" y="274638"/>
            <a:ext cx="8458200" cy="1143000"/>
          </a:xfrm>
        </p:spPr>
        <p:txBody>
          <a:bodyPr>
            <a:normAutofit fontScale="90000"/>
          </a:bodyPr>
          <a:lstStyle/>
          <a:p>
            <a:pPr eaLnBrk="1" hangingPunct="1">
              <a:defRPr/>
            </a:pPr>
            <a:r>
              <a:rPr lang="en-US" dirty="0" smtClean="0">
                <a:solidFill>
                  <a:schemeClr val="accent2">
                    <a:lumMod val="60000"/>
                    <a:lumOff val="40000"/>
                  </a:schemeClr>
                </a:solidFill>
              </a:rPr>
              <a:t>Wine Laws: Quality Control Process</a:t>
            </a:r>
            <a:br>
              <a:rPr lang="en-US" dirty="0" smtClean="0">
                <a:solidFill>
                  <a:schemeClr val="accent2">
                    <a:lumMod val="60000"/>
                    <a:lumOff val="40000"/>
                  </a:schemeClr>
                </a:solidFill>
              </a:rPr>
            </a:br>
            <a:r>
              <a:rPr lang="en-US" dirty="0" err="1" smtClean="0">
                <a:solidFill>
                  <a:schemeClr val="accent2">
                    <a:lumMod val="60000"/>
                    <a:lumOff val="40000"/>
                  </a:schemeClr>
                </a:solidFill>
              </a:rPr>
              <a:t>A.P.No</a:t>
            </a:r>
            <a:r>
              <a:rPr lang="en-US" dirty="0" smtClean="0">
                <a:solidFill>
                  <a:schemeClr val="accent2">
                    <a:lumMod val="60000"/>
                    <a:lumOff val="40000"/>
                  </a:schemeClr>
                </a:solidFill>
              </a:rPr>
              <a:t>.</a:t>
            </a:r>
          </a:p>
        </p:txBody>
      </p:sp>
      <p:sp>
        <p:nvSpPr>
          <p:cNvPr id="39939" name="Rectangle 3"/>
          <p:cNvSpPr>
            <a:spLocks noGrp="1" noChangeArrowheads="1"/>
          </p:cNvSpPr>
          <p:nvPr>
            <p:ph idx="1"/>
          </p:nvPr>
        </p:nvSpPr>
        <p:spPr/>
        <p:txBody>
          <a:bodyPr/>
          <a:lstStyle/>
          <a:p>
            <a:pPr eaLnBrk="1" hangingPunct="1">
              <a:defRPr/>
            </a:pPr>
            <a:r>
              <a:rPr lang="en-US" dirty="0" smtClean="0"/>
              <a:t>Stipulate grape varieties in an area</a:t>
            </a:r>
          </a:p>
          <a:p>
            <a:pPr eaLnBrk="1" hangingPunct="1">
              <a:defRPr/>
            </a:pPr>
            <a:r>
              <a:rPr lang="en-US" dirty="0" smtClean="0"/>
              <a:t>Define growing regions</a:t>
            </a:r>
          </a:p>
          <a:p>
            <a:pPr eaLnBrk="1" hangingPunct="1">
              <a:defRPr/>
            </a:pPr>
            <a:r>
              <a:rPr lang="en-US" dirty="0" smtClean="0"/>
              <a:t>Define minimum sugar levels for all grapes at harvest</a:t>
            </a:r>
          </a:p>
          <a:p>
            <a:pPr eaLnBrk="1" hangingPunct="1">
              <a:defRPr/>
            </a:pPr>
            <a:r>
              <a:rPr lang="en-US" dirty="0" smtClean="0"/>
              <a:t>Pass a taste panel</a:t>
            </a:r>
          </a:p>
          <a:p>
            <a:pPr lvl="1" eaLnBrk="1" hangingPunct="1">
              <a:defRPr/>
            </a:pPr>
            <a:r>
              <a:rPr lang="en-US" dirty="0" smtClean="0"/>
              <a:t>Reduce category if the wine does not pass or winemaker can blend it into other wines</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German Wine Labels</a:t>
            </a:r>
            <a:endParaRPr lang="en-US" dirty="0"/>
          </a:p>
        </p:txBody>
      </p:sp>
      <p:sp>
        <p:nvSpPr>
          <p:cNvPr id="3" name="Content Placeholder 2"/>
          <p:cNvSpPr>
            <a:spLocks noGrp="1"/>
          </p:cNvSpPr>
          <p:nvPr>
            <p:ph idx="1"/>
          </p:nvPr>
        </p:nvSpPr>
        <p:spPr/>
        <p:txBody>
          <a:bodyPr/>
          <a:lstStyle/>
          <a:p>
            <a:r>
              <a:rPr lang="en-US" dirty="0" smtClean="0"/>
              <a:t>Here is an interactive site </a:t>
            </a:r>
            <a:r>
              <a:rPr lang="en-US" dirty="0" smtClean="0"/>
              <a:t>to explore: </a:t>
            </a:r>
            <a:r>
              <a:rPr lang="en-US" dirty="0" smtClean="0">
                <a:hlinkClick r:id="rId2"/>
              </a:rPr>
              <a:t>http://</a:t>
            </a:r>
            <a:r>
              <a:rPr lang="en-US" dirty="0" smtClean="0">
                <a:hlinkClick r:id="rId2"/>
              </a:rPr>
              <a:t>www.germanwineusa.com/press-trade/read-wine-label.html</a:t>
            </a:r>
            <a:r>
              <a:rPr lang="en-US" dirty="0" smtClean="0"/>
              <a:t> </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German Wine Labels</a:t>
            </a:r>
            <a:endParaRPr lang="en-US" dirty="0"/>
          </a:p>
        </p:txBody>
      </p:sp>
      <p:sp>
        <p:nvSpPr>
          <p:cNvPr id="3" name="Content Placeholder 2"/>
          <p:cNvSpPr>
            <a:spLocks noGrp="1"/>
          </p:cNvSpPr>
          <p:nvPr>
            <p:ph idx="1"/>
          </p:nvPr>
        </p:nvSpPr>
        <p:spPr/>
        <p:txBody>
          <a:bodyPr/>
          <a:lstStyle/>
          <a:p>
            <a:pPr lvl="0"/>
            <a:r>
              <a:rPr lang="en-US" dirty="0" smtClean="0"/>
              <a:t> </a:t>
            </a:r>
            <a:endParaRPr lang="en-US" dirty="0"/>
          </a:p>
        </p:txBody>
      </p:sp>
      <p:pic>
        <p:nvPicPr>
          <p:cNvPr id="44034" name="Picture 2" descr="http://winecellarva.files.wordpress.com/2010/02/germanwinelabel.jpg"/>
          <p:cNvPicPr>
            <a:picLocks noChangeAspect="1" noChangeArrowheads="1"/>
          </p:cNvPicPr>
          <p:nvPr/>
        </p:nvPicPr>
        <p:blipFill>
          <a:blip r:embed="rId3" cstate="print"/>
          <a:srcRect/>
          <a:stretch>
            <a:fillRect/>
          </a:stretch>
        </p:blipFill>
        <p:spPr bwMode="auto">
          <a:xfrm>
            <a:off x="228600" y="114300"/>
            <a:ext cx="8686800" cy="6515100"/>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German Wine Labels</a:t>
            </a:r>
            <a:endParaRPr lang="en-US" dirty="0"/>
          </a:p>
        </p:txBody>
      </p:sp>
      <p:sp>
        <p:nvSpPr>
          <p:cNvPr id="3" name="Content Placeholder 2"/>
          <p:cNvSpPr>
            <a:spLocks noGrp="1"/>
          </p:cNvSpPr>
          <p:nvPr>
            <p:ph idx="1"/>
          </p:nvPr>
        </p:nvSpPr>
        <p:spPr/>
        <p:txBody>
          <a:bodyPr/>
          <a:lstStyle/>
          <a:p>
            <a:endParaRPr lang="en-US"/>
          </a:p>
        </p:txBody>
      </p:sp>
      <p:pic>
        <p:nvPicPr>
          <p:cNvPr id="1026" name="Picture 2" descr="http://www.grapevinecottage.com/Images/labellg.jpg"/>
          <p:cNvPicPr>
            <a:picLocks noChangeAspect="1" noChangeArrowheads="1"/>
          </p:cNvPicPr>
          <p:nvPr/>
        </p:nvPicPr>
        <p:blipFill>
          <a:blip r:embed="rId2" cstate="print"/>
          <a:srcRect/>
          <a:stretch>
            <a:fillRect/>
          </a:stretch>
        </p:blipFill>
        <p:spPr bwMode="auto">
          <a:xfrm>
            <a:off x="89940" y="49087"/>
            <a:ext cx="8991600" cy="6778933"/>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Rectangle 3"/>
          <p:cNvSpPr>
            <a:spLocks noGrp="1" noChangeArrowheads="1"/>
          </p:cNvSpPr>
          <p:nvPr>
            <p:ph idx="1"/>
          </p:nvPr>
        </p:nvSpPr>
        <p:spPr>
          <a:xfrm>
            <a:off x="381000" y="3200400"/>
            <a:ext cx="8534400" cy="3657600"/>
          </a:xfrm>
        </p:spPr>
        <p:txBody>
          <a:bodyPr>
            <a:normAutofit lnSpcReduction="10000"/>
          </a:bodyPr>
          <a:lstStyle/>
          <a:p>
            <a:pPr eaLnBrk="1" hangingPunct="1">
              <a:defRPr/>
            </a:pPr>
            <a:r>
              <a:rPr lang="en-US" dirty="0" smtClean="0"/>
              <a:t>Six </a:t>
            </a:r>
            <a:r>
              <a:rPr lang="en-US" i="1" dirty="0" err="1" smtClean="0"/>
              <a:t>Bereiche</a:t>
            </a:r>
            <a:endParaRPr lang="en-US" i="1" dirty="0" smtClean="0"/>
          </a:p>
          <a:p>
            <a:pPr eaLnBrk="1" hangingPunct="1">
              <a:defRPr/>
            </a:pPr>
            <a:r>
              <a:rPr lang="en-US" dirty="0" smtClean="0"/>
              <a:t>Elegant Wines</a:t>
            </a:r>
          </a:p>
          <a:p>
            <a:pPr lvl="1">
              <a:defRPr/>
            </a:pPr>
            <a:r>
              <a:rPr lang="en-US" dirty="0" smtClean="0"/>
              <a:t>92% White Wine</a:t>
            </a:r>
          </a:p>
          <a:p>
            <a:pPr lvl="1">
              <a:defRPr/>
            </a:pPr>
            <a:r>
              <a:rPr lang="en-US" dirty="0" smtClean="0"/>
              <a:t>56% Riesling</a:t>
            </a:r>
          </a:p>
          <a:p>
            <a:pPr eaLnBrk="1" hangingPunct="1">
              <a:defRPr/>
            </a:pPr>
            <a:r>
              <a:rPr lang="en-US" dirty="0" smtClean="0"/>
              <a:t>Mosel River flows from south to north to meet the Rhine River</a:t>
            </a:r>
          </a:p>
          <a:p>
            <a:pPr lvl="1" eaLnBrk="1" hangingPunct="1">
              <a:defRPr/>
            </a:pPr>
            <a:r>
              <a:rPr lang="en-US" dirty="0" smtClean="0"/>
              <a:t>Slate Soil  ~~  Steep Slopes  ~~  Nothing else grows  ~~  Riesling 55%  ~~  Muller-Thurgau</a:t>
            </a:r>
          </a:p>
        </p:txBody>
      </p:sp>
      <p:pic>
        <p:nvPicPr>
          <p:cNvPr id="9218" name="Picture 2" descr="http://www.germanwineusa.com/images/regions_mosel_saar_ruwer.jpg"/>
          <p:cNvPicPr>
            <a:picLocks noChangeAspect="1" noChangeArrowheads="1"/>
          </p:cNvPicPr>
          <p:nvPr/>
        </p:nvPicPr>
        <p:blipFill>
          <a:blip r:embed="rId3" cstate="print"/>
          <a:srcRect/>
          <a:stretch>
            <a:fillRect/>
          </a:stretch>
        </p:blipFill>
        <p:spPr bwMode="auto">
          <a:xfrm>
            <a:off x="381000" y="-1"/>
            <a:ext cx="8458200" cy="3207069"/>
          </a:xfrm>
          <a:prstGeom prst="rect">
            <a:avLst/>
          </a:prstGeom>
          <a:noFill/>
        </p:spPr>
      </p:pic>
      <p:sp>
        <p:nvSpPr>
          <p:cNvPr id="44034" name="Rectangle 2"/>
          <p:cNvSpPr>
            <a:spLocks noGrp="1" noChangeArrowheads="1"/>
          </p:cNvSpPr>
          <p:nvPr>
            <p:ph type="title"/>
          </p:nvPr>
        </p:nvSpPr>
        <p:spPr>
          <a:xfrm>
            <a:off x="381000" y="0"/>
            <a:ext cx="8458200" cy="838200"/>
          </a:xfrm>
        </p:spPr>
        <p:txBody>
          <a:bodyPr/>
          <a:lstStyle/>
          <a:p>
            <a:pPr algn="ctr" eaLnBrk="1" hangingPunct="1">
              <a:defRPr/>
            </a:pPr>
            <a:r>
              <a:rPr lang="en-US" dirty="0" smtClean="0">
                <a:solidFill>
                  <a:schemeClr val="bg1"/>
                </a:solidFill>
              </a:rPr>
              <a:t>Mosel</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85800" y="228600"/>
            <a:ext cx="7854468" cy="762000"/>
          </a:xfrm>
        </p:spPr>
        <p:txBody>
          <a:bodyPr>
            <a:noAutofit/>
          </a:bodyPr>
          <a:lstStyle/>
          <a:p>
            <a:r>
              <a:rPr lang="en-US" sz="4800" dirty="0" smtClean="0"/>
              <a:t>Learning Objectives</a:t>
            </a:r>
            <a:endParaRPr lang="en-US" sz="4800" dirty="0"/>
          </a:p>
        </p:txBody>
      </p:sp>
      <p:sp>
        <p:nvSpPr>
          <p:cNvPr id="6" name="Text Placeholder 5"/>
          <p:cNvSpPr>
            <a:spLocks noGrp="1"/>
          </p:cNvSpPr>
          <p:nvPr>
            <p:ph type="body" sz="half" idx="2"/>
          </p:nvPr>
        </p:nvSpPr>
        <p:spPr>
          <a:xfrm>
            <a:off x="4114800" y="1143000"/>
            <a:ext cx="4882666" cy="4800600"/>
          </a:xfrm>
        </p:spPr>
        <p:txBody>
          <a:bodyPr>
            <a:noAutofit/>
          </a:bodyPr>
          <a:lstStyle/>
          <a:p>
            <a:pPr fontAlgn="base"/>
            <a:r>
              <a:rPr lang="en-US" sz="1800" dirty="0" smtClean="0"/>
              <a:t>Discuss </a:t>
            </a:r>
            <a:r>
              <a:rPr lang="en-US" sz="1800" dirty="0" smtClean="0"/>
              <a:t>wine making methods using wine industry </a:t>
            </a:r>
            <a:r>
              <a:rPr lang="en-US" sz="1800" dirty="0" smtClean="0"/>
              <a:t>terminology.</a:t>
            </a:r>
            <a:endParaRPr lang="en-US" sz="1800" dirty="0" smtClean="0"/>
          </a:p>
          <a:p>
            <a:pPr fontAlgn="base"/>
            <a:endParaRPr lang="en-US" sz="1800" dirty="0" smtClean="0"/>
          </a:p>
          <a:p>
            <a:pPr fontAlgn="base"/>
            <a:r>
              <a:rPr lang="en-US" sz="1800" dirty="0" smtClean="0"/>
              <a:t>Explain </a:t>
            </a:r>
            <a:r>
              <a:rPr lang="en-US" sz="1800" dirty="0" smtClean="0"/>
              <a:t>the factors that affect the taste of </a:t>
            </a:r>
            <a:r>
              <a:rPr lang="en-US" sz="1800" dirty="0" smtClean="0"/>
              <a:t>German wine:</a:t>
            </a:r>
          </a:p>
          <a:p>
            <a:r>
              <a:rPr lang="en-US" sz="1800" dirty="0" smtClean="0"/>
              <a:t>``Identify the grape varieties of Germany</a:t>
            </a:r>
          </a:p>
          <a:p>
            <a:r>
              <a:rPr lang="en-US" sz="1800" dirty="0" smtClean="0"/>
              <a:t>``Differentiate </a:t>
            </a:r>
            <a:r>
              <a:rPr lang="en-US" sz="1800" dirty="0" smtClean="0"/>
              <a:t>between the various styles of German </a:t>
            </a:r>
            <a:r>
              <a:rPr lang="en-US" sz="1800" dirty="0" smtClean="0"/>
              <a:t>wine</a:t>
            </a:r>
          </a:p>
          <a:p>
            <a:r>
              <a:rPr lang="en-US" sz="1800" dirty="0" smtClean="0"/>
              <a:t>``Review </a:t>
            </a:r>
            <a:r>
              <a:rPr lang="en-US" sz="1800" dirty="0" smtClean="0"/>
              <a:t>the unique characteristics of Germany’s climate</a:t>
            </a:r>
          </a:p>
          <a:p>
            <a:pPr fontAlgn="base"/>
            <a:r>
              <a:rPr lang="en-US" sz="1800" dirty="0" smtClean="0"/>
              <a:t>``Review </a:t>
            </a:r>
            <a:r>
              <a:rPr lang="en-US" sz="1800" dirty="0" smtClean="0"/>
              <a:t>the wine laws of Germany</a:t>
            </a:r>
          </a:p>
          <a:p>
            <a:pPr fontAlgn="base"/>
            <a:endParaRPr lang="en-US" sz="1800" dirty="0" smtClean="0"/>
          </a:p>
          <a:p>
            <a:pPr fontAlgn="base"/>
            <a:r>
              <a:rPr lang="en-US" sz="1800" dirty="0" smtClean="0"/>
              <a:t>Identify </a:t>
            </a:r>
            <a:r>
              <a:rPr lang="en-US" sz="1800" dirty="0" smtClean="0"/>
              <a:t>geographical regions where </a:t>
            </a:r>
            <a:r>
              <a:rPr lang="en-US" sz="1800" dirty="0" smtClean="0"/>
              <a:t>German wines  </a:t>
            </a:r>
            <a:r>
              <a:rPr lang="en-US" sz="1800" dirty="0" smtClean="0"/>
              <a:t>are </a:t>
            </a:r>
            <a:r>
              <a:rPr lang="en-US" sz="1800" dirty="0" smtClean="0"/>
              <a:t>produced:</a:t>
            </a:r>
            <a:endParaRPr lang="en-US" sz="1800" dirty="0" smtClean="0"/>
          </a:p>
          <a:p>
            <a:r>
              <a:rPr lang="en-US" sz="1800" dirty="0" smtClean="0"/>
              <a:t>`` </a:t>
            </a:r>
            <a:r>
              <a:rPr lang="en-US" sz="1800" dirty="0" smtClean="0"/>
              <a:t>Examine </a:t>
            </a:r>
            <a:r>
              <a:rPr lang="en-US" sz="1800" dirty="0" smtClean="0"/>
              <a:t>German Wine Growing </a:t>
            </a:r>
            <a:r>
              <a:rPr lang="en-US" sz="1800" dirty="0" smtClean="0"/>
              <a:t>Regions</a:t>
            </a:r>
          </a:p>
          <a:p>
            <a:endParaRPr lang="en-US" sz="1800" dirty="0" smtClean="0"/>
          </a:p>
          <a:p>
            <a:r>
              <a:rPr lang="en-US" sz="1800" dirty="0" smtClean="0"/>
              <a:t>Explore </a:t>
            </a:r>
            <a:r>
              <a:rPr lang="en-US" sz="1800" dirty="0" smtClean="0"/>
              <a:t>Austrian </a:t>
            </a:r>
            <a:r>
              <a:rPr lang="en-US" sz="1800" dirty="0" smtClean="0"/>
              <a:t>Wine</a:t>
            </a:r>
            <a:endParaRPr lang="en-US" sz="1800" dirty="0"/>
          </a:p>
        </p:txBody>
      </p:sp>
      <p:pic>
        <p:nvPicPr>
          <p:cNvPr id="2052" name="Picture 4" descr="File:Ürziger Würzgarten.jpg"/>
          <p:cNvPicPr>
            <a:picLocks noGrp="1" noChangeAspect="1" noChangeArrowheads="1"/>
          </p:cNvPicPr>
          <p:nvPr>
            <p:ph type="pic" idx="1"/>
          </p:nvPr>
        </p:nvPicPr>
        <p:blipFill>
          <a:blip r:embed="rId3" cstate="print"/>
          <a:srcRect l="12500" r="12500"/>
          <a:stretch>
            <a:fillRect/>
          </a:stretch>
        </p:blipFill>
        <p:spPr bwMode="auto">
          <a:xfrm>
            <a:off x="228600" y="1600200"/>
            <a:ext cx="3657600" cy="3657600"/>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pPr eaLnBrk="1" hangingPunct="1">
              <a:defRPr/>
            </a:pPr>
            <a:r>
              <a:rPr lang="en-US" dirty="0" err="1" smtClean="0"/>
              <a:t>Rheingau</a:t>
            </a:r>
            <a:endParaRPr lang="en-US" dirty="0" smtClean="0"/>
          </a:p>
        </p:txBody>
      </p:sp>
      <p:sp>
        <p:nvSpPr>
          <p:cNvPr id="51203" name="Rectangle 3"/>
          <p:cNvSpPr>
            <a:spLocks noGrp="1" noChangeArrowheads="1"/>
          </p:cNvSpPr>
          <p:nvPr>
            <p:ph idx="1"/>
          </p:nvPr>
        </p:nvSpPr>
        <p:spPr/>
        <p:txBody>
          <a:bodyPr/>
          <a:lstStyle/>
          <a:p>
            <a:pPr eaLnBrk="1" hangingPunct="1">
              <a:defRPr/>
            </a:pPr>
            <a:r>
              <a:rPr lang="en-US" dirty="0" smtClean="0"/>
              <a:t>World Class White Wines</a:t>
            </a:r>
          </a:p>
          <a:p>
            <a:pPr lvl="1" eaLnBrk="1" hangingPunct="1">
              <a:defRPr/>
            </a:pPr>
            <a:r>
              <a:rPr lang="en-US" dirty="0" smtClean="0"/>
              <a:t>Fuller in body than Mosel</a:t>
            </a:r>
          </a:p>
          <a:p>
            <a:pPr lvl="1" eaLnBrk="1" hangingPunct="1">
              <a:defRPr/>
            </a:pPr>
            <a:r>
              <a:rPr lang="en-US" dirty="0" smtClean="0"/>
              <a:t>Slopes create lovely acidity</a:t>
            </a:r>
          </a:p>
          <a:p>
            <a:pPr lvl="1" eaLnBrk="1" hangingPunct="1">
              <a:defRPr/>
            </a:pPr>
            <a:r>
              <a:rPr lang="en-US" dirty="0" smtClean="0"/>
              <a:t>Flat areas more full bodied</a:t>
            </a:r>
          </a:p>
          <a:p>
            <a:pPr eaLnBrk="1" hangingPunct="1">
              <a:defRPr/>
            </a:pPr>
            <a:r>
              <a:rPr lang="en-US" dirty="0" err="1" smtClean="0"/>
              <a:t>Johannisberg</a:t>
            </a:r>
            <a:r>
              <a:rPr lang="en-US" dirty="0" smtClean="0"/>
              <a:t>, Famous and only </a:t>
            </a:r>
            <a:r>
              <a:rPr lang="en-US" i="1" dirty="0" err="1" smtClean="0"/>
              <a:t>Bereich</a:t>
            </a:r>
            <a:endParaRPr lang="en-US" i="1" dirty="0" smtClean="0"/>
          </a:p>
          <a:p>
            <a:pPr eaLnBrk="1" hangingPunct="1">
              <a:defRPr/>
            </a:pPr>
            <a:r>
              <a:rPr lang="en-US" dirty="0" smtClean="0"/>
              <a:t>80% Riesling</a:t>
            </a:r>
          </a:p>
          <a:p>
            <a:pPr eaLnBrk="1" hangingPunct="1">
              <a:defRPr/>
            </a:pPr>
            <a:r>
              <a:rPr lang="en-US" dirty="0" smtClean="0"/>
              <a:t>Rhine River runs through it</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pPr eaLnBrk="1" hangingPunct="1">
              <a:defRPr/>
            </a:pPr>
            <a:r>
              <a:rPr lang="en-US" dirty="0" err="1" smtClean="0"/>
              <a:t>Pfalz</a:t>
            </a:r>
            <a:endParaRPr lang="en-US" dirty="0" smtClean="0"/>
          </a:p>
        </p:txBody>
      </p:sp>
      <p:sp>
        <p:nvSpPr>
          <p:cNvPr id="53251" name="Rectangle 3"/>
          <p:cNvSpPr>
            <a:spLocks noGrp="1" noChangeArrowheads="1"/>
          </p:cNvSpPr>
          <p:nvPr>
            <p:ph idx="1"/>
          </p:nvPr>
        </p:nvSpPr>
        <p:spPr>
          <a:xfrm>
            <a:off x="457200" y="1600200"/>
            <a:ext cx="8382000" cy="4525963"/>
          </a:xfrm>
        </p:spPr>
        <p:txBody>
          <a:bodyPr/>
          <a:lstStyle/>
          <a:p>
            <a:pPr eaLnBrk="1" hangingPunct="1">
              <a:defRPr/>
            </a:pPr>
            <a:r>
              <a:rPr lang="en-US" dirty="0" smtClean="0"/>
              <a:t>2</a:t>
            </a:r>
            <a:r>
              <a:rPr lang="en-US" baseline="30000" dirty="0" smtClean="0"/>
              <a:t>nd</a:t>
            </a:r>
            <a:r>
              <a:rPr lang="en-US" dirty="0" smtClean="0"/>
              <a:t> largest region</a:t>
            </a:r>
          </a:p>
          <a:p>
            <a:pPr eaLnBrk="1" hangingPunct="1">
              <a:defRPr/>
            </a:pPr>
            <a:r>
              <a:rPr lang="en-US" dirty="0" smtClean="0"/>
              <a:t>62% white wine</a:t>
            </a:r>
          </a:p>
          <a:p>
            <a:pPr lvl="1" eaLnBrk="1" hangingPunct="1">
              <a:defRPr/>
            </a:pPr>
            <a:r>
              <a:rPr lang="en-US" dirty="0" smtClean="0"/>
              <a:t>20% Riesling and </a:t>
            </a:r>
            <a:r>
              <a:rPr lang="en-US" dirty="0" err="1" smtClean="0"/>
              <a:t>Müller</a:t>
            </a:r>
            <a:r>
              <a:rPr lang="en-US" dirty="0" smtClean="0"/>
              <a:t>-Thurgau and others make up the reminder</a:t>
            </a:r>
          </a:p>
          <a:p>
            <a:pPr eaLnBrk="1" hangingPunct="1">
              <a:defRPr/>
            </a:pPr>
            <a:r>
              <a:rPr lang="en-US" dirty="0" smtClean="0"/>
              <a:t>“sturdy wines”, higher in alcohol than other German Wines</a:t>
            </a:r>
          </a:p>
          <a:p>
            <a:pPr eaLnBrk="1" hangingPunct="1">
              <a:defRPr/>
            </a:pPr>
            <a:r>
              <a:rPr lang="en-US" dirty="0" smtClean="0"/>
              <a:t>Soil: sandstone, gravel and granite</a:t>
            </a:r>
          </a:p>
          <a:p>
            <a:pPr lvl="1" eaLnBrk="1" hangingPunct="1">
              <a:defRPr/>
            </a:pPr>
            <a:r>
              <a:rPr lang="en-US" dirty="0" smtClean="0"/>
              <a:t>Forest protects it from cold and rain</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9" name="Rectangle 3"/>
          <p:cNvSpPr>
            <a:spLocks noGrp="1" noChangeArrowheads="1"/>
          </p:cNvSpPr>
          <p:nvPr>
            <p:ph idx="1"/>
          </p:nvPr>
        </p:nvSpPr>
        <p:spPr>
          <a:xfrm>
            <a:off x="0" y="3429000"/>
            <a:ext cx="9144000" cy="3429000"/>
          </a:xfrm>
        </p:spPr>
        <p:txBody>
          <a:bodyPr>
            <a:normAutofit lnSpcReduction="10000"/>
          </a:bodyPr>
          <a:lstStyle/>
          <a:p>
            <a:pPr eaLnBrk="1" hangingPunct="1">
              <a:lnSpc>
                <a:spcPct val="90000"/>
              </a:lnSpc>
              <a:defRPr/>
            </a:pPr>
            <a:r>
              <a:rPr lang="en-US" dirty="0" smtClean="0"/>
              <a:t>Largest Region and largest producer of wine</a:t>
            </a:r>
          </a:p>
          <a:p>
            <a:pPr eaLnBrk="1" hangingPunct="1">
              <a:lnSpc>
                <a:spcPct val="90000"/>
              </a:lnSpc>
              <a:defRPr/>
            </a:pPr>
            <a:r>
              <a:rPr lang="en-US" dirty="0" smtClean="0"/>
              <a:t>Mostly fertile, flat plains, some clay, with the Rhine River flowing through</a:t>
            </a:r>
          </a:p>
          <a:p>
            <a:pPr lvl="1" eaLnBrk="1" hangingPunct="1">
              <a:lnSpc>
                <a:spcPct val="90000"/>
              </a:lnSpc>
              <a:defRPr/>
            </a:pPr>
            <a:r>
              <a:rPr lang="en-US" dirty="0" smtClean="0"/>
              <a:t>Muller-Thurgau, 21.5%</a:t>
            </a:r>
          </a:p>
          <a:p>
            <a:pPr lvl="1" eaLnBrk="1" hangingPunct="1">
              <a:lnSpc>
                <a:spcPct val="90000"/>
              </a:lnSpc>
              <a:defRPr/>
            </a:pPr>
            <a:r>
              <a:rPr lang="en-US" dirty="0" err="1" smtClean="0"/>
              <a:t>Silvaner</a:t>
            </a:r>
            <a:r>
              <a:rPr lang="en-US" dirty="0" smtClean="0"/>
              <a:t> 12%</a:t>
            </a:r>
          </a:p>
          <a:p>
            <a:pPr lvl="1" eaLnBrk="1" hangingPunct="1">
              <a:lnSpc>
                <a:spcPct val="90000"/>
              </a:lnSpc>
              <a:defRPr/>
            </a:pPr>
            <a:r>
              <a:rPr lang="en-US" dirty="0" smtClean="0"/>
              <a:t>Riesling10%</a:t>
            </a:r>
          </a:p>
          <a:p>
            <a:pPr eaLnBrk="1" hangingPunct="1">
              <a:lnSpc>
                <a:spcPct val="90000"/>
              </a:lnSpc>
              <a:defRPr/>
            </a:pPr>
            <a:r>
              <a:rPr lang="en-US" dirty="0" smtClean="0"/>
              <a:t>Popular Villages: </a:t>
            </a:r>
            <a:r>
              <a:rPr lang="en-US" dirty="0" err="1" smtClean="0"/>
              <a:t>Nierstein</a:t>
            </a:r>
            <a:r>
              <a:rPr lang="en-US" dirty="0" smtClean="0"/>
              <a:t> &amp; </a:t>
            </a:r>
            <a:r>
              <a:rPr lang="en-US" dirty="0" err="1" smtClean="0"/>
              <a:t>Nackenheim</a:t>
            </a:r>
            <a:endParaRPr lang="en-US" dirty="0" smtClean="0"/>
          </a:p>
          <a:p>
            <a:pPr lvl="1" eaLnBrk="1" hangingPunct="1">
              <a:lnSpc>
                <a:spcPct val="90000"/>
              </a:lnSpc>
              <a:defRPr/>
            </a:pPr>
            <a:r>
              <a:rPr lang="en-US" dirty="0" smtClean="0"/>
              <a:t>Eastern facing slopes</a:t>
            </a:r>
          </a:p>
        </p:txBody>
      </p:sp>
      <p:pic>
        <p:nvPicPr>
          <p:cNvPr id="5122" name="Picture 2" descr="http://www.germanwineusa.com/images/regions_rheinhessen.jpg"/>
          <p:cNvPicPr>
            <a:picLocks noChangeAspect="1" noChangeArrowheads="1"/>
          </p:cNvPicPr>
          <p:nvPr/>
        </p:nvPicPr>
        <p:blipFill>
          <a:blip r:embed="rId2" cstate="print"/>
          <a:srcRect/>
          <a:stretch>
            <a:fillRect/>
          </a:stretch>
        </p:blipFill>
        <p:spPr bwMode="auto">
          <a:xfrm>
            <a:off x="0" y="0"/>
            <a:ext cx="9144000" cy="3467102"/>
          </a:xfrm>
          <a:prstGeom prst="rect">
            <a:avLst/>
          </a:prstGeom>
          <a:noFill/>
        </p:spPr>
      </p:pic>
      <p:sp>
        <p:nvSpPr>
          <p:cNvPr id="55298" name="Rectangle 2"/>
          <p:cNvSpPr>
            <a:spLocks noGrp="1" noChangeArrowheads="1"/>
          </p:cNvSpPr>
          <p:nvPr>
            <p:ph type="title"/>
          </p:nvPr>
        </p:nvSpPr>
        <p:spPr>
          <a:xfrm>
            <a:off x="0" y="0"/>
            <a:ext cx="9144000" cy="914400"/>
          </a:xfrm>
        </p:spPr>
        <p:txBody>
          <a:bodyPr/>
          <a:lstStyle/>
          <a:p>
            <a:pPr algn="ctr" eaLnBrk="1" hangingPunct="1">
              <a:defRPr/>
            </a:pPr>
            <a:r>
              <a:rPr lang="en-US" dirty="0" err="1" smtClean="0">
                <a:solidFill>
                  <a:schemeClr val="bg1"/>
                </a:solidFill>
              </a:rPr>
              <a:t>Rheinhessen</a:t>
            </a:r>
            <a:endParaRPr lang="en-US" dirty="0" smtClean="0">
              <a:solidFill>
                <a:schemeClr val="bg1"/>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Ahr</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On the fringe of the protective Eifel Hills.</a:t>
            </a:r>
          </a:p>
          <a:p>
            <a:r>
              <a:rPr lang="en-US" dirty="0" smtClean="0"/>
              <a:t>Climate:</a:t>
            </a:r>
          </a:p>
          <a:p>
            <a:pPr lvl="1"/>
            <a:r>
              <a:rPr lang="en-US" dirty="0" smtClean="0"/>
              <a:t>Mild and favorable, </a:t>
            </a:r>
          </a:p>
          <a:p>
            <a:pPr lvl="1"/>
            <a:r>
              <a:rPr lang="en-US" dirty="0" smtClean="0"/>
              <a:t>Warner in steeper sites</a:t>
            </a:r>
          </a:p>
          <a:p>
            <a:r>
              <a:rPr lang="en-US" dirty="0" smtClean="0"/>
              <a:t>Soil types:</a:t>
            </a:r>
          </a:p>
          <a:p>
            <a:pPr lvl="1"/>
            <a:r>
              <a:rPr lang="en-US" dirty="0" smtClean="0"/>
              <a:t>slate, volcanic stone and rocky soils in the middle </a:t>
            </a:r>
          </a:p>
          <a:p>
            <a:r>
              <a:rPr lang="en-US" dirty="0" smtClean="0"/>
              <a:t>District ·</a:t>
            </a:r>
          </a:p>
          <a:p>
            <a:r>
              <a:rPr lang="en-US" dirty="0" smtClean="0"/>
              <a:t>Grape varieties, mostly red</a:t>
            </a:r>
            <a:br>
              <a:rPr lang="en-US" dirty="0" smtClean="0"/>
            </a:br>
            <a:r>
              <a:rPr lang="en-US" dirty="0" err="1" smtClean="0"/>
              <a:t>Spätburgunder</a:t>
            </a:r>
            <a:r>
              <a:rPr lang="en-US" dirty="0" smtClean="0"/>
              <a:t>, </a:t>
            </a:r>
            <a:r>
              <a:rPr lang="en-US" dirty="0" err="1" smtClean="0"/>
              <a:t>Portugieser</a:t>
            </a:r>
            <a:r>
              <a:rPr lang="en-US" dirty="0" smtClean="0"/>
              <a:t>, Riesling</a:t>
            </a:r>
            <a:endParaRPr lang="en-US" dirty="0"/>
          </a:p>
        </p:txBody>
      </p:sp>
      <p:sp>
        <p:nvSpPr>
          <p:cNvPr id="4" name="TextBox 3"/>
          <p:cNvSpPr txBox="1"/>
          <p:nvPr/>
        </p:nvSpPr>
        <p:spPr>
          <a:xfrm>
            <a:off x="381000" y="6324600"/>
            <a:ext cx="3505200" cy="369332"/>
          </a:xfrm>
          <a:prstGeom prst="rect">
            <a:avLst/>
          </a:prstGeom>
          <a:noFill/>
        </p:spPr>
        <p:txBody>
          <a:bodyPr wrap="square" rtlCol="0">
            <a:spAutoFit/>
          </a:bodyPr>
          <a:lstStyle/>
          <a:p>
            <a:r>
              <a:rPr lang="en-US" dirty="0" smtClean="0"/>
              <a:t>Source: </a:t>
            </a:r>
            <a:r>
              <a:rPr lang="en-US" dirty="0" smtClean="0">
                <a:hlinkClick r:id="rId3"/>
              </a:rPr>
              <a:t>Wines of Germany USA</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304800" y="4800600"/>
            <a:ext cx="8839200" cy="2057400"/>
          </a:xfrm>
        </p:spPr>
        <p:txBody>
          <a:bodyPr>
            <a:normAutofit lnSpcReduction="10000"/>
          </a:bodyPr>
          <a:lstStyle/>
          <a:p>
            <a:r>
              <a:rPr lang="en-US" sz="2000" b="1" dirty="0" smtClean="0"/>
              <a:t>White Grape Variety: </a:t>
            </a:r>
            <a:r>
              <a:rPr lang="en-US" sz="2000" b="1" dirty="0" err="1" smtClean="0"/>
              <a:t>Grüner</a:t>
            </a:r>
            <a:r>
              <a:rPr lang="en-US" sz="2000" b="1" dirty="0" smtClean="0"/>
              <a:t> </a:t>
            </a:r>
            <a:r>
              <a:rPr lang="en-US" sz="2000" b="1" dirty="0" err="1" smtClean="0"/>
              <a:t>Veltliner</a:t>
            </a:r>
            <a:r>
              <a:rPr lang="en-US" sz="2000" dirty="0" smtClean="0"/>
              <a:t>  one-third of Austria’s vines. Indigenous to Austria, this grape produces spicy white wines with firm acidity.</a:t>
            </a:r>
          </a:p>
          <a:p>
            <a:r>
              <a:rPr lang="en-US" sz="2000" b="1" dirty="0" smtClean="0"/>
              <a:t>Red Grape Variety</a:t>
            </a:r>
            <a:r>
              <a:rPr lang="en-US" sz="2000" dirty="0" smtClean="0"/>
              <a:t>: </a:t>
            </a:r>
            <a:r>
              <a:rPr lang="en-US" sz="2000" b="1" dirty="0" err="1" smtClean="0"/>
              <a:t>Zweigelt</a:t>
            </a:r>
            <a:r>
              <a:rPr lang="en-US" sz="2000" b="1" dirty="0" smtClean="0"/>
              <a:t> </a:t>
            </a:r>
            <a:r>
              <a:rPr lang="en-US" sz="2000" dirty="0" smtClean="0"/>
              <a:t>Mature, </a:t>
            </a:r>
            <a:r>
              <a:rPr lang="en-US" sz="2000" i="1" dirty="0" smtClean="0">
                <a:hlinkClick r:id="rId2"/>
              </a:rPr>
              <a:t>full-bodied</a:t>
            </a:r>
            <a:r>
              <a:rPr lang="en-US" sz="2000" dirty="0" smtClean="0"/>
              <a:t> and long-living wines deliver tones of black cherry. High-quality wines are matured in barrels</a:t>
            </a:r>
          </a:p>
          <a:p>
            <a:r>
              <a:rPr lang="en-US" sz="2000" b="1" dirty="0" smtClean="0"/>
              <a:t>Climate</a:t>
            </a:r>
            <a:r>
              <a:rPr lang="en-US" sz="2000" dirty="0" smtClean="0"/>
              <a:t>: continental, with cold winters and mild summers, 200 day season</a:t>
            </a:r>
          </a:p>
          <a:p>
            <a:r>
              <a:rPr lang="en-US" sz="2000" b="1" dirty="0" smtClean="0"/>
              <a:t>Explore More</a:t>
            </a:r>
            <a:r>
              <a:rPr lang="en-US" sz="2000" dirty="0" smtClean="0"/>
              <a:t>: </a:t>
            </a:r>
            <a:r>
              <a:rPr lang="en-US" sz="2000" dirty="0" smtClean="0">
                <a:hlinkClick r:id="rId3"/>
              </a:rPr>
              <a:t>http://www.austrianwine.com/</a:t>
            </a:r>
            <a:r>
              <a:rPr lang="en-US" sz="2000" dirty="0" smtClean="0"/>
              <a:t> </a:t>
            </a:r>
            <a:endParaRPr lang="en-US" sz="2000" dirty="0"/>
          </a:p>
        </p:txBody>
      </p:sp>
      <p:pic>
        <p:nvPicPr>
          <p:cNvPr id="1030" name="Picture 6" descr="http://winetravelguides.files.wordpress.com/2010/12/austria-map.jpg"/>
          <p:cNvPicPr>
            <a:picLocks noChangeAspect="1" noChangeArrowheads="1"/>
          </p:cNvPicPr>
          <p:nvPr/>
        </p:nvPicPr>
        <p:blipFill>
          <a:blip r:embed="rId4" cstate="print"/>
          <a:srcRect/>
          <a:stretch>
            <a:fillRect/>
          </a:stretch>
        </p:blipFill>
        <p:spPr bwMode="auto">
          <a:xfrm>
            <a:off x="1828800" y="228600"/>
            <a:ext cx="6400800" cy="452004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8" name="TextBox 7"/>
          <p:cNvSpPr txBox="1"/>
          <p:nvPr/>
        </p:nvSpPr>
        <p:spPr>
          <a:xfrm>
            <a:off x="457200" y="304800"/>
            <a:ext cx="1292662" cy="4114800"/>
          </a:xfrm>
          <a:prstGeom prst="rect">
            <a:avLst/>
          </a:prstGeom>
          <a:noFill/>
        </p:spPr>
        <p:txBody>
          <a:bodyPr vert="vert270" wrap="square" rtlCol="0">
            <a:spAutoFit/>
          </a:bodyPr>
          <a:lstStyle/>
          <a:p>
            <a:r>
              <a:rPr lang="en-US" sz="7200" dirty="0" smtClean="0">
                <a:solidFill>
                  <a:schemeClr val="accent2">
                    <a:lumMod val="60000"/>
                    <a:lumOff val="40000"/>
                  </a:schemeClr>
                </a:solidFill>
                <a:effectLst>
                  <a:outerShdw blurRad="38100" dist="38100" dir="2700000" algn="tl">
                    <a:srgbClr val="000000">
                      <a:alpha val="43137"/>
                    </a:srgbClr>
                  </a:outerShdw>
                </a:effectLst>
              </a:rPr>
              <a:t>Austria</a:t>
            </a:r>
            <a:endParaRPr lang="en-US" sz="7200" dirty="0">
              <a:solidFill>
                <a:schemeClr val="accent2">
                  <a:lumMod val="60000"/>
                  <a:lumOff val="40000"/>
                </a:schemeClr>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anim calcmode="lin" valueType="num">
                                      <p:cBhvr additive="base">
                                        <p:cTn id="25"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458200" cy="1143000"/>
          </a:xfrm>
        </p:spPr>
        <p:txBody>
          <a:bodyPr>
            <a:normAutofit/>
          </a:bodyPr>
          <a:lstStyle/>
          <a:p>
            <a:r>
              <a:rPr lang="en-US" dirty="0" smtClean="0"/>
              <a:t>Terms To Know</a:t>
            </a:r>
            <a:endParaRPr lang="en-US" dirty="0"/>
          </a:p>
        </p:txBody>
      </p:sp>
      <p:sp>
        <p:nvSpPr>
          <p:cNvPr id="3" name="Content Placeholder 2"/>
          <p:cNvSpPr>
            <a:spLocks noGrp="1"/>
          </p:cNvSpPr>
          <p:nvPr>
            <p:ph sz="half" idx="1"/>
          </p:nvPr>
        </p:nvSpPr>
        <p:spPr/>
        <p:txBody>
          <a:bodyPr>
            <a:normAutofit lnSpcReduction="10000"/>
          </a:bodyPr>
          <a:lstStyle/>
          <a:p>
            <a:r>
              <a:rPr lang="en-US" sz="3200" dirty="0" err="1" smtClean="0"/>
              <a:t>Bereich</a:t>
            </a:r>
            <a:endParaRPr lang="en-US" sz="3200" dirty="0" smtClean="0"/>
          </a:p>
          <a:p>
            <a:r>
              <a:rPr lang="en-US" sz="3200" dirty="0" err="1" smtClean="0"/>
              <a:t>Einzellage</a:t>
            </a:r>
            <a:endParaRPr lang="en-US" sz="3200" dirty="0" smtClean="0"/>
          </a:p>
          <a:p>
            <a:r>
              <a:rPr lang="en-US" sz="3200" dirty="0" err="1" smtClean="0"/>
              <a:t>Eiswein</a:t>
            </a:r>
            <a:endParaRPr lang="en-US" sz="3200" dirty="0" smtClean="0"/>
          </a:p>
          <a:p>
            <a:r>
              <a:rPr lang="en-US" sz="3200" smtClean="0"/>
              <a:t>Grosslage</a:t>
            </a:r>
            <a:endParaRPr lang="en-US" sz="3200" dirty="0" smtClean="0"/>
          </a:p>
          <a:p>
            <a:r>
              <a:rPr lang="en-US" sz="3200" dirty="0" err="1" smtClean="0"/>
              <a:t>Halbtrocken</a:t>
            </a:r>
            <a:endParaRPr lang="en-US" sz="3200" dirty="0" smtClean="0"/>
          </a:p>
          <a:p>
            <a:r>
              <a:rPr lang="en-US" sz="3200" dirty="0" err="1" smtClean="0"/>
              <a:t>Trocken</a:t>
            </a:r>
            <a:endParaRPr lang="en-US" sz="3200" dirty="0" smtClean="0"/>
          </a:p>
          <a:p>
            <a:r>
              <a:rPr lang="en-US" sz="3200" dirty="0" err="1" smtClean="0"/>
              <a:t>Landwein</a:t>
            </a:r>
            <a:endParaRPr lang="en-US" sz="3200" dirty="0" smtClean="0"/>
          </a:p>
        </p:txBody>
      </p:sp>
      <p:sp>
        <p:nvSpPr>
          <p:cNvPr id="4" name="Content Placeholder 3"/>
          <p:cNvSpPr>
            <a:spLocks noGrp="1"/>
          </p:cNvSpPr>
          <p:nvPr>
            <p:ph sz="half" idx="2"/>
          </p:nvPr>
        </p:nvSpPr>
        <p:spPr>
          <a:xfrm>
            <a:off x="3962400" y="1600200"/>
            <a:ext cx="4724400" cy="4525963"/>
          </a:xfrm>
        </p:spPr>
        <p:txBody>
          <a:bodyPr>
            <a:normAutofit lnSpcReduction="10000"/>
          </a:bodyPr>
          <a:lstStyle/>
          <a:p>
            <a:r>
              <a:rPr lang="en-US" sz="3200" dirty="0" err="1" smtClean="0"/>
              <a:t>Auslese</a:t>
            </a:r>
            <a:endParaRPr lang="en-US" sz="3200" dirty="0" smtClean="0"/>
          </a:p>
          <a:p>
            <a:r>
              <a:rPr lang="en-US" sz="3200" dirty="0" err="1" smtClean="0"/>
              <a:t>Beerenauslese</a:t>
            </a:r>
            <a:endParaRPr lang="en-US" sz="3200" dirty="0" smtClean="0"/>
          </a:p>
          <a:p>
            <a:r>
              <a:rPr lang="en-US" sz="3200" dirty="0" err="1" smtClean="0"/>
              <a:t>Trockenbeerenauslese</a:t>
            </a:r>
            <a:endParaRPr lang="en-US" sz="3200" dirty="0" smtClean="0"/>
          </a:p>
          <a:p>
            <a:r>
              <a:rPr lang="en-US" sz="3200" dirty="0" err="1" smtClean="0"/>
              <a:t>Kabinett</a:t>
            </a:r>
            <a:endParaRPr lang="en-US" sz="3200" dirty="0" smtClean="0"/>
          </a:p>
          <a:p>
            <a:r>
              <a:rPr lang="en-US" sz="3200" dirty="0" err="1" smtClean="0"/>
              <a:t>Spatlese</a:t>
            </a:r>
            <a:endParaRPr lang="en-US" sz="3200" dirty="0" smtClean="0"/>
          </a:p>
          <a:p>
            <a:r>
              <a:rPr lang="en-US" sz="3200" dirty="0" err="1" smtClean="0"/>
              <a:t>Tafelwein</a:t>
            </a:r>
            <a:endParaRPr lang="en-US" sz="3200" dirty="0" smtClean="0"/>
          </a:p>
          <a:p>
            <a:r>
              <a:rPr lang="en-US" sz="3200" dirty="0" err="1" smtClean="0"/>
              <a:t>QbA</a:t>
            </a:r>
            <a:endParaRPr lang="en-US" sz="3200" dirty="0" smtClean="0"/>
          </a:p>
          <a:p>
            <a:r>
              <a:rPr lang="en-US" sz="3200" dirty="0" err="1" smtClean="0"/>
              <a:t>QmP</a:t>
            </a:r>
            <a:endParaRPr lang="en-US" sz="3200" dirty="0" smtClean="0"/>
          </a:p>
          <a:p>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457200" y="274638"/>
            <a:ext cx="8305800" cy="1143000"/>
          </a:xfrm>
        </p:spPr>
        <p:txBody>
          <a:bodyPr>
            <a:normAutofit fontScale="90000"/>
          </a:bodyPr>
          <a:lstStyle/>
          <a:p>
            <a:pPr algn="ctr" eaLnBrk="1" hangingPunct="1">
              <a:defRPr/>
            </a:pPr>
            <a:r>
              <a:rPr lang="en-US" dirty="0" smtClean="0">
                <a:solidFill>
                  <a:schemeClr val="accent2">
                    <a:lumMod val="60000"/>
                    <a:lumOff val="40000"/>
                  </a:schemeClr>
                </a:solidFill>
              </a:rPr>
              <a:t>How does the climate affect the way grapes are grown in Germany?</a:t>
            </a:r>
            <a:br>
              <a:rPr lang="en-US" dirty="0" smtClean="0">
                <a:solidFill>
                  <a:schemeClr val="accent2">
                    <a:lumMod val="60000"/>
                    <a:lumOff val="40000"/>
                  </a:schemeClr>
                </a:solidFill>
              </a:rPr>
            </a:br>
            <a:r>
              <a:rPr lang="en-US" sz="4000" b="1" dirty="0" smtClean="0">
                <a:solidFill>
                  <a:schemeClr val="accent2">
                    <a:lumMod val="60000"/>
                    <a:lumOff val="40000"/>
                  </a:schemeClr>
                </a:solidFill>
              </a:rPr>
              <a:t>How does this affect the taste of the wine?</a:t>
            </a:r>
            <a:endParaRPr lang="en-US" b="1" dirty="0" smtClean="0">
              <a:solidFill>
                <a:schemeClr val="accent2">
                  <a:lumMod val="60000"/>
                  <a:lumOff val="40000"/>
                </a:schemeClr>
              </a:solidFill>
            </a:endParaRPr>
          </a:p>
        </p:txBody>
      </p:sp>
      <p:sp>
        <p:nvSpPr>
          <p:cNvPr id="27651" name="Rectangle 3"/>
          <p:cNvSpPr>
            <a:spLocks noGrp="1" noChangeArrowheads="1"/>
          </p:cNvSpPr>
          <p:nvPr>
            <p:ph idx="1"/>
          </p:nvPr>
        </p:nvSpPr>
        <p:spPr>
          <a:xfrm>
            <a:off x="457200" y="6218237"/>
            <a:ext cx="8153400" cy="639763"/>
          </a:xfrm>
        </p:spPr>
        <p:txBody>
          <a:bodyPr>
            <a:normAutofit/>
          </a:bodyPr>
          <a:lstStyle/>
          <a:p>
            <a:pPr algn="ctr" eaLnBrk="1" hangingPunct="1">
              <a:lnSpc>
                <a:spcPct val="90000"/>
              </a:lnSpc>
              <a:buNone/>
              <a:defRPr/>
            </a:pPr>
            <a:r>
              <a:rPr lang="en-US" sz="2800" dirty="0" smtClean="0"/>
              <a:t>Photo of Mosel</a:t>
            </a:r>
            <a:endParaRPr lang="en-US" sz="2800" dirty="0" smtClean="0"/>
          </a:p>
        </p:txBody>
      </p:sp>
      <p:pic>
        <p:nvPicPr>
          <p:cNvPr id="30724" name="Picture 4" descr="http://i.ytimg.com/vi/5YfiZMW3j6o/maxresdefault.jpg"/>
          <p:cNvPicPr>
            <a:picLocks noChangeAspect="1" noChangeArrowheads="1"/>
          </p:cNvPicPr>
          <p:nvPr/>
        </p:nvPicPr>
        <p:blipFill>
          <a:blip r:embed="rId3" cstate="print"/>
          <a:srcRect/>
          <a:stretch>
            <a:fillRect/>
          </a:stretch>
        </p:blipFill>
        <p:spPr bwMode="auto">
          <a:xfrm>
            <a:off x="809116" y="1752600"/>
            <a:ext cx="7725284" cy="43434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7651">
                                            <p:txEl>
                                              <p:pRg st="0" end="0"/>
                                            </p:txEl>
                                          </p:spTgt>
                                        </p:tgtEl>
                                        <p:attrNameLst>
                                          <p:attrName>style.visibility</p:attrName>
                                        </p:attrNameLst>
                                      </p:cBhvr>
                                      <p:to>
                                        <p:strVal val="visible"/>
                                      </p:to>
                                    </p:set>
                                    <p:animEffect transition="in" filter="fade">
                                      <p:cBhvr>
                                        <p:cTn id="7" dur="1000"/>
                                        <p:tgtEl>
                                          <p:spTgt spid="2765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1"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534400" cy="1143000"/>
          </a:xfrm>
        </p:spPr>
        <p:txBody>
          <a:bodyPr>
            <a:normAutofit fontScale="90000"/>
          </a:bodyPr>
          <a:lstStyle/>
          <a:p>
            <a:pPr algn="ctr"/>
            <a:r>
              <a:rPr kumimoji="0" lang="en-US" sz="4600" kern="1200" dirty="0" smtClean="0">
                <a:solidFill>
                  <a:schemeClr val="tx1"/>
                </a:solidFill>
                <a:latin typeface="+mj-lt"/>
                <a:ea typeface="+mj-ea"/>
                <a:cs typeface="+mj-cs"/>
              </a:rPr>
              <a:t>Selective Vineyard </a:t>
            </a:r>
            <a:r>
              <a:rPr lang="en-US" dirty="0" smtClean="0"/>
              <a:t>S</a:t>
            </a:r>
            <a:r>
              <a:rPr kumimoji="0" lang="en-US" sz="4600" kern="1200" dirty="0" smtClean="0">
                <a:solidFill>
                  <a:schemeClr val="tx1"/>
                </a:solidFill>
                <a:latin typeface="+mj-lt"/>
                <a:ea typeface="+mj-ea"/>
                <a:cs typeface="+mj-cs"/>
              </a:rPr>
              <a:t>ites </a:t>
            </a:r>
            <a:br>
              <a:rPr kumimoji="0" lang="en-US" sz="4600" kern="1200" dirty="0" smtClean="0">
                <a:solidFill>
                  <a:schemeClr val="tx1"/>
                </a:solidFill>
                <a:latin typeface="+mj-lt"/>
                <a:ea typeface="+mj-ea"/>
                <a:cs typeface="+mj-cs"/>
              </a:rPr>
            </a:br>
            <a:r>
              <a:rPr kumimoji="0" lang="en-US" sz="4600" kern="1200" dirty="0" smtClean="0">
                <a:solidFill>
                  <a:schemeClr val="tx1"/>
                </a:solidFill>
                <a:latin typeface="+mj-lt"/>
                <a:ea typeface="+mj-ea"/>
                <a:cs typeface="+mj-cs"/>
              </a:rPr>
              <a:t>Near Rivers and Steep Banks</a:t>
            </a:r>
            <a:endParaRPr lang="en-US" dirty="0"/>
          </a:p>
        </p:txBody>
      </p:sp>
      <p:sp>
        <p:nvSpPr>
          <p:cNvPr id="3" name="Content Placeholder 2"/>
          <p:cNvSpPr>
            <a:spLocks noGrp="1"/>
          </p:cNvSpPr>
          <p:nvPr>
            <p:ph idx="1"/>
          </p:nvPr>
        </p:nvSpPr>
        <p:spPr>
          <a:xfrm>
            <a:off x="2286000" y="6553200"/>
            <a:ext cx="5257800" cy="457200"/>
          </a:xfrm>
        </p:spPr>
        <p:txBody>
          <a:bodyPr>
            <a:normAutofit fontScale="62500" lnSpcReduction="20000"/>
          </a:bodyPr>
          <a:lstStyle/>
          <a:p>
            <a:pPr>
              <a:buNone/>
            </a:pPr>
            <a:r>
              <a:rPr lang="en-US" b="1" dirty="0" smtClean="0"/>
              <a:t>Württemberg </a:t>
            </a:r>
            <a:r>
              <a:rPr lang="en-US" b="1" dirty="0" err="1" smtClean="0"/>
              <a:t>Anbaugebeit</a:t>
            </a:r>
            <a:r>
              <a:rPr lang="en-US" b="1" dirty="0" smtClean="0"/>
              <a:t> </a:t>
            </a:r>
            <a:r>
              <a:rPr lang="en-US" b="1" dirty="0" smtClean="0"/>
              <a:t>(wine region)</a:t>
            </a:r>
          </a:p>
          <a:p>
            <a:pPr>
              <a:buNone/>
            </a:pPr>
            <a:endParaRPr lang="en-US" dirty="0"/>
          </a:p>
        </p:txBody>
      </p:sp>
      <p:pic>
        <p:nvPicPr>
          <p:cNvPr id="4" name="Picture 2" descr="http://upload.wikimedia.org/wikipedia/commons/b/bf/Cannstatter_Zuckerle_2.jpg"/>
          <p:cNvPicPr>
            <a:picLocks noChangeAspect="1" noChangeArrowheads="1"/>
          </p:cNvPicPr>
          <p:nvPr/>
        </p:nvPicPr>
        <p:blipFill>
          <a:blip r:embed="rId3" cstate="print"/>
          <a:srcRect/>
          <a:stretch>
            <a:fillRect/>
          </a:stretch>
        </p:blipFill>
        <p:spPr bwMode="auto">
          <a:xfrm>
            <a:off x="1143000" y="1544339"/>
            <a:ext cx="7162800" cy="5008861"/>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2"/>
          </p:nvPr>
        </p:nvSpPr>
        <p:spPr>
          <a:xfrm>
            <a:off x="228600" y="0"/>
            <a:ext cx="4267200" cy="1538176"/>
          </a:xfrm>
        </p:spPr>
        <p:txBody>
          <a:bodyPr>
            <a:noAutofit/>
          </a:bodyPr>
          <a:lstStyle/>
          <a:p>
            <a:r>
              <a:rPr lang="en-US" sz="3200" dirty="0" smtClean="0">
                <a:solidFill>
                  <a:schemeClr val="accent2">
                    <a:lumMod val="60000"/>
                    <a:lumOff val="40000"/>
                  </a:schemeClr>
                </a:solidFill>
              </a:rPr>
              <a:t>Germany is </a:t>
            </a:r>
          </a:p>
          <a:p>
            <a:r>
              <a:rPr lang="en-US" sz="3200" dirty="0" smtClean="0">
                <a:solidFill>
                  <a:schemeClr val="accent2">
                    <a:lumMod val="60000"/>
                    <a:lumOff val="40000"/>
                  </a:schemeClr>
                </a:solidFill>
              </a:rPr>
              <a:t>Riesling Country</a:t>
            </a:r>
            <a:endParaRPr lang="en-US" sz="3200" dirty="0">
              <a:solidFill>
                <a:schemeClr val="accent2">
                  <a:lumMod val="60000"/>
                  <a:lumOff val="40000"/>
                </a:schemeClr>
              </a:solidFill>
            </a:endParaRPr>
          </a:p>
        </p:txBody>
      </p:sp>
      <p:sp>
        <p:nvSpPr>
          <p:cNvPr id="5" name="Content Placeholder 4"/>
          <p:cNvSpPr>
            <a:spLocks noGrp="1"/>
          </p:cNvSpPr>
          <p:nvPr>
            <p:ph sz="half" idx="1"/>
          </p:nvPr>
        </p:nvSpPr>
        <p:spPr>
          <a:xfrm>
            <a:off x="152400" y="2362200"/>
            <a:ext cx="7086600" cy="3429000"/>
          </a:xfrm>
        </p:spPr>
        <p:txBody>
          <a:bodyPr>
            <a:normAutofit/>
          </a:bodyPr>
          <a:lstStyle/>
          <a:p>
            <a:pPr>
              <a:buNone/>
            </a:pPr>
            <a:r>
              <a:rPr lang="en-US" sz="2400" u="sng" dirty="0" smtClean="0"/>
              <a:t>Of all White </a:t>
            </a:r>
            <a:r>
              <a:rPr lang="en-US" sz="2400" u="sng" dirty="0" smtClean="0"/>
              <a:t>Grapes</a:t>
            </a:r>
          </a:p>
          <a:p>
            <a:pPr>
              <a:buNone/>
            </a:pPr>
            <a:r>
              <a:rPr lang="en-US" sz="2400" dirty="0" smtClean="0"/>
              <a:t>Riesling (22%)</a:t>
            </a:r>
          </a:p>
          <a:p>
            <a:pPr>
              <a:buNone/>
            </a:pPr>
            <a:r>
              <a:rPr lang="en-US" sz="2400" dirty="0" err="1" smtClean="0"/>
              <a:t>Müller</a:t>
            </a:r>
            <a:r>
              <a:rPr lang="en-US" sz="2400" dirty="0" smtClean="0"/>
              <a:t>-Thurgau (13.3%)</a:t>
            </a:r>
          </a:p>
          <a:p>
            <a:pPr>
              <a:buNone/>
            </a:pPr>
            <a:endParaRPr lang="en-US" sz="2400" dirty="0" smtClean="0"/>
          </a:p>
          <a:p>
            <a:pPr>
              <a:buNone/>
            </a:pPr>
            <a:r>
              <a:rPr lang="en-US" sz="2400" u="sng" dirty="0" smtClean="0"/>
              <a:t>Of all Red </a:t>
            </a:r>
            <a:r>
              <a:rPr lang="en-US" sz="2400" u="sng" dirty="0" smtClean="0"/>
              <a:t>Grapes</a:t>
            </a:r>
          </a:p>
          <a:p>
            <a:pPr>
              <a:buNone/>
            </a:pPr>
            <a:r>
              <a:rPr lang="en-US" sz="2400" dirty="0" err="1" smtClean="0"/>
              <a:t>Spätburgunder</a:t>
            </a:r>
            <a:r>
              <a:rPr lang="en-US" sz="2400" dirty="0" smtClean="0"/>
              <a:t> (11%)</a:t>
            </a:r>
            <a:endParaRPr lang="en-US" sz="2400" dirty="0"/>
          </a:p>
        </p:txBody>
      </p:sp>
      <p:sp>
        <p:nvSpPr>
          <p:cNvPr id="7" name="Rectangle 6"/>
          <p:cNvSpPr/>
          <p:nvPr/>
        </p:nvSpPr>
        <p:spPr>
          <a:xfrm>
            <a:off x="457200" y="6367046"/>
            <a:ext cx="8458200" cy="338554"/>
          </a:xfrm>
          <a:prstGeom prst="rect">
            <a:avLst/>
          </a:prstGeom>
        </p:spPr>
        <p:txBody>
          <a:bodyPr wrap="square">
            <a:spAutoFit/>
          </a:bodyPr>
          <a:lstStyle/>
          <a:p>
            <a:r>
              <a:rPr lang="en-US" sz="1600" dirty="0" smtClean="0"/>
              <a:t>Explore More: </a:t>
            </a:r>
            <a:r>
              <a:rPr lang="en-US" sz="1600" dirty="0" smtClean="0">
                <a:hlinkClick r:id="rId2"/>
              </a:rPr>
              <a:t>http://www.germanwineusa.com/download/pdf/white-vs-red-production.pdf</a:t>
            </a:r>
            <a:r>
              <a:rPr lang="en-US" sz="1600" dirty="0" smtClean="0"/>
              <a:t> </a:t>
            </a:r>
            <a:endParaRPr lang="en-US" sz="1600" dirty="0"/>
          </a:p>
        </p:txBody>
      </p:sp>
      <p:pic>
        <p:nvPicPr>
          <p:cNvPr id="49153" name="Picture 1"/>
          <p:cNvPicPr>
            <a:picLocks noChangeAspect="1" noChangeArrowheads="1"/>
          </p:cNvPicPr>
          <p:nvPr/>
        </p:nvPicPr>
        <p:blipFill>
          <a:blip r:embed="rId3" cstate="print"/>
          <a:srcRect l="29777" t="19792" r="31342" b="6250"/>
          <a:stretch>
            <a:fillRect/>
          </a:stretch>
        </p:blipFill>
        <p:spPr bwMode="auto">
          <a:xfrm>
            <a:off x="3581400" y="304800"/>
            <a:ext cx="5486400" cy="5867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defRPr/>
            </a:pPr>
            <a:r>
              <a:rPr lang="en-US" dirty="0" smtClean="0">
                <a:solidFill>
                  <a:schemeClr val="accent2">
                    <a:lumMod val="60000"/>
                    <a:lumOff val="40000"/>
                  </a:schemeClr>
                </a:solidFill>
              </a:rPr>
              <a:t>Wine Styles</a:t>
            </a:r>
          </a:p>
        </p:txBody>
      </p:sp>
      <p:sp>
        <p:nvSpPr>
          <p:cNvPr id="31747" name="Rectangle 3"/>
          <p:cNvSpPr>
            <a:spLocks noGrp="1" noChangeArrowheads="1"/>
          </p:cNvSpPr>
          <p:nvPr>
            <p:ph idx="1"/>
          </p:nvPr>
        </p:nvSpPr>
        <p:spPr>
          <a:xfrm>
            <a:off x="457200" y="1600200"/>
            <a:ext cx="7467600" cy="4876800"/>
          </a:xfrm>
        </p:spPr>
        <p:txBody>
          <a:bodyPr>
            <a:normAutofit/>
          </a:bodyPr>
          <a:lstStyle/>
          <a:p>
            <a:pPr eaLnBrk="1" hangingPunct="1">
              <a:defRPr/>
            </a:pPr>
            <a:r>
              <a:rPr lang="en-US" dirty="0" smtClean="0"/>
              <a:t>Dry Still, Sweet Still and Sparkling (</a:t>
            </a:r>
            <a:r>
              <a:rPr lang="en-US" dirty="0" err="1" smtClean="0"/>
              <a:t>Sekt</a:t>
            </a:r>
            <a:r>
              <a:rPr lang="en-US" dirty="0" smtClean="0"/>
              <a:t>)</a:t>
            </a:r>
          </a:p>
          <a:p>
            <a:pPr eaLnBrk="1" hangingPunct="1">
              <a:defRPr/>
            </a:pPr>
            <a:r>
              <a:rPr lang="en-US" dirty="0" smtClean="0"/>
              <a:t>75% of German wines are white</a:t>
            </a:r>
          </a:p>
          <a:p>
            <a:pPr lvl="1" eaLnBrk="1" hangingPunct="1">
              <a:defRPr/>
            </a:pPr>
            <a:r>
              <a:rPr lang="en-US" dirty="0" smtClean="0"/>
              <a:t>Riesling</a:t>
            </a:r>
          </a:p>
          <a:p>
            <a:pPr lvl="1" eaLnBrk="1" hangingPunct="1">
              <a:defRPr/>
            </a:pPr>
            <a:r>
              <a:rPr lang="en-US" dirty="0" err="1" smtClean="0"/>
              <a:t>Müller</a:t>
            </a:r>
            <a:r>
              <a:rPr lang="en-US" dirty="0" smtClean="0"/>
              <a:t>-Thurgau</a:t>
            </a:r>
          </a:p>
          <a:p>
            <a:pPr lvl="1" eaLnBrk="1" hangingPunct="1">
              <a:defRPr/>
            </a:pPr>
            <a:r>
              <a:rPr lang="en-US" dirty="0" err="1" smtClean="0"/>
              <a:t>Silvaner</a:t>
            </a:r>
            <a:endParaRPr lang="en-US" dirty="0" smtClean="0"/>
          </a:p>
          <a:p>
            <a:pPr lvl="1" eaLnBrk="1" hangingPunct="1">
              <a:defRPr/>
            </a:pPr>
            <a:r>
              <a:rPr lang="en-US" dirty="0" err="1" smtClean="0"/>
              <a:t>Grauburgunder</a:t>
            </a:r>
            <a:r>
              <a:rPr lang="en-US" dirty="0" smtClean="0"/>
              <a:t> (Pinot Gris)</a:t>
            </a:r>
          </a:p>
          <a:p>
            <a:pPr lvl="1" eaLnBrk="1" hangingPunct="1">
              <a:defRPr/>
            </a:pPr>
            <a:r>
              <a:rPr lang="en-US" dirty="0" err="1" smtClean="0"/>
              <a:t>Weissburgunder</a:t>
            </a:r>
            <a:r>
              <a:rPr lang="en-US" dirty="0" smtClean="0"/>
              <a:t> (Pinot Blanc)</a:t>
            </a:r>
          </a:p>
          <a:p>
            <a:pPr eaLnBrk="1" hangingPunct="1">
              <a:defRPr/>
            </a:pPr>
            <a:r>
              <a:rPr lang="en-US" dirty="0" smtClean="0"/>
              <a:t>Red wine </a:t>
            </a:r>
          </a:p>
          <a:p>
            <a:pPr lvl="1">
              <a:defRPr/>
            </a:pPr>
            <a:r>
              <a:rPr lang="en-US" dirty="0" smtClean="0"/>
              <a:t>predominately </a:t>
            </a:r>
            <a:r>
              <a:rPr lang="en-US" dirty="0" err="1" smtClean="0"/>
              <a:t>Spätburgunder</a:t>
            </a:r>
            <a:r>
              <a:rPr lang="en-US" dirty="0" smtClean="0"/>
              <a:t> (Pinot Noir)</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defRPr/>
            </a:pPr>
            <a:r>
              <a:rPr lang="en-US" dirty="0" smtClean="0">
                <a:solidFill>
                  <a:schemeClr val="accent2">
                    <a:lumMod val="60000"/>
                    <a:lumOff val="40000"/>
                  </a:schemeClr>
                </a:solidFill>
              </a:rPr>
              <a:t>Wine Laws</a:t>
            </a:r>
          </a:p>
        </p:txBody>
      </p:sp>
      <p:sp>
        <p:nvSpPr>
          <p:cNvPr id="36867" name="Rectangle 3"/>
          <p:cNvSpPr>
            <a:spLocks noGrp="1" noChangeArrowheads="1"/>
          </p:cNvSpPr>
          <p:nvPr>
            <p:ph idx="1"/>
          </p:nvPr>
        </p:nvSpPr>
        <p:spPr>
          <a:xfrm>
            <a:off x="457200" y="1600200"/>
            <a:ext cx="8229600" cy="4525963"/>
          </a:xfrm>
        </p:spPr>
        <p:txBody>
          <a:bodyPr/>
          <a:lstStyle/>
          <a:p>
            <a:pPr eaLnBrk="1" hangingPunct="1">
              <a:defRPr/>
            </a:pPr>
            <a:r>
              <a:rPr lang="en-US" dirty="0" smtClean="0"/>
              <a:t>Laws are governed solely by sugar (</a:t>
            </a:r>
            <a:r>
              <a:rPr lang="en-US" dirty="0" err="1" smtClean="0"/>
              <a:t>oechsle</a:t>
            </a:r>
            <a:r>
              <a:rPr lang="en-US" dirty="0" smtClean="0"/>
              <a:t>) contend at harvest</a:t>
            </a:r>
          </a:p>
          <a:p>
            <a:pPr lvl="1" eaLnBrk="1" hangingPunct="1">
              <a:defRPr/>
            </a:pPr>
            <a:r>
              <a:rPr lang="en-US" dirty="0" smtClean="0"/>
              <a:t>NOT vineyard site</a:t>
            </a:r>
          </a:p>
          <a:p>
            <a:pPr lvl="1" eaLnBrk="1" hangingPunct="1">
              <a:defRPr/>
            </a:pPr>
            <a:r>
              <a:rPr lang="en-US" dirty="0" smtClean="0"/>
              <a:t>NOT historical preferences</a:t>
            </a:r>
          </a:p>
          <a:p>
            <a:pPr lvl="1" eaLnBrk="1" hangingPunct="1">
              <a:defRPr/>
            </a:pPr>
            <a:r>
              <a:rPr lang="en-US" dirty="0" smtClean="0"/>
              <a:t>NOT classifications</a:t>
            </a:r>
          </a:p>
          <a:p>
            <a:pPr lvl="1" eaLnBrk="1" hangingPunct="1">
              <a:defRPr/>
            </a:pPr>
            <a:r>
              <a:rPr lang="en-US" dirty="0" smtClean="0"/>
              <a:t>NOT sugar levels after fermentation</a:t>
            </a:r>
          </a:p>
          <a:p>
            <a:pPr eaLnBrk="1" hangingPunct="1">
              <a:defRPr/>
            </a:pPr>
            <a:r>
              <a:rPr lang="en-US" dirty="0" smtClean="0"/>
              <a:t>Labels identify origin, style and taste characteristics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defRPr/>
            </a:pPr>
            <a:r>
              <a:rPr lang="en-US" dirty="0" smtClean="0">
                <a:solidFill>
                  <a:schemeClr val="accent2">
                    <a:lumMod val="60000"/>
                    <a:lumOff val="40000"/>
                  </a:schemeClr>
                </a:solidFill>
              </a:rPr>
              <a:t>EU Wine Laws: Categories</a:t>
            </a:r>
          </a:p>
        </p:txBody>
      </p:sp>
      <p:graphicFrame>
        <p:nvGraphicFramePr>
          <p:cNvPr id="5" name="Diagram 4"/>
          <p:cNvGraphicFramePr/>
          <p:nvPr/>
        </p:nvGraphicFramePr>
        <p:xfrm>
          <a:off x="1143000" y="1397000"/>
          <a:ext cx="7162800" cy="5308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60000"/>
                    <a:lumOff val="40000"/>
                  </a:schemeClr>
                </a:solidFill>
              </a:rPr>
              <a:t>Wine Laws: </a:t>
            </a:r>
            <a:r>
              <a:rPr lang="en-US" dirty="0" err="1" smtClean="0">
                <a:solidFill>
                  <a:schemeClr val="accent2">
                    <a:lumMod val="60000"/>
                    <a:lumOff val="40000"/>
                  </a:schemeClr>
                </a:solidFill>
              </a:rPr>
              <a:t>Qualitätswein</a:t>
            </a:r>
            <a:endParaRPr lang="en-US" dirty="0">
              <a:solidFill>
                <a:schemeClr val="accent2">
                  <a:lumMod val="60000"/>
                  <a:lumOff val="40000"/>
                </a:schemeClr>
              </a:solidFill>
            </a:endParaRPr>
          </a:p>
        </p:txBody>
      </p:sp>
      <p:sp>
        <p:nvSpPr>
          <p:cNvPr id="3" name="Content Placeholder 2"/>
          <p:cNvSpPr>
            <a:spLocks noGrp="1"/>
          </p:cNvSpPr>
          <p:nvPr>
            <p:ph idx="1"/>
          </p:nvPr>
        </p:nvSpPr>
        <p:spPr/>
        <p:txBody>
          <a:bodyPr/>
          <a:lstStyle/>
          <a:p>
            <a:r>
              <a:rPr lang="en-US" dirty="0" smtClean="0"/>
              <a:t>Approved Grape Varieties</a:t>
            </a:r>
          </a:p>
          <a:p>
            <a:r>
              <a:rPr lang="en-US" dirty="0" smtClean="0"/>
              <a:t>Reflect natural flavor characteristics of grape and region</a:t>
            </a:r>
          </a:p>
          <a:p>
            <a:r>
              <a:rPr lang="en-US" dirty="0" smtClean="0"/>
              <a:t>Can be </a:t>
            </a:r>
            <a:r>
              <a:rPr lang="en-US" dirty="0" err="1" smtClean="0"/>
              <a:t>Chaptilized</a:t>
            </a:r>
            <a:r>
              <a:rPr lang="en-US" dirty="0" smtClean="0"/>
              <a:t> </a:t>
            </a:r>
          </a:p>
          <a:p>
            <a:r>
              <a:rPr lang="en-US" dirty="0" smtClean="0"/>
              <a:t>Can use </a:t>
            </a:r>
            <a:r>
              <a:rPr lang="en-US" i="1" dirty="0" err="1" smtClean="0"/>
              <a:t>Süssreserve</a:t>
            </a:r>
            <a:endParaRPr lang="en-US" i="1" dirty="0" smtClean="0"/>
          </a:p>
          <a:p>
            <a:r>
              <a:rPr lang="en-US" dirty="0" smtClean="0"/>
              <a:t>Grown in one of 13 </a:t>
            </a:r>
            <a:r>
              <a:rPr lang="en-US" i="1" dirty="0" err="1" smtClean="0"/>
              <a:t>Anbaugebiete</a:t>
            </a:r>
            <a:endParaRPr lang="en-US" i="1"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chnic">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2628</TotalTime>
  <Words>1434</Words>
  <Application>Microsoft Office PowerPoint</Application>
  <PresentationFormat>On-screen Show (4:3)</PresentationFormat>
  <Paragraphs>247</Paragraphs>
  <Slides>25</Slides>
  <Notes>13</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Technic</vt:lpstr>
      <vt:lpstr>Wines of Germany</vt:lpstr>
      <vt:lpstr>Learning Objectives</vt:lpstr>
      <vt:lpstr>How does the climate affect the way grapes are grown in Germany? How does this affect the taste of the wine?</vt:lpstr>
      <vt:lpstr>Selective Vineyard Sites  Near Rivers and Steep Banks</vt:lpstr>
      <vt:lpstr>Slide 5</vt:lpstr>
      <vt:lpstr>Wine Styles</vt:lpstr>
      <vt:lpstr>Wine Laws</vt:lpstr>
      <vt:lpstr>EU Wine Laws: Categories</vt:lpstr>
      <vt:lpstr>Wine Laws: Qualitätswein</vt:lpstr>
      <vt:lpstr>Wine Laws:Prädiskatswein or QmP Categories</vt:lpstr>
      <vt:lpstr>German Wine Laws: Another view</vt:lpstr>
      <vt:lpstr>Eiswein</vt:lpstr>
      <vt:lpstr>Sweetness After Fermentation</vt:lpstr>
      <vt:lpstr>Wine Laws: Geographic Indication</vt:lpstr>
      <vt:lpstr>Wine Laws: Quality Control Process A.P.No.</vt:lpstr>
      <vt:lpstr>German Wine Labels</vt:lpstr>
      <vt:lpstr>German Wine Labels</vt:lpstr>
      <vt:lpstr>German Wine Labels</vt:lpstr>
      <vt:lpstr>Mosel</vt:lpstr>
      <vt:lpstr>Rheingau</vt:lpstr>
      <vt:lpstr>Pfalz</vt:lpstr>
      <vt:lpstr>Rheinhessen</vt:lpstr>
      <vt:lpstr>Ahr</vt:lpstr>
      <vt:lpstr>Slide 24</vt:lpstr>
      <vt:lpstr>Terms To Know</vt:lpstr>
    </vt:vector>
  </TitlesOfParts>
  <Company>Southern Wine &amp; Spirits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Wine of Germany</dc:title>
  <dc:creator>agoodlad</dc:creator>
  <cp:lastModifiedBy>goodvino95@gmail.com</cp:lastModifiedBy>
  <cp:revision>112</cp:revision>
  <dcterms:created xsi:type="dcterms:W3CDTF">2006-11-08T02:48:04Z</dcterms:created>
  <dcterms:modified xsi:type="dcterms:W3CDTF">2015-04-02T00:47:12Z</dcterms:modified>
</cp:coreProperties>
</file>