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9" r:id="rId2"/>
    <p:sldId id="284" r:id="rId3"/>
    <p:sldId id="286" r:id="rId4"/>
    <p:sldId id="287" r:id="rId5"/>
    <p:sldId id="288" r:id="rId6"/>
    <p:sldId id="285" r:id="rId7"/>
    <p:sldId id="289" r:id="rId8"/>
    <p:sldId id="27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3D0DBC-FEA8-4C5D-9FD4-DCC2EABD6DEE}" v="487" dt="2022-11-17T21:20:29.4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1583" autoAdjust="0"/>
  </p:normalViewPr>
  <p:slideViewPr>
    <p:cSldViewPr snapToGrid="0">
      <p:cViewPr varScale="1">
        <p:scale>
          <a:sx n="78" d="100"/>
          <a:sy n="78" d="100"/>
        </p:scale>
        <p:origin x="878" y="77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 Smith" userId="eac52e5223bf4258" providerId="LiveId" clId="{EB3D0DBC-FEA8-4C5D-9FD4-DCC2EABD6DEE}"/>
    <pc:docChg chg="undo redo custSel addSld modSld sldOrd">
      <pc:chgData name="Tom Smith" userId="eac52e5223bf4258" providerId="LiveId" clId="{EB3D0DBC-FEA8-4C5D-9FD4-DCC2EABD6DEE}" dt="2022-11-17T21:20:29.457" v="2474" actId="20577"/>
      <pc:docMkLst>
        <pc:docMk/>
      </pc:docMkLst>
      <pc:sldChg chg="modSp mod">
        <pc:chgData name="Tom Smith" userId="eac52e5223bf4258" providerId="LiveId" clId="{EB3D0DBC-FEA8-4C5D-9FD4-DCC2EABD6DEE}" dt="2022-11-17T19:20:21.191" v="44" actId="20577"/>
        <pc:sldMkLst>
          <pc:docMk/>
          <pc:sldMk cId="3355501316" sldId="259"/>
        </pc:sldMkLst>
        <pc:spChg chg="mod">
          <ac:chgData name="Tom Smith" userId="eac52e5223bf4258" providerId="LiveId" clId="{EB3D0DBC-FEA8-4C5D-9FD4-DCC2EABD6DEE}" dt="2022-11-17T19:20:21.191" v="44" actId="20577"/>
          <ac:spMkLst>
            <pc:docMk/>
            <pc:sldMk cId="3355501316" sldId="259"/>
            <ac:spMk id="3" creationId="{00000000-0000-0000-0000-000000000000}"/>
          </ac:spMkLst>
        </pc:spChg>
      </pc:sldChg>
      <pc:sldChg chg="modSp mod">
        <pc:chgData name="Tom Smith" userId="eac52e5223bf4258" providerId="LiveId" clId="{EB3D0DBC-FEA8-4C5D-9FD4-DCC2EABD6DEE}" dt="2022-11-17T20:36:07.418" v="2123" actId="14100"/>
        <pc:sldMkLst>
          <pc:docMk/>
          <pc:sldMk cId="1552480648" sldId="272"/>
        </pc:sldMkLst>
        <pc:spChg chg="mod">
          <ac:chgData name="Tom Smith" userId="eac52e5223bf4258" providerId="LiveId" clId="{EB3D0DBC-FEA8-4C5D-9FD4-DCC2EABD6DEE}" dt="2022-11-17T20:35:54.844" v="2121" actId="2711"/>
          <ac:spMkLst>
            <pc:docMk/>
            <pc:sldMk cId="1552480648" sldId="272"/>
            <ac:spMk id="3" creationId="{00000000-0000-0000-0000-000000000000}"/>
          </ac:spMkLst>
        </pc:spChg>
        <pc:picChg chg="mod">
          <ac:chgData name="Tom Smith" userId="eac52e5223bf4258" providerId="LiveId" clId="{EB3D0DBC-FEA8-4C5D-9FD4-DCC2EABD6DEE}" dt="2022-11-17T20:36:07.418" v="2123" actId="14100"/>
          <ac:picMkLst>
            <pc:docMk/>
            <pc:sldMk cId="1552480648" sldId="272"/>
            <ac:picMk id="5122" creationId="{00000000-0000-0000-0000-000000000000}"/>
          </ac:picMkLst>
        </pc:picChg>
      </pc:sldChg>
      <pc:sldChg chg="addSp delSp modSp mod modAnim">
        <pc:chgData name="Tom Smith" userId="eac52e5223bf4258" providerId="LiveId" clId="{EB3D0DBC-FEA8-4C5D-9FD4-DCC2EABD6DEE}" dt="2022-11-17T21:20:29.457" v="2474" actId="20577"/>
        <pc:sldMkLst>
          <pc:docMk/>
          <pc:sldMk cId="608407197" sldId="284"/>
        </pc:sldMkLst>
        <pc:spChg chg="mod">
          <ac:chgData name="Tom Smith" userId="eac52e5223bf4258" providerId="LiveId" clId="{EB3D0DBC-FEA8-4C5D-9FD4-DCC2EABD6DEE}" dt="2022-11-17T21:20:29.457" v="2474" actId="20577"/>
          <ac:spMkLst>
            <pc:docMk/>
            <pc:sldMk cId="608407197" sldId="284"/>
            <ac:spMk id="3" creationId="{5DF8ED64-DABB-E3B2-E678-C6B26A06C9D6}"/>
          </ac:spMkLst>
        </pc:spChg>
        <pc:picChg chg="add mod">
          <ac:chgData name="Tom Smith" userId="eac52e5223bf4258" providerId="LiveId" clId="{EB3D0DBC-FEA8-4C5D-9FD4-DCC2EABD6DEE}" dt="2022-11-17T20:46:28.819" v="2383" actId="1076"/>
          <ac:picMkLst>
            <pc:docMk/>
            <pc:sldMk cId="608407197" sldId="284"/>
            <ac:picMk id="1026" creationId="{85B3A60E-0ED0-4C2F-8147-63A04A9BC673}"/>
          </ac:picMkLst>
        </pc:picChg>
        <pc:picChg chg="del">
          <ac:chgData name="Tom Smith" userId="eac52e5223bf4258" providerId="LiveId" clId="{EB3D0DBC-FEA8-4C5D-9FD4-DCC2EABD6DEE}" dt="2022-11-17T20:43:04.040" v="2378" actId="478"/>
          <ac:picMkLst>
            <pc:docMk/>
            <pc:sldMk cId="608407197" sldId="284"/>
            <ac:picMk id="1028" creationId="{7FA96A92-A6E6-F0C9-0047-A101A143064C}"/>
          </ac:picMkLst>
        </pc:picChg>
      </pc:sldChg>
      <pc:sldChg chg="modSp modAnim">
        <pc:chgData name="Tom Smith" userId="eac52e5223bf4258" providerId="LiveId" clId="{EB3D0DBC-FEA8-4C5D-9FD4-DCC2EABD6DEE}" dt="2022-11-17T20:32:28.406" v="2063" actId="20577"/>
        <pc:sldMkLst>
          <pc:docMk/>
          <pc:sldMk cId="3079680870" sldId="285"/>
        </pc:sldMkLst>
        <pc:spChg chg="mod">
          <ac:chgData name="Tom Smith" userId="eac52e5223bf4258" providerId="LiveId" clId="{EB3D0DBC-FEA8-4C5D-9FD4-DCC2EABD6DEE}" dt="2022-11-17T20:32:28.406" v="2063" actId="20577"/>
          <ac:spMkLst>
            <pc:docMk/>
            <pc:sldMk cId="3079680870" sldId="285"/>
            <ac:spMk id="3" creationId="{EB78EA07-30CF-A0BC-887D-04AF790E78F1}"/>
          </ac:spMkLst>
        </pc:spChg>
      </pc:sldChg>
      <pc:sldChg chg="modSp mod ord modAnim">
        <pc:chgData name="Tom Smith" userId="eac52e5223bf4258" providerId="LiveId" clId="{EB3D0DBC-FEA8-4C5D-9FD4-DCC2EABD6DEE}" dt="2022-11-17T20:34:57.583" v="2118" actId="20577"/>
        <pc:sldMkLst>
          <pc:docMk/>
          <pc:sldMk cId="929778015" sldId="286"/>
        </pc:sldMkLst>
        <pc:spChg chg="mod">
          <ac:chgData name="Tom Smith" userId="eac52e5223bf4258" providerId="LiveId" clId="{EB3D0DBC-FEA8-4C5D-9FD4-DCC2EABD6DEE}" dt="2022-11-17T20:34:57.583" v="2118" actId="20577"/>
          <ac:spMkLst>
            <pc:docMk/>
            <pc:sldMk cId="929778015" sldId="286"/>
            <ac:spMk id="3" creationId="{C517ED70-7BB4-78F0-4E80-D698E14480E0}"/>
          </ac:spMkLst>
        </pc:spChg>
      </pc:sldChg>
      <pc:sldChg chg="addSp modSp new mod setBg modAnim">
        <pc:chgData name="Tom Smith" userId="eac52e5223bf4258" providerId="LiveId" clId="{EB3D0DBC-FEA8-4C5D-9FD4-DCC2EABD6DEE}" dt="2022-11-17T20:31:19.167" v="2047"/>
        <pc:sldMkLst>
          <pc:docMk/>
          <pc:sldMk cId="349085984" sldId="287"/>
        </pc:sldMkLst>
        <pc:spChg chg="mod">
          <ac:chgData name="Tom Smith" userId="eac52e5223bf4258" providerId="LiveId" clId="{EB3D0DBC-FEA8-4C5D-9FD4-DCC2EABD6DEE}" dt="2022-11-17T20:28:38.864" v="1956" actId="26606"/>
          <ac:spMkLst>
            <pc:docMk/>
            <pc:sldMk cId="349085984" sldId="287"/>
            <ac:spMk id="2" creationId="{D635EF1A-AA8C-7F8F-B5CE-99BDEB3548B2}"/>
          </ac:spMkLst>
        </pc:spChg>
        <pc:spChg chg="mod">
          <ac:chgData name="Tom Smith" userId="eac52e5223bf4258" providerId="LiveId" clId="{EB3D0DBC-FEA8-4C5D-9FD4-DCC2EABD6DEE}" dt="2022-11-17T20:30:52.565" v="2042" actId="113"/>
          <ac:spMkLst>
            <pc:docMk/>
            <pc:sldMk cId="349085984" sldId="287"/>
            <ac:spMk id="3" creationId="{A15EC3D1-7061-71F4-ACB0-E99E8E2F5590}"/>
          </ac:spMkLst>
        </pc:spChg>
        <pc:spChg chg="add">
          <ac:chgData name="Tom Smith" userId="eac52e5223bf4258" providerId="LiveId" clId="{EB3D0DBC-FEA8-4C5D-9FD4-DCC2EABD6DEE}" dt="2022-11-17T20:28:38.864" v="1956" actId="26606"/>
          <ac:spMkLst>
            <pc:docMk/>
            <pc:sldMk cId="349085984" sldId="287"/>
            <ac:spMk id="8" creationId="{100EDD19-6802-4EC3-95CE-CFFAB042CFD6}"/>
          </ac:spMkLst>
        </pc:spChg>
        <pc:spChg chg="add">
          <ac:chgData name="Tom Smith" userId="eac52e5223bf4258" providerId="LiveId" clId="{EB3D0DBC-FEA8-4C5D-9FD4-DCC2EABD6DEE}" dt="2022-11-17T20:28:38.864" v="1956" actId="26606"/>
          <ac:spMkLst>
            <pc:docMk/>
            <pc:sldMk cId="349085984" sldId="287"/>
            <ac:spMk id="10" creationId="{DB17E863-922E-4C26-BD64-E8FD41D28661}"/>
          </ac:spMkLst>
        </pc:spChg>
      </pc:sldChg>
      <pc:sldChg chg="addSp modSp new mod setBg modAnim">
        <pc:chgData name="Tom Smith" userId="eac52e5223bf4258" providerId="LiveId" clId="{EB3D0DBC-FEA8-4C5D-9FD4-DCC2EABD6DEE}" dt="2022-11-17T20:31:36.036" v="2051"/>
        <pc:sldMkLst>
          <pc:docMk/>
          <pc:sldMk cId="1614535421" sldId="288"/>
        </pc:sldMkLst>
        <pc:spChg chg="mod">
          <ac:chgData name="Tom Smith" userId="eac52e5223bf4258" providerId="LiveId" clId="{EB3D0DBC-FEA8-4C5D-9FD4-DCC2EABD6DEE}" dt="2022-11-17T20:28:44.823" v="1957" actId="26606"/>
          <ac:spMkLst>
            <pc:docMk/>
            <pc:sldMk cId="1614535421" sldId="288"/>
            <ac:spMk id="2" creationId="{6FDD96C4-D87F-5988-7E38-69A26053ADD6}"/>
          </ac:spMkLst>
        </pc:spChg>
        <pc:spChg chg="mod">
          <ac:chgData name="Tom Smith" userId="eac52e5223bf4258" providerId="LiveId" clId="{EB3D0DBC-FEA8-4C5D-9FD4-DCC2EABD6DEE}" dt="2022-11-17T20:28:44.823" v="1957" actId="26606"/>
          <ac:spMkLst>
            <pc:docMk/>
            <pc:sldMk cId="1614535421" sldId="288"/>
            <ac:spMk id="3" creationId="{D74DF0FE-604D-71FD-B81C-A70B774A65BA}"/>
          </ac:spMkLst>
        </pc:spChg>
        <pc:spChg chg="add">
          <ac:chgData name="Tom Smith" userId="eac52e5223bf4258" providerId="LiveId" clId="{EB3D0DBC-FEA8-4C5D-9FD4-DCC2EABD6DEE}" dt="2022-11-17T20:28:44.823" v="1957" actId="26606"/>
          <ac:spMkLst>
            <pc:docMk/>
            <pc:sldMk cId="1614535421" sldId="288"/>
            <ac:spMk id="8" creationId="{100EDD19-6802-4EC3-95CE-CFFAB042CFD6}"/>
          </ac:spMkLst>
        </pc:spChg>
        <pc:spChg chg="add">
          <ac:chgData name="Tom Smith" userId="eac52e5223bf4258" providerId="LiveId" clId="{EB3D0DBC-FEA8-4C5D-9FD4-DCC2EABD6DEE}" dt="2022-11-17T20:28:44.823" v="1957" actId="26606"/>
          <ac:spMkLst>
            <pc:docMk/>
            <pc:sldMk cId="1614535421" sldId="288"/>
            <ac:spMk id="10" creationId="{DB17E863-922E-4C26-BD64-E8FD41D28661}"/>
          </ac:spMkLst>
        </pc:spChg>
      </pc:sldChg>
      <pc:sldChg chg="modSp add ord modAnim">
        <pc:chgData name="Tom Smith" userId="eac52e5223bf4258" providerId="LiveId" clId="{EB3D0DBC-FEA8-4C5D-9FD4-DCC2EABD6DEE}" dt="2022-11-17T20:33:54.513" v="2069" actId="5793"/>
        <pc:sldMkLst>
          <pc:docMk/>
          <pc:sldMk cId="2588717402" sldId="289"/>
        </pc:sldMkLst>
        <pc:spChg chg="mod">
          <ac:chgData name="Tom Smith" userId="eac52e5223bf4258" providerId="LiveId" clId="{EB3D0DBC-FEA8-4C5D-9FD4-DCC2EABD6DEE}" dt="2022-11-17T20:33:54.513" v="2069" actId="5793"/>
          <ac:spMkLst>
            <pc:docMk/>
            <pc:sldMk cId="2588717402" sldId="289"/>
            <ac:spMk id="3" creationId="{C517ED70-7BB4-78F0-4E80-D698E14480E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6AF0AA-EBA3-4D24-B9C0-94AFDFDD4DB4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74981-25C1-457C-8386-0D62D6725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604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706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497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653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070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596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806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438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17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415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445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048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79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133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36961-1928-4676-AA88-CC76EF190EBB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988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429552"/>
            <a:ext cx="9144000" cy="1912983"/>
          </a:xfrm>
        </p:spPr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effectLst/>
                <a:ea typeface="Times New Roman" panose="02020603050405020304" pitchFamily="18" charset="0"/>
              </a:rPr>
              <a:t>ENG 1101 </a:t>
            </a:r>
            <a:br>
              <a:rPr lang="en-US" b="1" dirty="0">
                <a:effectLst/>
                <a:ea typeface="Times New Roman" panose="02020603050405020304" pitchFamily="18" charset="0"/>
              </a:rPr>
            </a:br>
            <a:r>
              <a:rPr lang="en-US" b="1" dirty="0">
                <a:effectLst/>
                <a:ea typeface="Times New Roman" panose="02020603050405020304" pitchFamily="18" charset="0"/>
              </a:rPr>
              <a:t>English Composition 1 </a:t>
            </a:r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125127"/>
            <a:ext cx="12192000" cy="1975421"/>
          </a:xfrm>
        </p:spPr>
        <p:txBody>
          <a:bodyPr>
            <a:normAutofit fontScale="92500" lnSpcReduction="10000"/>
          </a:bodyPr>
          <a:lstStyle/>
          <a:p>
            <a:r>
              <a:rPr lang="en-US" sz="5400" i="1" dirty="0">
                <a:cs typeface="Times New Roman" panose="02020603050405020304" pitchFamily="18" charset="0"/>
              </a:rPr>
              <a:t>Objectives</a:t>
            </a:r>
          </a:p>
          <a:p>
            <a:r>
              <a:rPr lang="en-US" sz="4100" dirty="0">
                <a:cs typeface="Times New Roman" panose="02020603050405020304" pitchFamily="18" charset="0"/>
              </a:rPr>
              <a:t>Teach your genre</a:t>
            </a:r>
          </a:p>
          <a:p>
            <a:r>
              <a:rPr lang="en-US" sz="4100" dirty="0">
                <a:cs typeface="Times New Roman" panose="02020603050405020304" pitchFamily="18" charset="0"/>
              </a:rPr>
              <a:t>Write about your genre</a:t>
            </a:r>
          </a:p>
          <a:p>
            <a:endParaRPr lang="en-US" sz="4100" dirty="0">
              <a:cs typeface="Times New Roman" panose="02020603050405020304" pitchFamily="18" charset="0"/>
            </a:endParaRPr>
          </a:p>
          <a:p>
            <a:endParaRPr lang="en-US" sz="4100" dirty="0">
              <a:cs typeface="Times New Roman" panose="02020603050405020304" pitchFamily="18" charset="0"/>
            </a:endParaRPr>
          </a:p>
          <a:p>
            <a:endParaRPr lang="en-US" sz="4100" dirty="0">
              <a:cs typeface="Times New Roman" panose="02020603050405020304" pitchFamily="18" charset="0"/>
            </a:endParaRPr>
          </a:p>
          <a:p>
            <a:endParaRPr lang="en-US" sz="4100" dirty="0"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upload.wikimedia.org/wikipedia/en/3/30/City_Tec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4532" y="206486"/>
            <a:ext cx="2114550" cy="269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501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5" name="Rectangle 1044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E2D708-E2D3-C62E-2A34-CD5E8CDCC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US" sz="5400" dirty="0"/>
              <a:t>Discuss</a:t>
            </a:r>
          </a:p>
        </p:txBody>
      </p:sp>
      <p:sp>
        <p:nvSpPr>
          <p:cNvPr id="1047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F8ED64-DABB-E3B2-E678-C6B26A06C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200" dirty="0"/>
              <a:t>“The best teachers are those who show you where to look but not what to see.”</a:t>
            </a:r>
          </a:p>
          <a:p>
            <a:pPr>
              <a:buFontTx/>
              <a:buChar char="-"/>
            </a:pPr>
            <a:r>
              <a:rPr lang="en-US" sz="2200" dirty="0"/>
              <a:t>Alexandra K. </a:t>
            </a:r>
            <a:r>
              <a:rPr lang="en-US" sz="2200" dirty="0" err="1"/>
              <a:t>Trenfor</a:t>
            </a:r>
            <a:r>
              <a:rPr lang="en-US" sz="2200" dirty="0"/>
              <a:t> (supposedly)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/>
              <a:t>What does this mean?</a:t>
            </a:r>
          </a:p>
          <a:p>
            <a:pPr marL="0" indent="0">
              <a:buNone/>
            </a:pPr>
            <a:r>
              <a:rPr lang="en-US" sz="2200" dirty="0"/>
              <a:t>I’ve written “supposedly” next to the attribution. Any </a:t>
            </a:r>
            <a:r>
              <a:rPr lang="en-US" sz="2200"/>
              <a:t>thoughts why?</a:t>
            </a:r>
            <a:endParaRPr lang="en-US" sz="2200" dirty="0"/>
          </a:p>
          <a:p>
            <a:pPr marL="0" indent="0">
              <a:buNone/>
            </a:pPr>
            <a:r>
              <a:rPr lang="en-US" sz="2200" dirty="0"/>
              <a:t>Can something still be true even if no one </a:t>
            </a:r>
            <a:r>
              <a:rPr lang="en-US" sz="2200" b="1" dirty="0"/>
              <a:t>technically</a:t>
            </a:r>
            <a:r>
              <a:rPr lang="en-US" sz="2200" dirty="0"/>
              <a:t> said it?</a:t>
            </a:r>
          </a:p>
          <a:p>
            <a:pPr marL="0" indent="0">
              <a:buNone/>
            </a:pPr>
            <a:endParaRPr lang="en-US" sz="2200" dirty="0"/>
          </a:p>
        </p:txBody>
      </p:sp>
      <p:pic>
        <p:nvPicPr>
          <p:cNvPr id="1026" name="Picture 2" descr="Laser Eye Surgery: What Happens Before, During &amp; After">
            <a:extLst>
              <a:ext uri="{FF2B5EF4-FFF2-40B4-BE49-F238E27FC236}">
                <a16:creationId xmlns:a16="http://schemas.microsoft.com/office/drawing/2014/main" id="{85B3A60E-0ED0-4C2F-8147-63A04A9BC6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6078" y="1244529"/>
            <a:ext cx="6365477" cy="35646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8407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346490-4CFB-86EA-FBFE-D2E574D00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r>
              <a:rPr lang="en-US" sz="5400" dirty="0"/>
              <a:t>Write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17ED70-7BB4-78F0-4E80-D698E14480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r>
              <a:rPr lang="en-US" b="0" i="0" dirty="0">
                <a:solidFill>
                  <a:srgbClr val="444444"/>
                </a:solidFill>
                <a:effectLst/>
              </a:rPr>
              <a:t>Pretend you are a professor teaching a class how to write in your genre (hopefully you’ve done the U3 Genre assignment). </a:t>
            </a:r>
          </a:p>
          <a:p>
            <a:r>
              <a:rPr lang="en-US" b="0" i="0" dirty="0">
                <a:solidFill>
                  <a:srgbClr val="444444"/>
                </a:solidFill>
                <a:effectLst/>
              </a:rPr>
              <a:t>Create lecture slides listing AND defining the traits/features of your genre.</a:t>
            </a:r>
            <a:endParaRPr lang="en-US" dirty="0">
              <a:solidFill>
                <a:srgbClr val="444444"/>
              </a:solidFill>
            </a:endParaRPr>
          </a:p>
          <a:p>
            <a:r>
              <a:rPr lang="en-US" b="0" i="0" dirty="0">
                <a:solidFill>
                  <a:srgbClr val="444444"/>
                </a:solidFill>
                <a:effectLst/>
              </a:rPr>
              <a:t>For example…</a:t>
            </a:r>
          </a:p>
        </p:txBody>
      </p:sp>
    </p:spTree>
    <p:extLst>
      <p:ext uri="{BB962C8B-B14F-4D97-AF65-F5344CB8AC3E}">
        <p14:creationId xmlns:p14="http://schemas.microsoft.com/office/powerpoint/2010/main" val="929778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35EF1A-AA8C-7F8F-B5CE-99BDEB354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/>
              <a:t>Fiction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5EC3D1-7061-71F4-ACB0-E99E8E2F55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/>
              <a:t>Fiction is created by an author’s imagination. Although it may be inspired by real life, it isn’t </a:t>
            </a:r>
            <a:r>
              <a:rPr lang="en-US" sz="2200" b="1" dirty="0"/>
              <a:t>factually</a:t>
            </a:r>
            <a:r>
              <a:rPr lang="en-US" sz="2200" dirty="0"/>
              <a:t> true. Fiction has </a:t>
            </a:r>
            <a:r>
              <a:rPr lang="en-US" sz="2200" b="1" dirty="0"/>
              <a:t>elements</a:t>
            </a:r>
            <a:r>
              <a:rPr lang="en-US" sz="2200" dirty="0"/>
              <a:t> used by the author to share their story.</a:t>
            </a:r>
          </a:p>
          <a:p>
            <a:r>
              <a:rPr lang="en-US" sz="2200" dirty="0"/>
              <a:t>Point-of-view – </a:t>
            </a:r>
            <a:r>
              <a:rPr lang="en-US" sz="2200" b="1" dirty="0"/>
              <a:t>First person </a:t>
            </a:r>
            <a:r>
              <a:rPr lang="en-US" sz="2200" dirty="0"/>
              <a:t>(“I was walking down 2</a:t>
            </a:r>
            <a:r>
              <a:rPr lang="en-US" sz="2200" baseline="30000" dirty="0"/>
              <a:t>nd</a:t>
            </a:r>
            <a:r>
              <a:rPr lang="en-US" sz="2200" dirty="0"/>
              <a:t> Avenue on Friday when I ran into Joey, a former classmate at City Tech.”) Or </a:t>
            </a:r>
            <a:r>
              <a:rPr lang="en-US" sz="2200" b="1" dirty="0"/>
              <a:t>third person </a:t>
            </a:r>
            <a:r>
              <a:rPr lang="en-US" sz="2200" dirty="0"/>
              <a:t>(“Shawna was walking down 2</a:t>
            </a:r>
            <a:r>
              <a:rPr lang="en-US" sz="2200" baseline="30000" dirty="0"/>
              <a:t>nd</a:t>
            </a:r>
            <a:r>
              <a:rPr lang="en-US" sz="2200" dirty="0"/>
              <a:t> Avenue on Friday when she ran into Joey, a former classmate at City Tech.”) There are others, but these are the most common.</a:t>
            </a:r>
          </a:p>
          <a:p>
            <a:r>
              <a:rPr lang="en-US" sz="2200" dirty="0"/>
              <a:t>Dialogue – </a:t>
            </a:r>
            <a:r>
              <a:rPr lang="en-US" sz="2200" b="1" dirty="0"/>
              <a:t>Conversation</a:t>
            </a:r>
            <a:r>
              <a:rPr lang="en-US" sz="2200" dirty="0"/>
              <a:t> between characters (people), often shown with quotation marks.</a:t>
            </a:r>
          </a:p>
          <a:p>
            <a:r>
              <a:rPr lang="en-US" sz="2200" dirty="0"/>
              <a:t>Appearance/Description – </a:t>
            </a:r>
            <a:r>
              <a:rPr lang="en-US" sz="2200" b="1" dirty="0"/>
              <a:t>Details</a:t>
            </a:r>
            <a:r>
              <a:rPr lang="en-US" sz="2200" dirty="0"/>
              <a:t> about the characters and setting (place).</a:t>
            </a:r>
          </a:p>
          <a:p>
            <a:r>
              <a:rPr lang="en-US" sz="2200" dirty="0"/>
              <a:t>Plot – The story being told has a </a:t>
            </a:r>
            <a:r>
              <a:rPr lang="en-US" sz="2200" b="1" dirty="0"/>
              <a:t>narrative</a:t>
            </a:r>
            <a:r>
              <a:rPr lang="en-US" sz="2200" dirty="0"/>
              <a:t> </a:t>
            </a:r>
            <a:r>
              <a:rPr lang="en-US" sz="2200" b="1" dirty="0"/>
              <a:t>arc</a:t>
            </a:r>
            <a:r>
              <a:rPr lang="en-US" sz="2200" dirty="0"/>
              <a:t> (beginning, climax, resolution).</a:t>
            </a:r>
          </a:p>
          <a:p>
            <a:pPr marL="0" indent="0">
              <a:buNone/>
            </a:pPr>
            <a:endParaRPr lang="en-US" sz="2200" dirty="0"/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49085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DD96C4-D87F-5988-7E38-69A26053A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/>
              <a:t>Fiction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4DF0FE-604D-71FD-B81C-A70B774A65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/>
              <a:t>There are many </a:t>
            </a:r>
            <a:r>
              <a:rPr lang="en-US" sz="2200" b="1" dirty="0"/>
              <a:t>types</a:t>
            </a:r>
            <a:r>
              <a:rPr lang="en-US" sz="2200" dirty="0"/>
              <a:t> of fiction. A few examples are:</a:t>
            </a:r>
          </a:p>
          <a:p>
            <a:r>
              <a:rPr lang="en-US" sz="2200" dirty="0"/>
              <a:t>Historical – This often is a famous time in history (World War II, for example), so some of the events happened in real life, but the characters involved are generally fictionalized.</a:t>
            </a:r>
          </a:p>
          <a:p>
            <a:r>
              <a:rPr lang="en-US" sz="2200" dirty="0"/>
              <a:t>Mystery – This usually involve a crime or a missing person/thing. The protagonist (main character) is often a detective (person trained to solve mysteries).</a:t>
            </a:r>
          </a:p>
          <a:p>
            <a:r>
              <a:rPr lang="en-US" sz="2200" dirty="0"/>
              <a:t>Science Fiction – This is a time in the near to far-off future and often involves space travel (but not always). Aliens (non-human beings)</a:t>
            </a: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614535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8FCAEB-FC40-2CCC-7F5C-A823AC6D04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r>
              <a:rPr lang="en-US" sz="5400"/>
              <a:t>Discuss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78EA07-30CF-A0BC-887D-04AF790E78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dirty="0"/>
              <a:t>In small groups, take turns taking on the following roles:</a:t>
            </a:r>
          </a:p>
          <a:p>
            <a:pPr lvl="1"/>
            <a:r>
              <a:rPr lang="en-US" b="1" dirty="0"/>
              <a:t>Professor</a:t>
            </a:r>
            <a:r>
              <a:rPr lang="en-US" dirty="0"/>
              <a:t>: Teach the basic features of your genre using your slide(s).</a:t>
            </a:r>
          </a:p>
          <a:p>
            <a:pPr lvl="1"/>
            <a:r>
              <a:rPr lang="en-US" b="1" dirty="0"/>
              <a:t>Student</a:t>
            </a:r>
            <a:r>
              <a:rPr lang="en-US" dirty="0"/>
              <a:t>: Ask questions. (What is unclear? What is missing? Are there any basic features that should be added or deleted?) </a:t>
            </a:r>
          </a:p>
        </p:txBody>
      </p:sp>
    </p:spTree>
    <p:extLst>
      <p:ext uri="{BB962C8B-B14F-4D97-AF65-F5344CB8AC3E}">
        <p14:creationId xmlns:p14="http://schemas.microsoft.com/office/powerpoint/2010/main" val="3079680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346490-4CFB-86EA-FBFE-D2E574D00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r>
              <a:rPr lang="en-US" sz="5400" dirty="0"/>
              <a:t>Write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17ED70-7BB4-78F0-4E80-D698E14480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dirty="0"/>
              <a:t>When you finish presenting/discussing, write out a paragraph describing and defining the traits/features of your genre (this can become a paragraph in your Unit 3 Reflection paper).</a:t>
            </a:r>
          </a:p>
          <a:p>
            <a:endParaRPr lang="en-US" b="0" i="0" dirty="0">
              <a:solidFill>
                <a:srgbClr val="44444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88717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431236"/>
            <a:ext cx="10055944" cy="5426763"/>
          </a:xfrm>
        </p:spPr>
        <p:txBody>
          <a:bodyPr>
            <a:norm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Turn the lecture slide into a PDF and post it under the title </a:t>
            </a:r>
            <a:r>
              <a:rPr lang="en-US" b="1" i="0" dirty="0">
                <a:solidFill>
                  <a:srgbClr val="444444"/>
                </a:solidFill>
                <a:effectLst/>
              </a:rPr>
              <a:t>Full Name, U3 Genre Lesson </a:t>
            </a:r>
            <a:r>
              <a:rPr lang="en-US" b="0" i="0" dirty="0">
                <a:solidFill>
                  <a:srgbClr val="444444"/>
                </a:solidFill>
                <a:effectLst/>
              </a:rPr>
              <a:t>and save it under the category </a:t>
            </a:r>
            <a:r>
              <a:rPr lang="en-US" b="1" i="0" dirty="0">
                <a:solidFill>
                  <a:srgbClr val="444444"/>
                </a:solidFill>
                <a:effectLst/>
              </a:rPr>
              <a:t>U3 Work </a:t>
            </a:r>
            <a:r>
              <a:rPr lang="en-US" b="0" i="0" dirty="0">
                <a:solidFill>
                  <a:srgbClr val="444444"/>
                </a:solidFill>
                <a:effectLst/>
              </a:rPr>
              <a:t>by class time on Wednesday.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This is one of those low-stakes writing assignments (worth 30% of your overall grade)!</a:t>
            </a:r>
          </a:p>
        </p:txBody>
      </p:sp>
      <p:pic>
        <p:nvPicPr>
          <p:cNvPr id="5122" name="Picture 2" descr="http://1.bp.blogspot.com/-GHrv6MYh1Hk/VH5brGh-_II/AAAAAAAAJWU/d1cDhPxst1w/s1600/mandatory-homewor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3768" y="3456336"/>
            <a:ext cx="2406445" cy="340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480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3637</TotalTime>
  <Words>504</Words>
  <Application>Microsoft Office PowerPoint</Application>
  <PresentationFormat>Widescreen</PresentationFormat>
  <Paragraphs>39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ENG 1101  English Composition 1 </vt:lpstr>
      <vt:lpstr>Discuss</vt:lpstr>
      <vt:lpstr>Write</vt:lpstr>
      <vt:lpstr>Fiction</vt:lpstr>
      <vt:lpstr>Fiction</vt:lpstr>
      <vt:lpstr>Discuss</vt:lpstr>
      <vt:lpstr>Write</vt:lpstr>
      <vt:lpstr>Homework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Penner</dc:creator>
  <cp:lastModifiedBy>Tom Smith</cp:lastModifiedBy>
  <cp:revision>48</cp:revision>
  <dcterms:created xsi:type="dcterms:W3CDTF">2020-01-25T02:18:25Z</dcterms:created>
  <dcterms:modified xsi:type="dcterms:W3CDTF">2022-11-17T21:20:30Z</dcterms:modified>
</cp:coreProperties>
</file>