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2" r:id="rId2"/>
  </p:sldMasterIdLst>
  <p:notesMasterIdLst>
    <p:notesMasterId r:id="rId11"/>
  </p:notesMasterIdLst>
  <p:handoutMasterIdLst>
    <p:handoutMasterId r:id="rId12"/>
  </p:handoutMasterIdLst>
  <p:sldIdLst>
    <p:sldId id="257" r:id="rId3"/>
    <p:sldId id="258" r:id="rId4"/>
    <p:sldId id="259" r:id="rId5"/>
    <p:sldId id="260" r:id="rId6"/>
    <p:sldId id="267" r:id="rId7"/>
    <p:sldId id="268" r:id="rId8"/>
    <p:sldId id="269" r:id="rId9"/>
    <p:sldId id="270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9" autoAdjust="0"/>
    <p:restoredTop sz="86380" autoAdjust="0"/>
  </p:normalViewPr>
  <p:slideViewPr>
    <p:cSldViewPr showGuides="1">
      <p:cViewPr varScale="1">
        <p:scale>
          <a:sx n="59" d="100"/>
          <a:sy n="59" d="100"/>
        </p:scale>
        <p:origin x="-258" y="-78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outlineViewPr>
    <p:cViewPr>
      <p:scale>
        <a:sx n="33" d="100"/>
        <a:sy n="33" d="100"/>
      </p:scale>
      <p:origin x="0" y="234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1644" y="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en-US">
                <a:solidFill>
                  <a:schemeClr val="tx2"/>
                </a:solidFill>
              </a:rPr>
              <a:pPr/>
              <a:t>4/3/2014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pPr/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en-US"/>
              <a:pPr/>
              <a:t>4/3/2014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7705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84804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EB18B7-0F8D-4B0F-BA3E-A727ACBA6886}" type="slidenum">
              <a:rPr lang="en-US"/>
              <a:pPr/>
              <a:t>5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/>
              <a:t>Most Italian wine is consumed in Italy</a:t>
            </a:r>
          </a:p>
          <a:p>
            <a:pPr>
              <a:buFontTx/>
              <a:buChar char="•"/>
            </a:pPr>
            <a:r>
              <a:rPr lang="en-US"/>
              <a:t>Comes from any where in Italy</a:t>
            </a:r>
          </a:p>
          <a:p>
            <a:pPr>
              <a:buFontTx/>
              <a:buChar char="•"/>
            </a:pPr>
            <a:r>
              <a:rPr lang="en-US"/>
              <a:t>And from any combination of grapes</a:t>
            </a:r>
          </a:p>
          <a:p>
            <a:pPr>
              <a:buFontTx/>
              <a:buChar char="•"/>
            </a:pPr>
            <a:r>
              <a:rPr lang="en-US"/>
              <a:t>Producers to know Riinite, Casarsa, Bolla, Cavit and Ecco Domani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4B19FD-7275-4CB7-9BCF-17D45F9A61D3}" type="slidenum">
              <a:rPr lang="en-US"/>
              <a:pPr/>
              <a:t>6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 smtClean="0"/>
              <a:t>Introduced</a:t>
            </a:r>
            <a:r>
              <a:rPr lang="en-US" baseline="0" dirty="0" smtClean="0"/>
              <a:t> in order t</a:t>
            </a:r>
            <a:r>
              <a:rPr lang="en-US" dirty="0" smtClean="0"/>
              <a:t>o </a:t>
            </a:r>
            <a:r>
              <a:rPr lang="en-US" dirty="0"/>
              <a:t>bring up level of quality and reputation of Italian Wine</a:t>
            </a:r>
          </a:p>
          <a:p>
            <a:r>
              <a:rPr lang="en-US" dirty="0"/>
              <a:t>Example: </a:t>
            </a:r>
            <a:r>
              <a:rPr lang="en-US" dirty="0" err="1"/>
              <a:t>Sassicaia</a:t>
            </a:r>
            <a:r>
              <a:rPr lang="en-US" dirty="0"/>
              <a:t>, 1</a:t>
            </a:r>
            <a:r>
              <a:rPr lang="en-US" baseline="30000" dirty="0"/>
              <a:t>st</a:t>
            </a:r>
            <a:r>
              <a:rPr lang="en-US" dirty="0"/>
              <a:t> IGT to become DOC</a:t>
            </a:r>
          </a:p>
          <a:p>
            <a:r>
              <a:rPr lang="en-US" dirty="0"/>
              <a:t>Cab. </a:t>
            </a:r>
            <a:r>
              <a:rPr lang="en-US" dirty="0" err="1"/>
              <a:t>Sauv</a:t>
            </a:r>
            <a:r>
              <a:rPr lang="en-US" dirty="0"/>
              <a:t>. vine planted in 1968, grown from cuttings of  Chateau </a:t>
            </a:r>
            <a:r>
              <a:rPr lang="en-US" dirty="0" err="1"/>
              <a:t>Lafite</a:t>
            </a:r>
            <a:r>
              <a:rPr lang="en-US" dirty="0"/>
              <a:t>-Rothschild vines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C1D7F4-C52A-4FC5-9174-393B75A0F2A8}" type="slidenum">
              <a:rPr lang="en-US"/>
              <a:pPr/>
              <a:t>7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About 20% of Italy’s wine production (60% of which are red)</a:t>
            </a:r>
          </a:p>
          <a:p>
            <a:endParaRPr lang="en-US"/>
          </a:p>
          <a:p>
            <a:r>
              <a:rPr lang="en-US"/>
              <a:t>Different from France because of aging requirements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E9EB2A-1D50-4EC0-9C57-AD301BD3255A}" type="slidenum">
              <a:rPr lang="en-US"/>
              <a:pPr/>
              <a:t>8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Started in 1980</a:t>
            </a:r>
          </a:p>
          <a:p>
            <a:r>
              <a:rPr lang="en-US"/>
              <a:t>Bottles can also be numbered by producer</a:t>
            </a:r>
          </a:p>
          <a:p>
            <a:r>
              <a:rPr lang="en-US"/>
              <a:t>Wines that fail tasting panel are re named Vino da Tavola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12190572" cy="6858000"/>
            <a:chOff x="0" y="0"/>
            <a:chExt cx="12190572" cy="6858000"/>
          </a:xfrm>
        </p:grpSpPr>
        <p:sp>
          <p:nvSpPr>
            <p:cNvPr id="13" name="Rectangle 12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0" y="0"/>
              <a:ext cx="4742741" cy="6858000"/>
              <a:chOff x="0" y="0"/>
              <a:chExt cx="4742741" cy="685800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4591594" cy="6858000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4605581" y="0"/>
                <a:ext cx="137160" cy="6858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A09E-12D5-4B1D-B8BB-C300B1DDD423}" type="datetime1">
              <a:rPr lang="en-US" smtClean="0"/>
              <a:pPr/>
              <a:t>4/3/2014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9346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/>
                </a:solidFill>
                <a:effectLst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79346" y="1498601"/>
            <a:ext cx="7008574" cy="3298825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3220121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CA53D-4C84-40AA-983E-A1E818A7FEFC}" type="datetime1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7619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2FCEE-AE66-4EAB-9C04-97F8A56A6354}" type="datetime1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23691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9377B-053C-438C-8A98-92C419A6701C}" type="datetime1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865359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4" name="Rectangle 3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598818" y="0"/>
              <a:ext cx="4591594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7481252" y="0"/>
              <a:ext cx="13716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>
                <a:solidFill>
                  <a:schemeClr val="tx2"/>
                </a:solidFill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98818" y="0"/>
            <a:ext cx="4591594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CEF46-0123-4A75-9835-49DC49D53DE2}" type="datetime1">
              <a:rPr lang="en-US" smtClean="0"/>
              <a:pPr/>
              <a:t>4/3/2014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37149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/>
                </a:solidFill>
                <a:effectLst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37149" y="1498601"/>
            <a:ext cx="7008574" cy="3298825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3052582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6378D-18AE-47D1-B10A-42F623B40082}" type="datetime1">
              <a:rPr lang="en-US" smtClean="0"/>
              <a:pPr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5045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F6AE8-D704-41F6-B16A-5547B5672AC1}" type="datetime1">
              <a:rPr lang="en-US" smtClean="0"/>
              <a:pPr/>
              <a:t>4/3/2014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0072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9538-6F63-4C0B-916D-ED3F4E0A1B28}" type="datetime1">
              <a:rPr lang="en-US" smtClean="0"/>
              <a:pPr/>
              <a:t>4/3/2014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4845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15BF-7116-4A9E-8022-5A2DC937F971}" type="datetime1">
              <a:rPr lang="en-US" smtClean="0"/>
              <a:pPr/>
              <a:t>4/3/2014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507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2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5612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DC91-5A3B-40CE-8C1D-279A8EF6E008}" type="datetime1">
              <a:rPr lang="en-US" smtClean="0"/>
              <a:pPr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9110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C20A-B94A-4E20-B4B2-88A7825AE904}" type="datetime1">
              <a:rPr lang="en-US" smtClean="0"/>
              <a:pPr/>
              <a:t>4/3/2014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21372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10" name="Rectangle 9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304721" y="0"/>
              <a:ext cx="11579384" cy="685800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fld id="{859468AF-EFCF-4AAD-ACF4-3BA83EC4AF4E}" type="datetime1">
              <a:rPr lang="en-US" smtClean="0"/>
              <a:pPr/>
              <a:t>4/3/2014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xmlns="" val="206018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b="0" kern="1200" cap="none" baseline="0">
          <a:solidFill>
            <a:schemeClr val="accent2"/>
          </a:solidFill>
          <a:effectLst/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Clr>
          <a:schemeClr val="accent6">
            <a:lumMod val="75000"/>
          </a:schemeClr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italianmade.com/education/aboutitaly-italianmade.html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de-in-italy.com/italian-wine/learn/wine-classification-and-appellation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HMGT 2402, Wine &amp; Beverage Management</a:t>
            </a:r>
          </a:p>
          <a:p>
            <a:r>
              <a:rPr lang="en-US" dirty="0" smtClean="0"/>
              <a:t>Prof. Karen Goodlad</a:t>
            </a:r>
          </a:p>
          <a:p>
            <a:r>
              <a:rPr lang="en-US" dirty="0" smtClean="0"/>
              <a:t>March 2014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Wines of Italy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8988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Retur</a:t>
            </a:r>
            <a:r>
              <a:rPr lang="en-US" dirty="0" smtClean="0"/>
              <a:t>n Exams</a:t>
            </a:r>
          </a:p>
          <a:p>
            <a:r>
              <a:rPr lang="en-US" dirty="0" smtClean="0"/>
              <a:t>Review Retail and Winery Assignments</a:t>
            </a:r>
          </a:p>
          <a:p>
            <a:r>
              <a:rPr lang="en-US" dirty="0" smtClean="0"/>
              <a:t>Introduction to the Laws of Italy</a:t>
            </a:r>
          </a:p>
          <a:p>
            <a:r>
              <a:rPr lang="en-US" dirty="0" smtClean="0"/>
              <a:t>Group work: Regions of Italy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expect today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95321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227012" y="685800"/>
            <a:ext cx="7008574" cy="1244600"/>
          </a:xfrm>
        </p:spPr>
        <p:txBody>
          <a:bodyPr>
            <a:noAutofit/>
          </a:bodyPr>
          <a:lstStyle/>
          <a:p>
            <a:pPr algn="r"/>
            <a:r>
              <a:rPr lang="en-US" sz="3200" dirty="0" smtClean="0"/>
              <a:t>“As market demands increased, so did the need to guarantee and protect the origin of Italian wines.” </a:t>
            </a:r>
          </a:p>
          <a:p>
            <a:pPr algn="r"/>
            <a:r>
              <a:rPr lang="en-US" sz="3200" i="1" dirty="0" smtClean="0"/>
              <a:t>Italian Trade Commission</a:t>
            </a:r>
          </a:p>
          <a:p>
            <a:pPr algn="r"/>
            <a:endParaRPr lang="en-US" sz="3200" i="1" dirty="0" smtClean="0"/>
          </a:p>
          <a:p>
            <a:pPr algn="r"/>
            <a:endParaRPr lang="en-US" sz="3200" i="1" dirty="0" smtClean="0"/>
          </a:p>
          <a:p>
            <a:pPr algn="r"/>
            <a:endParaRPr lang="en-US" sz="3200" i="1" dirty="0" smtClean="0"/>
          </a:p>
          <a:p>
            <a:pPr algn="r"/>
            <a:r>
              <a:rPr lang="en-US" sz="1800" dirty="0" smtClean="0"/>
              <a:t>The Italian Trade Commission is a Great Resource:</a:t>
            </a:r>
            <a:r>
              <a:rPr lang="en-US" sz="1800" i="1" dirty="0" smtClean="0"/>
              <a:t> </a:t>
            </a:r>
            <a:r>
              <a:rPr lang="en-US" sz="1800" i="1" dirty="0" smtClean="0">
                <a:hlinkClick r:id="rId2"/>
              </a:rPr>
              <a:t>http://italianmade.com/education/aboutitaly-italianmade.html</a:t>
            </a:r>
            <a:r>
              <a:rPr lang="en-US" sz="3200" i="1" dirty="0" smtClean="0"/>
              <a:t> </a:t>
            </a:r>
            <a:endParaRPr lang="en-US" sz="3200" i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12" y="5562600"/>
            <a:ext cx="7008574" cy="1012825"/>
          </a:xfrm>
        </p:spPr>
        <p:txBody>
          <a:bodyPr/>
          <a:lstStyle/>
          <a:p>
            <a:r>
              <a:rPr lang="en-US" dirty="0" smtClean="0"/>
              <a:t>Italian Wine Laws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22892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3482" t="31072" r="42012" b="18681"/>
          <a:stretch>
            <a:fillRect/>
          </a:stretch>
        </p:blipFill>
        <p:spPr bwMode="auto">
          <a:xfrm>
            <a:off x="912812" y="76200"/>
            <a:ext cx="10668000" cy="641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36612" y="6553200"/>
            <a:ext cx="10744200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1200" dirty="0" smtClean="0"/>
              <a:t>Source: </a:t>
            </a:r>
            <a:r>
              <a:rPr lang="en-US" sz="1200" dirty="0" smtClean="0"/>
              <a:t>Made in Italy </a:t>
            </a:r>
            <a:r>
              <a:rPr lang="en-US" sz="1200" dirty="0" smtClean="0">
                <a:hlinkClick r:id="rId3"/>
              </a:rPr>
              <a:t>http://</a:t>
            </a:r>
            <a:r>
              <a:rPr lang="en-US" sz="1200" dirty="0" smtClean="0">
                <a:hlinkClick r:id="rId3"/>
              </a:rPr>
              <a:t>www.made-in-italy.com/italian-wine/learn/wine-classification-and-appellation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603293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304800"/>
            <a:ext cx="10969943" cy="1066800"/>
          </a:xfrm>
        </p:spPr>
        <p:txBody>
          <a:bodyPr/>
          <a:lstStyle/>
          <a:p>
            <a:r>
              <a:rPr lang="en-US" i="1" dirty="0" err="1" smtClean="0"/>
              <a:t>vino</a:t>
            </a:r>
            <a:r>
              <a:rPr lang="en-US" i="1" dirty="0" smtClean="0"/>
              <a:t> </a:t>
            </a:r>
            <a:r>
              <a:rPr lang="en-US" i="1" dirty="0" err="1" smtClean="0"/>
              <a:t>da</a:t>
            </a:r>
            <a:r>
              <a:rPr lang="en-US" i="1" dirty="0" smtClean="0"/>
              <a:t> </a:t>
            </a:r>
            <a:r>
              <a:rPr lang="en-US" i="1" dirty="0" err="1" smtClean="0"/>
              <a:t>tavola</a:t>
            </a:r>
            <a:endParaRPr lang="en-US" i="1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Table wine</a:t>
            </a:r>
          </a:p>
          <a:p>
            <a:r>
              <a:rPr lang="en-US" sz="2800" dirty="0"/>
              <a:t>Industrial alcohol </a:t>
            </a:r>
            <a:r>
              <a:rPr lang="en-US" sz="2800" dirty="0">
                <a:sym typeface="Wingdings" pitchFamily="2" charset="2"/>
              </a:rPr>
              <a:t> bulk wines</a:t>
            </a:r>
          </a:p>
          <a:p>
            <a:r>
              <a:rPr lang="en-US" sz="2800" dirty="0">
                <a:sym typeface="Wingdings" pitchFamily="2" charset="2"/>
              </a:rPr>
              <a:t>Label to read only:</a:t>
            </a:r>
          </a:p>
          <a:p>
            <a:pPr lvl="1"/>
            <a:r>
              <a:rPr lang="en-US" sz="2400" i="1" dirty="0" err="1">
                <a:sym typeface="Wingdings" pitchFamily="2" charset="2"/>
              </a:rPr>
              <a:t>rosso</a:t>
            </a:r>
            <a:r>
              <a:rPr lang="en-US" sz="2400" i="1" dirty="0">
                <a:sym typeface="Wingdings" pitchFamily="2" charset="2"/>
              </a:rPr>
              <a:t>/</a:t>
            </a:r>
            <a:r>
              <a:rPr lang="en-US" sz="2400" i="1" dirty="0" err="1">
                <a:sym typeface="Wingdings" pitchFamily="2" charset="2"/>
              </a:rPr>
              <a:t>blanco</a:t>
            </a:r>
            <a:endParaRPr lang="en-US" sz="2400" dirty="0">
              <a:sym typeface="Wingdings" pitchFamily="2" charset="2"/>
            </a:endParaRPr>
          </a:p>
          <a:p>
            <a:pPr lvl="1"/>
            <a:r>
              <a:rPr lang="en-US" sz="2400" dirty="0">
                <a:sym typeface="Wingdings" pitchFamily="2" charset="2"/>
              </a:rPr>
              <a:t>producers name</a:t>
            </a: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06294" y="228600"/>
            <a:ext cx="11274663" cy="1143000"/>
          </a:xfrm>
        </p:spPr>
        <p:txBody>
          <a:bodyPr>
            <a:normAutofit fontScale="90000"/>
          </a:bodyPr>
          <a:lstStyle/>
          <a:p>
            <a:r>
              <a:rPr lang="en-US" sz="4000" i="1" dirty="0" err="1">
                <a:sym typeface="Wingdings" pitchFamily="2" charset="2"/>
              </a:rPr>
              <a:t>Indicazione</a:t>
            </a:r>
            <a:r>
              <a:rPr lang="en-US" sz="4000" i="1" dirty="0">
                <a:sym typeface="Wingdings" pitchFamily="2" charset="2"/>
              </a:rPr>
              <a:t> </a:t>
            </a:r>
            <a:r>
              <a:rPr lang="en-US" sz="4000" i="1" dirty="0" err="1">
                <a:sym typeface="Wingdings" pitchFamily="2" charset="2"/>
              </a:rPr>
              <a:t>Geographica</a:t>
            </a:r>
            <a:r>
              <a:rPr lang="en-US" sz="4000" i="1" dirty="0">
                <a:sym typeface="Wingdings" pitchFamily="2" charset="2"/>
              </a:rPr>
              <a:t> </a:t>
            </a:r>
            <a:r>
              <a:rPr lang="en-US" sz="4000" i="1" dirty="0" err="1">
                <a:sym typeface="Wingdings" pitchFamily="2" charset="2"/>
              </a:rPr>
              <a:t>Tipica</a:t>
            </a:r>
            <a:r>
              <a:rPr lang="en-US" sz="4000" dirty="0">
                <a:sym typeface="Wingdings" pitchFamily="2" charset="2"/>
              </a:rPr>
              <a:t> (IGT)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09441" y="1676400"/>
            <a:ext cx="10969943" cy="5257800"/>
          </a:xfrm>
        </p:spPr>
        <p:txBody>
          <a:bodyPr>
            <a:normAutofit/>
          </a:bodyPr>
          <a:lstStyle/>
          <a:p>
            <a:r>
              <a:rPr lang="en-US" dirty="0">
                <a:sym typeface="Wingdings" pitchFamily="2" charset="2"/>
              </a:rPr>
              <a:t>Classified in </a:t>
            </a:r>
            <a:r>
              <a:rPr lang="en-US" dirty="0" smtClean="0">
                <a:sym typeface="Wingdings" pitchFamily="2" charset="2"/>
              </a:rPr>
              <a:t>1992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First Application 1996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~118 Classified IGTs as of 2007</a:t>
            </a: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Produced in DOC/DOCG zone but can not list the zone or village on the </a:t>
            </a:r>
            <a:r>
              <a:rPr lang="en-US" dirty="0" smtClean="0">
                <a:sym typeface="Wingdings" pitchFamily="2" charset="2"/>
              </a:rPr>
              <a:t>label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Lists Region such as Tuscany, Piedmont, Apulia…</a:t>
            </a:r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Heavily located in </a:t>
            </a:r>
            <a:r>
              <a:rPr lang="en-US" dirty="0" smtClean="0">
                <a:sym typeface="Wingdings" pitchFamily="2" charset="2"/>
              </a:rPr>
              <a:t>Tuscany</a:t>
            </a:r>
          </a:p>
          <a:p>
            <a:r>
              <a:rPr lang="en-US" dirty="0" smtClean="0">
                <a:sym typeface="Wingdings" pitchFamily="2" charset="2"/>
              </a:rPr>
              <a:t>Result: More R&amp;D, Some Recognizable High Quality Wines, Investment in Non-traditional Grapes and </a:t>
            </a:r>
            <a:r>
              <a:rPr lang="en-US" dirty="0" err="1" smtClean="0">
                <a:sym typeface="Wingdings" pitchFamily="2" charset="2"/>
              </a:rPr>
              <a:t>Vinification</a:t>
            </a:r>
            <a:r>
              <a:rPr lang="en-US" dirty="0" smtClean="0">
                <a:sym typeface="Wingdings" pitchFamily="2" charset="2"/>
              </a:rPr>
              <a:t> Methods, No impact on DOC and DOCG Quality</a:t>
            </a:r>
            <a:endParaRPr lang="en-US" dirty="0">
              <a:sym typeface="Wingdings" pitchFamily="2" charset="2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533400"/>
            <a:ext cx="10969943" cy="533400"/>
          </a:xfrm>
        </p:spPr>
        <p:txBody>
          <a:bodyPr>
            <a:normAutofit fontScale="90000"/>
          </a:bodyPr>
          <a:lstStyle/>
          <a:p>
            <a:r>
              <a:rPr lang="en-US" sz="4000" i="1" dirty="0" err="1">
                <a:sym typeface="Wingdings" pitchFamily="2" charset="2"/>
              </a:rPr>
              <a:t>Denominazione</a:t>
            </a:r>
            <a:r>
              <a:rPr lang="en-US" sz="4000" i="1" dirty="0">
                <a:sym typeface="Wingdings" pitchFamily="2" charset="2"/>
              </a:rPr>
              <a:t> de </a:t>
            </a:r>
            <a:r>
              <a:rPr lang="en-US" sz="4000" i="1" dirty="0" err="1">
                <a:sym typeface="Wingdings" pitchFamily="2" charset="2"/>
              </a:rPr>
              <a:t>Origine</a:t>
            </a:r>
            <a:r>
              <a:rPr lang="en-US" sz="4000" i="1" dirty="0">
                <a:sym typeface="Wingdings" pitchFamily="2" charset="2"/>
              </a:rPr>
              <a:t> </a:t>
            </a:r>
            <a:r>
              <a:rPr lang="en-US" sz="4000" i="1" dirty="0" err="1" smtClean="0">
                <a:sym typeface="Wingdings" pitchFamily="2" charset="2"/>
              </a:rPr>
              <a:t>Controllata</a:t>
            </a:r>
            <a:r>
              <a:rPr lang="en-US" sz="4000" dirty="0" smtClean="0">
                <a:sym typeface="Wingdings" pitchFamily="2" charset="2"/>
              </a:rPr>
              <a:t> (DOC)</a:t>
            </a:r>
            <a:endParaRPr lang="en-US" sz="4000" dirty="0">
              <a:sym typeface="Wingdings" pitchFamily="2" charset="2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914162" y="1600200"/>
            <a:ext cx="10868369" cy="48768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ym typeface="Wingdings" pitchFamily="2" charset="2"/>
              </a:rPr>
              <a:t>Established for 5 Years</a:t>
            </a:r>
          </a:p>
          <a:p>
            <a:r>
              <a:rPr lang="en-US" sz="2800" dirty="0" smtClean="0">
                <a:sym typeface="Wingdings" pitchFamily="2" charset="2"/>
              </a:rPr>
              <a:t>Approved </a:t>
            </a:r>
            <a:r>
              <a:rPr lang="en-US" sz="2800" dirty="0">
                <a:sym typeface="Wingdings" pitchFamily="2" charset="2"/>
              </a:rPr>
              <a:t>grape varieties/ percentage of production</a:t>
            </a:r>
          </a:p>
          <a:p>
            <a:r>
              <a:rPr lang="en-US" sz="2800" dirty="0">
                <a:sym typeface="Wingdings" pitchFamily="2" charset="2"/>
              </a:rPr>
              <a:t>Grown in approved vineyards</a:t>
            </a:r>
          </a:p>
          <a:p>
            <a:r>
              <a:rPr lang="en-US" sz="2800" dirty="0">
                <a:sym typeface="Wingdings" pitchFamily="2" charset="2"/>
              </a:rPr>
              <a:t>Yield per hectare/pruning methods</a:t>
            </a:r>
          </a:p>
          <a:p>
            <a:r>
              <a:rPr lang="en-US" sz="2800" dirty="0">
                <a:sym typeface="Wingdings" pitchFamily="2" charset="2"/>
              </a:rPr>
              <a:t>Total number of gallons of wine produced</a:t>
            </a:r>
          </a:p>
          <a:p>
            <a:r>
              <a:rPr lang="en-US" sz="2800" dirty="0" err="1">
                <a:sym typeface="Wingdings" pitchFamily="2" charset="2"/>
              </a:rPr>
              <a:t>Vinification</a:t>
            </a:r>
            <a:r>
              <a:rPr lang="en-US" sz="2800" dirty="0">
                <a:sym typeface="Wingdings" pitchFamily="2" charset="2"/>
              </a:rPr>
              <a:t> method for some wines</a:t>
            </a:r>
          </a:p>
          <a:p>
            <a:r>
              <a:rPr lang="en-US" sz="2800" dirty="0">
                <a:sym typeface="Wingdings" pitchFamily="2" charset="2"/>
              </a:rPr>
              <a:t>Aging methods/time</a:t>
            </a:r>
          </a:p>
          <a:p>
            <a:r>
              <a:rPr lang="en-US" sz="2800" dirty="0">
                <a:sym typeface="Wingdings" pitchFamily="2" charset="2"/>
              </a:rPr>
              <a:t>Piedmont 1990</a:t>
            </a:r>
          </a:p>
          <a:p>
            <a:pPr lvl="1"/>
            <a:r>
              <a:rPr lang="en-US" sz="2400" dirty="0">
                <a:sym typeface="Wingdings" pitchFamily="2" charset="2"/>
              </a:rPr>
              <a:t>Color/aroma/flavor controlled by tasting commission </a:t>
            </a: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533400"/>
            <a:ext cx="10969943" cy="1066800"/>
          </a:xfrm>
        </p:spPr>
        <p:txBody>
          <a:bodyPr>
            <a:normAutofit fontScale="90000"/>
          </a:bodyPr>
          <a:lstStyle/>
          <a:p>
            <a:r>
              <a:rPr lang="en-US" sz="4000" i="1" dirty="0" err="1">
                <a:sym typeface="Wingdings" pitchFamily="2" charset="2"/>
              </a:rPr>
              <a:t>Denominazione</a:t>
            </a:r>
            <a:r>
              <a:rPr lang="en-US" sz="4000" i="1" dirty="0">
                <a:sym typeface="Wingdings" pitchFamily="2" charset="2"/>
              </a:rPr>
              <a:t> de </a:t>
            </a:r>
            <a:r>
              <a:rPr lang="en-US" sz="4000" i="1" dirty="0" err="1">
                <a:sym typeface="Wingdings" pitchFamily="2" charset="2"/>
              </a:rPr>
              <a:t>Origine</a:t>
            </a:r>
            <a:r>
              <a:rPr lang="en-US" sz="4000" i="1" dirty="0">
                <a:sym typeface="Wingdings" pitchFamily="2" charset="2"/>
              </a:rPr>
              <a:t> </a:t>
            </a:r>
            <a:r>
              <a:rPr lang="en-US" sz="4000" i="1" dirty="0" err="1">
                <a:sym typeface="Wingdings" pitchFamily="2" charset="2"/>
              </a:rPr>
              <a:t>Controllata</a:t>
            </a:r>
            <a:r>
              <a:rPr lang="en-US" sz="4000" i="1" dirty="0">
                <a:sym typeface="Wingdings" pitchFamily="2" charset="2"/>
              </a:rPr>
              <a:t> e </a:t>
            </a:r>
            <a:r>
              <a:rPr lang="en-US" sz="4000" i="1" dirty="0" err="1">
                <a:sym typeface="Wingdings" pitchFamily="2" charset="2"/>
              </a:rPr>
              <a:t>Grarantita</a:t>
            </a:r>
            <a:r>
              <a:rPr lang="en-US" sz="4000" dirty="0">
                <a:sym typeface="Wingdings" pitchFamily="2" charset="2"/>
              </a:rPr>
              <a:t> (DOCG)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711015" y="1752600"/>
            <a:ext cx="10563648" cy="4800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DOC plus: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Bottles smaller that 1.25 Gallons/5 liters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Official numbered tag across the cork’s capsule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To be a DOCG Zone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5 years </a:t>
            </a:r>
            <a:r>
              <a:rPr lang="en-US" sz="2400" dirty="0" smtClean="0">
                <a:sym typeface="Wingdings" pitchFamily="2" charset="2"/>
              </a:rPr>
              <a:t>as DOC</a:t>
            </a:r>
            <a:endParaRPr lang="en-US" sz="2400" dirty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“reputation and commercial impact both at home and at an international level”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Wines of historical importance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Wines are internationally recognized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Wines have attracted attention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ym typeface="Wingdings" pitchFamily="2" charset="2"/>
              </a:rPr>
              <a:t>Wines contribute to Italy’s financial wealth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3460507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Class open house presentation" id="{ED6F853E-23FC-44AA-826D-3EFB5E0A4D17}" vid="{6E8FE5FC-8933-4D10-AAA1-772E0561EDC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34B7CA8-998B-4F57-AEE2-A1ADF5E9D3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TS103460507</Template>
  <TotalTime>0</TotalTime>
  <Words>410</Words>
  <Application>Microsoft Office PowerPoint</Application>
  <PresentationFormat>Custom</PresentationFormat>
  <Paragraphs>71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TS103460507</vt:lpstr>
      <vt:lpstr>Wines of Italy</vt:lpstr>
      <vt:lpstr>What to expect today</vt:lpstr>
      <vt:lpstr>Italian Wine Laws</vt:lpstr>
      <vt:lpstr>Slide 4</vt:lpstr>
      <vt:lpstr>vino da tavola</vt:lpstr>
      <vt:lpstr>Indicazione Geographica Tipica (IGT)</vt:lpstr>
      <vt:lpstr>Denominazione de Origine Controllata (DOC)</vt:lpstr>
      <vt:lpstr>Denominazione de Origine Controllata e Grarantita (DOCG)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2014-04-03T04:48:38Z</dcterms:created>
  <dcterms:modified xsi:type="dcterms:W3CDTF">2014-04-03T05:05:08Z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TC034605079991</vt:lpwstr>
  </property>
</Properties>
</file>