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8" autoAdjust="0"/>
    <p:restoredTop sz="86323" autoAdjust="0"/>
  </p:normalViewPr>
  <p:slideViewPr>
    <p:cSldViewPr>
      <p:cViewPr>
        <p:scale>
          <a:sx n="50" d="100"/>
          <a:sy n="50" d="100"/>
        </p:scale>
        <p:origin x="-612" y="-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9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6C9513-AFBB-4FA2-A417-B0D9569707D3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5E3235-3745-43A7-9AC5-C3763B814A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5E3235-3745-43A7-9AC5-C3763B814A8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5E3235-3745-43A7-9AC5-C3763B814A8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5E3235-3745-43A7-9AC5-C3763B814A8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5E3235-3745-43A7-9AC5-C3763B814A8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5E3235-3745-43A7-9AC5-C3763B814A8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5E3235-3745-43A7-9AC5-C3763B814A8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5E3235-3745-43A7-9AC5-C3763B814A8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5E3235-3745-43A7-9AC5-C3763B814A8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5E3235-3745-43A7-9AC5-C3763B814A8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irelight title.png"/>
          <p:cNvPicPr>
            <a:picLocks noChangeAspect="1"/>
          </p:cNvPicPr>
          <p:nvPr/>
        </p:nvPicPr>
        <p:blipFill>
          <a:blip r:embed="rId2" cstate="print"/>
          <a:srcRect l="43431" t="21353" b="20413"/>
          <a:stretch>
            <a:fillRect/>
          </a:stretch>
        </p:blipFill>
        <p:spPr>
          <a:xfrm>
            <a:off x="0" y="0"/>
            <a:ext cx="367230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1219200"/>
            <a:ext cx="6400800" cy="1600200"/>
          </a:xfrm>
        </p:spPr>
        <p:txBody>
          <a:bodyPr anchor="b" anchorCtr="0"/>
          <a:lstStyle>
            <a:lvl1pPr algn="l">
              <a:defRPr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2971800"/>
            <a:ext cx="5715000" cy="12954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5943600"/>
            <a:ext cx="2133600" cy="228600"/>
          </a:xfrm>
        </p:spPr>
        <p:txBody>
          <a:bodyPr/>
          <a:lstStyle>
            <a:lvl1pPr algn="l">
              <a:defRPr/>
            </a:lvl1pPr>
          </a:lstStyle>
          <a:p>
            <a:fld id="{6AC8B08E-4E39-4983-957B-4E0B1942D3B9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" y="5715000"/>
            <a:ext cx="2667000" cy="2286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600" y="6248400"/>
            <a:ext cx="533400" cy="228600"/>
          </a:xfrm>
        </p:spPr>
        <p:txBody>
          <a:bodyPr/>
          <a:lstStyle>
            <a:lvl1pPr algn="l">
              <a:defRPr/>
            </a:lvl1pPr>
          </a:lstStyle>
          <a:p>
            <a:fld id="{05DE6CF9-5CBB-459E-A52D-C1321F026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1368" y="274638"/>
            <a:ext cx="5681265" cy="1477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34209" y="2057400"/>
            <a:ext cx="5678424" cy="388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B08E-4E39-4983-957B-4E0B1942D3B9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E6CF9-5CBB-459E-A52D-C1321F026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533400"/>
            <a:ext cx="1752600" cy="43433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7800" y="533401"/>
            <a:ext cx="5029200" cy="5422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B08E-4E39-4983-957B-4E0B1942D3B9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E6CF9-5CBB-459E-A52D-C1321F026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B08E-4E39-4983-957B-4E0B1942D3B9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E6CF9-5CBB-459E-A52D-C1321F026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irelight section.png"/>
          <p:cNvPicPr>
            <a:picLocks noChangeAspect="1"/>
          </p:cNvPicPr>
          <p:nvPr/>
        </p:nvPicPr>
        <p:blipFill>
          <a:blip r:embed="rId2" cstate="print"/>
          <a:srcRect l="7678" r="8563" b="31688"/>
          <a:stretch>
            <a:fillRect/>
          </a:stretch>
        </p:blipFill>
        <p:spPr>
          <a:xfrm>
            <a:off x="0" y="3048000"/>
            <a:ext cx="9144000" cy="381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300" y="2057400"/>
            <a:ext cx="7391400" cy="1590675"/>
          </a:xfrm>
        </p:spPr>
        <p:txBody>
          <a:bodyPr anchor="b" anchorCtr="0">
            <a:normAutofit/>
          </a:bodyPr>
          <a:lstStyle>
            <a:lvl1pPr algn="ctr">
              <a:defRPr sz="4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77546" y="3810000"/>
            <a:ext cx="5388909" cy="14239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1500"/>
              </a:spcBef>
              <a:buFontTx/>
              <a:buNone/>
              <a:defRPr sz="1800" kern="120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B08E-4E39-4983-957B-4E0B1942D3B9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E6CF9-5CBB-459E-A52D-C1321F026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1368" y="274638"/>
            <a:ext cx="5681265" cy="1477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057401"/>
            <a:ext cx="2743200" cy="38989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2057401"/>
            <a:ext cx="2743200" cy="38989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B08E-4E39-4983-957B-4E0B1942D3B9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E6CF9-5CBB-459E-A52D-C1321F026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1368" y="274638"/>
            <a:ext cx="5681265" cy="147796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1967753"/>
            <a:ext cx="2743200" cy="6397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2819400"/>
            <a:ext cx="2743200" cy="31369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1967753"/>
            <a:ext cx="2743200" cy="6397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2819400"/>
            <a:ext cx="2743200" cy="31369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B08E-4E39-4983-957B-4E0B1942D3B9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E6CF9-5CBB-459E-A52D-C1321F026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B08E-4E39-4983-957B-4E0B1942D3B9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E6CF9-5CBB-459E-A52D-C1321F026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B08E-4E39-4983-957B-4E0B1942D3B9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E6CF9-5CBB-459E-A52D-C1321F026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ontent caption.png"/>
          <p:cNvPicPr>
            <a:picLocks noChangeAspect="1"/>
          </p:cNvPicPr>
          <p:nvPr/>
        </p:nvPicPr>
        <p:blipFill>
          <a:blip r:embed="rId2" cstate="print"/>
          <a:srcRect l="11342" t="23079" r="13047"/>
          <a:stretch>
            <a:fillRect/>
          </a:stretch>
        </p:blipFill>
        <p:spPr>
          <a:xfrm>
            <a:off x="0" y="0"/>
            <a:ext cx="9144000" cy="60953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5025" y="438150"/>
            <a:ext cx="2743200" cy="1618488"/>
          </a:xfrm>
        </p:spPr>
        <p:txBody>
          <a:bodyPr anchor="ctr" anchorCtr="0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438150"/>
            <a:ext cx="4419600" cy="5118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439" y="2514600"/>
            <a:ext cx="1985962" cy="23622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B08E-4E39-4983-957B-4E0B1942D3B9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E6CF9-5CBB-459E-A52D-C1321F026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ntent caption.png"/>
          <p:cNvPicPr>
            <a:picLocks noChangeAspect="1"/>
          </p:cNvPicPr>
          <p:nvPr/>
        </p:nvPicPr>
        <p:blipFill>
          <a:blip r:embed="rId2" cstate="print"/>
          <a:srcRect l="11342" t="23079" r="13047"/>
          <a:stretch>
            <a:fillRect/>
          </a:stretch>
        </p:blipFill>
        <p:spPr>
          <a:xfrm>
            <a:off x="0" y="0"/>
            <a:ext cx="9144000" cy="60953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5025" y="438150"/>
            <a:ext cx="2743200" cy="1619250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 spc="0" baseline="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75050" y="685800"/>
            <a:ext cx="5264150" cy="4648200"/>
          </a:xfrm>
          <a:prstGeom prst="ellipse">
            <a:avLst/>
          </a:prstGeom>
          <a:ln w="127000">
            <a:solidFill>
              <a:schemeClr val="tx1">
                <a:alpha val="10000"/>
              </a:schemeClr>
            </a:solidFill>
          </a:ln>
          <a:effectLst>
            <a:innerShdw blurRad="190500">
              <a:prstClr val="black">
                <a:alpha val="75000"/>
              </a:prstClr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2104" y="2514600"/>
            <a:ext cx="1984248" cy="2359152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buNone/>
              <a:defRPr sz="1400" kern="1200">
                <a:gradFill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15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B08E-4E39-4983-957B-4E0B1942D3B9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E6CF9-5CBB-459E-A52D-C1321F026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irelight content.png"/>
          <p:cNvPicPr>
            <a:picLocks noChangeAspect="1"/>
          </p:cNvPicPr>
          <p:nvPr/>
        </p:nvPicPr>
        <p:blipFill>
          <a:blip r:embed="rId13" cstate="print"/>
          <a:srcRect l="10260" t="11518" r="6261" b="874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31368" y="274638"/>
            <a:ext cx="5681265" cy="14779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57400" y="2057400"/>
            <a:ext cx="50292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477000"/>
            <a:ext cx="2133600" cy="2286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1000" kern="1200" spc="0" baseline="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  <a:latin typeface="+mn-lt"/>
                <a:ea typeface="+mj-ea"/>
                <a:cs typeface="+mj-cs"/>
              </a:defRPr>
            </a:lvl1pPr>
          </a:lstStyle>
          <a:p>
            <a:fld id="{6AC8B08E-4E39-4983-957B-4E0B1942D3B9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77000"/>
            <a:ext cx="2895600" cy="2286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000" kern="1200" spc="0" baseline="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  <a:latin typeface="+mn-lt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248400"/>
            <a:ext cx="533400" cy="2286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1100" kern="1200" spc="0" baseline="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  <a:latin typeface="+mn-lt"/>
                <a:ea typeface="+mj-ea"/>
                <a:cs typeface="+mj-cs"/>
              </a:defRPr>
            </a:lvl1pPr>
          </a:lstStyle>
          <a:p>
            <a:fld id="{05DE6CF9-5CBB-459E-A52D-C1321F026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 spc="0" baseline="0">
          <a:gradFill flip="none" rotWithShape="1"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  <a:tileRect/>
          </a:gra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1500"/>
        </a:spcBef>
        <a:buFontTx/>
        <a:buBlip>
          <a:blip r:embed="rId14"/>
        </a:buBlip>
        <a:defRPr sz="20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1500"/>
        </a:spcBef>
        <a:buFontTx/>
        <a:buBlip>
          <a:blip r:embed="rId15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1500"/>
        </a:spcBef>
        <a:buFontTx/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1500"/>
        </a:spcBef>
        <a:buFontTx/>
        <a:buBlip>
          <a:blip r:embed="rId15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1500"/>
        </a:spcBef>
        <a:buFontTx/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ts val="1500"/>
        </a:spcBef>
        <a:buFontTx/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ts val="1500"/>
        </a:spcBef>
        <a:buFontTx/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ts val="1500"/>
        </a:spcBef>
        <a:buFontTx/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ts val="1500"/>
        </a:spcBef>
        <a:buFontTx/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295400"/>
            <a:ext cx="6934200" cy="1600200"/>
          </a:xfrm>
        </p:spPr>
        <p:txBody>
          <a:bodyPr>
            <a:noAutofit/>
          </a:bodyPr>
          <a:lstStyle/>
          <a:p>
            <a:pPr algn="r"/>
            <a:r>
              <a:rPr lang="en-US" dirty="0" smtClean="0"/>
              <a:t>Perspectives </a:t>
            </a:r>
            <a:r>
              <a:rPr lang="en-US" dirty="0" smtClean="0"/>
              <a:t>in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Hospitality </a:t>
            </a:r>
            <a:r>
              <a:rPr lang="en-US" dirty="0" smtClean="0"/>
              <a:t>Management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3124200"/>
            <a:ext cx="5715000" cy="1295400"/>
          </a:xfrm>
        </p:spPr>
        <p:txBody>
          <a:bodyPr>
            <a:noAutofit/>
          </a:bodyPr>
          <a:lstStyle/>
          <a:p>
            <a:pPr algn="r"/>
            <a:r>
              <a:rPr lang="en-US" sz="3600" dirty="0" smtClean="0"/>
              <a:t>Prof. Karen Goodlad</a:t>
            </a:r>
          </a:p>
          <a:p>
            <a:pPr algn="r"/>
            <a:r>
              <a:rPr lang="en-US" sz="3600" dirty="0" smtClean="0"/>
              <a:t>Fall </a:t>
            </a:r>
            <a:r>
              <a:rPr lang="en-US" sz="3600" dirty="0" smtClean="0"/>
              <a:t>2012</a:t>
            </a:r>
          </a:p>
          <a:p>
            <a:pPr algn="r"/>
            <a:r>
              <a:rPr lang="en-US" sz="3600" dirty="0" smtClean="0"/>
              <a:t>Introduction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Introduction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Prof. Bio</a:t>
            </a:r>
          </a:p>
          <a:p>
            <a:r>
              <a:rPr lang="en-US" sz="3200" dirty="0" smtClean="0"/>
              <a:t>Student Introductions</a:t>
            </a:r>
          </a:p>
          <a:p>
            <a:r>
              <a:rPr lang="en-US" sz="3200" dirty="0" smtClean="0"/>
              <a:t>Syllabus Review</a:t>
            </a:r>
          </a:p>
          <a:p>
            <a:r>
              <a:rPr lang="en-US" sz="3200" dirty="0" smtClean="0"/>
              <a:t>Tour of Department</a:t>
            </a:r>
          </a:p>
          <a:p>
            <a:r>
              <a:rPr lang="en-US" sz="3200" dirty="0" smtClean="0"/>
              <a:t>Lecture</a:t>
            </a:r>
          </a:p>
          <a:p>
            <a:r>
              <a:rPr lang="en-US" sz="3200" dirty="0" err="1" smtClean="0"/>
              <a:t>OpenLab</a:t>
            </a: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http://3.bp.blogspot.com/_YbfDNTAiZQ8/R1LoTwUfKDI/AAAAAAAAASg/zWmTcQ0bxVw/s1600-R/pineapp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-3657600"/>
            <a:ext cx="8686800" cy="1303020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828800"/>
            <a:ext cx="7391400" cy="11430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 What is Hospitality?</a:t>
            </a:r>
            <a:endParaRPr lang="en-US" sz="5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3.bp.blogspot.com/_YbfDNTAiZQ8/R1LoTwUfKDI/AAAAAAAAASg/zWmTcQ0bxVw/s1600-R/pineapple.jpg"/>
          <p:cNvPicPr>
            <a:picLocks noChangeAspect="1" noChangeArrowheads="1"/>
          </p:cNvPicPr>
          <p:nvPr/>
        </p:nvPicPr>
        <p:blipFill>
          <a:blip r:embed="rId3" cstate="print">
            <a:lum bright="14000" contrast="-27000"/>
          </a:blip>
          <a:srcRect/>
          <a:stretch>
            <a:fillRect/>
          </a:stretch>
        </p:blipFill>
        <p:spPr bwMode="auto">
          <a:xfrm>
            <a:off x="228600" y="-3657600"/>
            <a:ext cx="8686800" cy="13030203"/>
          </a:xfrm>
          <a:prstGeom prst="rect">
            <a:avLst/>
          </a:prstGeom>
          <a:noFill/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endParaRPr lang="en-US" sz="3200" dirty="0" smtClean="0">
              <a:solidFill>
                <a:schemeClr val="bg1"/>
              </a:solidFill>
            </a:endParaRPr>
          </a:p>
          <a:p>
            <a:r>
              <a:rPr lang="en-US" sz="3200" b="1" dirty="0" smtClean="0">
                <a:solidFill>
                  <a:schemeClr val="bg1"/>
                </a:solidFill>
              </a:rPr>
              <a:t>“It's how you make your customers feel while using your products that distinguishes you</a:t>
            </a:r>
            <a:r>
              <a:rPr lang="en-US" sz="3200" b="1" dirty="0" smtClean="0">
                <a:solidFill>
                  <a:schemeClr val="bg1"/>
                </a:solidFill>
              </a:rPr>
              <a:t>.” </a:t>
            </a:r>
            <a:r>
              <a:rPr lang="en-US" sz="3200" b="1" dirty="0" smtClean="0">
                <a:solidFill>
                  <a:schemeClr val="bg1"/>
                </a:solidFill>
              </a:rPr>
              <a:t>Danny Meyer</a:t>
            </a:r>
          </a:p>
          <a:p>
            <a:endParaRPr lang="en-US" sz="3200" dirty="0" smtClean="0">
              <a:solidFill>
                <a:schemeClr val="bg1"/>
              </a:solidFill>
            </a:endParaRPr>
          </a:p>
          <a:p>
            <a:r>
              <a:rPr lang="en-US" sz="3600" b="1" dirty="0" smtClean="0">
                <a:solidFill>
                  <a:schemeClr val="bg1"/>
                </a:solidFill>
                <a:latin typeface="+mj-lt"/>
              </a:rPr>
              <a:t>At The Ritz-Carlton, hospitality is about providing legendary service to our guests, members and residents while embracing the culture that is The Ritz-Carlton.</a:t>
            </a:r>
          </a:p>
          <a:p>
            <a:endParaRPr lang="en-US" sz="3600" dirty="0" smtClean="0">
              <a:solidFill>
                <a:schemeClr val="bg1"/>
              </a:solidFill>
              <a:latin typeface="+mj-lt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Britannic Bold" pitchFamily="34" charset="0"/>
              </a:rPr>
              <a:t>"Food is our common ground, a universal experience." James Beard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096962"/>
          </a:xfrm>
        </p:spPr>
        <p:txBody>
          <a:bodyPr/>
          <a:lstStyle/>
          <a:p>
            <a:r>
              <a:rPr lang="en-US" dirty="0" smtClean="0"/>
              <a:t>Specific Areas we will Explore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686800" cy="51054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Tourism</a:t>
            </a:r>
          </a:p>
          <a:p>
            <a:r>
              <a:rPr lang="en-US" sz="2800" dirty="0" smtClean="0"/>
              <a:t>Hotels and Lodging</a:t>
            </a:r>
          </a:p>
          <a:p>
            <a:r>
              <a:rPr lang="en-US" sz="2800" dirty="0" smtClean="0"/>
              <a:t>Food and Beverage</a:t>
            </a:r>
          </a:p>
          <a:p>
            <a:pPr lvl="1"/>
            <a:r>
              <a:rPr lang="en-US" sz="2000" dirty="0" smtClean="0"/>
              <a:t>Restaurants, Food Service, Various Beverage Options</a:t>
            </a:r>
          </a:p>
          <a:p>
            <a:r>
              <a:rPr lang="en-US" sz="2800" dirty="0" smtClean="0"/>
              <a:t>Accounting</a:t>
            </a:r>
          </a:p>
          <a:p>
            <a:r>
              <a:rPr lang="en-US" sz="2800" dirty="0" smtClean="0"/>
              <a:t>Human Resources</a:t>
            </a:r>
          </a:p>
          <a:p>
            <a:r>
              <a:rPr lang="en-US" sz="2800" dirty="0" smtClean="0"/>
              <a:t>Marketing</a:t>
            </a:r>
          </a:p>
          <a:p>
            <a:r>
              <a:rPr lang="en-US" sz="2800" dirty="0" smtClean="0"/>
              <a:t>Event &amp; Conference Planning</a:t>
            </a:r>
          </a:p>
          <a:p>
            <a:r>
              <a:rPr lang="en-US" sz="2800" dirty="0" smtClean="0"/>
              <a:t>Recreation and Theme Parks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1.bp.blogspot.com/-A0jNS7LEsbo/TWgjbWc5x6I/AAAAAAAABJU/mF4BkVV0roc/s1600/skyline-sunset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27038"/>
            <a:ext cx="7924800" cy="1477962"/>
          </a:xfrm>
        </p:spPr>
        <p:txBody>
          <a:bodyPr>
            <a:noAutofit/>
          </a:bodyPr>
          <a:lstStyle/>
          <a:p>
            <a:r>
              <a:rPr lang="en-US" sz="5400" dirty="0" smtClean="0"/>
              <a:t>Exploring Your World: </a:t>
            </a:r>
            <a:br>
              <a:rPr lang="en-US" sz="5400" dirty="0" smtClean="0"/>
            </a:br>
            <a:r>
              <a:rPr lang="en-US" sz="5400" dirty="0" smtClean="0"/>
              <a:t>A Moment of Truth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1368" y="274638"/>
            <a:ext cx="5681265" cy="1020762"/>
          </a:xfrm>
        </p:spPr>
        <p:txBody>
          <a:bodyPr/>
          <a:lstStyle/>
          <a:p>
            <a:r>
              <a:rPr lang="en-US" sz="5400" dirty="0" smtClean="0"/>
              <a:t>Open</a:t>
            </a:r>
            <a:r>
              <a:rPr lang="en-US" sz="5400" baseline="0" dirty="0" smtClean="0"/>
              <a:t>Lab</a:t>
            </a:r>
            <a:endParaRPr lang="en-US" sz="54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33400" y="1447800"/>
            <a:ext cx="8229600" cy="5105400"/>
          </a:xfrm>
        </p:spPr>
        <p:txBody>
          <a:bodyPr>
            <a:normAutofit fontScale="92500" lnSpcReduction="10000"/>
          </a:bodyPr>
          <a:lstStyle/>
          <a:p>
            <a:r>
              <a:rPr lang="en-US" sz="3600" dirty="0" smtClean="0"/>
              <a:t>Our electronic classroom</a:t>
            </a:r>
          </a:p>
          <a:p>
            <a:r>
              <a:rPr lang="en-US" sz="3600" dirty="0" smtClean="0"/>
              <a:t>Review and submit assignments</a:t>
            </a:r>
          </a:p>
          <a:p>
            <a:r>
              <a:rPr lang="en-US" sz="3600" dirty="0" smtClean="0"/>
              <a:t>Ask questions</a:t>
            </a:r>
          </a:p>
          <a:p>
            <a:r>
              <a:rPr lang="en-US" sz="3600" dirty="0" smtClean="0"/>
              <a:t>Start blogs</a:t>
            </a:r>
          </a:p>
          <a:p>
            <a:r>
              <a:rPr lang="en-US" sz="3600" dirty="0" smtClean="0"/>
              <a:t>Find club information</a:t>
            </a:r>
          </a:p>
          <a:p>
            <a:r>
              <a:rPr lang="en-US" sz="3600" dirty="0" smtClean="0"/>
              <a:t>Learn about other courses at City Tech</a:t>
            </a:r>
          </a:p>
          <a:p>
            <a:r>
              <a:rPr lang="en-US" sz="3600" dirty="0" smtClean="0"/>
              <a:t>Chat with classmates and others on OpenLab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731368" y="274638"/>
            <a:ext cx="5681265" cy="1020762"/>
          </a:xfrm>
        </p:spPr>
        <p:txBody>
          <a:bodyPr>
            <a:normAutofit/>
          </a:bodyPr>
          <a:lstStyle/>
          <a:p>
            <a:r>
              <a:rPr lang="en-US" sz="5400" dirty="0" smtClean="0"/>
              <a:t>Open</a:t>
            </a:r>
            <a:r>
              <a:rPr lang="en-US" sz="5400" baseline="0" dirty="0" smtClean="0"/>
              <a:t>Lab Today</a:t>
            </a:r>
            <a:endParaRPr lang="en-US" sz="5400" dirty="0"/>
          </a:p>
        </p:txBody>
      </p:sp>
      <p:sp>
        <p:nvSpPr>
          <p:cNvPr id="7" name="Content Placeholder 3"/>
          <p:cNvSpPr>
            <a:spLocks noGrp="1"/>
          </p:cNvSpPr>
          <p:nvPr>
            <p:ph idx="1"/>
          </p:nvPr>
        </p:nvSpPr>
        <p:spPr>
          <a:xfrm>
            <a:off x="381000" y="1447800"/>
            <a:ext cx="8534400" cy="5105400"/>
          </a:xfrm>
        </p:spPr>
        <p:txBody>
          <a:bodyPr>
            <a:normAutofit fontScale="92500"/>
          </a:bodyPr>
          <a:lstStyle/>
          <a:p>
            <a:pPr lvl="0"/>
            <a:r>
              <a:rPr lang="en-US" sz="3600" dirty="0" smtClean="0"/>
              <a:t>Log on and create Site</a:t>
            </a:r>
          </a:p>
          <a:p>
            <a:pPr lvl="0"/>
            <a:r>
              <a:rPr lang="en-US" sz="3600" dirty="0" smtClean="0"/>
              <a:t>Link to HMGT1101, HMGT1102, ENG1101</a:t>
            </a:r>
          </a:p>
          <a:p>
            <a:pPr lvl="0"/>
            <a:r>
              <a:rPr lang="en-US" sz="3600" dirty="0" smtClean="0"/>
              <a:t>Begin Electronic Profile assignment</a:t>
            </a:r>
          </a:p>
          <a:p>
            <a:pPr lvl="1"/>
            <a:r>
              <a:rPr lang="en-US" sz="3200" dirty="0" smtClean="0"/>
              <a:t>Due before class on Tuesday, September 6</a:t>
            </a:r>
          </a:p>
          <a:p>
            <a:r>
              <a:rPr lang="en-US" sz="3600" dirty="0" smtClean="0"/>
              <a:t>Explore site</a:t>
            </a:r>
          </a:p>
          <a:p>
            <a:pPr lvl="1"/>
            <a:r>
              <a:rPr lang="en-US" sz="3200" dirty="0" smtClean="0"/>
              <a:t>Blogging, commenting, assignment submissions, editing, connecting with classmates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7924800" cy="1096962"/>
          </a:xfrm>
        </p:spPr>
        <p:txBody>
          <a:bodyPr>
            <a:normAutofit/>
          </a:bodyPr>
          <a:lstStyle/>
          <a:p>
            <a:r>
              <a:rPr lang="en-US" sz="5400" dirty="0" smtClean="0"/>
              <a:t>Before We Meet Again…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3886200"/>
          </a:xfrm>
        </p:spPr>
        <p:txBody>
          <a:bodyPr>
            <a:normAutofit fontScale="92500"/>
          </a:bodyPr>
          <a:lstStyle/>
          <a:p>
            <a:r>
              <a:rPr lang="en-US" sz="3600" dirty="0" smtClean="0"/>
              <a:t>Read </a:t>
            </a:r>
            <a:r>
              <a:rPr lang="en-US" sz="3600" dirty="0" err="1" smtClean="0"/>
              <a:t>NYTimes</a:t>
            </a:r>
            <a:r>
              <a:rPr lang="en-US" sz="3600" dirty="0" smtClean="0"/>
              <a:t> Travel Section</a:t>
            </a:r>
          </a:p>
          <a:p>
            <a:r>
              <a:rPr lang="en-US" sz="3600" dirty="0" smtClean="0"/>
              <a:t>Read </a:t>
            </a:r>
            <a:r>
              <a:rPr lang="en-US" sz="3600" dirty="0" smtClean="0"/>
              <a:t>Chapters 1 &amp; 2, </a:t>
            </a:r>
            <a:r>
              <a:rPr lang="en-US" sz="3600" i="1" dirty="0" smtClean="0"/>
              <a:t>Introduction </a:t>
            </a:r>
            <a:r>
              <a:rPr lang="en-US" sz="3600" i="1" dirty="0" smtClean="0"/>
              <a:t>to Hospitality</a:t>
            </a:r>
            <a:r>
              <a:rPr lang="en-US" sz="3600" dirty="0" smtClean="0"/>
              <a:t> and answer </a:t>
            </a:r>
            <a:r>
              <a:rPr lang="en-US" sz="3600" dirty="0" smtClean="0"/>
              <a:t>“Review </a:t>
            </a:r>
            <a:r>
              <a:rPr lang="en-US" sz="3600" dirty="0" smtClean="0"/>
              <a:t>Questions # 3, 4, </a:t>
            </a:r>
            <a:r>
              <a:rPr lang="en-US" sz="3600" dirty="0" smtClean="0"/>
              <a:t>&amp; 6</a:t>
            </a:r>
            <a:endParaRPr lang="en-US" sz="3600" dirty="0" smtClean="0"/>
          </a:p>
          <a:p>
            <a:r>
              <a:rPr lang="en-US" sz="3600" dirty="0" smtClean="0"/>
              <a:t>Register for a City Tech Email Address</a:t>
            </a:r>
            <a:endParaRPr lang="en-US" sz="3600" dirty="0" smtClean="0"/>
          </a:p>
          <a:p>
            <a:r>
              <a:rPr lang="en-US" sz="3600" dirty="0" smtClean="0"/>
              <a:t>Explore OpenLab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relight">
  <a:themeElements>
    <a:clrScheme name="Firelight">
      <a:dk1>
        <a:sysClr val="windowText" lastClr="000000"/>
      </a:dk1>
      <a:lt1>
        <a:sysClr val="window" lastClr="FFFFFF"/>
      </a:lt1>
      <a:dk2>
        <a:srgbClr val="9F1C00"/>
      </a:dk2>
      <a:lt2>
        <a:srgbClr val="EEECE1"/>
      </a:lt2>
      <a:accent1>
        <a:srgbClr val="FF881F"/>
      </a:accent1>
      <a:accent2>
        <a:srgbClr val="771C00"/>
      </a:accent2>
      <a:accent3>
        <a:srgbClr val="576A2C"/>
      </a:accent3>
      <a:accent4>
        <a:srgbClr val="A24D00"/>
      </a:accent4>
      <a:accent5>
        <a:srgbClr val="244872"/>
      </a:accent5>
      <a:accent6>
        <a:srgbClr val="5E341C"/>
      </a:accent6>
      <a:hlink>
        <a:srgbClr val="FF912E"/>
      </a:hlink>
      <a:folHlink>
        <a:srgbClr val="B5CB83"/>
      </a:folHlink>
    </a:clrScheme>
    <a:fontScheme name="Firelight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irelight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50000"/>
              </a:schemeClr>
            </a:gs>
            <a:gs pos="100000">
              <a:schemeClr val="phClr">
                <a:tint val="100000"/>
                <a:shade val="80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path path="circle">
            <a:fillToRect l="25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>
              <a:shade val="95000"/>
              <a:alpha val="90000"/>
            </a:schemeClr>
          </a:solidFill>
          <a:prstDash val="solid"/>
        </a:ln>
        <a:ln w="76200" cap="flat" cmpd="sng" algn="ctr">
          <a:solidFill>
            <a:schemeClr val="phClr">
              <a:shade val="95000"/>
              <a:alpha val="50000"/>
            </a:schemeClr>
          </a:solidFill>
          <a:prstDash val="solid"/>
        </a:ln>
      </a:lnStyleLst>
      <a:effectStyleLst>
        <a:effectStyle>
          <a:effectLst>
            <a:innerShdw blurRad="63500">
              <a:srgbClr val="000000">
                <a:alpha val="60000"/>
              </a:srgbClr>
            </a:innerShdw>
          </a:effectLst>
        </a:effectStyle>
        <a:effectStyle>
          <a:effectLst>
            <a:innerShdw blurRad="63500">
              <a:srgbClr val="000000">
                <a:alpha val="50000"/>
              </a:srgbClr>
            </a:innerShdw>
            <a:outerShdw blurRad="76200" dist="38100" sx="101000" sy="101000" rotWithShape="0">
              <a:srgbClr val="000000">
                <a:alpha val="60000"/>
              </a:srgbClr>
            </a:outerShdw>
          </a:effectLst>
        </a:effectStyle>
        <a:effectStyle>
          <a:effectLst>
            <a:innerShdw blurRad="63500">
              <a:srgbClr val="000000">
                <a:alpha val="5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4200000"/>
            </a:lightRig>
          </a:scene3d>
          <a:sp3d prstMaterial="softmetal">
            <a:bevelT w="63500" h="254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accent1">
                <a:shade val="45000"/>
                <a:satMod val="125000"/>
              </a:schemeClr>
            </a:gs>
            <a:gs pos="100000">
              <a:schemeClr val="phClr">
                <a:shade val="55000"/>
                <a:satMod val="125000"/>
              </a:schemeClr>
            </a:gs>
          </a:gsLst>
          <a:lin ang="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Firelight</Template>
  <TotalTime>91</TotalTime>
  <Words>237</Words>
  <Application>Microsoft Office PowerPoint</Application>
  <PresentationFormat>On-screen Show (4:3)</PresentationFormat>
  <Paragraphs>58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Firelight</vt:lpstr>
      <vt:lpstr>Perspectives in  Hospitality Management</vt:lpstr>
      <vt:lpstr>Introduction</vt:lpstr>
      <vt:lpstr>So What is Hospitality?</vt:lpstr>
      <vt:lpstr>Slide 4</vt:lpstr>
      <vt:lpstr>Specific Areas we will Explore</vt:lpstr>
      <vt:lpstr>Exploring Your World:  A Moment of Truth</vt:lpstr>
      <vt:lpstr>OpenLab</vt:lpstr>
      <vt:lpstr>OpenLab Today</vt:lpstr>
      <vt:lpstr>Before We Meet Again…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Perspectives in Hospitality Management</dc:title>
  <dc:creator> </dc:creator>
  <cp:lastModifiedBy> </cp:lastModifiedBy>
  <cp:revision>9</cp:revision>
  <dcterms:created xsi:type="dcterms:W3CDTF">2011-08-19T20:06:58Z</dcterms:created>
  <dcterms:modified xsi:type="dcterms:W3CDTF">2012-08-28T02:48:26Z</dcterms:modified>
</cp:coreProperties>
</file>