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handoutMasterIdLst>
    <p:handoutMasterId r:id="rId50"/>
  </p:handoutMasterIdLst>
  <p:sldIdLst>
    <p:sldId id="256" r:id="rId2"/>
    <p:sldId id="296" r:id="rId3"/>
    <p:sldId id="257" r:id="rId4"/>
    <p:sldId id="286" r:id="rId5"/>
    <p:sldId id="262" r:id="rId6"/>
    <p:sldId id="258" r:id="rId7"/>
    <p:sldId id="274" r:id="rId8"/>
    <p:sldId id="271" r:id="rId9"/>
    <p:sldId id="273" r:id="rId10"/>
    <p:sldId id="259" r:id="rId11"/>
    <p:sldId id="264" r:id="rId12"/>
    <p:sldId id="276" r:id="rId13"/>
    <p:sldId id="270" r:id="rId14"/>
    <p:sldId id="277" r:id="rId15"/>
    <p:sldId id="278" r:id="rId16"/>
    <p:sldId id="279" r:id="rId17"/>
    <p:sldId id="280" r:id="rId18"/>
    <p:sldId id="282" r:id="rId19"/>
    <p:sldId id="304" r:id="rId20"/>
    <p:sldId id="288" r:id="rId21"/>
    <p:sldId id="265" r:id="rId22"/>
    <p:sldId id="283" r:id="rId23"/>
    <p:sldId id="305" r:id="rId24"/>
    <p:sldId id="284" r:id="rId25"/>
    <p:sldId id="281" r:id="rId26"/>
    <p:sldId id="261" r:id="rId27"/>
    <p:sldId id="306" r:id="rId28"/>
    <p:sldId id="290" r:id="rId29"/>
    <p:sldId id="292" r:id="rId30"/>
    <p:sldId id="307" r:id="rId31"/>
    <p:sldId id="287" r:id="rId32"/>
    <p:sldId id="293" r:id="rId33"/>
    <p:sldId id="294" r:id="rId34"/>
    <p:sldId id="298" r:id="rId35"/>
    <p:sldId id="297" r:id="rId36"/>
    <p:sldId id="266" r:id="rId37"/>
    <p:sldId id="263" r:id="rId38"/>
    <p:sldId id="269" r:id="rId39"/>
    <p:sldId id="289" r:id="rId40"/>
    <p:sldId id="300" r:id="rId41"/>
    <p:sldId id="301" r:id="rId42"/>
    <p:sldId id="308" r:id="rId43"/>
    <p:sldId id="309" r:id="rId44"/>
    <p:sldId id="302" r:id="rId45"/>
    <p:sldId id="291" r:id="rId46"/>
    <p:sldId id="303" r:id="rId47"/>
    <p:sldId id="272" r:id="rId48"/>
    <p:sldId id="299" r:id="rId49"/>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8" autoAdjust="0"/>
  </p:normalViewPr>
  <p:slideViewPr>
    <p:cSldViewPr>
      <p:cViewPr varScale="1">
        <p:scale>
          <a:sx n="87" d="100"/>
          <a:sy n="87" d="100"/>
        </p:scale>
        <p:origin x="-10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smtClean="0"/>
            </a:lvl1pPr>
          </a:lstStyle>
          <a:p>
            <a:pPr>
              <a:defRPr/>
            </a:pPr>
            <a:endParaRPr lang="en-US" dirty="0"/>
          </a:p>
        </p:txBody>
      </p:sp>
      <p:sp>
        <p:nvSpPr>
          <p:cNvPr id="35843" name="Rectangle 3"/>
          <p:cNvSpPr>
            <a:spLocks noGrp="1" noChangeArrowheads="1"/>
          </p:cNvSpPr>
          <p:nvPr>
            <p:ph type="dt" sz="quarter"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smtClean="0"/>
            </a:lvl1pPr>
          </a:lstStyle>
          <a:p>
            <a:pPr>
              <a:defRPr/>
            </a:pPr>
            <a:endParaRPr lang="en-US" dirty="0"/>
          </a:p>
        </p:txBody>
      </p:sp>
      <p:sp>
        <p:nvSpPr>
          <p:cNvPr id="35844" name="Rectangle 4"/>
          <p:cNvSpPr>
            <a:spLocks noGrp="1" noChangeArrowheads="1"/>
          </p:cNvSpPr>
          <p:nvPr>
            <p:ph type="ftr" sz="quarter" idx="2"/>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smtClean="0"/>
            </a:lvl1pPr>
          </a:lstStyle>
          <a:p>
            <a:pPr>
              <a:defRPr/>
            </a:pPr>
            <a:endParaRPr lang="en-US" dirty="0"/>
          </a:p>
        </p:txBody>
      </p:sp>
      <p:sp>
        <p:nvSpPr>
          <p:cNvPr id="35845" name="Rectangle 5"/>
          <p:cNvSpPr>
            <a:spLocks noGrp="1" noChangeArrowheads="1"/>
          </p:cNvSpPr>
          <p:nvPr>
            <p:ph type="sldNum" sz="quarter" idx="3"/>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smtClean="0"/>
            </a:lvl1pPr>
          </a:lstStyle>
          <a:p>
            <a:pPr>
              <a:defRPr/>
            </a:pPr>
            <a:fld id="{1CC3635D-C443-4616-9DD9-BB9A76917453}" type="slidenum">
              <a:rPr lang="en-US"/>
              <a:pPr>
                <a:defRPr/>
              </a:pPr>
              <a:t>‹#›</a:t>
            </a:fld>
            <a:endParaRPr lang="en-US" dirty="0"/>
          </a:p>
        </p:txBody>
      </p:sp>
    </p:spTree>
    <p:extLst>
      <p:ext uri="{BB962C8B-B14F-4D97-AF65-F5344CB8AC3E}">
        <p14:creationId xmlns:p14="http://schemas.microsoft.com/office/powerpoint/2010/main" val="2179596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784C1622-EB14-407F-8F40-2E24BB3D7DB8}" type="slidenum">
              <a:rPr lang="en-US" smtClean="0"/>
              <a:pPr>
                <a:defRPr/>
              </a:pPr>
              <a:t>‹#›</a:t>
            </a:fld>
            <a:endParaRPr lang="en-US" dirty="0"/>
          </a:p>
        </p:txBody>
      </p:sp>
    </p:spTree>
    <p:extLst>
      <p:ext uri="{BB962C8B-B14F-4D97-AF65-F5344CB8AC3E}">
        <p14:creationId xmlns:p14="http://schemas.microsoft.com/office/powerpoint/2010/main" val="2622454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4F260CF-BD42-4EF3-A543-4F7F63B9EBD7}" type="slidenum">
              <a:rPr lang="en-US" smtClean="0"/>
              <a:pPr>
                <a:defRPr/>
              </a:pPr>
              <a:t>‹#›</a:t>
            </a:fld>
            <a:endParaRPr lang="en-US" dirty="0"/>
          </a:p>
        </p:txBody>
      </p:sp>
    </p:spTree>
    <p:extLst>
      <p:ext uri="{BB962C8B-B14F-4D97-AF65-F5344CB8AC3E}">
        <p14:creationId xmlns:p14="http://schemas.microsoft.com/office/powerpoint/2010/main" val="286694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ECD620-9A6C-40BE-9AE6-672C06AEE587}" type="slidenum">
              <a:rPr lang="en-US" smtClean="0"/>
              <a:pPr>
                <a:defRPr/>
              </a:pPr>
              <a:t>‹#›</a:t>
            </a:fld>
            <a:endParaRPr lang="en-US" dirty="0"/>
          </a:p>
        </p:txBody>
      </p:sp>
    </p:spTree>
    <p:extLst>
      <p:ext uri="{BB962C8B-B14F-4D97-AF65-F5344CB8AC3E}">
        <p14:creationId xmlns:p14="http://schemas.microsoft.com/office/powerpoint/2010/main" val="235978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DE425B4-95EF-4F41-9883-72C0D4176CF0}" type="slidenum">
              <a:rPr lang="en-US" smtClean="0"/>
              <a:pPr>
                <a:defRPr/>
              </a:pPr>
              <a:t>‹#›</a:t>
            </a:fld>
            <a:endParaRPr lang="en-US" dirty="0"/>
          </a:p>
        </p:txBody>
      </p:sp>
    </p:spTree>
    <p:extLst>
      <p:ext uri="{BB962C8B-B14F-4D97-AF65-F5344CB8AC3E}">
        <p14:creationId xmlns:p14="http://schemas.microsoft.com/office/powerpoint/2010/main" val="2349974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067D3BE-F158-4907-8D76-66A2D28EE1B5}" type="slidenum">
              <a:rPr lang="en-US" smtClean="0"/>
              <a:pPr>
                <a:defRPr/>
              </a:pPr>
              <a:t>‹#›</a:t>
            </a:fld>
            <a:endParaRPr lang="en-US" dirty="0"/>
          </a:p>
        </p:txBody>
      </p:sp>
    </p:spTree>
    <p:extLst>
      <p:ext uri="{BB962C8B-B14F-4D97-AF65-F5344CB8AC3E}">
        <p14:creationId xmlns:p14="http://schemas.microsoft.com/office/powerpoint/2010/main" val="3172056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04FDE48C-A4D3-4B2D-ADFD-18D73669A123}" type="slidenum">
              <a:rPr lang="en-US" smtClean="0"/>
              <a:pPr>
                <a:defRPr/>
              </a:pPr>
              <a:t>‹#›</a:t>
            </a:fld>
            <a:endParaRPr lang="en-US" dirty="0"/>
          </a:p>
        </p:txBody>
      </p:sp>
    </p:spTree>
    <p:extLst>
      <p:ext uri="{BB962C8B-B14F-4D97-AF65-F5344CB8AC3E}">
        <p14:creationId xmlns:p14="http://schemas.microsoft.com/office/powerpoint/2010/main" val="418118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5A2B326E-935B-4FEE-9AAB-347C53F953C6}" type="slidenum">
              <a:rPr lang="en-US" smtClean="0"/>
              <a:pPr>
                <a:defRPr/>
              </a:pPr>
              <a:t>‹#›</a:t>
            </a:fld>
            <a:endParaRPr lang="en-US" dirty="0"/>
          </a:p>
        </p:txBody>
      </p:sp>
    </p:spTree>
    <p:extLst>
      <p:ext uri="{BB962C8B-B14F-4D97-AF65-F5344CB8AC3E}">
        <p14:creationId xmlns:p14="http://schemas.microsoft.com/office/powerpoint/2010/main" val="3393079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D9BF273D-BD7D-4B7D-B659-D90FF2882E12}" type="slidenum">
              <a:rPr lang="en-US" smtClean="0"/>
              <a:pPr>
                <a:defRPr/>
              </a:pPr>
              <a:t>‹#›</a:t>
            </a:fld>
            <a:endParaRPr lang="en-US" dirty="0"/>
          </a:p>
        </p:txBody>
      </p:sp>
    </p:spTree>
    <p:extLst>
      <p:ext uri="{BB962C8B-B14F-4D97-AF65-F5344CB8AC3E}">
        <p14:creationId xmlns:p14="http://schemas.microsoft.com/office/powerpoint/2010/main" val="3299945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CCF997EB-EAEC-45E4-B701-5665AE271BEF}" type="slidenum">
              <a:rPr lang="en-US" smtClean="0"/>
              <a:pPr>
                <a:defRPr/>
              </a:pPr>
              <a:t>‹#›</a:t>
            </a:fld>
            <a:endParaRPr lang="en-US" dirty="0"/>
          </a:p>
        </p:txBody>
      </p:sp>
    </p:spTree>
    <p:extLst>
      <p:ext uri="{BB962C8B-B14F-4D97-AF65-F5344CB8AC3E}">
        <p14:creationId xmlns:p14="http://schemas.microsoft.com/office/powerpoint/2010/main" val="2628525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E74A219-E9D3-4A5E-B345-FC4B96871D1E}" type="slidenum">
              <a:rPr lang="en-US" smtClean="0"/>
              <a:pPr>
                <a:defRPr/>
              </a:pPr>
              <a:t>‹#›</a:t>
            </a:fld>
            <a:endParaRPr lang="en-US" dirty="0"/>
          </a:p>
        </p:txBody>
      </p:sp>
    </p:spTree>
    <p:extLst>
      <p:ext uri="{BB962C8B-B14F-4D97-AF65-F5344CB8AC3E}">
        <p14:creationId xmlns:p14="http://schemas.microsoft.com/office/powerpoint/2010/main" val="2395056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C064132F-E3B8-40FC-AFF9-EA2B878BB57F}" type="slidenum">
              <a:rPr lang="en-US" smtClean="0"/>
              <a:pPr>
                <a:defRPr/>
              </a:pPr>
              <a:t>‹#›</a:t>
            </a:fld>
            <a:endParaRPr lang="en-US" dirty="0"/>
          </a:p>
        </p:txBody>
      </p:sp>
    </p:spTree>
    <p:extLst>
      <p:ext uri="{BB962C8B-B14F-4D97-AF65-F5344CB8AC3E}">
        <p14:creationId xmlns:p14="http://schemas.microsoft.com/office/powerpoint/2010/main" val="319544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F95FB9F7-1A43-4ED6-AF0D-5A71ED6546EA}" type="slidenum">
              <a:rPr lang="en-US" smtClean="0"/>
              <a:pPr>
                <a:defRPr/>
              </a:pPr>
              <a:t>‹#›</a:t>
            </a:fld>
            <a:endParaRPr lang="en-US" dirty="0"/>
          </a:p>
        </p:txBody>
      </p:sp>
    </p:spTree>
    <p:extLst>
      <p:ext uri="{BB962C8B-B14F-4D97-AF65-F5344CB8AC3E}">
        <p14:creationId xmlns:p14="http://schemas.microsoft.com/office/powerpoint/2010/main" val="2940620565"/>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heese.about.com/od/glossaryofterms/g/triplecreme.htm" TargetMode="External"/><Relationship Id="rId2" Type="http://schemas.openxmlformats.org/officeDocument/2006/relationships/hyperlink" Target="http://cheese.about.com/od/frenchcheeses/p/brie.htm" TargetMode="Externa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hyperlink" Target="http://cheese.about.com/od/frenchcheeses/p/Epoisses.ht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cheese.about.com/od/frenchcheeses/p/saint_andre.htm" TargetMode="External"/><Relationship Id="rId2" Type="http://schemas.openxmlformats.org/officeDocument/2006/relationships/hyperlink" Target="http://cheese.about.com/od/frenchcheeses/p/brie.htm" TargetMode="Externa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hyperlink" Target="https://cheese.com/by_country/?c=FR" TargetMode="External"/><Relationship Id="rId7" Type="http://schemas.openxmlformats.org/officeDocument/2006/relationships/image" Target="../media/image12.jpg"/><Relationship Id="rId2" Type="http://schemas.openxmlformats.org/officeDocument/2006/relationships/hyperlink" Target="https://cheese.com/by_milk/?m=cow" TargetMode="External"/><Relationship Id="rId1" Type="http://schemas.openxmlformats.org/officeDocument/2006/relationships/slideLayout" Target="../slideLayouts/slideLayout2.xml"/><Relationship Id="rId6" Type="http://schemas.openxmlformats.org/officeDocument/2006/relationships/hyperlink" Target="https://cheese.com/by_texture/?t=soft-ripened" TargetMode="External"/><Relationship Id="rId5" Type="http://schemas.openxmlformats.org/officeDocument/2006/relationships/hyperlink" Target="https://cheese.com/by_texture/?t=runny" TargetMode="External"/><Relationship Id="rId4" Type="http://schemas.openxmlformats.org/officeDocument/2006/relationships/hyperlink" Target="https://cheese.com/by_texture/?t=butter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hyperlink" Target="http://www.cheese.com/by_type/?t=soft" TargetMode="Externa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heese.com/by_country/?c=ES" TargetMode="External"/><Relationship Id="rId7" Type="http://schemas.openxmlformats.org/officeDocument/2006/relationships/image" Target="../media/image17.png"/><Relationship Id="rId2" Type="http://schemas.openxmlformats.org/officeDocument/2006/relationships/hyperlink" Target="https://cheese.com/by_milk/?m=goat" TargetMode="External"/><Relationship Id="rId1" Type="http://schemas.openxmlformats.org/officeDocument/2006/relationships/slideLayout" Target="../slideLayouts/slideLayout2.xml"/><Relationship Id="rId6" Type="http://schemas.openxmlformats.org/officeDocument/2006/relationships/hyperlink" Target="https://cheese.com/by_texture/?t=smooth" TargetMode="External"/><Relationship Id="rId5" Type="http://schemas.openxmlformats.org/officeDocument/2006/relationships/hyperlink" Target="https://cheese.com/by_texture/?t=dense" TargetMode="External"/><Relationship Id="rId4" Type="http://schemas.openxmlformats.org/officeDocument/2006/relationships/hyperlink" Target="https://cheese.com/by_type/?t=semi-sof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heese.com/by_country/?c=ES" TargetMode="External"/><Relationship Id="rId7" Type="http://schemas.openxmlformats.org/officeDocument/2006/relationships/image" Target="../media/image18.jpg"/><Relationship Id="rId2" Type="http://schemas.openxmlformats.org/officeDocument/2006/relationships/hyperlink" Target="https://cheese.com/by_milk/?m=sheep" TargetMode="External"/><Relationship Id="rId1" Type="http://schemas.openxmlformats.org/officeDocument/2006/relationships/slideLayout" Target="../slideLayouts/slideLayout2.xml"/><Relationship Id="rId6" Type="http://schemas.openxmlformats.org/officeDocument/2006/relationships/hyperlink" Target="https://cheese.com/by_texture/?t=supple" TargetMode="External"/><Relationship Id="rId5" Type="http://schemas.openxmlformats.org/officeDocument/2006/relationships/hyperlink" Target="https://cheese.com/by_texture/?t=firm" TargetMode="External"/><Relationship Id="rId4" Type="http://schemas.openxmlformats.org/officeDocument/2006/relationships/hyperlink" Target="https://cheese.com/by_type/?t=semi-soft"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cheese.about.com/od/cheeseofitaly/p/parmigiano.ht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hyperlink" Target="https://en.wikipedia.org/wiki/Denominazione_di_Origine_Controllata" TargetMode="External"/><Relationship Id="rId2" Type="http://schemas.openxmlformats.org/officeDocument/2006/relationships/hyperlink" Target="https://en.wikipedia.org/wiki/Denominazione_di_Origine_Protetta" TargetMode="Externa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cheese.com/by_milk/?m=sheep" TargetMode="External"/><Relationship Id="rId2" Type="http://schemas.openxmlformats.org/officeDocument/2006/relationships/hyperlink" Target="https://cheese.com/by_milk/?m=goat" TargetMode="Externa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cheese.about.com/od/howcheeseismade/a/milk-types.htm" TargetMode="External"/><Relationship Id="rId2" Type="http://schemas.openxmlformats.org/officeDocument/2006/relationships/hyperlink" Target="http://culinaryarts.about.com/od/glossary/g/Feta.htm" TargetMode="Externa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cheese.com/by_country/?c=england" TargetMode="External"/><Relationship Id="rId2" Type="http://schemas.openxmlformats.org/officeDocument/2006/relationships/hyperlink" Target="http://www.cheese.com/by_milk/?m=cow" TargetMode="External"/><Relationship Id="rId1" Type="http://schemas.openxmlformats.org/officeDocument/2006/relationships/slideLayout" Target="../slideLayouts/slideLayout2.xml"/><Relationship Id="rId5" Type="http://schemas.openxmlformats.org/officeDocument/2006/relationships/image" Target="../media/image43.jpg"/><Relationship Id="rId4" Type="http://schemas.openxmlformats.org/officeDocument/2006/relationships/hyperlink" Target="http://www.cheese.com/by_type/?t=semi-sof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en.wikipedia.org/wiki/Curd" TargetMode="External"/><Relationship Id="rId2" Type="http://schemas.openxmlformats.org/officeDocument/2006/relationships/hyperlink" Target="https://en.wikipedia.org/wiki/Penicillium_roqueforti" TargetMode="Externa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hyperlink" Target="https://en.wikipedia.org/wiki/Particulat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en.wikipedia.org/wiki/Cow's_milk"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cheese.com/by_country/?c=FR" TargetMode="External"/><Relationship Id="rId2" Type="http://schemas.openxmlformats.org/officeDocument/2006/relationships/hyperlink" Target="https://cheese.com/by_milk/?m=cow" TargetMode="External"/><Relationship Id="rId1" Type="http://schemas.openxmlformats.org/officeDocument/2006/relationships/slideLayout" Target="../slideLayouts/slideLayout2.xml"/><Relationship Id="rId5" Type="http://schemas.openxmlformats.org/officeDocument/2006/relationships/hyperlink" Target="https://cheese.com/by_texture/?t=firm" TargetMode="External"/><Relationship Id="rId4" Type="http://schemas.openxmlformats.org/officeDocument/2006/relationships/hyperlink" Target="https://cheese.com/by_type/?t=semi-hard" TargetMode="External"/></Relationships>
</file>

<file path=ppt/slides/_rels/slide47.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s://cheese.com/by_milk/?m=co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heese.com/by_milk/?m=water-buffalo" TargetMode="External"/><Relationship Id="rId2" Type="http://schemas.openxmlformats.org/officeDocument/2006/relationships/hyperlink" Target="https://cheese.com/by_milk/?m=cow" TargetMode="External"/><Relationship Id="rId1" Type="http://schemas.openxmlformats.org/officeDocument/2006/relationships/slideLayout" Target="../slideLayouts/slideLayout2.xml"/><Relationship Id="rId5" Type="http://schemas.openxmlformats.org/officeDocument/2006/relationships/hyperlink" Target="https://cheese.com/by_type/?t=semi-soft" TargetMode="External"/><Relationship Id="rId4" Type="http://schemas.openxmlformats.org/officeDocument/2006/relationships/hyperlink" Target="https://cheese.com/by_country/?c=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Cheese Tasting</a:t>
            </a:r>
            <a:endParaRPr lang="en-US" dirty="0"/>
          </a:p>
        </p:txBody>
      </p:sp>
      <p:sp>
        <p:nvSpPr>
          <p:cNvPr id="3" name="Subtitle 2"/>
          <p:cNvSpPr>
            <a:spLocks noGrp="1"/>
          </p:cNvSpPr>
          <p:nvPr>
            <p:ph type="subTitle" idx="1"/>
          </p:nvPr>
        </p:nvSpPr>
        <p:spPr/>
        <p:txBody>
          <a:bodyPr/>
          <a:lstStyle/>
          <a:p>
            <a:r>
              <a:rPr lang="en-US" dirty="0" smtClean="0"/>
              <a:t>Midterm Day </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899577"/>
            <a:ext cx="2924175" cy="1447800"/>
          </a:xfrm>
          <a:prstGeom prst="rect">
            <a:avLst/>
          </a:prstGeom>
        </p:spPr>
      </p:pic>
    </p:spTree>
    <p:extLst>
      <p:ext uri="{BB962C8B-B14F-4D97-AF65-F5344CB8AC3E}">
        <p14:creationId xmlns:p14="http://schemas.microsoft.com/office/powerpoint/2010/main" val="1305290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base"/>
            <a:r>
              <a:rPr lang="en-US" b="1" dirty="0" smtClean="0"/>
              <a:t/>
            </a:r>
            <a:br>
              <a:rPr lang="en-US" b="1" dirty="0" smtClean="0"/>
            </a:br>
            <a:r>
              <a:rPr lang="en-US" b="1" dirty="0"/>
              <a:t/>
            </a:r>
            <a:br>
              <a:rPr lang="en-US" b="1" dirty="0"/>
            </a:br>
            <a:r>
              <a:rPr lang="en-US" b="1" dirty="0" smtClean="0"/>
              <a:t/>
            </a:r>
            <a:br>
              <a:rPr lang="en-US" b="1" dirty="0" smtClean="0"/>
            </a:br>
            <a:r>
              <a:rPr lang="en-US" b="1" dirty="0" smtClean="0"/>
              <a:t/>
            </a:r>
            <a:br>
              <a:rPr lang="en-US" b="1" dirty="0" smtClean="0"/>
            </a:br>
            <a:r>
              <a:rPr lang="en-US" b="1" dirty="0" smtClean="0"/>
              <a:t/>
            </a:r>
            <a:br>
              <a:rPr lang="en-US" b="1" dirty="0" smtClean="0"/>
            </a:br>
            <a:r>
              <a:rPr lang="en-US" sz="2200" dirty="0" smtClean="0">
                <a:solidFill>
                  <a:srgbClr val="FFC000"/>
                </a:solidFill>
                <a:latin typeface="Aharoni" panose="02010803020104030203" pitchFamily="2" charset="-79"/>
                <a:cs typeface="Aharoni" panose="02010803020104030203" pitchFamily="2" charset="-79"/>
              </a:rPr>
              <a:t>Bloomed Rind</a:t>
            </a:r>
            <a:r>
              <a:rPr lang="en-US" dirty="0" smtClean="0">
                <a:latin typeface="Calibri" panose="020F0502020204030204" pitchFamily="34" charset="0"/>
              </a:rPr>
              <a:t/>
            </a:r>
            <a:br>
              <a:rPr lang="en-US" dirty="0" smtClean="0">
                <a:latin typeface="Calibri" panose="020F0502020204030204" pitchFamily="34" charset="0"/>
              </a:rPr>
            </a:br>
            <a:r>
              <a:rPr lang="en-US" dirty="0" smtClean="0">
                <a:latin typeface="Calibri" panose="020F0502020204030204" pitchFamily="34" charset="0"/>
              </a:rPr>
              <a:t>If the outside of a cheese is white and almost fuzzy, it has a bloomy rind. Cheeses like </a:t>
            </a:r>
            <a:r>
              <a:rPr lang="en-US" u="sng" dirty="0" smtClean="0">
                <a:latin typeface="Calibri" panose="020F0502020204030204" pitchFamily="34" charset="0"/>
                <a:hlinkClick r:id="rId2"/>
              </a:rPr>
              <a:t>Brie </a:t>
            </a:r>
            <a:r>
              <a:rPr lang="en-US" dirty="0" smtClean="0">
                <a:latin typeface="Calibri" panose="020F0502020204030204" pitchFamily="34" charset="0"/>
              </a:rPr>
              <a:t>and </a:t>
            </a:r>
            <a:r>
              <a:rPr lang="en-US" u="sng" dirty="0" smtClean="0">
                <a:latin typeface="Calibri" panose="020F0502020204030204" pitchFamily="34" charset="0"/>
                <a:hlinkClick r:id="rId3"/>
              </a:rPr>
              <a:t>Triple Cremes </a:t>
            </a:r>
            <a:r>
              <a:rPr lang="en-US" dirty="0" smtClean="0">
                <a:latin typeface="Calibri" panose="020F0502020204030204" pitchFamily="34" charset="0"/>
              </a:rPr>
              <a:t>have bloomy rinds</a:t>
            </a: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pPr marL="0" indent="0" fontAlgn="base">
              <a:buNone/>
            </a:pPr>
            <a:r>
              <a:rPr lang="en-US" b="1" dirty="0" smtClean="0">
                <a:solidFill>
                  <a:srgbClr val="FFC000"/>
                </a:solidFill>
                <a:latin typeface="Aharoni" panose="02010803020104030203" pitchFamily="2" charset="-79"/>
                <a:cs typeface="Aharoni" panose="02010803020104030203" pitchFamily="2" charset="-79"/>
              </a:rPr>
              <a:t>Washed Rind</a:t>
            </a:r>
          </a:p>
          <a:p>
            <a:pPr marL="0" indent="0" fontAlgn="base">
              <a:buNone/>
            </a:pPr>
            <a:r>
              <a:rPr lang="en-US" dirty="0" smtClean="0"/>
              <a:t>If the outside of a cheese has an orange or reddish hue, </a:t>
            </a:r>
            <a:r>
              <a:rPr lang="en-US" u="sng" dirty="0" smtClean="0">
                <a:hlinkClick r:id="rId4"/>
              </a:rPr>
              <a:t> </a:t>
            </a:r>
            <a:r>
              <a:rPr lang="en-US" dirty="0" smtClean="0"/>
              <a:t>it is a sure sign of a washed rind. The exterior of a washed rind cheese is washed in brine and/or alcohol. This keeps the texture of the cheese soft and intensifies the flavor. Most washed rind cheeses have a strong, stinky aroma.</a:t>
            </a:r>
          </a:p>
          <a:p>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 y="3810000"/>
            <a:ext cx="2857500" cy="211455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24669" y="3505200"/>
            <a:ext cx="4381500" cy="2918079"/>
          </a:xfrm>
          <a:prstGeom prst="rect">
            <a:avLst/>
          </a:prstGeom>
        </p:spPr>
      </p:pic>
    </p:spTree>
    <p:extLst>
      <p:ext uri="{BB962C8B-B14F-4D97-AF65-F5344CB8AC3E}">
        <p14:creationId xmlns:p14="http://schemas.microsoft.com/office/powerpoint/2010/main" val="2735440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Double Creme</a:t>
            </a:r>
            <a:br>
              <a:rPr lang="en-US" b="1" dirty="0" smtClean="0"/>
            </a:br>
            <a:endParaRPr lang="en-US" dirty="0"/>
          </a:p>
        </p:txBody>
      </p:sp>
      <p:sp>
        <p:nvSpPr>
          <p:cNvPr id="3" name="Content Placeholder 2"/>
          <p:cNvSpPr>
            <a:spLocks noGrp="1"/>
          </p:cNvSpPr>
          <p:nvPr>
            <p:ph idx="1"/>
          </p:nvPr>
        </p:nvSpPr>
        <p:spPr>
          <a:xfrm>
            <a:off x="304800" y="1295400"/>
            <a:ext cx="8210550" cy="4881563"/>
          </a:xfrm>
        </p:spPr>
        <p:txBody>
          <a:bodyPr/>
          <a:lstStyle/>
          <a:p>
            <a:pPr fontAlgn="base"/>
            <a:r>
              <a:rPr lang="en-US" dirty="0" smtClean="0"/>
              <a:t>A </a:t>
            </a:r>
            <a:r>
              <a:rPr lang="en-US" dirty="0"/>
              <a:t>double creme cheese is a step below a triple creme in terms of richness and milk fat content. The most well-known example of a double creme is </a:t>
            </a:r>
            <a:r>
              <a:rPr lang="en-US" u="sng" dirty="0">
                <a:hlinkClick r:id="rId2"/>
              </a:rPr>
              <a:t>Brie.</a:t>
            </a:r>
            <a:r>
              <a:rPr lang="en-US" dirty="0"/>
              <a:t> The texture is gooey and runny as opposed to the whipped texture of a triple creme. The flavor of double cremes can be mild or strong and aromatic</a:t>
            </a:r>
          </a:p>
          <a:p>
            <a:pPr marL="0" indent="0" fontAlgn="base">
              <a:buNone/>
            </a:pPr>
            <a:r>
              <a:rPr lang="en-US" sz="3200" dirty="0" smtClean="0"/>
              <a:t>Triple Creme</a:t>
            </a:r>
          </a:p>
          <a:p>
            <a:pPr fontAlgn="base"/>
            <a:r>
              <a:rPr lang="en-US" dirty="0" smtClean="0"/>
              <a:t>A style of cheese made with the addition of extra cream, bringing the milk fat content up to at least 75%. Triple creme cheeses like </a:t>
            </a:r>
            <a:r>
              <a:rPr lang="en-US" u="sng" dirty="0" smtClean="0">
                <a:hlinkClick r:id="rId3"/>
              </a:rPr>
              <a:t>Saint Andre</a:t>
            </a:r>
            <a:r>
              <a:rPr lang="en-US" dirty="0" smtClean="0"/>
              <a:t> have a whipped texture similar to soft butter. The flavor is buttery, salty and typically mild</a:t>
            </a:r>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9762" y="4343400"/>
            <a:ext cx="4450080" cy="2391918"/>
          </a:xfrm>
          <a:prstGeom prst="rect">
            <a:avLst/>
          </a:prstGeom>
        </p:spPr>
      </p:pic>
    </p:spTree>
    <p:extLst>
      <p:ext uri="{BB962C8B-B14F-4D97-AF65-F5344CB8AC3E}">
        <p14:creationId xmlns:p14="http://schemas.microsoft.com/office/powerpoint/2010/main" val="2502892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French Brie </a:t>
            </a:r>
            <a:endParaRPr lang="en-US" dirty="0"/>
          </a:p>
        </p:txBody>
      </p:sp>
      <p:sp>
        <p:nvSpPr>
          <p:cNvPr id="3" name="Content Placeholder 2"/>
          <p:cNvSpPr>
            <a:spLocks noGrp="1"/>
          </p:cNvSpPr>
          <p:nvPr>
            <p:ph idx="1"/>
          </p:nvPr>
        </p:nvSpPr>
        <p:spPr/>
        <p:txBody>
          <a:bodyPr>
            <a:normAutofit/>
          </a:bodyPr>
          <a:lstStyle/>
          <a:p>
            <a:pPr marL="0" indent="0">
              <a:buNone/>
            </a:pPr>
            <a:r>
              <a:rPr lang="en-US" dirty="0"/>
              <a:t/>
            </a:r>
            <a:br>
              <a:rPr lang="en-US" dirty="0"/>
            </a:br>
            <a:r>
              <a:rPr lang="en-US" dirty="0"/>
              <a:t>Made from unpasteurized </a:t>
            </a:r>
            <a:r>
              <a:rPr lang="en-US" u="sng" dirty="0">
                <a:hlinkClick r:id="rId2"/>
              </a:rPr>
              <a:t>cow</a:t>
            </a:r>
            <a:r>
              <a:rPr lang="en-US" dirty="0"/>
              <a:t>'s milk</a:t>
            </a:r>
          </a:p>
          <a:p>
            <a:r>
              <a:rPr lang="en-US" dirty="0"/>
              <a:t>Country of origin: </a:t>
            </a:r>
            <a:r>
              <a:rPr lang="en-US" u="sng" dirty="0">
                <a:hlinkClick r:id="rId3"/>
              </a:rPr>
              <a:t>France</a:t>
            </a:r>
            <a:endParaRPr lang="en-US" dirty="0"/>
          </a:p>
          <a:p>
            <a:r>
              <a:rPr lang="en-US" dirty="0" smtClean="0"/>
              <a:t>Texture</a:t>
            </a:r>
            <a:r>
              <a:rPr lang="en-US" dirty="0"/>
              <a:t>: </a:t>
            </a:r>
            <a:r>
              <a:rPr lang="en-US" u="sng" dirty="0">
                <a:hlinkClick r:id="rId4"/>
              </a:rPr>
              <a:t>buttery</a:t>
            </a:r>
            <a:r>
              <a:rPr lang="en-US" dirty="0"/>
              <a:t>, </a:t>
            </a:r>
            <a:r>
              <a:rPr lang="en-US" u="sng" dirty="0">
                <a:hlinkClick r:id="rId5"/>
              </a:rPr>
              <a:t>runny</a:t>
            </a:r>
            <a:r>
              <a:rPr lang="en-US" dirty="0"/>
              <a:t> and </a:t>
            </a:r>
            <a:r>
              <a:rPr lang="en-US" u="sng" dirty="0">
                <a:hlinkClick r:id="rId6"/>
              </a:rPr>
              <a:t>soft-ripened</a:t>
            </a:r>
            <a:endParaRPr lang="en-US" dirty="0"/>
          </a:p>
          <a:p>
            <a:r>
              <a:rPr lang="en-US" dirty="0"/>
              <a:t>Rind: bloomy</a:t>
            </a:r>
          </a:p>
          <a:p>
            <a:r>
              <a:rPr lang="en-US" dirty="0" smtClean="0"/>
              <a:t>Aroma</a:t>
            </a:r>
            <a:r>
              <a:rPr lang="en-US" dirty="0"/>
              <a:t>: pronounced, strong</a:t>
            </a:r>
          </a:p>
          <a:p>
            <a:r>
              <a:rPr lang="en-US" dirty="0"/>
              <a:t>Vegetarian: no</a:t>
            </a:r>
          </a:p>
          <a:p>
            <a:r>
              <a:rPr lang="en-US" dirty="0"/>
              <a:t>Brie is the best known French cheese and has a nickname "The Queen of Cheeses". Brie is a soft cheese named after the French region Brie, where it was originally created. Several hundred years ago, Brie was one of the tributes which had to be paid to the French kings. </a:t>
            </a:r>
            <a:r>
              <a:rPr lang="en-US" dirty="0" smtClean="0"/>
              <a:t>  </a:t>
            </a:r>
            <a:r>
              <a:rPr lang="en-US" sz="1600" dirty="0"/>
              <a:t>s</a:t>
            </a:r>
            <a:r>
              <a:rPr lang="en-US" sz="1600" dirty="0" smtClean="0"/>
              <a:t>ource- https</a:t>
            </a:r>
            <a:r>
              <a:rPr lang="en-US" sz="1600" dirty="0"/>
              <a:t>://cheese.com/brie/</a:t>
            </a:r>
          </a:p>
          <a:p>
            <a:endParaRPr lang="en-US" dirty="0"/>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7800" y="345671"/>
            <a:ext cx="4033838" cy="2682240"/>
          </a:xfrm>
          <a:prstGeom prst="rect">
            <a:avLst/>
          </a:prstGeom>
        </p:spPr>
      </p:pic>
    </p:spTree>
    <p:extLst>
      <p:ext uri="{BB962C8B-B14F-4D97-AF65-F5344CB8AC3E}">
        <p14:creationId xmlns:p14="http://schemas.microsoft.com/office/powerpoint/2010/main" val="2018023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B</a:t>
            </a:r>
            <a:r>
              <a:rPr lang="en-US" sz="2400" b="1" dirty="0" smtClean="0"/>
              <a:t>rie</a:t>
            </a:r>
            <a:endParaRPr lang="en-US" sz="2400" b="1" dirty="0"/>
          </a:p>
        </p:txBody>
      </p:sp>
      <p:sp>
        <p:nvSpPr>
          <p:cNvPr id="3" name="Content Placeholder 2"/>
          <p:cNvSpPr>
            <a:spLocks noGrp="1"/>
          </p:cNvSpPr>
          <p:nvPr>
            <p:ph idx="1"/>
          </p:nvPr>
        </p:nvSpPr>
        <p:spPr>
          <a:xfrm>
            <a:off x="152400" y="1371600"/>
            <a:ext cx="7886700" cy="4351338"/>
          </a:xfrm>
        </p:spPr>
        <p:txBody>
          <a:bodyPr/>
          <a:lstStyle/>
          <a:p>
            <a:pPr marL="0" indent="0">
              <a:buNone/>
            </a:pPr>
            <a:r>
              <a:rPr lang="en-US" dirty="0"/>
              <a:t>Made from unpasteurized cow's milk</a:t>
            </a:r>
          </a:p>
          <a:p>
            <a:pPr marL="0" indent="0">
              <a:buNone/>
            </a:pPr>
            <a:r>
              <a:rPr lang="en-US" dirty="0"/>
              <a:t>Country of origin: France</a:t>
            </a:r>
          </a:p>
          <a:p>
            <a:pPr marL="0" indent="0">
              <a:buNone/>
            </a:pPr>
            <a:r>
              <a:rPr lang="en-US" dirty="0" smtClean="0"/>
              <a:t>Type</a:t>
            </a:r>
            <a:r>
              <a:rPr lang="en-US" dirty="0"/>
              <a:t>: </a:t>
            </a:r>
            <a:r>
              <a:rPr lang="en-US" dirty="0">
                <a:hlinkClick r:id="rId2"/>
              </a:rPr>
              <a:t>soft</a:t>
            </a:r>
            <a:r>
              <a:rPr lang="en-US" dirty="0"/>
              <a:t>, artisan, soft-ripened</a:t>
            </a:r>
          </a:p>
          <a:p>
            <a:pPr marL="0" indent="0">
              <a:buNone/>
            </a:pPr>
            <a:r>
              <a:rPr lang="en-US" dirty="0" smtClean="0"/>
              <a:t>Rind</a:t>
            </a:r>
            <a:r>
              <a:rPr lang="en-US" dirty="0"/>
              <a:t>: bloomy</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4647" y="578645"/>
            <a:ext cx="4686953" cy="54864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14" y="4953000"/>
            <a:ext cx="2286000" cy="1714500"/>
          </a:xfrm>
          <a:prstGeom prst="rect">
            <a:avLst/>
          </a:prstGeom>
        </p:spPr>
      </p:pic>
    </p:spTree>
    <p:extLst>
      <p:ext uri="{BB962C8B-B14F-4D97-AF65-F5344CB8AC3E}">
        <p14:creationId xmlns:p14="http://schemas.microsoft.com/office/powerpoint/2010/main" val="710210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first</a:t>
            </a:r>
            <a:r>
              <a:rPr lang="en-US" dirty="0" smtClean="0"/>
              <a:t> </a:t>
            </a:r>
            <a:r>
              <a:rPr lang="en-US" dirty="0"/>
              <a:t>Brie we are</a:t>
            </a:r>
            <a:br>
              <a:rPr lang="en-US" dirty="0"/>
            </a:br>
            <a:r>
              <a:rPr lang="en-US" dirty="0"/>
              <a:t> tasting is made from cow’s milk</a:t>
            </a:r>
          </a:p>
        </p:txBody>
      </p:sp>
      <p:sp>
        <p:nvSpPr>
          <p:cNvPr id="3" name="Content Placeholder 2"/>
          <p:cNvSpPr>
            <a:spLocks noGrp="1"/>
          </p:cNvSpPr>
          <p:nvPr>
            <p:ph idx="1"/>
          </p:nvPr>
        </p:nvSpPr>
        <p:spPr/>
        <p:txBody>
          <a:bodyPr/>
          <a:lstStyle/>
          <a:p>
            <a:pPr fontAlgn="auto">
              <a:spcAft>
                <a:spcPts val="0"/>
              </a:spcAft>
            </a:pPr>
            <a:r>
              <a:rPr lang="en-US" dirty="0"/>
              <a:t>Brie is produced from the whole or semi-skimmed cow's milk.</a:t>
            </a:r>
          </a:p>
          <a:p>
            <a:pPr fontAlgn="auto">
              <a:spcAft>
                <a:spcPts val="0"/>
              </a:spcAft>
            </a:pPr>
            <a:r>
              <a:rPr lang="en-US" dirty="0"/>
              <a:t> Rennet is added in to raw milk and heated to a temperature of 37°C to obtain the curd.  </a:t>
            </a:r>
          </a:p>
          <a:p>
            <a:pPr fontAlgn="auto">
              <a:spcAft>
                <a:spcPts val="0"/>
              </a:spcAft>
            </a:pPr>
            <a:r>
              <a:rPr lang="en-US" dirty="0"/>
              <a:t>The cheese is then cast into molds, several layers of cheese are filled into mold and then kept for around 18 hours. </a:t>
            </a:r>
          </a:p>
          <a:p>
            <a:pPr fontAlgn="auto">
              <a:spcAft>
                <a:spcPts val="0"/>
              </a:spcAft>
            </a:pPr>
            <a:r>
              <a:rPr lang="en-US" dirty="0"/>
              <a:t>After this the cheese is salted and aged for minimum four weeks.</a:t>
            </a:r>
          </a:p>
          <a:p>
            <a:endParaRPr lang="en-US" dirty="0"/>
          </a:p>
        </p:txBody>
      </p:sp>
      <p:pic>
        <p:nvPicPr>
          <p:cNvPr id="4" name="Picture 2" descr="Image result for cow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4001294"/>
            <a:ext cx="2880932" cy="2502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679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we have Brie made from goat’s milk </a:t>
            </a:r>
            <a:endParaRPr lang="en-US" dirty="0"/>
          </a:p>
        </p:txBody>
      </p:sp>
      <p:pic>
        <p:nvPicPr>
          <p:cNvPr id="2050" name="Picture 2" descr="Image result for Hilarious Goat Imag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 y="1905000"/>
            <a:ext cx="3952875" cy="29567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95800" y="2209800"/>
            <a:ext cx="4572000" cy="3600986"/>
          </a:xfrm>
          <a:prstGeom prst="rect">
            <a:avLst/>
          </a:prstGeom>
        </p:spPr>
        <p:txBody>
          <a:bodyPr>
            <a:spAutoFit/>
          </a:bodyPr>
          <a:lstStyle/>
          <a:p>
            <a:r>
              <a:rPr lang="en-US" dirty="0">
                <a:solidFill>
                  <a:srgbClr val="000000"/>
                </a:solidFill>
                <a:latin typeface="Work Sans"/>
              </a:rPr>
              <a:t>B</a:t>
            </a:r>
            <a:r>
              <a:rPr lang="en-US" dirty="0" smtClean="0">
                <a:solidFill>
                  <a:srgbClr val="000000"/>
                </a:solidFill>
                <a:latin typeface="Work Sans"/>
              </a:rPr>
              <a:t>rands </a:t>
            </a:r>
            <a:r>
              <a:rPr lang="en-US" dirty="0">
                <a:solidFill>
                  <a:srgbClr val="000000"/>
                </a:solidFill>
                <a:latin typeface="Work Sans"/>
              </a:rPr>
              <a:t>of goats' milk brie can vary quite a bit. Typically, however, there is a slight tanginess to goats' milk brie and the texture can be gooey rather than runny. In many cases, goat milk brie is actually milder and less stinky than a ripe cows' milk brie. </a:t>
            </a:r>
            <a:r>
              <a:rPr lang="en-US" sz="1200" dirty="0" smtClean="0">
                <a:solidFill>
                  <a:srgbClr val="000000"/>
                </a:solidFill>
                <a:latin typeface="Work Sans"/>
              </a:rPr>
              <a:t>source-www.thespruce.com/goat-brie-cheese-591434</a:t>
            </a:r>
            <a:endParaRPr lang="en-US" sz="1200" dirty="0"/>
          </a:p>
        </p:txBody>
      </p:sp>
    </p:spTree>
    <p:extLst>
      <p:ext uri="{BB962C8B-B14F-4D97-AF65-F5344CB8AC3E}">
        <p14:creationId xmlns:p14="http://schemas.microsoft.com/office/powerpoint/2010/main" val="1806440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t>Spanish Leonora</a:t>
            </a:r>
            <a:endParaRPr lang="en-US" sz="4400" b="1" dirty="0"/>
          </a:p>
        </p:txBody>
      </p:sp>
      <p:sp>
        <p:nvSpPr>
          <p:cNvPr id="3" name="Content Placeholder 2"/>
          <p:cNvSpPr>
            <a:spLocks noGrp="1"/>
          </p:cNvSpPr>
          <p:nvPr>
            <p:ph idx="1"/>
          </p:nvPr>
        </p:nvSpPr>
        <p:spPr>
          <a:xfrm>
            <a:off x="533400" y="1524000"/>
            <a:ext cx="7981950" cy="4652963"/>
          </a:xfrm>
        </p:spPr>
        <p:txBody>
          <a:bodyPr>
            <a:normAutofit/>
          </a:bodyPr>
          <a:lstStyle/>
          <a:p>
            <a:pPr marL="0" indent="0">
              <a:buNone/>
            </a:pPr>
            <a:endParaRPr lang="en-US" dirty="0"/>
          </a:p>
          <a:p>
            <a:r>
              <a:rPr lang="en-US" dirty="0" smtClean="0"/>
              <a:t> </a:t>
            </a:r>
            <a:r>
              <a:rPr lang="en-US" dirty="0"/>
              <a:t>Made from pasteurized </a:t>
            </a:r>
            <a:r>
              <a:rPr lang="en-US" u="sng" dirty="0">
                <a:hlinkClick r:id="rId2"/>
              </a:rPr>
              <a:t>goat</a:t>
            </a:r>
            <a:r>
              <a:rPr lang="en-US" dirty="0"/>
              <a:t>'s milk</a:t>
            </a:r>
          </a:p>
          <a:p>
            <a:r>
              <a:rPr lang="en-US" dirty="0"/>
              <a:t>Country of origin: </a:t>
            </a:r>
            <a:r>
              <a:rPr lang="en-US" u="sng" dirty="0">
                <a:hlinkClick r:id="rId3"/>
              </a:rPr>
              <a:t>Spain</a:t>
            </a:r>
            <a:endParaRPr lang="en-US" dirty="0"/>
          </a:p>
          <a:p>
            <a:r>
              <a:rPr lang="en-US" dirty="0"/>
              <a:t>Region: Leon</a:t>
            </a:r>
          </a:p>
          <a:p>
            <a:r>
              <a:rPr lang="en-US" dirty="0"/>
              <a:t>Type: </a:t>
            </a:r>
            <a:r>
              <a:rPr lang="en-US" u="sng" dirty="0">
                <a:hlinkClick r:id="rId4"/>
              </a:rPr>
              <a:t>semi-soft</a:t>
            </a:r>
            <a:r>
              <a:rPr lang="en-US" dirty="0"/>
              <a:t>, artisan</a:t>
            </a:r>
          </a:p>
          <a:p>
            <a:r>
              <a:rPr lang="en-US" dirty="0"/>
              <a:t>Texture: </a:t>
            </a:r>
            <a:r>
              <a:rPr lang="en-US" u="sng" dirty="0">
                <a:hlinkClick r:id="rId5"/>
              </a:rPr>
              <a:t>dense</a:t>
            </a:r>
            <a:r>
              <a:rPr lang="en-US" dirty="0"/>
              <a:t> and </a:t>
            </a:r>
            <a:r>
              <a:rPr lang="en-US" u="sng" dirty="0">
                <a:hlinkClick r:id="rId6"/>
              </a:rPr>
              <a:t>smooth</a:t>
            </a:r>
            <a:endParaRPr lang="en-US" dirty="0"/>
          </a:p>
          <a:p>
            <a:r>
              <a:rPr lang="en-US" dirty="0"/>
              <a:t>Rind: bloomy</a:t>
            </a:r>
          </a:p>
          <a:p>
            <a:r>
              <a:rPr lang="en-US" dirty="0"/>
              <a:t>Leonora is a goat's milk cheese produced in the mountainous region of Leon in north western Spain. Made from the pasteurized milk of Alpine goats, Leonora is a velvety bloomy rind log with a white, slightly flaky paste that is covered in ash. </a:t>
            </a:r>
            <a:r>
              <a:rPr lang="en-US" sz="1000" dirty="0" smtClean="0"/>
              <a:t>Source- https</a:t>
            </a:r>
            <a:r>
              <a:rPr lang="en-US" sz="1000" dirty="0"/>
              <a:t>://cheese.com/leonora/</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3600" y="1219200"/>
            <a:ext cx="1524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229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Manchego has a waxed rind </a:t>
            </a:r>
            <a:endParaRPr lang="en-US" dirty="0"/>
          </a:p>
        </p:txBody>
      </p:sp>
      <p:sp>
        <p:nvSpPr>
          <p:cNvPr id="3" name="Content Placeholder 2"/>
          <p:cNvSpPr>
            <a:spLocks noGrp="1"/>
          </p:cNvSpPr>
          <p:nvPr>
            <p:ph idx="1"/>
          </p:nvPr>
        </p:nvSpPr>
        <p:spPr/>
        <p:txBody>
          <a:bodyPr>
            <a:normAutofit/>
          </a:bodyPr>
          <a:lstStyle/>
          <a:p>
            <a:r>
              <a:rPr lang="en-US" dirty="0" smtClean="0"/>
              <a:t>Manchego- the one we are tasting was aged 6 months. </a:t>
            </a:r>
            <a:endParaRPr lang="en-US" dirty="0"/>
          </a:p>
          <a:p>
            <a:r>
              <a:rPr lang="en-US" dirty="0" smtClean="0"/>
              <a:t>All manchego is made </a:t>
            </a:r>
            <a:r>
              <a:rPr lang="en-US" dirty="0"/>
              <a:t>from unpasteurized </a:t>
            </a:r>
            <a:r>
              <a:rPr lang="en-US" u="sng" dirty="0">
                <a:hlinkClick r:id="rId2"/>
              </a:rPr>
              <a:t>sheep</a:t>
            </a:r>
            <a:r>
              <a:rPr lang="en-US" dirty="0"/>
              <a:t>'s milk</a:t>
            </a:r>
          </a:p>
          <a:p>
            <a:r>
              <a:rPr lang="en-US" dirty="0"/>
              <a:t>Country of origin: </a:t>
            </a:r>
            <a:r>
              <a:rPr lang="en-US" u="sng" dirty="0">
                <a:hlinkClick r:id="rId3"/>
              </a:rPr>
              <a:t>Spain</a:t>
            </a:r>
            <a:endParaRPr lang="en-US" dirty="0"/>
          </a:p>
          <a:p>
            <a:r>
              <a:rPr lang="en-US" dirty="0"/>
              <a:t>Region: La Mancha</a:t>
            </a:r>
          </a:p>
          <a:p>
            <a:r>
              <a:rPr lang="en-US" dirty="0"/>
              <a:t>Type: </a:t>
            </a:r>
            <a:r>
              <a:rPr lang="en-US" u="sng" dirty="0">
                <a:hlinkClick r:id="rId4"/>
              </a:rPr>
              <a:t>semi-soft</a:t>
            </a:r>
            <a:endParaRPr lang="en-US" dirty="0"/>
          </a:p>
          <a:p>
            <a:r>
              <a:rPr lang="en-US" dirty="0"/>
              <a:t>Fat content: 57%</a:t>
            </a:r>
          </a:p>
          <a:p>
            <a:r>
              <a:rPr lang="en-US" dirty="0"/>
              <a:t>Texture: </a:t>
            </a:r>
            <a:r>
              <a:rPr lang="en-US" u="sng" dirty="0">
                <a:hlinkClick r:id="rId5"/>
              </a:rPr>
              <a:t>firm</a:t>
            </a:r>
            <a:r>
              <a:rPr lang="en-US" dirty="0"/>
              <a:t> and </a:t>
            </a:r>
            <a:r>
              <a:rPr lang="en-US" u="sng" dirty="0">
                <a:hlinkClick r:id="rId6"/>
              </a:rPr>
              <a:t>supple</a:t>
            </a:r>
            <a:endParaRPr lang="en-US" dirty="0"/>
          </a:p>
          <a:p>
            <a:r>
              <a:rPr lang="en-US" dirty="0" smtClean="0"/>
              <a:t>Aroma</a:t>
            </a:r>
            <a:r>
              <a:rPr lang="en-US" dirty="0"/>
              <a:t>: grassy, pleasant</a:t>
            </a:r>
          </a:p>
          <a:p>
            <a:r>
              <a:rPr lang="en-US" dirty="0"/>
              <a:t>Vegetarian: </a:t>
            </a:r>
            <a:r>
              <a:rPr lang="en-US" dirty="0" smtClean="0"/>
              <a:t>no</a:t>
            </a:r>
          </a:p>
          <a:p>
            <a:endParaRPr lang="en-US" dirty="0"/>
          </a:p>
          <a:p>
            <a:endParaRPr lang="en-US" dirty="0"/>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00" y="2971800"/>
            <a:ext cx="2247900" cy="1778000"/>
          </a:xfrm>
          <a:prstGeom prst="rect">
            <a:avLst/>
          </a:prstGeom>
        </p:spPr>
      </p:pic>
    </p:spTree>
    <p:extLst>
      <p:ext uri="{BB962C8B-B14F-4D97-AF65-F5344CB8AC3E}">
        <p14:creationId xmlns:p14="http://schemas.microsoft.com/office/powerpoint/2010/main" val="3511359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6120"/>
            <a:ext cx="7886700" cy="1325563"/>
          </a:xfrm>
        </p:spPr>
        <p:txBody>
          <a:bodyPr/>
          <a:lstStyle/>
          <a:p>
            <a:r>
              <a:rPr lang="en-US" dirty="0"/>
              <a:t>M</a:t>
            </a:r>
            <a:r>
              <a:rPr lang="en-US" dirty="0" smtClean="0"/>
              <a:t>anchego</a:t>
            </a:r>
            <a:endParaRPr lang="en-US" dirty="0"/>
          </a:p>
        </p:txBody>
      </p:sp>
      <p:sp>
        <p:nvSpPr>
          <p:cNvPr id="4" name="Content Placeholder 3"/>
          <p:cNvSpPr>
            <a:spLocks noGrp="1"/>
          </p:cNvSpPr>
          <p:nvPr>
            <p:ph idx="1"/>
          </p:nvPr>
        </p:nvSpPr>
        <p:spPr>
          <a:xfrm>
            <a:off x="500974" y="1219200"/>
            <a:ext cx="7886700" cy="4351338"/>
          </a:xfrm>
        </p:spPr>
        <p:txBody>
          <a:bodyPr/>
          <a:lstStyle/>
          <a:p>
            <a:r>
              <a:rPr lang="en-US" dirty="0"/>
              <a:t>The traditional use of grass </a:t>
            </a:r>
            <a:r>
              <a:rPr lang="en-US" dirty="0" smtClean="0"/>
              <a:t>molds </a:t>
            </a:r>
            <a:r>
              <a:rPr lang="en-US" dirty="0"/>
              <a:t>leaves a </a:t>
            </a:r>
            <a:r>
              <a:rPr lang="en-US" dirty="0" smtClean="0"/>
              <a:t>zigzag </a:t>
            </a:r>
            <a:r>
              <a:rPr lang="en-US" dirty="0"/>
              <a:t>pattern on the Manchego cheese. </a:t>
            </a:r>
            <a:endParaRPr lang="en-US" dirty="0" smtClean="0"/>
          </a:p>
          <a:p>
            <a:r>
              <a:rPr lang="en-US" dirty="0" smtClean="0"/>
              <a:t>Authentic </a:t>
            </a:r>
            <a:r>
              <a:rPr lang="en-US" dirty="0"/>
              <a:t>Manchego is only made from the Manchego sheep's milk. Manchego cheese is made from both </a:t>
            </a:r>
            <a:r>
              <a:rPr lang="en-US" dirty="0" smtClean="0"/>
              <a:t>pasteurized </a:t>
            </a:r>
            <a:r>
              <a:rPr lang="en-US" dirty="0"/>
              <a:t>and </a:t>
            </a:r>
            <a:r>
              <a:rPr lang="en-US" dirty="0" smtClean="0"/>
              <a:t>unpasteurized </a:t>
            </a:r>
            <a:r>
              <a:rPr lang="en-US" dirty="0"/>
              <a:t>milk. The farmhouse version is produced from </a:t>
            </a:r>
            <a:r>
              <a:rPr lang="en-US" dirty="0" smtClean="0"/>
              <a:t>unpasteurized </a:t>
            </a:r>
            <a:r>
              <a:rPr lang="en-US" dirty="0"/>
              <a:t>milk while the industrial version is produced from </a:t>
            </a:r>
            <a:r>
              <a:rPr lang="en-US" dirty="0" smtClean="0"/>
              <a:t>pasteurized </a:t>
            </a:r>
            <a:r>
              <a:rPr lang="en-US" dirty="0"/>
              <a:t>milk.</a:t>
            </a:r>
          </a:p>
          <a:p>
            <a:r>
              <a:rPr lang="en-US" dirty="0"/>
              <a:t>The rind is inedible with a distinctive, traditional herringbone basket weave pattern, pressed on it. A typical ear wheat pattern is pressed onto the top and bottom wheels of the cheese. There are specific differences in Manchego cheeses, depending on their aging period.</a:t>
            </a:r>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09" y="4402932"/>
            <a:ext cx="3344091" cy="2220686"/>
          </a:xfrm>
          <a:prstGeom prst="rect">
            <a:avLst/>
          </a:prstGeom>
        </p:spPr>
      </p:pic>
    </p:spTree>
    <p:extLst>
      <p:ext uri="{BB962C8B-B14F-4D97-AF65-F5344CB8AC3E}">
        <p14:creationId xmlns:p14="http://schemas.microsoft.com/office/powerpoint/2010/main" val="1930107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7886700" cy="1325563"/>
          </a:xfrm>
        </p:spPr>
        <p:txBody>
          <a:bodyPr>
            <a:normAutofit fontScale="90000"/>
          </a:bodyPr>
          <a:lstStyle/>
          <a:p>
            <a:r>
              <a:rPr lang="en-US" dirty="0" err="1" smtClean="0"/>
              <a:t>Mimolette</a:t>
            </a:r>
            <a:r>
              <a:rPr lang="en-US" dirty="0" smtClean="0"/>
              <a:t> –cow’s milk, from France- The </a:t>
            </a:r>
            <a:r>
              <a:rPr lang="en-US" dirty="0"/>
              <a:t>orange color comes from the natural seasoning, annatto, which has a </a:t>
            </a:r>
            <a:r>
              <a:rPr lang="en-US" dirty="0" smtClean="0"/>
              <a:t>sweet, nutty </a:t>
            </a:r>
            <a:r>
              <a:rPr lang="en-US" dirty="0"/>
              <a:t>flavor. The cheese has a similar appearance to a cantaloupe melon.</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381375" y="2743994"/>
            <a:ext cx="238125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935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Cheese Storage 101</a:t>
            </a:r>
            <a:endParaRPr lang="en-US" dirty="0"/>
          </a:p>
        </p:txBody>
      </p:sp>
      <p:sp>
        <p:nvSpPr>
          <p:cNvPr id="3" name="Content Placeholder 2"/>
          <p:cNvSpPr>
            <a:spLocks noGrp="1"/>
          </p:cNvSpPr>
          <p:nvPr>
            <p:ph idx="1"/>
          </p:nvPr>
        </p:nvSpPr>
        <p:spPr/>
        <p:txBody>
          <a:bodyPr>
            <a:normAutofit fontScale="92500"/>
          </a:bodyPr>
          <a:lstStyle/>
          <a:p>
            <a:r>
              <a:rPr lang="en-US" dirty="0" smtClean="0"/>
              <a:t>Keep </a:t>
            </a:r>
            <a:r>
              <a:rPr lang="en-US" dirty="0"/>
              <a:t>cheese wrapped in the waxed paper and place it in a loose-fitting food-bag not to lose humidity and maintain the circulation of air</a:t>
            </a:r>
            <a:r>
              <a:rPr lang="en-US" dirty="0" smtClean="0"/>
              <a:t>.</a:t>
            </a:r>
            <a:r>
              <a:rPr lang="en-US" dirty="0"/>
              <a:t> </a:t>
            </a:r>
            <a:endParaRPr lang="en-US" dirty="0" smtClean="0"/>
          </a:p>
          <a:p>
            <a:r>
              <a:rPr lang="en-US" dirty="0" smtClean="0"/>
              <a:t>Cheeses </a:t>
            </a:r>
            <a:r>
              <a:rPr lang="en-US" dirty="0"/>
              <a:t>contain living organisms that must not be cut off from air, yet it is important not to let a cheese dry out</a:t>
            </a:r>
            <a:r>
              <a:rPr lang="en-US" dirty="0" smtClean="0"/>
              <a:t>.</a:t>
            </a:r>
            <a:r>
              <a:rPr lang="en-US" dirty="0"/>
              <a:t> </a:t>
            </a:r>
            <a:endParaRPr lang="en-US" dirty="0" smtClean="0"/>
          </a:p>
          <a:p>
            <a:r>
              <a:rPr lang="en-US" dirty="0" smtClean="0"/>
              <a:t>Wrap </a:t>
            </a:r>
            <a:r>
              <a:rPr lang="en-US" dirty="0"/>
              <a:t>soft cheeses loosely. Use waxed or greaseproof paper rather than cling film</a:t>
            </a:r>
            <a:r>
              <a:rPr lang="en-US" dirty="0" smtClean="0"/>
              <a:t>.</a:t>
            </a:r>
            <a:endParaRPr lang="en-US" dirty="0"/>
          </a:p>
          <a:p>
            <a:r>
              <a:rPr lang="en-US" dirty="0" smtClean="0"/>
              <a:t>Wrap </a:t>
            </a:r>
            <a:r>
              <a:rPr lang="en-US" dirty="0"/>
              <a:t>blue cheeses all over as </a:t>
            </a:r>
            <a:r>
              <a:rPr lang="en-US" dirty="0" smtClean="0"/>
              <a:t>mold </a:t>
            </a:r>
            <a:r>
              <a:rPr lang="en-US" dirty="0"/>
              <a:t>spores spread readily not only to other cheeses but also to everything near.</a:t>
            </a:r>
          </a:p>
          <a:p>
            <a:r>
              <a:rPr lang="en-US" dirty="0"/>
              <a:t>Chilled cheeses should be taken out of the refrigerator one and a half or two hours before serving.</a:t>
            </a:r>
          </a:p>
          <a:p>
            <a:r>
              <a:rPr lang="en-US" dirty="0" smtClean="0"/>
              <a:t>Do </a:t>
            </a:r>
            <a:r>
              <a:rPr lang="en-US" dirty="0"/>
              <a:t>not store cheese with other strong-smelling foods. As a cheese breathes it will absorb other aromas and may spoil.</a:t>
            </a:r>
          </a:p>
          <a:p>
            <a:r>
              <a:rPr lang="en-US" dirty="0" smtClean="0"/>
              <a:t>Let </a:t>
            </a:r>
            <a:r>
              <a:rPr lang="en-US" dirty="0"/>
              <a:t>cold cheese warm up for about half an hour before eating to allow the </a:t>
            </a:r>
            <a:r>
              <a:rPr lang="en-US" dirty="0" smtClean="0"/>
              <a:t>flavor </a:t>
            </a:r>
            <a:r>
              <a:rPr lang="en-US" dirty="0"/>
              <a:t>and aroma to develop</a:t>
            </a:r>
          </a:p>
          <a:p>
            <a:endParaRPr lang="en-US" dirty="0"/>
          </a:p>
        </p:txBody>
      </p:sp>
    </p:spTree>
    <p:extLst>
      <p:ext uri="{BB962C8B-B14F-4D97-AF65-F5344CB8AC3E}">
        <p14:creationId xmlns:p14="http://schemas.microsoft.com/office/powerpoint/2010/main" val="1171061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38149"/>
            <a:ext cx="7886700" cy="1325563"/>
          </a:xfrm>
        </p:spPr>
        <p:txBody>
          <a:bodyPr>
            <a:normAutofit/>
          </a:bodyPr>
          <a:lstStyle/>
          <a:p>
            <a:r>
              <a:rPr lang="en-US" sz="4400" b="1" dirty="0" smtClean="0"/>
              <a:t>Gouda </a:t>
            </a:r>
            <a:endParaRPr lang="en-US" sz="4400" b="1" dirty="0"/>
          </a:p>
        </p:txBody>
      </p:sp>
      <p:sp>
        <p:nvSpPr>
          <p:cNvPr id="3" name="Content Placeholder 2"/>
          <p:cNvSpPr>
            <a:spLocks noGrp="1"/>
          </p:cNvSpPr>
          <p:nvPr>
            <p:ph idx="1"/>
          </p:nvPr>
        </p:nvSpPr>
        <p:spPr>
          <a:xfrm>
            <a:off x="320675" y="1763712"/>
            <a:ext cx="7886700" cy="4351338"/>
          </a:xfrm>
        </p:spPr>
        <p:txBody>
          <a:bodyPr>
            <a:normAutofit/>
          </a:bodyPr>
          <a:lstStyle/>
          <a:p>
            <a:pPr marL="0" indent="0">
              <a:buNone/>
            </a:pPr>
            <a:r>
              <a:rPr lang="en-US" dirty="0"/>
              <a:t/>
            </a:r>
            <a:br>
              <a:rPr lang="en-US" dirty="0"/>
            </a:br>
            <a:r>
              <a:rPr lang="en-US" dirty="0"/>
              <a:t>Made from pasteurized or unpasteurized </a:t>
            </a:r>
            <a:r>
              <a:rPr lang="en-US" u="sng" dirty="0"/>
              <a:t>cow</a:t>
            </a:r>
            <a:r>
              <a:rPr lang="en-US" dirty="0"/>
              <a:t>'s, </a:t>
            </a:r>
            <a:r>
              <a:rPr lang="en-US" u="sng" dirty="0"/>
              <a:t>goat</a:t>
            </a:r>
            <a:r>
              <a:rPr lang="en-US" dirty="0"/>
              <a:t>'s or </a:t>
            </a:r>
            <a:r>
              <a:rPr lang="en-US" u="sng" dirty="0"/>
              <a:t>sheep</a:t>
            </a:r>
            <a:r>
              <a:rPr lang="en-US" dirty="0"/>
              <a:t>'s </a:t>
            </a:r>
            <a:r>
              <a:rPr lang="en-US" dirty="0" smtClean="0"/>
              <a:t>milk</a:t>
            </a:r>
          </a:p>
          <a:p>
            <a:r>
              <a:rPr lang="en-US" dirty="0" smtClean="0"/>
              <a:t>The one we are tasting today is from cow’s milk- it is double-creamed </a:t>
            </a:r>
          </a:p>
          <a:p>
            <a:r>
              <a:rPr lang="en-US" dirty="0"/>
              <a:t>Country of origin: </a:t>
            </a:r>
            <a:r>
              <a:rPr lang="en-US" u="sng" dirty="0"/>
              <a:t>Netherlands</a:t>
            </a:r>
            <a:endParaRPr lang="en-US" dirty="0"/>
          </a:p>
          <a:p>
            <a:r>
              <a:rPr lang="en-US" dirty="0"/>
              <a:t>Gouda, or "How-da" as the locals say, is a Dutch cheese named after the city of </a:t>
            </a:r>
            <a:r>
              <a:rPr lang="en-US" dirty="0" smtClean="0"/>
              <a:t>Gouda </a:t>
            </a:r>
            <a:r>
              <a:rPr lang="en-US" dirty="0"/>
              <a:t>in the </a:t>
            </a:r>
            <a:r>
              <a:rPr lang="en-US" dirty="0" smtClean="0"/>
              <a:t>Netherlands</a:t>
            </a:r>
          </a:p>
          <a:p>
            <a:endParaRPr lang="en-US" dirty="0" smtClean="0"/>
          </a:p>
          <a:p>
            <a:endParaRPr lang="en-US" dirty="0"/>
          </a:p>
          <a:p>
            <a:endParaRPr lang="en-US" dirty="0" smtClean="0"/>
          </a:p>
          <a:p>
            <a:endParaRPr lang="en-US" dirty="0"/>
          </a:p>
          <a:p>
            <a:pPr marL="0" indent="0">
              <a:buNone/>
            </a:pPr>
            <a:endParaRPr lang="en-US" dirty="0"/>
          </a:p>
          <a:p>
            <a:r>
              <a:rPr lang="en-US" sz="1200" dirty="0" smtClean="0"/>
              <a:t>Source- https</a:t>
            </a:r>
            <a:r>
              <a:rPr lang="en-US" sz="1200" dirty="0"/>
              <a:t>://cheese.com/gouda/#</a:t>
            </a:r>
          </a:p>
        </p:txBody>
      </p:sp>
      <p:pic>
        <p:nvPicPr>
          <p:cNvPr id="3074" name="Picture 2" descr="Gou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7238" y="3657600"/>
            <a:ext cx="2476500" cy="289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743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Aged Cheese</a:t>
            </a:r>
            <a:br>
              <a:rPr lang="en-US" b="1" dirty="0" smtClean="0"/>
            </a:br>
            <a:endParaRPr lang="en-US" dirty="0"/>
          </a:p>
        </p:txBody>
      </p:sp>
      <p:sp>
        <p:nvSpPr>
          <p:cNvPr id="3" name="Content Placeholder 2"/>
          <p:cNvSpPr>
            <a:spLocks noGrp="1"/>
          </p:cNvSpPr>
          <p:nvPr>
            <p:ph idx="1"/>
          </p:nvPr>
        </p:nvSpPr>
        <p:spPr/>
        <p:txBody>
          <a:bodyPr/>
          <a:lstStyle/>
          <a:p>
            <a:pPr marL="0" indent="0" fontAlgn="base">
              <a:buNone/>
            </a:pPr>
            <a:r>
              <a:rPr lang="en-US" dirty="0" smtClean="0">
                <a:effectLst/>
              </a:rPr>
              <a:t/>
            </a:r>
            <a:br>
              <a:rPr lang="en-US" dirty="0" smtClean="0">
                <a:effectLst/>
              </a:rPr>
            </a:br>
            <a:endParaRPr lang="en-US" dirty="0" smtClean="0">
              <a:effectLst/>
            </a:endParaRPr>
          </a:p>
          <a:p>
            <a:pPr fontAlgn="base"/>
            <a:r>
              <a:rPr lang="en-US" dirty="0" smtClean="0"/>
              <a:t>This </a:t>
            </a:r>
            <a:r>
              <a:rPr lang="en-US" dirty="0"/>
              <a:t>is a broad category referring to cheese with a hard, crumbly texture or a semi-hard texture. Aged can mean several months or several years</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3200400"/>
            <a:ext cx="4572000" cy="3429000"/>
          </a:xfrm>
          <a:prstGeom prst="rect">
            <a:avLst/>
          </a:prstGeom>
        </p:spPr>
      </p:pic>
    </p:spTree>
    <p:extLst>
      <p:ext uri="{BB962C8B-B14F-4D97-AF65-F5344CB8AC3E}">
        <p14:creationId xmlns:p14="http://schemas.microsoft.com/office/powerpoint/2010/main" val="3986036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Cheddar Cheese </a:t>
            </a:r>
            <a:endParaRPr lang="en-US" dirty="0"/>
          </a:p>
        </p:txBody>
      </p:sp>
      <p:sp>
        <p:nvSpPr>
          <p:cNvPr id="3" name="Content Placeholder 2"/>
          <p:cNvSpPr>
            <a:spLocks noGrp="1"/>
          </p:cNvSpPr>
          <p:nvPr>
            <p:ph idx="1"/>
          </p:nvPr>
        </p:nvSpPr>
        <p:spPr/>
        <p:txBody>
          <a:bodyPr>
            <a:normAutofit/>
          </a:bodyPr>
          <a:lstStyle/>
          <a:p>
            <a:pPr marL="0" indent="0">
              <a:buNone/>
            </a:pPr>
            <a:r>
              <a:rPr lang="en-US" dirty="0"/>
              <a:t>Cheddar cheese is natural </a:t>
            </a:r>
            <a:r>
              <a:rPr lang="en-US" dirty="0" smtClean="0"/>
              <a:t>rind</a:t>
            </a:r>
            <a:r>
              <a:rPr lang="en-US" dirty="0"/>
              <a:t/>
            </a:r>
            <a:br>
              <a:rPr lang="en-US" dirty="0"/>
            </a:br>
            <a:r>
              <a:rPr lang="en-US" dirty="0"/>
              <a:t>Made from pasteurized </a:t>
            </a:r>
            <a:r>
              <a:rPr lang="en-US" u="sng" dirty="0"/>
              <a:t>cow</a:t>
            </a:r>
            <a:r>
              <a:rPr lang="en-US" dirty="0"/>
              <a:t>'s milk</a:t>
            </a:r>
          </a:p>
          <a:p>
            <a:r>
              <a:rPr lang="en-US" dirty="0"/>
              <a:t>Country of origin: </a:t>
            </a:r>
            <a:r>
              <a:rPr lang="en-US" u="sng" dirty="0"/>
              <a:t>England</a:t>
            </a:r>
            <a:endParaRPr lang="en-US" dirty="0"/>
          </a:p>
          <a:p>
            <a:r>
              <a:rPr lang="en-US" dirty="0" smtClean="0"/>
              <a:t>Vegetarian</a:t>
            </a:r>
            <a:r>
              <a:rPr lang="en-US" dirty="0"/>
              <a:t>: no</a:t>
            </a:r>
          </a:p>
          <a:p>
            <a:r>
              <a:rPr lang="en-US" dirty="0"/>
              <a:t>During olden days, England was the only place where Cheddar cheeses were made. However, many countries all over the world manufacture Cheddar today.</a:t>
            </a:r>
          </a:p>
          <a:p>
            <a:r>
              <a:rPr lang="en-US" dirty="0"/>
              <a:t>Any cheese producing company or any of the artisan manufacturers in any corner of the world can label the cheese produced by them as 'Cheddar' since it is not protected like other cheese names or brands. </a:t>
            </a:r>
            <a:endParaRPr lang="en-US" dirty="0" smtClean="0"/>
          </a:p>
          <a:p>
            <a:r>
              <a:rPr lang="en-US" dirty="0"/>
              <a:t> A</a:t>
            </a:r>
            <a:r>
              <a:rPr lang="en-US" dirty="0" smtClean="0"/>
              <a:t>lmost </a:t>
            </a:r>
            <a:r>
              <a:rPr lang="en-US" dirty="0"/>
              <a:t>90 percent of all cheese sold in the United States is cheddar.</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0" y="489125"/>
            <a:ext cx="2997195" cy="2672999"/>
          </a:xfrm>
          <a:prstGeom prst="rect">
            <a:avLst/>
          </a:prstGeom>
        </p:spPr>
      </p:pic>
    </p:spTree>
    <p:extLst>
      <p:ext uri="{BB962C8B-B14F-4D97-AF65-F5344CB8AC3E}">
        <p14:creationId xmlns:p14="http://schemas.microsoft.com/office/powerpoint/2010/main" val="3065633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Cheddar Cheese</a:t>
            </a:r>
            <a:endParaRPr lang="en-US" b="1" dirty="0"/>
          </a:p>
        </p:txBody>
      </p:sp>
      <p:sp>
        <p:nvSpPr>
          <p:cNvPr id="3" name="Content Placeholder 2"/>
          <p:cNvSpPr>
            <a:spLocks noGrp="1"/>
          </p:cNvSpPr>
          <p:nvPr>
            <p:ph idx="1"/>
          </p:nvPr>
        </p:nvSpPr>
        <p:spPr/>
        <p:txBody>
          <a:bodyPr/>
          <a:lstStyle/>
          <a:p>
            <a:r>
              <a:rPr lang="en-US" dirty="0"/>
              <a:t>When it's produced, </a:t>
            </a:r>
            <a:r>
              <a:rPr lang="en-US" b="1" dirty="0"/>
              <a:t>cheddar</a:t>
            </a:r>
            <a:r>
              <a:rPr lang="en-US" dirty="0"/>
              <a:t> cheese is naturally </a:t>
            </a:r>
            <a:r>
              <a:rPr lang="en-US" b="1" dirty="0"/>
              <a:t>white</a:t>
            </a:r>
            <a:r>
              <a:rPr lang="en-US" dirty="0"/>
              <a:t> to light </a:t>
            </a:r>
            <a:r>
              <a:rPr lang="en-US" b="1" dirty="0"/>
              <a:t>yellow</a:t>
            </a:r>
            <a:r>
              <a:rPr lang="en-US" dirty="0"/>
              <a:t> in </a:t>
            </a:r>
            <a:r>
              <a:rPr lang="en-US" dirty="0" smtClean="0"/>
              <a:t>color</a:t>
            </a:r>
          </a:p>
          <a:p>
            <a:r>
              <a:rPr lang="en-US" dirty="0" smtClean="0"/>
              <a:t>If it is dark</a:t>
            </a:r>
            <a:r>
              <a:rPr lang="en-US" dirty="0"/>
              <a:t> </a:t>
            </a:r>
            <a:r>
              <a:rPr lang="en-US" b="1" dirty="0" smtClean="0"/>
              <a:t>yellow</a:t>
            </a:r>
            <a:r>
              <a:rPr lang="en-US" dirty="0"/>
              <a:t> </a:t>
            </a:r>
            <a:r>
              <a:rPr lang="en-US" dirty="0" smtClean="0"/>
              <a:t>or orange</a:t>
            </a:r>
            <a:r>
              <a:rPr lang="en-US" dirty="0"/>
              <a:t> </a:t>
            </a:r>
            <a:r>
              <a:rPr lang="en-US" dirty="0" smtClean="0"/>
              <a:t>it is because annatto seeds or extract were added (if it is inexpensive cheese it is probably treated with food dye to be orange</a:t>
            </a:r>
          </a:p>
          <a:p>
            <a:r>
              <a:rPr lang="en-US" dirty="0" smtClean="0"/>
              <a:t>Color is just a matter </a:t>
            </a:r>
          </a:p>
          <a:p>
            <a:pPr marL="0" indent="0">
              <a:buNone/>
            </a:pPr>
            <a:r>
              <a:rPr lang="en-US" dirty="0" smtClean="0"/>
              <a:t>of cultural preference</a:t>
            </a:r>
          </a:p>
          <a:p>
            <a:endParaRPr lang="en-US" dirty="0" smtClean="0"/>
          </a:p>
          <a:p>
            <a:pPr marL="0" indent="0">
              <a:buNone/>
            </a:pPr>
            <a:r>
              <a:rPr lang="en-US" dirty="0" smtClean="0"/>
              <a:t>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505200"/>
            <a:ext cx="4416552" cy="2928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643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we have </a:t>
            </a:r>
            <a:r>
              <a:rPr lang="en-US" dirty="0" smtClean="0"/>
              <a:t>a Scottish</a:t>
            </a:r>
            <a:r>
              <a:rPr lang="en-US" dirty="0" smtClean="0"/>
              <a:t> White Cheddar </a:t>
            </a:r>
            <a:endParaRPr lang="en-US" dirty="0"/>
          </a:p>
        </p:txBody>
      </p:sp>
      <p:sp>
        <p:nvSpPr>
          <p:cNvPr id="3" name="Content Placeholder 2"/>
          <p:cNvSpPr>
            <a:spLocks noGrp="1"/>
          </p:cNvSpPr>
          <p:nvPr>
            <p:ph idx="1"/>
          </p:nvPr>
        </p:nvSpPr>
        <p:spPr>
          <a:xfrm>
            <a:off x="228600" y="1825625"/>
            <a:ext cx="8286750" cy="4194175"/>
          </a:xfrm>
        </p:spPr>
        <p:txBody>
          <a:bodyPr>
            <a:normAutofit/>
          </a:bodyPr>
          <a:lstStyle/>
          <a:p>
            <a:r>
              <a:rPr lang="en-US" dirty="0" smtClean="0"/>
              <a:t>From Orkney Island. Cows </a:t>
            </a:r>
            <a:r>
              <a:rPr lang="en-US" dirty="0"/>
              <a:t>feed </a:t>
            </a:r>
            <a:r>
              <a:rPr lang="en-US" dirty="0" smtClean="0"/>
              <a:t>on home </a:t>
            </a:r>
            <a:r>
              <a:rPr lang="en-US" dirty="0"/>
              <a:t>grown produce, such as barley, turnips and even grains </a:t>
            </a:r>
            <a:r>
              <a:rPr lang="en-US" dirty="0" smtClean="0"/>
              <a:t>from </a:t>
            </a:r>
            <a:r>
              <a:rPr lang="en-US" dirty="0"/>
              <a:t>local brewers. This distinctive blend of produce helps create a milk that's perfectly balanced in terms of fat, protein and </a:t>
            </a:r>
            <a:r>
              <a:rPr lang="en-US" dirty="0" smtClean="0"/>
              <a:t>lactose.</a:t>
            </a:r>
          </a:p>
          <a:p>
            <a:endParaRPr lang="en-US" dirty="0"/>
          </a:p>
          <a:p>
            <a:endParaRPr lang="en-US" dirty="0" smtClean="0"/>
          </a:p>
          <a:p>
            <a:endParaRPr lang="en-US" dirty="0"/>
          </a:p>
          <a:p>
            <a:endParaRPr lang="en-US" dirty="0" smtClean="0"/>
          </a:p>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048000"/>
            <a:ext cx="3895725"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0710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25417"/>
            <a:ext cx="7886700" cy="1325563"/>
          </a:xfrm>
        </p:spPr>
        <p:txBody>
          <a:bodyPr/>
          <a:lstStyle/>
          <a:p>
            <a:r>
              <a:rPr lang="en-US" dirty="0" smtClean="0"/>
              <a:t> </a:t>
            </a:r>
            <a:r>
              <a:rPr lang="en-US" b="1" dirty="0" smtClean="0"/>
              <a:t>Wisconsin Cheddar </a:t>
            </a:r>
            <a:endParaRPr lang="en-US" b="1" dirty="0"/>
          </a:p>
        </p:txBody>
      </p:sp>
      <p:sp>
        <p:nvSpPr>
          <p:cNvPr id="3" name="Content Placeholder 2"/>
          <p:cNvSpPr>
            <a:spLocks noGrp="1"/>
          </p:cNvSpPr>
          <p:nvPr>
            <p:ph idx="1"/>
          </p:nvPr>
        </p:nvSpPr>
        <p:spPr/>
        <p:txBody>
          <a:bodyPr>
            <a:normAutofit lnSpcReduction="10000"/>
          </a:bodyPr>
          <a:lstStyle/>
          <a:p>
            <a:r>
              <a:rPr lang="en-US" dirty="0" smtClean="0"/>
              <a:t>Extra Sharp White, aged 9 months, Cow’s Milk</a:t>
            </a:r>
          </a:p>
          <a:p>
            <a:pPr marL="0" indent="0">
              <a:buNone/>
            </a:pPr>
            <a:endParaRPr lang="en-US" dirty="0"/>
          </a:p>
          <a:p>
            <a:r>
              <a:rPr lang="en-US" dirty="0" smtClean="0"/>
              <a:t>Wisconsin </a:t>
            </a:r>
            <a:r>
              <a:rPr lang="en-US" dirty="0"/>
              <a:t>continues to be the largest cheese producer in the United States, making over 600 different cheese </a:t>
            </a:r>
            <a:r>
              <a:rPr lang="en-US" dirty="0" smtClean="0"/>
              <a:t>varieties</a:t>
            </a:r>
          </a:p>
          <a:p>
            <a:endParaRPr lang="en-US" dirty="0"/>
          </a:p>
          <a:p>
            <a:r>
              <a:rPr lang="en-US" dirty="0" smtClean="0"/>
              <a:t>In </a:t>
            </a:r>
            <a:r>
              <a:rPr lang="en-US" dirty="0"/>
              <a:t>2014, Wisconsin produced 2.9 billion pounds of cheese, </a:t>
            </a:r>
            <a:r>
              <a:rPr lang="en-US" dirty="0" smtClean="0"/>
              <a:t>accounting </a:t>
            </a:r>
            <a:r>
              <a:rPr lang="en-US" dirty="0"/>
              <a:t>for 25.4% of all cheese produced in the </a:t>
            </a:r>
            <a:r>
              <a:rPr lang="en-US" dirty="0" smtClean="0"/>
              <a:t>U.S</a:t>
            </a:r>
          </a:p>
          <a:p>
            <a:pPr marL="0" indent="0">
              <a:buNone/>
            </a:pPr>
            <a:endParaRPr lang="en-US" dirty="0"/>
          </a:p>
          <a:p>
            <a:endParaRPr lang="en-US" dirty="0" smtClean="0"/>
          </a:p>
          <a:p>
            <a:endParaRPr lang="en-US" dirty="0"/>
          </a:p>
          <a:p>
            <a:r>
              <a:rPr lang="en-US" dirty="0" smtClean="0"/>
              <a:t>http</a:t>
            </a:r>
            <a:r>
              <a:rPr lang="en-US" dirty="0"/>
              <a:t>://www.wisconsindairy.org/assets/images/pdf/WisconsinDairyData.pdf</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533400"/>
            <a:ext cx="1905000" cy="126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9074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US" b="1" dirty="0" smtClean="0">
                <a:solidFill>
                  <a:srgbClr val="FF0000"/>
                </a:solidFill>
              </a:rPr>
              <a:t>Natural Rind</a:t>
            </a:r>
            <a:r>
              <a:rPr lang="en-US" b="1" dirty="0" smtClean="0"/>
              <a:t/>
            </a:r>
            <a:br>
              <a:rPr lang="en-US" b="1" dirty="0" smtClean="0"/>
            </a:br>
            <a:endParaRPr lang="en-US" dirty="0"/>
          </a:p>
        </p:txBody>
      </p:sp>
      <p:sp>
        <p:nvSpPr>
          <p:cNvPr id="3" name="Content Placeholder 2"/>
          <p:cNvSpPr>
            <a:spLocks noGrp="1"/>
          </p:cNvSpPr>
          <p:nvPr>
            <p:ph idx="1"/>
          </p:nvPr>
        </p:nvSpPr>
        <p:spPr>
          <a:xfrm>
            <a:off x="304800" y="2822577"/>
            <a:ext cx="7886700" cy="4351338"/>
          </a:xfrm>
        </p:spPr>
        <p:txBody>
          <a:bodyPr/>
          <a:lstStyle/>
          <a:p>
            <a:pPr fontAlgn="base"/>
            <a:r>
              <a:rPr lang="en-US" sz="3600" dirty="0" smtClean="0"/>
              <a:t>When some types of cheese age, such as </a:t>
            </a:r>
            <a:r>
              <a:rPr lang="en-US" sz="3600" u="sng" dirty="0" smtClean="0">
                <a:hlinkClick r:id="rId2"/>
              </a:rPr>
              <a:t>Parmigiano-Reggiano,</a:t>
            </a:r>
            <a:r>
              <a:rPr lang="en-US" sz="3600" dirty="0" smtClean="0"/>
              <a:t>the surface of the cheese naturally hardens from being exposed to air. Cheeses with natural rinds are sometimes rubbed down with oil, encased with cloth, or covered with foil</a:t>
            </a:r>
          </a:p>
          <a:p>
            <a:pPr fontAlgn="base"/>
            <a:endParaRPr lang="en-US" dirty="0"/>
          </a:p>
          <a:p>
            <a:pPr marL="0" indent="0" fontAlgn="base">
              <a:buNone/>
            </a:pPr>
            <a:endParaRPr lang="en-US" dirty="0" smtClean="0"/>
          </a:p>
          <a:p>
            <a:endParaRPr lang="en-US" dirty="0"/>
          </a:p>
        </p:txBody>
      </p:sp>
      <p:pic>
        <p:nvPicPr>
          <p:cNvPr id="2050" name="Picture 2" descr="Gruyere1500.jpg - © Image 2014 Jennifer Me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0"/>
            <a:ext cx="3667125" cy="245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695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Mexican </a:t>
            </a:r>
            <a:r>
              <a:rPr lang="en-US" dirty="0" err="1" smtClean="0"/>
              <a:t>Cotija</a:t>
            </a:r>
            <a:endParaRPr lang="en-US" dirty="0"/>
          </a:p>
        </p:txBody>
      </p:sp>
      <p:sp>
        <p:nvSpPr>
          <p:cNvPr id="3" name="Content Placeholder 2"/>
          <p:cNvSpPr>
            <a:spLocks noGrp="1"/>
          </p:cNvSpPr>
          <p:nvPr>
            <p:ph idx="1"/>
          </p:nvPr>
        </p:nvSpPr>
        <p:spPr/>
        <p:txBody>
          <a:bodyPr/>
          <a:lstStyle/>
          <a:p>
            <a:r>
              <a:rPr lang="en-US" dirty="0"/>
              <a:t>When the cheese is made, it is white, fresh and salty </a:t>
            </a:r>
            <a:r>
              <a:rPr lang="en-US" dirty="0" smtClean="0"/>
              <a:t>and bears a resemblance </a:t>
            </a:r>
            <a:r>
              <a:rPr lang="en-US" dirty="0"/>
              <a:t>to feta </a:t>
            </a:r>
            <a:r>
              <a:rPr lang="en-US" dirty="0" smtClean="0"/>
              <a:t>cheese</a:t>
            </a:r>
          </a:p>
          <a:p>
            <a:r>
              <a:rPr lang="en-US" dirty="0"/>
              <a:t>W</a:t>
            </a:r>
            <a:r>
              <a:rPr lang="en-US" dirty="0" smtClean="0"/>
              <a:t>ith </a:t>
            </a:r>
            <a:r>
              <a:rPr lang="en-US" dirty="0"/>
              <a:t>aging it becomes hard and crumbly </a:t>
            </a:r>
            <a:r>
              <a:rPr lang="en-US" dirty="0" smtClean="0"/>
              <a:t>and has </a:t>
            </a:r>
            <a:r>
              <a:rPr lang="en-US" dirty="0"/>
              <a:t>the nickname "Parmesan of </a:t>
            </a:r>
            <a:r>
              <a:rPr lang="en-US" dirty="0" smtClean="0"/>
              <a:t>Mexico.”</a:t>
            </a:r>
          </a:p>
          <a:p>
            <a:r>
              <a:rPr lang="en-US" dirty="0" err="1" smtClean="0"/>
              <a:t>Cotija</a:t>
            </a:r>
            <a:r>
              <a:rPr lang="en-US" dirty="0" smtClean="0"/>
              <a:t> </a:t>
            </a:r>
            <a:r>
              <a:rPr lang="en-US" dirty="0"/>
              <a:t>cheese is </a:t>
            </a:r>
            <a:r>
              <a:rPr lang="en-US" dirty="0" smtClean="0"/>
              <a:t>salty</a:t>
            </a:r>
            <a:r>
              <a:rPr lang="en-US" dirty="0"/>
              <a:t> </a:t>
            </a:r>
            <a:r>
              <a:rPr lang="en-US" dirty="0" smtClean="0"/>
              <a:t>and strong flavored</a:t>
            </a:r>
          </a:p>
          <a:p>
            <a:r>
              <a:rPr lang="en-US" dirty="0" smtClean="0"/>
              <a:t>It is firm </a:t>
            </a:r>
            <a:r>
              <a:rPr lang="en-US" dirty="0"/>
              <a:t>and does not actually </a:t>
            </a:r>
            <a:r>
              <a:rPr lang="en-US" dirty="0" smtClean="0"/>
              <a:t>melt. Good</a:t>
            </a:r>
          </a:p>
          <a:p>
            <a:pPr marL="0" indent="0">
              <a:buNone/>
            </a:pPr>
            <a:r>
              <a:rPr lang="en-US" dirty="0" smtClean="0"/>
              <a:t> to use </a:t>
            </a:r>
            <a:r>
              <a:rPr lang="en-US" dirty="0"/>
              <a:t>for grating on salads, soups, </a:t>
            </a:r>
            <a:r>
              <a:rPr lang="en-US" dirty="0" smtClean="0"/>
              <a:t>casseroles tacos and tostadas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199" y="3124200"/>
            <a:ext cx="3244977"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29290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Peppercorn Toscano </a:t>
            </a:r>
            <a:endParaRPr lang="en-US" dirty="0"/>
          </a:p>
        </p:txBody>
      </p:sp>
      <p:pic>
        <p:nvPicPr>
          <p:cNvPr id="4098" name="Picture 2" descr="Toscano Cheese with Cracked Black Pepp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01183" y="1230958"/>
            <a:ext cx="4762500" cy="33337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200" y="2113003"/>
            <a:ext cx="4572000" cy="2677656"/>
          </a:xfrm>
          <a:prstGeom prst="rect">
            <a:avLst/>
          </a:prstGeom>
        </p:spPr>
        <p:txBody>
          <a:bodyPr>
            <a:spAutoFit/>
          </a:bodyPr>
          <a:lstStyle/>
          <a:p>
            <a:r>
              <a:rPr lang="en-US" dirty="0" smtClean="0">
                <a:solidFill>
                  <a:srgbClr val="000000"/>
                </a:solidFill>
                <a:latin typeface="Lato"/>
              </a:rPr>
              <a:t>Similar to aged </a:t>
            </a:r>
            <a:r>
              <a:rPr lang="en-US" dirty="0">
                <a:solidFill>
                  <a:srgbClr val="000000"/>
                </a:solidFill>
                <a:latin typeface="Lato"/>
              </a:rPr>
              <a:t>Parmesan </a:t>
            </a:r>
            <a:r>
              <a:rPr lang="en-US" dirty="0" smtClean="0">
                <a:solidFill>
                  <a:srgbClr val="000000"/>
                </a:solidFill>
                <a:latin typeface="Lato"/>
              </a:rPr>
              <a:t>but </a:t>
            </a:r>
            <a:r>
              <a:rPr lang="en-US" dirty="0">
                <a:solidFill>
                  <a:srgbClr val="000000"/>
                </a:solidFill>
                <a:latin typeface="Lato"/>
              </a:rPr>
              <a:t>sneaks </a:t>
            </a:r>
            <a:r>
              <a:rPr lang="en-US" dirty="0" smtClean="0">
                <a:solidFill>
                  <a:srgbClr val="000000"/>
                </a:solidFill>
                <a:latin typeface="Lato"/>
              </a:rPr>
              <a:t>in a </a:t>
            </a:r>
            <a:r>
              <a:rPr lang="en-US" dirty="0">
                <a:solidFill>
                  <a:srgbClr val="000000"/>
                </a:solidFill>
                <a:latin typeface="Lato"/>
              </a:rPr>
              <a:t>subtle creaminess </a:t>
            </a:r>
            <a:r>
              <a:rPr lang="en-US" dirty="0" smtClean="0">
                <a:solidFill>
                  <a:srgbClr val="000000"/>
                </a:solidFill>
                <a:latin typeface="Lato"/>
              </a:rPr>
              <a:t>similar to </a:t>
            </a:r>
            <a:r>
              <a:rPr lang="en-US" dirty="0">
                <a:solidFill>
                  <a:srgbClr val="000000"/>
                </a:solidFill>
                <a:latin typeface="Lato"/>
              </a:rPr>
              <a:t>Cheddar. </a:t>
            </a:r>
            <a:endParaRPr lang="en-US" dirty="0" smtClean="0">
              <a:solidFill>
                <a:srgbClr val="000000"/>
              </a:solidFill>
              <a:latin typeface="Lato"/>
            </a:endParaRPr>
          </a:p>
          <a:p>
            <a:endParaRPr lang="en-US" dirty="0">
              <a:solidFill>
                <a:srgbClr val="000000"/>
              </a:solidFill>
              <a:latin typeface="Lato"/>
            </a:endParaRPr>
          </a:p>
          <a:p>
            <a:r>
              <a:rPr lang="en-US" dirty="0" smtClean="0">
                <a:solidFill>
                  <a:srgbClr val="000000"/>
                </a:solidFill>
                <a:latin typeface="Lato"/>
              </a:rPr>
              <a:t>The one we are tasting today is made with cow’s milk and rolled in black peppercorns</a:t>
            </a:r>
            <a:endParaRPr lang="en-US" dirty="0"/>
          </a:p>
        </p:txBody>
      </p:sp>
    </p:spTree>
    <p:extLst>
      <p:ext uri="{BB962C8B-B14F-4D97-AF65-F5344CB8AC3E}">
        <p14:creationId xmlns:p14="http://schemas.microsoft.com/office/powerpoint/2010/main" val="2229310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t>Provolone</a:t>
            </a:r>
            <a:endParaRPr lang="en-US" sz="4400" b="1" dirty="0"/>
          </a:p>
        </p:txBody>
      </p:sp>
      <p:sp>
        <p:nvSpPr>
          <p:cNvPr id="3" name="Content Placeholder 2"/>
          <p:cNvSpPr>
            <a:spLocks noGrp="1"/>
          </p:cNvSpPr>
          <p:nvPr>
            <p:ph idx="1"/>
          </p:nvPr>
        </p:nvSpPr>
        <p:spPr/>
        <p:txBody>
          <a:bodyPr/>
          <a:lstStyle/>
          <a:p>
            <a:pPr marL="0" indent="0">
              <a:buNone/>
            </a:pPr>
            <a:r>
              <a:rPr lang="en-US" dirty="0"/>
              <a:t/>
            </a:r>
            <a:br>
              <a:rPr lang="en-US" dirty="0"/>
            </a:br>
            <a:r>
              <a:rPr lang="en-US" dirty="0"/>
              <a:t>Made from pasteurized or unpasteurized </a:t>
            </a:r>
            <a:r>
              <a:rPr lang="en-US" u="sng" dirty="0"/>
              <a:t>cow</a:t>
            </a:r>
            <a:r>
              <a:rPr lang="en-US" dirty="0"/>
              <a:t>'s milk</a:t>
            </a:r>
          </a:p>
          <a:p>
            <a:r>
              <a:rPr lang="en-US" dirty="0"/>
              <a:t>Country of origin: </a:t>
            </a:r>
            <a:r>
              <a:rPr lang="en-US" u="sng" dirty="0"/>
              <a:t>Italy</a:t>
            </a:r>
            <a:endParaRPr lang="en-US" dirty="0"/>
          </a:p>
          <a:p>
            <a:r>
              <a:rPr lang="en-US" dirty="0" smtClean="0"/>
              <a:t>Today</a:t>
            </a:r>
            <a:r>
              <a:rPr lang="en-US" dirty="0"/>
              <a:t>, the major production of Provolone takes place in Po valley region, particularly Lombardy and Veneto. Both </a:t>
            </a:r>
            <a:r>
              <a:rPr lang="en-US" dirty="0" smtClean="0"/>
              <a:t>are </a:t>
            </a:r>
            <a:r>
              <a:rPr lang="en-US" dirty="0"/>
              <a:t>granted DOP designation by the European Union to ensure that cheese is produced under strict supervision using specific methods to guarantee supreme quality.</a:t>
            </a:r>
          </a:p>
        </p:txBody>
      </p:sp>
      <p:pic>
        <p:nvPicPr>
          <p:cNvPr id="4" name="Picture 2" descr="Image result for provol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182563"/>
            <a:ext cx="146685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633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463674"/>
          </a:xfrm>
        </p:spPr>
        <p:txBody>
          <a:bodyPr>
            <a:normAutofit fontScale="90000"/>
          </a:bodyPr>
          <a:lstStyle/>
          <a:p>
            <a:pPr fontAlgn="base"/>
            <a:r>
              <a:rPr lang="en-US" dirty="0" smtClean="0"/>
              <a:t>. </a:t>
            </a:r>
            <a:br>
              <a:rPr lang="en-US" dirty="0" smtClean="0"/>
            </a:br>
            <a:r>
              <a:rPr lang="en-US" dirty="0" smtClean="0"/>
              <a:t/>
            </a:r>
            <a:br>
              <a:rPr lang="en-US" dirty="0" smtClean="0"/>
            </a:br>
            <a:r>
              <a:rPr lang="en-US" b="1" dirty="0" smtClean="0"/>
              <a:t>Milk </a:t>
            </a:r>
            <a:r>
              <a:rPr lang="en-US" b="1" dirty="0"/>
              <a:t>Type</a:t>
            </a:r>
            <a:br>
              <a:rPr lang="en-US" b="1" dirty="0"/>
            </a:br>
            <a:r>
              <a:rPr lang="en-US" dirty="0"/>
              <a:t>T</a:t>
            </a:r>
            <a:r>
              <a:rPr lang="en-US" dirty="0" smtClean="0"/>
              <a:t>ypically </a:t>
            </a:r>
            <a:r>
              <a:rPr lang="en-US" dirty="0"/>
              <a:t>either cow, sheep, or goat.</a:t>
            </a:r>
            <a:br>
              <a:rPr lang="en-US" dirty="0"/>
            </a:br>
            <a:r>
              <a:rPr lang="en-US" dirty="0" smtClean="0"/>
              <a:t/>
            </a:r>
            <a:br>
              <a:rPr lang="en-US" dirty="0" smtClean="0"/>
            </a:br>
            <a:r>
              <a:rPr lang="en-US" dirty="0" smtClean="0"/>
              <a:t>Some </a:t>
            </a:r>
            <a:r>
              <a:rPr lang="en-US" dirty="0"/>
              <a:t>cheeses are made from a combination of the three.  </a:t>
            </a:r>
            <a:r>
              <a:rPr lang="en-US" i="1" dirty="0" smtClean="0"/>
              <a:t>Mozzarella </a:t>
            </a:r>
            <a:r>
              <a:rPr lang="en-US" i="1" dirty="0"/>
              <a:t>di </a:t>
            </a:r>
            <a:r>
              <a:rPr lang="en-US" i="1" dirty="0" smtClean="0"/>
              <a:t>bufala</a:t>
            </a:r>
            <a:r>
              <a:rPr lang="en-US" dirty="0" smtClean="0"/>
              <a:t> </a:t>
            </a:r>
            <a:r>
              <a:rPr lang="en-US" dirty="0"/>
              <a:t>is made from the milk of water buffalo.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2763857"/>
            <a:ext cx="6096000" cy="40767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3048000"/>
            <a:ext cx="2011680" cy="1389888"/>
          </a:xfrm>
          <a:prstGeom prst="rect">
            <a:avLst/>
          </a:prstGeom>
        </p:spPr>
      </p:pic>
    </p:spTree>
    <p:extLst>
      <p:ext uri="{BB962C8B-B14F-4D97-AF65-F5344CB8AC3E}">
        <p14:creationId xmlns:p14="http://schemas.microsoft.com/office/powerpoint/2010/main" val="15867905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Provolone</a:t>
            </a:r>
            <a:endParaRPr lang="en-US" dirty="0"/>
          </a:p>
        </p:txBody>
      </p:sp>
      <p:sp>
        <p:nvSpPr>
          <p:cNvPr id="3" name="Content Placeholder 2"/>
          <p:cNvSpPr>
            <a:spLocks noGrp="1"/>
          </p:cNvSpPr>
          <p:nvPr>
            <p:ph idx="1"/>
          </p:nvPr>
        </p:nvSpPr>
        <p:spPr/>
        <p:txBody>
          <a:bodyPr/>
          <a:lstStyle/>
          <a:p>
            <a:r>
              <a:rPr lang="en-US" dirty="0" smtClean="0"/>
              <a:t>The one we are tasting is </a:t>
            </a:r>
          </a:p>
          <a:p>
            <a:r>
              <a:rPr lang="en-US" dirty="0" smtClean="0"/>
              <a:t>AURICCHIO</a:t>
            </a:r>
          </a:p>
          <a:p>
            <a:r>
              <a:rPr lang="en-US" dirty="0" smtClean="0"/>
              <a:t>Sharp, aged </a:t>
            </a:r>
            <a:r>
              <a:rPr lang="en-US" dirty="0"/>
              <a:t>12 </a:t>
            </a:r>
            <a:r>
              <a:rPr lang="en-US" dirty="0" smtClean="0"/>
              <a:t>months</a:t>
            </a:r>
          </a:p>
          <a:p>
            <a:endParaRPr lang="en-US" dirty="0"/>
          </a:p>
          <a:p>
            <a:r>
              <a:rPr lang="en-US" dirty="0" smtClean="0"/>
              <a:t>http</a:t>
            </a:r>
            <a:r>
              <a:rPr lang="en-US" dirty="0"/>
              <a:t>://auricchio.it/the-company/our-provolone/?lang=en</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205287"/>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733800"/>
            <a:ext cx="295275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9144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7104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09800"/>
            <a:ext cx="7886700" cy="1325563"/>
          </a:xfrm>
        </p:spPr>
        <p:txBody>
          <a:bodyPr>
            <a:normAutofit fontScale="90000"/>
          </a:bodyPr>
          <a:lstStyle/>
          <a:p>
            <a:r>
              <a:rPr lang="en-US" u="sng" dirty="0" smtClean="0">
                <a:hlinkClick r:id="rId2" tooltip="Denominazione di Origine Protetta"/>
              </a:rPr>
              <a:t/>
            </a:r>
            <a:br>
              <a:rPr lang="en-US" u="sng" dirty="0" smtClean="0">
                <a:hlinkClick r:id="rId2" tooltip="Denominazione di Origine Protetta"/>
              </a:rPr>
            </a:br>
            <a:r>
              <a:rPr lang="en-US" u="sng" dirty="0">
                <a:hlinkClick r:id="rId2" tooltip="Denominazione di Origine Protetta"/>
              </a:rPr>
              <a:t/>
            </a:r>
            <a:br>
              <a:rPr lang="en-US" u="sng" dirty="0">
                <a:hlinkClick r:id="rId2" tooltip="Denominazione di Origine Protetta"/>
              </a:rPr>
            </a:br>
            <a:r>
              <a:rPr lang="en-US" u="sng" dirty="0" smtClean="0">
                <a:hlinkClick r:id="rId2" tooltip="Denominazione di Origine Protetta"/>
              </a:rPr>
              <a:t/>
            </a:r>
            <a:br>
              <a:rPr lang="en-US" u="sng" dirty="0" smtClean="0">
                <a:hlinkClick r:id="rId2" tooltip="Denominazione di Origine Protetta"/>
              </a:rPr>
            </a:br>
            <a:r>
              <a:rPr lang="en-US" u="sng" dirty="0">
                <a:hlinkClick r:id="rId2" tooltip="Denominazione di Origine Protetta"/>
              </a:rPr>
              <a:t/>
            </a:r>
            <a:br>
              <a:rPr lang="en-US" u="sng" dirty="0">
                <a:hlinkClick r:id="rId2" tooltip="Denominazione di Origine Protetta"/>
              </a:rPr>
            </a:br>
            <a:r>
              <a:rPr lang="en-US" u="sng" dirty="0" smtClean="0">
                <a:hlinkClick r:id="rId2" tooltip="Denominazione di Origine Protetta"/>
              </a:rPr>
              <a:t>Denominazione </a:t>
            </a:r>
            <a:r>
              <a:rPr lang="en-US" u="sng" dirty="0">
                <a:hlinkClick r:id="rId2" tooltip="Denominazione di Origine Protetta"/>
              </a:rPr>
              <a:t>di Origine Protetta</a:t>
            </a:r>
            <a:r>
              <a:rPr lang="en-US" dirty="0"/>
              <a:t> ("Protected Designation of Origin"), or DOP, status under European Union regulations</a:t>
            </a:r>
            <a:r>
              <a:rPr lang="en-US" dirty="0" smtClean="0"/>
              <a:t>.</a:t>
            </a:r>
            <a:r>
              <a:rPr lang="en-US" dirty="0"/>
              <a:t> Prior to 1996 when the PDO system came into operation, many Italian cheeses were regulated under a </a:t>
            </a:r>
            <a:r>
              <a:rPr lang="en-US" dirty="0">
                <a:hlinkClick r:id="rId3" tooltip="Denominazione di Origine Controllata"/>
              </a:rPr>
              <a:t>Denominazione di Origine</a:t>
            </a:r>
            <a:r>
              <a:rPr lang="en-US" dirty="0"/>
              <a:t> (DO) </a:t>
            </a:r>
            <a:r>
              <a:rPr lang="en-US" dirty="0" smtClean="0"/>
              <a:t>system</a:t>
            </a:r>
            <a:endParaRPr lang="en-US" dirty="0"/>
          </a:p>
        </p:txBody>
      </p:sp>
      <p:sp>
        <p:nvSpPr>
          <p:cNvPr id="3" name="Content Placeholder 2"/>
          <p:cNvSpPr>
            <a:spLocks noGrp="1"/>
          </p:cNvSpPr>
          <p:nvPr>
            <p:ph idx="1"/>
          </p:nvPr>
        </p:nvSpPr>
        <p:spPr>
          <a:xfrm>
            <a:off x="381000" y="685800"/>
            <a:ext cx="7734300" cy="3360738"/>
          </a:xfrm>
        </p:spPr>
        <p:txBody>
          <a:bodyPr/>
          <a:lstStyle/>
          <a:p>
            <a:r>
              <a:rPr lang="en-US" sz="4000" dirty="0" smtClean="0"/>
              <a:t>What? DOP? </a:t>
            </a:r>
          </a:p>
          <a:p>
            <a:pPr marL="0" indent="0">
              <a:buNone/>
            </a:pPr>
            <a:endParaRPr lang="en-US" sz="40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95249"/>
            <a:ext cx="2373821" cy="2590800"/>
          </a:xfrm>
          <a:prstGeom prst="rect">
            <a:avLst/>
          </a:prstGeom>
        </p:spPr>
      </p:pic>
    </p:spTree>
    <p:extLst>
      <p:ext uri="{BB962C8B-B14F-4D97-AF65-F5344CB8AC3E}">
        <p14:creationId xmlns:p14="http://schemas.microsoft.com/office/powerpoint/2010/main" val="2795506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 Cheese- Parmigiana Reggiano </a:t>
            </a:r>
            <a:endParaRPr lang="en-US" dirty="0"/>
          </a:p>
        </p:txBody>
      </p:sp>
      <p:sp>
        <p:nvSpPr>
          <p:cNvPr id="3" name="Content Placeholder 2"/>
          <p:cNvSpPr>
            <a:spLocks noGrp="1"/>
          </p:cNvSpPr>
          <p:nvPr>
            <p:ph idx="1"/>
          </p:nvPr>
        </p:nvSpPr>
        <p:spPr/>
        <p:txBody>
          <a:bodyPr/>
          <a:lstStyle/>
          <a:p>
            <a:r>
              <a:rPr lang="en-US" dirty="0"/>
              <a:t/>
            </a:r>
            <a:br>
              <a:rPr lang="en-US" dirty="0"/>
            </a:br>
            <a:r>
              <a:rPr lang="en-US" dirty="0"/>
              <a:t>Made from unpasteurized </a:t>
            </a:r>
            <a:r>
              <a:rPr lang="en-US" u="sng" dirty="0"/>
              <a:t>cow</a:t>
            </a:r>
            <a:r>
              <a:rPr lang="en-US" dirty="0"/>
              <a:t>'s milk</a:t>
            </a:r>
          </a:p>
          <a:p>
            <a:r>
              <a:rPr lang="en-US" dirty="0"/>
              <a:t>Country of origin: </a:t>
            </a:r>
            <a:r>
              <a:rPr lang="en-US" u="sng" dirty="0"/>
              <a:t>Italy</a:t>
            </a:r>
            <a:endParaRPr lang="en-US" dirty="0"/>
          </a:p>
          <a:p>
            <a:r>
              <a:rPr lang="en-US" dirty="0"/>
              <a:t>Region: Provinces of Parma, Reggio Emilia, Modena, Bologna , Mantua</a:t>
            </a:r>
          </a:p>
          <a:p>
            <a:r>
              <a:rPr lang="en-US" dirty="0" smtClean="0"/>
              <a:t>Rind</a:t>
            </a:r>
            <a:r>
              <a:rPr lang="en-US" dirty="0"/>
              <a:t>: </a:t>
            </a:r>
            <a:r>
              <a:rPr lang="en-US" dirty="0" smtClean="0"/>
              <a:t>natural</a:t>
            </a:r>
            <a:endParaRPr lang="en-US" dirty="0"/>
          </a:p>
          <a:p>
            <a:r>
              <a:rPr lang="en-US" dirty="0"/>
              <a:t>D</a:t>
            </a:r>
            <a:r>
              <a:rPr lang="en-US" dirty="0" smtClean="0"/>
              <a:t>esignation </a:t>
            </a:r>
            <a:r>
              <a:rPr lang="en-US" dirty="0"/>
              <a:t>states that for a cheese to be called as Parmesan, it has to be produced from cows grazing </a:t>
            </a:r>
            <a:r>
              <a:rPr lang="en-US" dirty="0" smtClean="0"/>
              <a:t>on </a:t>
            </a:r>
            <a:r>
              <a:rPr lang="en-US" dirty="0"/>
              <a:t>fresh grass and hay</a:t>
            </a:r>
            <a:r>
              <a:rPr lang="en-US" dirty="0" smtClean="0"/>
              <a:t>.</a:t>
            </a:r>
            <a:r>
              <a:rPr lang="en-US" dirty="0"/>
              <a:t> </a:t>
            </a:r>
            <a:endParaRPr lang="en-US" dirty="0" smtClean="0"/>
          </a:p>
          <a:p>
            <a:r>
              <a:rPr lang="en-US" dirty="0" smtClean="0"/>
              <a:t>Parmigiano </a:t>
            </a:r>
            <a:r>
              <a:rPr lang="en-US" dirty="0"/>
              <a:t>Reggiano cheese is mostly grated over pastas, used in soups and risottos. </a:t>
            </a:r>
            <a:endParaRPr lang="en-US" dirty="0" smtClean="0"/>
          </a:p>
          <a:p>
            <a:r>
              <a:rPr lang="en-US" sz="1100" dirty="0" smtClean="0"/>
              <a:t>Source- cheese.com/parmesan</a:t>
            </a:r>
            <a:r>
              <a:rPr lang="en-US" sz="1100" dirty="0"/>
              <a: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5600" y="914400"/>
            <a:ext cx="2194560" cy="146418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5029200"/>
            <a:ext cx="2151380" cy="1613535"/>
          </a:xfrm>
          <a:prstGeom prst="rect">
            <a:avLst/>
          </a:prstGeom>
        </p:spPr>
      </p:pic>
    </p:spTree>
    <p:extLst>
      <p:ext uri="{BB962C8B-B14F-4D97-AF65-F5344CB8AC3E}">
        <p14:creationId xmlns:p14="http://schemas.microsoft.com/office/powerpoint/2010/main" val="1118505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Locatelli</a:t>
            </a:r>
            <a:r>
              <a:rPr lang="en-US" sz="5400" dirty="0" smtClean="0"/>
              <a:t> </a:t>
            </a:r>
            <a:endParaRPr lang="en-US" sz="5400" dirty="0"/>
          </a:p>
        </p:txBody>
      </p:sp>
      <p:sp>
        <p:nvSpPr>
          <p:cNvPr id="3" name="Content Placeholder 2"/>
          <p:cNvSpPr>
            <a:spLocks noGrp="1"/>
          </p:cNvSpPr>
          <p:nvPr>
            <p:ph idx="1"/>
          </p:nvPr>
        </p:nvSpPr>
        <p:spPr/>
        <p:txBody>
          <a:bodyPr/>
          <a:lstStyle/>
          <a:p>
            <a:r>
              <a:rPr lang="en-US" dirty="0"/>
              <a:t>Locatelli is a brand name of cheese and </a:t>
            </a:r>
            <a:r>
              <a:rPr lang="en-US" b="1" dirty="0"/>
              <a:t>Pecorino Romano</a:t>
            </a:r>
            <a:r>
              <a:rPr lang="en-US" dirty="0"/>
              <a:t> is a variety of cheese</a:t>
            </a:r>
            <a:r>
              <a:rPr lang="en-US" dirty="0" smtClean="0"/>
              <a:t>.</a:t>
            </a:r>
          </a:p>
          <a:p>
            <a:r>
              <a:rPr lang="en-US" dirty="0"/>
              <a:t>Dating back to ancient Roman times, </a:t>
            </a:r>
            <a:r>
              <a:rPr lang="en-US" b="1" dirty="0"/>
              <a:t>Pecorino Romano</a:t>
            </a:r>
            <a:r>
              <a:rPr lang="en-US" dirty="0"/>
              <a:t> is one of the world's oldest recorded cheeses. Pecorino is an Italian word meaning </a:t>
            </a:r>
            <a:r>
              <a:rPr lang="en-US" dirty="0" smtClean="0"/>
              <a:t>“from </a:t>
            </a:r>
            <a:r>
              <a:rPr lang="en-US" dirty="0"/>
              <a:t>sheep's </a:t>
            </a:r>
            <a:r>
              <a:rPr lang="en-US" dirty="0" smtClean="0"/>
              <a:t>milk”, </a:t>
            </a:r>
            <a:r>
              <a:rPr lang="en-US" dirty="0"/>
              <a:t>and Romano indicates that this cheese is of Roman descent. </a:t>
            </a:r>
            <a:endParaRPr lang="en-US" dirty="0" smtClean="0"/>
          </a:p>
          <a:p>
            <a:r>
              <a:rPr lang="en-US" dirty="0" smtClean="0"/>
              <a:t>All </a:t>
            </a:r>
            <a:r>
              <a:rPr lang="en-US" b="1" dirty="0" smtClean="0"/>
              <a:t>Pecorino </a:t>
            </a:r>
            <a:r>
              <a:rPr lang="en-US" b="1" dirty="0"/>
              <a:t>Romano</a:t>
            </a:r>
            <a:r>
              <a:rPr lang="en-US" dirty="0"/>
              <a:t> is made in either Lazio, Tuscany, or Sardinia during the months between November and June. These three regions have very similar pastures and breeds of sheep, ensuring consistent flavor and </a:t>
            </a:r>
            <a:r>
              <a:rPr lang="en-US" dirty="0" smtClean="0"/>
              <a:t>quality</a:t>
            </a:r>
          </a:p>
          <a:p>
            <a:endParaRPr lang="en-US" dirty="0"/>
          </a:p>
          <a:p>
            <a:r>
              <a:rPr lang="en-US" sz="1200" dirty="0" smtClean="0"/>
              <a:t>Source- www.bestnewyorkfoods.com/locatellicheese-com/historyoflocatellicheese.htm</a:t>
            </a:r>
            <a:endParaRPr lang="en-US" sz="1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200" y="0"/>
            <a:ext cx="2438400" cy="1828800"/>
          </a:xfrm>
          <a:prstGeom prst="rect">
            <a:avLst/>
          </a:prstGeom>
        </p:spPr>
      </p:pic>
    </p:spTree>
    <p:extLst>
      <p:ext uri="{BB962C8B-B14F-4D97-AF65-F5344CB8AC3E}">
        <p14:creationId xmlns:p14="http://schemas.microsoft.com/office/powerpoint/2010/main" val="16614749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t>Feta! </a:t>
            </a:r>
            <a:endParaRPr lang="en-US" sz="4400" b="1" dirty="0"/>
          </a:p>
        </p:txBody>
      </p:sp>
      <p:sp>
        <p:nvSpPr>
          <p:cNvPr id="3" name="Content Placeholder 2"/>
          <p:cNvSpPr>
            <a:spLocks noGrp="1"/>
          </p:cNvSpPr>
          <p:nvPr>
            <p:ph idx="1"/>
          </p:nvPr>
        </p:nvSpPr>
        <p:spPr>
          <a:xfrm>
            <a:off x="628650" y="1796387"/>
            <a:ext cx="7886700" cy="4351338"/>
          </a:xfrm>
        </p:spPr>
        <p:txBody>
          <a:bodyPr/>
          <a:lstStyle/>
          <a:p>
            <a:r>
              <a:rPr lang="en-US" b="1" dirty="0"/>
              <a:t>Feta</a:t>
            </a:r>
            <a:r>
              <a:rPr lang="en-US" dirty="0"/>
              <a:t> </a:t>
            </a:r>
            <a:r>
              <a:rPr lang="en-US" dirty="0" smtClean="0"/>
              <a:t>is </a:t>
            </a:r>
            <a:r>
              <a:rPr lang="en-US" dirty="0"/>
              <a:t>a brined curd white </a:t>
            </a:r>
            <a:r>
              <a:rPr lang="en-US" b="1" dirty="0"/>
              <a:t>cheese</a:t>
            </a:r>
            <a:r>
              <a:rPr lang="en-US" dirty="0"/>
              <a:t> made in Greece from sheep's milk, or from a mixture of sheep and goat's milk. </a:t>
            </a:r>
            <a:endParaRPr lang="en-US" dirty="0" smtClean="0"/>
          </a:p>
          <a:p>
            <a:r>
              <a:rPr lang="en-US" dirty="0" smtClean="0"/>
              <a:t>Similar </a:t>
            </a:r>
            <a:r>
              <a:rPr lang="en-US" dirty="0"/>
              <a:t>brined white </a:t>
            </a:r>
            <a:r>
              <a:rPr lang="en-US" b="1" dirty="0"/>
              <a:t>cheeses</a:t>
            </a:r>
            <a:r>
              <a:rPr lang="en-US" dirty="0"/>
              <a:t> produced </a:t>
            </a:r>
            <a:r>
              <a:rPr lang="en-US" dirty="0" smtClean="0"/>
              <a:t>elsewhere are </a:t>
            </a:r>
            <a:r>
              <a:rPr lang="en-US" dirty="0"/>
              <a:t>often made partly or wholly of cow's milk, and they are also sometimes called </a:t>
            </a:r>
            <a:r>
              <a:rPr lang="en-US" b="1" dirty="0"/>
              <a:t>feta</a:t>
            </a:r>
            <a:r>
              <a:rPr lang="en-US" dirty="0" smtClean="0"/>
              <a:t>.</a:t>
            </a:r>
            <a:r>
              <a:rPr lang="en-US" dirty="0"/>
              <a:t> </a:t>
            </a:r>
            <a:br>
              <a:rPr lang="en-US" dirty="0"/>
            </a:br>
            <a:r>
              <a:rPr lang="en-US" dirty="0"/>
              <a:t>Made from pasteurized or unpasteurized </a:t>
            </a:r>
            <a:r>
              <a:rPr lang="en-US" u="sng" dirty="0">
                <a:hlinkClick r:id="rId2"/>
              </a:rPr>
              <a:t>goat</a:t>
            </a:r>
            <a:r>
              <a:rPr lang="en-US" dirty="0"/>
              <a:t>'s and </a:t>
            </a:r>
            <a:r>
              <a:rPr lang="en-US" u="sng" dirty="0">
                <a:hlinkClick r:id="rId3"/>
              </a:rPr>
              <a:t>sheep</a:t>
            </a:r>
            <a:r>
              <a:rPr lang="en-US" dirty="0"/>
              <a:t>'s milk</a:t>
            </a:r>
          </a:p>
          <a:p>
            <a:r>
              <a:rPr lang="en-US" dirty="0" smtClean="0"/>
              <a:t>The </a:t>
            </a:r>
            <a:r>
              <a:rPr lang="en-US" dirty="0"/>
              <a:t>cheese is protected by EU legislations and only those cheeses manufactured in Macedonia, Thrace, Thessaly, Central Mainland Greece, the Peloponnese and Lesvos can be called ‘feta’. Similar cheeses produced elsewhere in the eastern Mediterranean and around the Black Sea, outside the EU, are often called ‘white cheese’.</a:t>
            </a:r>
          </a:p>
          <a:p>
            <a:r>
              <a:rPr lang="en-US" sz="1200" dirty="0" smtClean="0"/>
              <a:t>Source- cheese.com/feta</a:t>
            </a:r>
            <a:r>
              <a:rPr lang="en-US" sz="1200" dirty="0"/>
              <a:t>/</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81800" y="443262"/>
            <a:ext cx="1463040" cy="1169289"/>
          </a:xfrm>
          <a:prstGeom prst="rect">
            <a:avLst/>
          </a:prstGeom>
        </p:spPr>
      </p:pic>
    </p:spTree>
    <p:extLst>
      <p:ext uri="{BB962C8B-B14F-4D97-AF65-F5344CB8AC3E}">
        <p14:creationId xmlns:p14="http://schemas.microsoft.com/office/powerpoint/2010/main" val="1327858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Bulgarian Feta</a:t>
            </a:r>
            <a:endParaRPr lang="en-US" dirty="0"/>
          </a:p>
        </p:txBody>
      </p:sp>
      <p:sp>
        <p:nvSpPr>
          <p:cNvPr id="3" name="Content Placeholder 2"/>
          <p:cNvSpPr>
            <a:spLocks noGrp="1"/>
          </p:cNvSpPr>
          <p:nvPr>
            <p:ph idx="1"/>
          </p:nvPr>
        </p:nvSpPr>
        <p:spPr/>
        <p:txBody>
          <a:bodyPr/>
          <a:lstStyle/>
          <a:p>
            <a:r>
              <a:rPr lang="en-US" b="1" dirty="0"/>
              <a:t>Sirene</a:t>
            </a:r>
            <a:r>
              <a:rPr lang="en-US" dirty="0"/>
              <a:t> is a Feta style brined cheese made in South-Eastern Europe, particularly popular in Croatia, Serbia, Bulgaria, Romania, Albania, the Republic of Macedonia, Greece and also in Israel. It is also known as “white brine sirene” or Bulgarian </a:t>
            </a:r>
            <a:r>
              <a:rPr lang="en-US" dirty="0" smtClean="0"/>
              <a:t>Feta</a:t>
            </a:r>
          </a:p>
          <a:p>
            <a:endParaRPr lang="en-US" dirty="0"/>
          </a:p>
          <a:p>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0400" y="3124200"/>
            <a:ext cx="4551680" cy="3413760"/>
          </a:xfrm>
          <a:prstGeom prst="rect">
            <a:avLst/>
          </a:prstGeom>
        </p:spPr>
      </p:pic>
    </p:spTree>
    <p:extLst>
      <p:ext uri="{BB962C8B-B14F-4D97-AF65-F5344CB8AC3E}">
        <p14:creationId xmlns:p14="http://schemas.microsoft.com/office/powerpoint/2010/main" val="5832696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Brined Feta </a:t>
            </a:r>
            <a:endParaRPr lang="en-US" dirty="0"/>
          </a:p>
        </p:txBody>
      </p:sp>
      <p:sp>
        <p:nvSpPr>
          <p:cNvPr id="3" name="Content Placeholder 2"/>
          <p:cNvSpPr>
            <a:spLocks noGrp="1"/>
          </p:cNvSpPr>
          <p:nvPr>
            <p:ph idx="1"/>
          </p:nvPr>
        </p:nvSpPr>
        <p:spPr>
          <a:xfrm>
            <a:off x="-60325" y="2136776"/>
            <a:ext cx="7886700" cy="4351338"/>
          </a:xfrm>
        </p:spPr>
        <p:txBody>
          <a:bodyPr/>
          <a:lstStyle/>
          <a:p>
            <a:pPr fontAlgn="base"/>
            <a:r>
              <a:rPr lang="en-US" dirty="0"/>
              <a:t>Wherever </a:t>
            </a:r>
            <a:r>
              <a:rPr lang="en-US" u="sng" dirty="0">
                <a:hlinkClick r:id="rId2"/>
              </a:rPr>
              <a:t>feta</a:t>
            </a:r>
            <a:r>
              <a:rPr lang="en-US" dirty="0"/>
              <a:t> is made in the world </a:t>
            </a:r>
            <a:r>
              <a:rPr lang="en-US" dirty="0" smtClean="0"/>
              <a:t>or</a:t>
            </a:r>
          </a:p>
          <a:p>
            <a:pPr marL="0" indent="0" fontAlgn="base">
              <a:buNone/>
            </a:pPr>
            <a:r>
              <a:rPr lang="en-US" dirty="0" smtClean="0"/>
              <a:t> </a:t>
            </a:r>
            <a:r>
              <a:rPr lang="en-US" dirty="0"/>
              <a:t>whatever you call it, the basic characteristics of feta don't change - salty and tangy with a creamy and crumbly texture</a:t>
            </a:r>
            <a:r>
              <a:rPr lang="en-US" dirty="0" smtClean="0"/>
              <a:t>.. </a:t>
            </a:r>
            <a:r>
              <a:rPr lang="en-US" dirty="0"/>
              <a:t>There are slight </a:t>
            </a:r>
            <a:r>
              <a:rPr lang="en-US" dirty="0" smtClean="0"/>
              <a:t>variances in </a:t>
            </a:r>
            <a:r>
              <a:rPr lang="en-US" dirty="0"/>
              <a:t>flavor and texture depending on what </a:t>
            </a:r>
            <a:r>
              <a:rPr lang="en-US" u="sng" dirty="0">
                <a:hlinkClick r:id="rId3"/>
              </a:rPr>
              <a:t>type of milk is</a:t>
            </a:r>
            <a:r>
              <a:rPr lang="en-US" dirty="0"/>
              <a:t> used (cow, sheep or goat) and where the feta is made.</a:t>
            </a:r>
          </a:p>
          <a:p>
            <a:pPr fontAlgn="base"/>
            <a:r>
              <a:rPr lang="en-US" dirty="0"/>
              <a:t>Traditionally, feta is a sheep's milk cheese.</a:t>
            </a:r>
          </a:p>
          <a:p>
            <a:r>
              <a:rPr lang="en-US" dirty="0" smtClean="0"/>
              <a:t>Feta </a:t>
            </a:r>
            <a:r>
              <a:rPr lang="en-US" dirty="0"/>
              <a:t>has been made in Greece for thousands of </a:t>
            </a:r>
            <a:r>
              <a:rPr lang="en-US" dirty="0" smtClean="0"/>
              <a:t>years</a:t>
            </a:r>
          </a:p>
          <a:p>
            <a:r>
              <a:rPr lang="en-US" dirty="0"/>
              <a:t>Many Balkan countries and others (like France, Israel and the United States) also produce feta, although according to the EU Protected Designation of Origin regulations, it should be called a  "feta-style" cheese</a:t>
            </a:r>
          </a:p>
        </p:txBody>
      </p:sp>
      <p:pic>
        <p:nvPicPr>
          <p:cNvPr id="5" name="Picture 2" descr="Fe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31214"/>
            <a:ext cx="314325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12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Blue Cheese</a:t>
            </a:r>
            <a:br>
              <a:rPr lang="en-US" b="1" dirty="0" smtClean="0"/>
            </a:br>
            <a:endParaRPr lang="en-US" dirty="0"/>
          </a:p>
        </p:txBody>
      </p:sp>
      <p:sp>
        <p:nvSpPr>
          <p:cNvPr id="3" name="Content Placeholder 2"/>
          <p:cNvSpPr>
            <a:spLocks noGrp="1"/>
          </p:cNvSpPr>
          <p:nvPr>
            <p:ph idx="1"/>
          </p:nvPr>
        </p:nvSpPr>
        <p:spPr/>
        <p:txBody>
          <a:bodyPr/>
          <a:lstStyle/>
          <a:p>
            <a:pPr fontAlgn="base"/>
            <a:r>
              <a:rPr lang="en-US" dirty="0" smtClean="0"/>
              <a:t>A </a:t>
            </a:r>
            <a:r>
              <a:rPr lang="en-US" dirty="0"/>
              <a:t>style of cheese that always has blue and/or green veins of mold running through it. The flavor ranges from sweet and salty to pungent. Specific types of mold are needed when </a:t>
            </a:r>
            <a:r>
              <a:rPr lang="en-US" u="sng" dirty="0"/>
              <a:t>blue cheese is made </a:t>
            </a:r>
            <a:r>
              <a:rPr lang="en-US" dirty="0"/>
              <a:t>to cause this sort of excessive </a:t>
            </a:r>
            <a:r>
              <a:rPr lang="en-US" dirty="0" smtClean="0"/>
              <a:t>blueing.</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9500" y="259557"/>
            <a:ext cx="1905000" cy="15367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3352800"/>
            <a:ext cx="2988183" cy="3078734"/>
          </a:xfrm>
          <a:prstGeom prst="rect">
            <a:avLst/>
          </a:prstGeom>
        </p:spPr>
      </p:pic>
    </p:spTree>
    <p:extLst>
      <p:ext uri="{BB962C8B-B14F-4D97-AF65-F5344CB8AC3E}">
        <p14:creationId xmlns:p14="http://schemas.microsoft.com/office/powerpoint/2010/main" val="2663451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Stilton</a:t>
            </a:r>
            <a:r>
              <a:rPr lang="en-US" dirty="0"/>
              <a:t> </a:t>
            </a:r>
            <a:r>
              <a:rPr lang="en-US" dirty="0" smtClean="0"/>
              <a:t>is </a:t>
            </a:r>
            <a:r>
              <a:rPr lang="en-US" dirty="0"/>
              <a:t>the only British cheese to have a Certification Trade Mark and an EU Protected </a:t>
            </a:r>
            <a:r>
              <a:rPr lang="en-US" dirty="0" smtClean="0"/>
              <a:t>Name</a:t>
            </a:r>
            <a:endParaRPr lang="en-US" dirty="0"/>
          </a:p>
        </p:txBody>
      </p:sp>
      <p:sp>
        <p:nvSpPr>
          <p:cNvPr id="3" name="Content Placeholder 2"/>
          <p:cNvSpPr>
            <a:spLocks noGrp="1"/>
          </p:cNvSpPr>
          <p:nvPr>
            <p:ph idx="1"/>
          </p:nvPr>
        </p:nvSpPr>
        <p:spPr/>
        <p:txBody>
          <a:bodyPr/>
          <a:lstStyle/>
          <a:p>
            <a:r>
              <a:rPr lang="en-US" dirty="0"/>
              <a:t>Made from pasteurized </a:t>
            </a:r>
            <a:r>
              <a:rPr lang="en-US" dirty="0">
                <a:hlinkClick r:id="rId2"/>
              </a:rPr>
              <a:t>cow</a:t>
            </a:r>
            <a:r>
              <a:rPr lang="en-US" dirty="0"/>
              <a:t>'s milk</a:t>
            </a:r>
          </a:p>
          <a:p>
            <a:r>
              <a:rPr lang="en-US" dirty="0"/>
              <a:t>Country of origin: </a:t>
            </a:r>
            <a:r>
              <a:rPr lang="en-US" dirty="0">
                <a:hlinkClick r:id="rId3"/>
              </a:rPr>
              <a:t>England</a:t>
            </a:r>
            <a:endParaRPr lang="en-US" dirty="0"/>
          </a:p>
          <a:p>
            <a:r>
              <a:rPr lang="en-US" dirty="0"/>
              <a:t>Region: Derbyshire, Leicestershire, Nottinghamshire</a:t>
            </a:r>
          </a:p>
          <a:p>
            <a:r>
              <a:rPr lang="en-US" dirty="0"/>
              <a:t>Family: Blue</a:t>
            </a:r>
          </a:p>
          <a:p>
            <a:r>
              <a:rPr lang="en-US" dirty="0"/>
              <a:t>Type: </a:t>
            </a:r>
            <a:r>
              <a:rPr lang="en-US" dirty="0">
                <a:hlinkClick r:id="rId4"/>
              </a:rPr>
              <a:t>semi-soft</a:t>
            </a:r>
            <a:r>
              <a:rPr lang="en-US" dirty="0"/>
              <a:t>, blue-veined</a:t>
            </a:r>
          </a:p>
          <a:p>
            <a:r>
              <a:rPr lang="en-US" dirty="0"/>
              <a:t>Fat content: 35%</a:t>
            </a:r>
          </a:p>
          <a:p>
            <a:endParaRPr 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276600"/>
            <a:ext cx="4325112" cy="3352800"/>
          </a:xfrm>
          <a:prstGeom prst="rect">
            <a:avLst/>
          </a:prstGeom>
        </p:spPr>
      </p:pic>
    </p:spTree>
    <p:extLst>
      <p:ext uri="{BB962C8B-B14F-4D97-AF65-F5344CB8AC3E}">
        <p14:creationId xmlns:p14="http://schemas.microsoft.com/office/powerpoint/2010/main" val="23951717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Stilton</a:t>
            </a:r>
            <a:endParaRPr lang="en-US" dirty="0"/>
          </a:p>
        </p:txBody>
      </p:sp>
      <p:sp>
        <p:nvSpPr>
          <p:cNvPr id="3" name="Content Placeholder 2"/>
          <p:cNvSpPr>
            <a:spLocks noGrp="1"/>
          </p:cNvSpPr>
          <p:nvPr>
            <p:ph idx="1"/>
          </p:nvPr>
        </p:nvSpPr>
        <p:spPr/>
        <p:txBody>
          <a:bodyPr/>
          <a:lstStyle/>
          <a:p>
            <a:r>
              <a:rPr lang="en-US" dirty="0"/>
              <a:t/>
            </a:r>
            <a:br>
              <a:rPr lang="en-US" dirty="0"/>
            </a:br>
            <a:r>
              <a:rPr lang="en-US" dirty="0"/>
              <a:t>Made from pasteurized </a:t>
            </a:r>
            <a:r>
              <a:rPr lang="en-US" u="sng" dirty="0"/>
              <a:t>cow</a:t>
            </a:r>
            <a:r>
              <a:rPr lang="en-US" dirty="0"/>
              <a:t>'s milk</a:t>
            </a:r>
          </a:p>
          <a:p>
            <a:r>
              <a:rPr lang="en-US" dirty="0"/>
              <a:t>Country of origin: </a:t>
            </a:r>
            <a:r>
              <a:rPr lang="en-US" u="sng" dirty="0"/>
              <a:t>England</a:t>
            </a:r>
            <a:endParaRPr lang="en-US" dirty="0"/>
          </a:p>
          <a:p>
            <a:r>
              <a:rPr lang="en-US" dirty="0"/>
              <a:t>Region: Derbyshire, Leicestershire, Nottinghamshire</a:t>
            </a:r>
          </a:p>
          <a:p>
            <a:r>
              <a:rPr lang="en-US" dirty="0"/>
              <a:t> It is the only British cheese to have a Certification Trade Mark and an EU Protected Name</a:t>
            </a:r>
            <a:r>
              <a:rPr lang="en-US" dirty="0" smtClean="0"/>
              <a:t>.</a:t>
            </a:r>
          </a:p>
          <a:p>
            <a:r>
              <a:rPr lang="en-US" dirty="0"/>
              <a:t>Traditionally, this cheese has been paired with sherry and port wine. It is also a good choice to go with walnuts, crackers, biscuits and breads.</a:t>
            </a:r>
          </a:p>
          <a:p>
            <a:endParaRPr lang="en-US" dirty="0"/>
          </a:p>
        </p:txBody>
      </p:sp>
    </p:spTree>
    <p:extLst>
      <p:ext uri="{BB962C8B-B14F-4D97-AF65-F5344CB8AC3E}">
        <p14:creationId xmlns:p14="http://schemas.microsoft.com/office/powerpoint/2010/main" val="1802680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cheese all different colors when milk is white? </a:t>
            </a:r>
            <a:endParaRPr lang="en-US" dirty="0"/>
          </a:p>
        </p:txBody>
      </p:sp>
      <p:sp>
        <p:nvSpPr>
          <p:cNvPr id="3" name="Content Placeholder 2"/>
          <p:cNvSpPr>
            <a:spLocks noGrp="1"/>
          </p:cNvSpPr>
          <p:nvPr>
            <p:ph idx="1"/>
          </p:nvPr>
        </p:nvSpPr>
        <p:spPr>
          <a:xfrm>
            <a:off x="320675" y="1695451"/>
            <a:ext cx="7886700" cy="4351338"/>
          </a:xfrm>
        </p:spPr>
        <p:txBody>
          <a:bodyPr/>
          <a:lstStyle/>
          <a:p>
            <a:r>
              <a:rPr lang="en-US" dirty="0"/>
              <a:t>What </a:t>
            </a:r>
            <a:r>
              <a:rPr lang="en-US" dirty="0" smtClean="0"/>
              <a:t>an animal eats </a:t>
            </a:r>
            <a:r>
              <a:rPr lang="en-US" dirty="0"/>
              <a:t>determines the flavor </a:t>
            </a:r>
            <a:r>
              <a:rPr lang="en-US" dirty="0" smtClean="0"/>
              <a:t>cheese. </a:t>
            </a:r>
            <a:r>
              <a:rPr lang="en-US" dirty="0"/>
              <a:t>The natural color of the cheese can fluctuate according </a:t>
            </a:r>
            <a:r>
              <a:rPr lang="en-US" dirty="0" smtClean="0"/>
              <a:t>to the</a:t>
            </a:r>
            <a:r>
              <a:rPr lang="en-US" dirty="0"/>
              <a:t> </a:t>
            </a:r>
            <a:r>
              <a:rPr lang="en-US" dirty="0" smtClean="0"/>
              <a:t>diet of the animal who made milk </a:t>
            </a:r>
          </a:p>
          <a:p>
            <a:r>
              <a:rPr lang="en-US" dirty="0"/>
              <a:t>Milk contains beta-carotene, the same natural pigment that gives carrots their orange color. Pasture-fed cows produce milk with higher beta-carotene levels in the spring when their diet consists of fresh grass. As a result, their milk produces cheese with a deeper yellow color</a:t>
            </a:r>
            <a:r>
              <a:rPr lang="en-US" dirty="0" smtClean="0"/>
              <a:t>.</a:t>
            </a:r>
          </a:p>
          <a:p>
            <a:r>
              <a:rPr lang="en-US" dirty="0"/>
              <a:t>In the winter, when the cow's diet consists mostly of hay, beta-carotene levels drop. Less beta-carotene means whiter cheese</a:t>
            </a:r>
            <a:r>
              <a:rPr lang="en-US" dirty="0" smtClean="0"/>
              <a:t>.</a:t>
            </a:r>
          </a:p>
          <a:p>
            <a:r>
              <a:rPr lang="en-US" dirty="0"/>
              <a:t>It often gets its color from the annatto </a:t>
            </a:r>
            <a:r>
              <a:rPr lang="en-US" dirty="0" smtClean="0"/>
              <a:t>seeds, (achiote) which grow in </a:t>
            </a:r>
            <a:r>
              <a:rPr lang="en-US" dirty="0"/>
              <a:t>tropical regions in Central and South America.</a:t>
            </a:r>
          </a:p>
          <a:p>
            <a:endParaRPr lang="en-US" dirty="0"/>
          </a:p>
        </p:txBody>
      </p:sp>
      <p:pic>
        <p:nvPicPr>
          <p:cNvPr id="2050" name="Picture 2" descr="Image result for annatto see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5334000"/>
            <a:ext cx="1343025"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5271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Roquefort </a:t>
            </a:r>
            <a:endParaRPr lang="en-US" b="1" dirty="0"/>
          </a:p>
        </p:txBody>
      </p:sp>
      <p:sp>
        <p:nvSpPr>
          <p:cNvPr id="3" name="Content Placeholder 2"/>
          <p:cNvSpPr>
            <a:spLocks noGrp="1"/>
          </p:cNvSpPr>
          <p:nvPr>
            <p:ph idx="1"/>
          </p:nvPr>
        </p:nvSpPr>
        <p:spPr>
          <a:xfrm>
            <a:off x="320675" y="1939925"/>
            <a:ext cx="7886700" cy="4351338"/>
          </a:xfrm>
        </p:spPr>
        <p:txBody>
          <a:bodyPr>
            <a:normAutofit/>
          </a:bodyPr>
          <a:lstStyle/>
          <a:p>
            <a:r>
              <a:rPr lang="en-US" dirty="0"/>
              <a:t/>
            </a:r>
            <a:br>
              <a:rPr lang="en-US" dirty="0"/>
            </a:br>
            <a:r>
              <a:rPr lang="en-US" dirty="0"/>
              <a:t>Made from unpasteurized </a:t>
            </a:r>
            <a:r>
              <a:rPr lang="en-US" u="sng" dirty="0"/>
              <a:t>sheep</a:t>
            </a:r>
            <a:r>
              <a:rPr lang="en-US" dirty="0"/>
              <a:t>'s milk</a:t>
            </a:r>
          </a:p>
          <a:p>
            <a:r>
              <a:rPr lang="en-US" dirty="0"/>
              <a:t>Country of origin: </a:t>
            </a:r>
            <a:r>
              <a:rPr lang="en-US" u="sng" dirty="0"/>
              <a:t>France</a:t>
            </a:r>
            <a:endParaRPr lang="en-US" dirty="0"/>
          </a:p>
          <a:p>
            <a:r>
              <a:rPr lang="en-US" dirty="0"/>
              <a:t>Genuine Roquefort is rich, creamy and sharp, tangy, salty in </a:t>
            </a:r>
            <a:r>
              <a:rPr lang="en-US" dirty="0" smtClean="0"/>
              <a:t>flavor. </a:t>
            </a:r>
            <a:r>
              <a:rPr lang="en-US" dirty="0"/>
              <a:t>It is aged for 5 </a:t>
            </a:r>
            <a:r>
              <a:rPr lang="en-US" dirty="0" smtClean="0"/>
              <a:t>months</a:t>
            </a:r>
          </a:p>
          <a:p>
            <a:r>
              <a:rPr lang="en-US" dirty="0"/>
              <a:t>The mold that gives Roquefort its distinctive character (</a:t>
            </a:r>
            <a:r>
              <a:rPr lang="en-US" i="1" dirty="0">
                <a:hlinkClick r:id="rId2" tooltip="Penicillium roqueforti"/>
              </a:rPr>
              <a:t>Penicillium roqueforti</a:t>
            </a:r>
            <a:r>
              <a:rPr lang="en-US" dirty="0"/>
              <a:t>) is found in the soil of the local caves. Traditionally, the cheesemakers extracted it by leaving bread in the caves for six to eight weeks until it was consumed by the mold. The interior of the bread was then dried to produce a powder. In modern times, the mold can be grown in a laboratory, which allows for greater consistency. The mold may either be added to the </a:t>
            </a:r>
            <a:r>
              <a:rPr lang="en-US" dirty="0">
                <a:hlinkClick r:id="rId3" tooltip="Curd"/>
              </a:rPr>
              <a:t>curd</a:t>
            </a:r>
            <a:r>
              <a:rPr lang="en-US" dirty="0"/>
              <a:t> or introduced as an </a:t>
            </a:r>
            <a:r>
              <a:rPr lang="en-US" dirty="0">
                <a:hlinkClick r:id="rId4" tooltip="Particulate"/>
              </a:rPr>
              <a:t>aerosol</a:t>
            </a:r>
            <a:r>
              <a:rPr lang="en-US" dirty="0"/>
              <a:t> through holes poked in the rind. </a:t>
            </a:r>
            <a:r>
              <a:rPr lang="en-US" sz="1100" dirty="0" smtClean="0"/>
              <a:t>Source=wikipedia.org/wiki/Roquefort</a:t>
            </a:r>
          </a:p>
          <a:p>
            <a:endParaRPr lang="en-US" dirty="0"/>
          </a:p>
          <a:p>
            <a:endParaRPr lang="en-US" dirty="0"/>
          </a:p>
        </p:txBody>
      </p:sp>
      <p:pic>
        <p:nvPicPr>
          <p:cNvPr id="6" name="Picture 2" descr="Roquefort chees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331079"/>
            <a:ext cx="20955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99930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why doesn’t blue cheese make us sick?</a:t>
            </a:r>
            <a:endParaRPr lang="en-US" dirty="0"/>
          </a:p>
        </p:txBody>
      </p:sp>
      <p:sp>
        <p:nvSpPr>
          <p:cNvPr id="3" name="Content Placeholder 2"/>
          <p:cNvSpPr>
            <a:spLocks noGrp="1"/>
          </p:cNvSpPr>
          <p:nvPr>
            <p:ph idx="1"/>
          </p:nvPr>
        </p:nvSpPr>
        <p:spPr/>
        <p:txBody>
          <a:bodyPr/>
          <a:lstStyle/>
          <a:p>
            <a:pPr marL="0" indent="0">
              <a:buNone/>
            </a:pPr>
            <a:r>
              <a:rPr lang="en-US" dirty="0" smtClean="0"/>
              <a:t> The molds used </a:t>
            </a:r>
            <a:r>
              <a:rPr lang="en-US" dirty="0"/>
              <a:t>for </a:t>
            </a:r>
            <a:r>
              <a:rPr lang="en-US" dirty="0" smtClean="0"/>
              <a:t>cheese </a:t>
            </a:r>
            <a:r>
              <a:rPr lang="en-US" dirty="0"/>
              <a:t>cannot </a:t>
            </a:r>
            <a:r>
              <a:rPr lang="en-US" dirty="0" smtClean="0"/>
              <a:t>produce toxins.</a:t>
            </a:r>
          </a:p>
          <a:p>
            <a:pPr marL="0" indent="0">
              <a:buNone/>
            </a:pPr>
            <a:r>
              <a:rPr lang="en-US" dirty="0" smtClean="0"/>
              <a:t> </a:t>
            </a:r>
            <a:r>
              <a:rPr lang="en-US" dirty="0"/>
              <a:t>The combination of acidity, salinity, moisture, density, temperature and oxygen flow creates an environment that is far outside </a:t>
            </a:r>
            <a:r>
              <a:rPr lang="en-US" dirty="0" smtClean="0"/>
              <a:t>the </a:t>
            </a:r>
            <a:r>
              <a:rPr lang="en-US" dirty="0"/>
              <a:t>range for these molds</a:t>
            </a:r>
            <a:r>
              <a:rPr lang="en-US" dirty="0" smtClean="0"/>
              <a:t>.</a:t>
            </a:r>
          </a:p>
          <a:p>
            <a:pPr marL="0" indent="0">
              <a:buNone/>
            </a:pPr>
            <a:r>
              <a:rPr lang="en-US" dirty="0" smtClean="0"/>
              <a:t>In </a:t>
            </a:r>
            <a:r>
              <a:rPr lang="en-US" dirty="0"/>
              <a:t>fact, this is true for almost all molds in cheese, which is the reason that cheese has been considered a safe moldy food to eat over the past 9,000 years</a:t>
            </a:r>
            <a:r>
              <a:rPr lang="en-US" dirty="0" smtClean="0"/>
              <a:t>.</a:t>
            </a:r>
          </a:p>
          <a:p>
            <a:pPr marL="0" indent="0">
              <a:buNone/>
            </a:pPr>
            <a:r>
              <a:rPr lang="en-US" dirty="0" smtClean="0"/>
              <a:t>No refrigeration right? How do you keep milk products from spoiling?? That’s right. Cheese!!!!!!!!!!!!!!!!!</a:t>
            </a:r>
            <a:r>
              <a:rPr lang="en-US" dirty="0"/>
              <a:t> </a:t>
            </a:r>
            <a:endParaRPr lang="en-US" dirty="0" smtClean="0"/>
          </a:p>
          <a:p>
            <a:pPr marL="0" indent="0">
              <a:buNone/>
            </a:pPr>
            <a:r>
              <a:rPr lang="en-US" sz="1200" dirty="0" smtClean="0"/>
              <a:t>Source- www.quora.com/Why-is-it-safe-to-eat-the-mold-in-Bleu-Cheese</a:t>
            </a:r>
            <a:endParaRPr lang="en-US" sz="1200" dirty="0"/>
          </a:p>
        </p:txBody>
      </p:sp>
    </p:spTree>
    <p:extLst>
      <p:ext uri="{BB962C8B-B14F-4D97-AF65-F5344CB8AC3E}">
        <p14:creationId xmlns:p14="http://schemas.microsoft.com/office/powerpoint/2010/main" val="27902034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Maytag Blue</a:t>
            </a:r>
            <a:br>
              <a:rPr lang="en-US" dirty="0" smtClean="0"/>
            </a:br>
            <a:r>
              <a:rPr lang="en-US" dirty="0" smtClean="0"/>
              <a:t/>
            </a:r>
            <a:br>
              <a:rPr lang="en-US" dirty="0" smtClean="0"/>
            </a:br>
            <a:r>
              <a:rPr lang="en-US" dirty="0"/>
              <a:t/>
            </a:r>
            <a:br>
              <a:rPr lang="en-US" dirty="0"/>
            </a:br>
            <a:r>
              <a:rPr lang="en-US" dirty="0" smtClean="0"/>
              <a:t>Iowa </a:t>
            </a:r>
            <a:endParaRPr lang="en-US"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48208" y="533408"/>
            <a:ext cx="33337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24690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en-US" dirty="0" smtClean="0"/>
              <a:t>THE END</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8194" name="Picture 2" descr="C:\Users\CStewart\AppData\Local\Microsoft\Windows\Temporary Internet Files\Content.IE5\FFGWUSAJ\1346427759[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3048000"/>
            <a:ext cx="4571429" cy="2986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65498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smtClean="0"/>
              <a:t>Marscapone</a:t>
            </a:r>
            <a:endParaRPr lang="en-US" sz="3600" b="1" dirty="0"/>
          </a:p>
        </p:txBody>
      </p:sp>
      <p:sp>
        <p:nvSpPr>
          <p:cNvPr id="3" name="Content Placeholder 2"/>
          <p:cNvSpPr>
            <a:spLocks noGrp="1"/>
          </p:cNvSpPr>
          <p:nvPr>
            <p:ph idx="1"/>
          </p:nvPr>
        </p:nvSpPr>
        <p:spPr/>
        <p:txBody>
          <a:bodyPr/>
          <a:lstStyle/>
          <a:p>
            <a:r>
              <a:rPr lang="en-US" dirty="0"/>
              <a:t>Mascarpone originated in the area between Lodi and Abbiategrasso, Italy, southwest of Milan, probably in the late 16th or early 17th century. The name is popularly held to derive from </a:t>
            </a:r>
            <a:r>
              <a:rPr lang="en-US" i="1" dirty="0" err="1"/>
              <a:t>mascarpa</a:t>
            </a:r>
            <a:r>
              <a:rPr lang="en-US" dirty="0"/>
              <a:t>, an unrelated milk product made from the whey of stracchino (a young, barely aged cheese), or from </a:t>
            </a:r>
            <a:r>
              <a:rPr lang="en-US" i="1" dirty="0" err="1"/>
              <a:t>mascarpia</a:t>
            </a:r>
            <a:r>
              <a:rPr lang="en-US" dirty="0"/>
              <a:t>, a word in the local dialect for ricotta. Ricotta, unlike mascarpone, is made from whey</a:t>
            </a:r>
            <a:r>
              <a:rPr lang="en-US" dirty="0" smtClean="0"/>
              <a: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1909383"/>
              </p:ext>
            </p:extLst>
          </p:nvPr>
        </p:nvGraphicFramePr>
        <p:xfrm>
          <a:off x="609600" y="4800600"/>
          <a:ext cx="7886700" cy="891540"/>
        </p:xfrm>
        <a:graphic>
          <a:graphicData uri="http://schemas.openxmlformats.org/drawingml/2006/table">
            <a:tbl>
              <a:tblPr/>
              <a:tblGrid>
                <a:gridCol w="3867150"/>
                <a:gridCol w="4019550"/>
              </a:tblGrid>
              <a:tr h="0">
                <a:tc>
                  <a:txBody>
                    <a:bodyPr/>
                    <a:lstStyle/>
                    <a:p>
                      <a:pPr algn="l" fontAlgn="t"/>
                      <a:r>
                        <a:rPr lang="en-US" dirty="0">
                          <a:effectLst/>
                        </a:rPr>
                        <a:t>Country of origin</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en-US">
                          <a:effectLst/>
                        </a:rPr>
                        <a:t>Italy</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r>
              <a:tr h="0">
                <a:tc>
                  <a:txBody>
                    <a:bodyPr/>
                    <a:lstStyle/>
                    <a:p>
                      <a:pPr algn="l" fontAlgn="t"/>
                      <a:r>
                        <a:rPr lang="en-US">
                          <a:effectLst/>
                        </a:rPr>
                        <a:t>Source of milk</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en-US" u="none" strike="noStrike">
                          <a:solidFill>
                            <a:srgbClr val="0B0080"/>
                          </a:solidFill>
                          <a:effectLst/>
                          <a:hlinkClick r:id="rId2" tooltip="Cow's milk"/>
                        </a:rPr>
                        <a:t>Cow</a:t>
                      </a:r>
                      <a:endParaRPr lang="en-US">
                        <a:effectLst/>
                      </a:endParaRP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r>
              <a:tr h="0">
                <a:tc>
                  <a:txBody>
                    <a:bodyPr/>
                    <a:lstStyle/>
                    <a:p>
                      <a:pPr algn="l" fontAlgn="t"/>
                      <a:r>
                        <a:rPr lang="en-US">
                          <a:effectLst/>
                        </a:rPr>
                        <a:t>Texture</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l" fontAlgn="t"/>
                      <a:r>
                        <a:rPr lang="en-US" dirty="0">
                          <a:effectLst/>
                        </a:rPr>
                        <a:t>Soft</a:t>
                      </a:r>
                    </a:p>
                  </a:txBody>
                  <a:tcP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0" y="228600"/>
            <a:ext cx="190500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60773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Drunken Goat? </a:t>
            </a:r>
            <a:r>
              <a:rPr lang="en-US" dirty="0"/>
              <a:t>(Murcia Al Vino) </a:t>
            </a:r>
          </a:p>
        </p:txBody>
      </p:sp>
      <p:sp>
        <p:nvSpPr>
          <p:cNvPr id="3" name="Content Placeholder 2"/>
          <p:cNvSpPr>
            <a:spLocks noGrp="1"/>
          </p:cNvSpPr>
          <p:nvPr>
            <p:ph idx="1"/>
          </p:nvPr>
        </p:nvSpPr>
        <p:spPr/>
        <p:txBody>
          <a:bodyPr/>
          <a:lstStyle/>
          <a:p>
            <a:r>
              <a:rPr lang="en-US" dirty="0"/>
              <a:t>Drunken Goat is made from the pasteurized milk of local </a:t>
            </a:r>
            <a:r>
              <a:rPr lang="en-US" dirty="0" smtClean="0"/>
              <a:t>goats </a:t>
            </a:r>
            <a:r>
              <a:rPr lang="en-US" dirty="0"/>
              <a:t>in the town of Jumilla in Murcia, Spain. </a:t>
            </a:r>
            <a:endParaRPr lang="en-US" dirty="0" smtClean="0"/>
          </a:p>
          <a:p>
            <a:r>
              <a:rPr lang="en-US" dirty="0" smtClean="0"/>
              <a:t>Drunken </a:t>
            </a:r>
            <a:r>
              <a:rPr lang="en-US" dirty="0"/>
              <a:t>Goat wheels are soaked for two to three days in "doble pasta," or "double paste" wine, thus the "vino" </a:t>
            </a:r>
            <a:r>
              <a:rPr lang="en-US" dirty="0" smtClean="0"/>
              <a:t>or “drunk” portion </a:t>
            </a:r>
            <a:r>
              <a:rPr lang="en-US" dirty="0"/>
              <a:t>of its name. </a:t>
            </a:r>
            <a:endParaRPr lang="en-US" dirty="0" smtClean="0"/>
          </a:p>
          <a:p>
            <a:r>
              <a:rPr lang="en-US" dirty="0"/>
              <a:t>The cheese is then aged for two and a half months and retains a really </a:t>
            </a:r>
            <a:r>
              <a:rPr lang="en-US" dirty="0" smtClean="0"/>
              <a:t>pleasant </a:t>
            </a:r>
            <a:r>
              <a:rPr lang="en-US" dirty="0"/>
              <a:t>semi-soft texture, and a lingering creaminess</a:t>
            </a:r>
            <a:r>
              <a:rPr lang="en-US" dirty="0" smtClean="0"/>
              <a:t>.</a:t>
            </a:r>
          </a:p>
          <a:p>
            <a:endParaRPr lang="en-US" dirty="0"/>
          </a:p>
          <a:p>
            <a:pPr marL="0" indent="0">
              <a:buNone/>
            </a:pPr>
            <a:endParaRPr lang="en-US" dirty="0" smtClean="0"/>
          </a:p>
          <a:p>
            <a:endParaRPr lang="en-US" dirty="0"/>
          </a:p>
          <a:p>
            <a:r>
              <a:rPr lang="en-US" sz="1400" dirty="0" smtClean="0"/>
              <a:t>Source- thespruce.com/spanish-cheese-drunken-goat-591584</a:t>
            </a:r>
            <a:endParaRPr lang="en-US" sz="1400" dirty="0"/>
          </a:p>
        </p:txBody>
      </p:sp>
      <p:pic>
        <p:nvPicPr>
          <p:cNvPr id="5122" name="Picture 2" descr="Image result for drunken goat chee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9818" y="4214813"/>
            <a:ext cx="1981200" cy="196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5233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Mimolette</a:t>
            </a:r>
            <a:endParaRPr lang="en-US" b="1" dirty="0"/>
          </a:p>
        </p:txBody>
      </p:sp>
      <p:sp>
        <p:nvSpPr>
          <p:cNvPr id="3" name="Content Placeholder 2"/>
          <p:cNvSpPr>
            <a:spLocks noGrp="1"/>
          </p:cNvSpPr>
          <p:nvPr>
            <p:ph idx="1"/>
          </p:nvPr>
        </p:nvSpPr>
        <p:spPr/>
        <p:txBody>
          <a:bodyPr/>
          <a:lstStyle/>
          <a:p>
            <a:r>
              <a:rPr lang="en-US" dirty="0"/>
              <a:t>Made from </a:t>
            </a:r>
            <a:r>
              <a:rPr lang="en-US" u="sng" dirty="0">
                <a:hlinkClick r:id="rId2"/>
              </a:rPr>
              <a:t>cow</a:t>
            </a:r>
            <a:r>
              <a:rPr lang="en-US" dirty="0"/>
              <a:t>'s milk</a:t>
            </a:r>
          </a:p>
          <a:p>
            <a:r>
              <a:rPr lang="en-US" dirty="0"/>
              <a:t>Country of origin: </a:t>
            </a:r>
            <a:r>
              <a:rPr lang="en-US" u="sng" dirty="0">
                <a:hlinkClick r:id="rId3"/>
              </a:rPr>
              <a:t>France</a:t>
            </a:r>
            <a:endParaRPr lang="en-US" dirty="0"/>
          </a:p>
          <a:p>
            <a:r>
              <a:rPr lang="en-US" dirty="0"/>
              <a:t>Region: Lille</a:t>
            </a:r>
          </a:p>
          <a:p>
            <a:r>
              <a:rPr lang="en-US" dirty="0"/>
              <a:t>Type: </a:t>
            </a:r>
            <a:r>
              <a:rPr lang="en-US" u="sng" dirty="0">
                <a:hlinkClick r:id="rId4"/>
              </a:rPr>
              <a:t>semi-hard</a:t>
            </a:r>
            <a:endParaRPr lang="en-US" dirty="0"/>
          </a:p>
          <a:p>
            <a:r>
              <a:rPr lang="en-US" dirty="0"/>
              <a:t>Fat content: 40%</a:t>
            </a:r>
          </a:p>
          <a:p>
            <a:r>
              <a:rPr lang="en-US" dirty="0"/>
              <a:t>Texture: </a:t>
            </a:r>
            <a:r>
              <a:rPr lang="en-US" u="sng" dirty="0">
                <a:hlinkClick r:id="rId5"/>
              </a:rPr>
              <a:t>firm</a:t>
            </a:r>
            <a:endParaRPr lang="en-US" dirty="0"/>
          </a:p>
          <a:p>
            <a:r>
              <a:rPr lang="en-US" dirty="0"/>
              <a:t>Rind: natural</a:t>
            </a:r>
          </a:p>
          <a:p>
            <a:pPr marL="0" indent="0">
              <a:buNone/>
            </a:pPr>
            <a:endParaRPr lang="en-US" dirty="0"/>
          </a:p>
        </p:txBody>
      </p:sp>
    </p:spTree>
    <p:extLst>
      <p:ext uri="{BB962C8B-B14F-4D97-AF65-F5344CB8AC3E}">
        <p14:creationId xmlns:p14="http://schemas.microsoft.com/office/powerpoint/2010/main" val="21676946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Burrata</a:t>
            </a:r>
            <a:endParaRPr lang="en-US" sz="4000" b="1" dirty="0"/>
          </a:p>
        </p:txBody>
      </p:sp>
      <p:sp>
        <p:nvSpPr>
          <p:cNvPr id="3" name="Content Placeholder 2"/>
          <p:cNvSpPr>
            <a:spLocks noGrp="1"/>
          </p:cNvSpPr>
          <p:nvPr>
            <p:ph idx="1"/>
          </p:nvPr>
        </p:nvSpPr>
        <p:spPr/>
        <p:txBody>
          <a:bodyPr>
            <a:normAutofit/>
          </a:bodyPr>
          <a:lstStyle/>
          <a:p>
            <a:r>
              <a:rPr lang="en-US" b="1" dirty="0"/>
              <a:t>The Difference Between Mozzarella and Burrata</a:t>
            </a:r>
          </a:p>
          <a:p>
            <a:r>
              <a:rPr lang="en-US" dirty="0"/>
              <a:t>Fresh mozzarella cheese is a semi-soft Italian cheese made from cow or water buffalo milk.</a:t>
            </a:r>
          </a:p>
          <a:p>
            <a:r>
              <a:rPr lang="en-US" dirty="0"/>
              <a:t>Burrata cheese takes the mozzarella one step further — it's mozzarella that's formed into a pouch and then filled with soft, stringy curd and cream.</a:t>
            </a:r>
          </a:p>
          <a:p>
            <a:endParaRPr lang="en-US" dirty="0" smtClean="0"/>
          </a:p>
          <a:p>
            <a:endParaRPr lang="en-US" dirty="0"/>
          </a:p>
          <a:p>
            <a:endParaRPr lang="en-US" dirty="0" smtClean="0"/>
          </a:p>
          <a:p>
            <a:endParaRPr lang="en-US" dirty="0"/>
          </a:p>
          <a:p>
            <a:endParaRPr lang="en-US" dirty="0" smtClean="0"/>
          </a:p>
          <a:p>
            <a:r>
              <a:rPr lang="en-US" sz="1600" dirty="0" smtClean="0"/>
              <a:t>Source- http</a:t>
            </a:r>
            <a:r>
              <a:rPr lang="en-US" sz="1600" dirty="0"/>
              <a:t>://</a:t>
            </a:r>
            <a:r>
              <a:rPr lang="en-US" sz="1600" dirty="0" smtClean="0"/>
              <a:t>www.thekitchn.com</a:t>
            </a: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00" y="3667125"/>
            <a:ext cx="4254500" cy="3190875"/>
          </a:xfrm>
          <a:prstGeom prst="rect">
            <a:avLst/>
          </a:prstGeom>
        </p:spPr>
      </p:pic>
    </p:spTree>
    <p:extLst>
      <p:ext uri="{BB962C8B-B14F-4D97-AF65-F5344CB8AC3E}">
        <p14:creationId xmlns:p14="http://schemas.microsoft.com/office/powerpoint/2010/main" val="3236270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Gorgonzola</a:t>
            </a:r>
            <a:endParaRPr lang="en-US" b="1" dirty="0"/>
          </a:p>
        </p:txBody>
      </p:sp>
      <p:sp>
        <p:nvSpPr>
          <p:cNvPr id="3" name="Content Placeholder 2"/>
          <p:cNvSpPr>
            <a:spLocks noGrp="1"/>
          </p:cNvSpPr>
          <p:nvPr>
            <p:ph idx="1"/>
          </p:nvPr>
        </p:nvSpPr>
        <p:spPr/>
        <p:txBody>
          <a:bodyPr/>
          <a:lstStyle/>
          <a:p>
            <a:r>
              <a:rPr lang="en-US" dirty="0"/>
              <a:t>Made from pasteurized </a:t>
            </a:r>
            <a:r>
              <a:rPr lang="en-US" u="sng" dirty="0">
                <a:hlinkClick r:id="rId2"/>
              </a:rPr>
              <a:t>cow</a:t>
            </a:r>
            <a:r>
              <a:rPr lang="en-US" dirty="0"/>
              <a:t>'s milk</a:t>
            </a:r>
          </a:p>
          <a:p>
            <a:r>
              <a:rPr lang="en-US" dirty="0"/>
              <a:t>Country of origin: </a:t>
            </a:r>
            <a:r>
              <a:rPr lang="en-US" u="sng" dirty="0"/>
              <a:t>Italy</a:t>
            </a:r>
            <a:endParaRPr lang="en-US" dirty="0"/>
          </a:p>
          <a:p>
            <a:r>
              <a:rPr lang="en-US" dirty="0"/>
              <a:t>Unskimmed cow's milk is used while preparing the cheese. Generally it </a:t>
            </a:r>
            <a:r>
              <a:rPr lang="en-US" dirty="0" smtClean="0"/>
              <a:t>takes </a:t>
            </a:r>
            <a:r>
              <a:rPr lang="en-US" dirty="0"/>
              <a:t>three to four months to attain full ripeness</a:t>
            </a:r>
            <a:r>
              <a:rPr lang="en-US" dirty="0" smtClean="0"/>
              <a:t>.</a:t>
            </a:r>
          </a:p>
          <a:p>
            <a:r>
              <a:rPr lang="en-US" dirty="0" smtClean="0"/>
              <a:t>Named for </a:t>
            </a:r>
            <a:r>
              <a:rPr lang="en-US" dirty="0"/>
              <a:t>the town in the province of Milan</a:t>
            </a:r>
            <a:r>
              <a:rPr lang="en-US" dirty="0" smtClean="0"/>
              <a:t>,</a:t>
            </a:r>
            <a:r>
              <a:rPr lang="en-US" dirty="0"/>
              <a:t> Gorgonzola, Milan</a:t>
            </a:r>
            <a:r>
              <a:rPr lang="en-US" dirty="0" smtClean="0"/>
              <a:t>.</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3857307"/>
            <a:ext cx="4471042" cy="2968267"/>
          </a:xfrm>
          <a:prstGeom prst="rect">
            <a:avLst/>
          </a:prstGeom>
        </p:spPr>
      </p:pic>
    </p:spTree>
    <p:extLst>
      <p:ext uri="{BB962C8B-B14F-4D97-AF65-F5344CB8AC3E}">
        <p14:creationId xmlns:p14="http://schemas.microsoft.com/office/powerpoint/2010/main" val="3556155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Raw Milk</a:t>
            </a:r>
            <a:br>
              <a:rPr lang="en-US" b="1" dirty="0" smtClean="0"/>
            </a:br>
            <a:endParaRPr lang="en-US" dirty="0"/>
          </a:p>
        </p:txBody>
      </p:sp>
      <p:sp>
        <p:nvSpPr>
          <p:cNvPr id="3" name="Content Placeholder 2"/>
          <p:cNvSpPr>
            <a:spLocks noGrp="1"/>
          </p:cNvSpPr>
          <p:nvPr>
            <p:ph idx="1"/>
          </p:nvPr>
        </p:nvSpPr>
        <p:spPr/>
        <p:txBody>
          <a:bodyPr/>
          <a:lstStyle/>
          <a:p>
            <a:pPr fontAlgn="base"/>
            <a:r>
              <a:rPr lang="en-US" dirty="0" smtClean="0"/>
              <a:t>Raw </a:t>
            </a:r>
            <a:r>
              <a:rPr lang="en-US" dirty="0"/>
              <a:t>milk refers to milk that has not been pasteurized. In the United States, </a:t>
            </a:r>
            <a:r>
              <a:rPr lang="en-US" u="sng" dirty="0"/>
              <a:t>cheese made from raw milk</a:t>
            </a:r>
            <a:r>
              <a:rPr lang="en-US" dirty="0"/>
              <a:t> must be aged at least 60 days before being sold</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3124200"/>
            <a:ext cx="2857500" cy="2524125"/>
          </a:xfrm>
          <a:prstGeom prst="rect">
            <a:avLst/>
          </a:prstGeom>
        </p:spPr>
      </p:pic>
    </p:spTree>
    <p:extLst>
      <p:ext uri="{BB962C8B-B14F-4D97-AF65-F5344CB8AC3E}">
        <p14:creationId xmlns:p14="http://schemas.microsoft.com/office/powerpoint/2010/main" val="3471225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base"/>
            <a:r>
              <a:rPr lang="en-US" b="1" dirty="0" smtClean="0"/>
              <a:t>2.  Artisanal</a:t>
            </a:r>
            <a:br>
              <a:rPr lang="en-US" b="1" dirty="0" smtClean="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smtClean="0"/>
              <a:t>Artisanal Cheese</a:t>
            </a:r>
            <a:r>
              <a:rPr lang="en-US" b="1" dirty="0"/>
              <a:t/>
            </a:r>
            <a:br>
              <a:rPr lang="en-US" b="1" dirty="0"/>
            </a:br>
            <a:r>
              <a:rPr lang="en-US" dirty="0" smtClean="0"/>
              <a:t>The term artisanal refers to cheese that is handmade, rather than mass-produced in a factory. If the artisanal cheesemakers </a:t>
            </a:r>
            <a:br>
              <a:rPr lang="en-US" dirty="0" smtClean="0"/>
            </a:br>
            <a:r>
              <a:rPr lang="en-US" dirty="0" smtClean="0"/>
              <a:t>also raise their own </a:t>
            </a:r>
            <a:br>
              <a:rPr lang="en-US" dirty="0" smtClean="0"/>
            </a:br>
            <a:r>
              <a:rPr lang="en-US" dirty="0" smtClean="0"/>
              <a:t>animals for milk </a:t>
            </a:r>
            <a:br>
              <a:rPr lang="en-US" dirty="0" smtClean="0"/>
            </a:br>
            <a:r>
              <a:rPr lang="en-US" dirty="0" smtClean="0"/>
              <a:t>(rather than purchasing </a:t>
            </a:r>
            <a:br>
              <a:rPr lang="en-US" dirty="0" smtClean="0"/>
            </a:br>
            <a:r>
              <a:rPr lang="en-US" dirty="0" smtClean="0"/>
              <a:t>milk from another farm)</a:t>
            </a:r>
            <a:br>
              <a:rPr lang="en-US" dirty="0" smtClean="0"/>
            </a:br>
            <a:r>
              <a:rPr lang="en-US" dirty="0" smtClean="0"/>
              <a:t>their cheese is</a:t>
            </a:r>
            <a:br>
              <a:rPr lang="en-US" dirty="0" smtClean="0"/>
            </a:br>
            <a:r>
              <a:rPr lang="en-US" dirty="0" smtClean="0"/>
              <a:t>considered to</a:t>
            </a:r>
            <a:br>
              <a:rPr lang="en-US" dirty="0" smtClean="0"/>
            </a:br>
            <a:r>
              <a:rPr lang="en-US" dirty="0" smtClean="0"/>
              <a:t>be "farmstead" cheese</a:t>
            </a:r>
            <a:br>
              <a:rPr lang="en-US" dirty="0" smtClean="0"/>
            </a:b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66844" y="2590800"/>
            <a:ext cx="4535424" cy="3657600"/>
          </a:xfrm>
        </p:spPr>
      </p:pic>
    </p:spTree>
    <p:extLst>
      <p:ext uri="{BB962C8B-B14F-4D97-AF65-F5344CB8AC3E}">
        <p14:creationId xmlns:p14="http://schemas.microsoft.com/office/powerpoint/2010/main" val="3787098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Let’s Have Some Cheese!</a:t>
            </a:r>
            <a:endParaRPr lang="en-US" sz="5400" dirty="0"/>
          </a:p>
        </p:txBody>
      </p:sp>
      <p:sp>
        <p:nvSpPr>
          <p:cNvPr id="3" name="Content Placeholder 2"/>
          <p:cNvSpPr>
            <a:spLocks noGrp="1"/>
          </p:cNvSpPr>
          <p:nvPr>
            <p:ph idx="1"/>
          </p:nvPr>
        </p:nvSpPr>
        <p:spPr/>
        <p:txBody>
          <a:bodyPr/>
          <a:lstStyle/>
          <a:p>
            <a:endParaRPr lang="en-US" sz="3600" dirty="0" smtClean="0"/>
          </a:p>
          <a:p>
            <a:endParaRPr lang="en-US" sz="3600" dirty="0"/>
          </a:p>
          <a:p>
            <a:endParaRPr lang="en-US" sz="3600" dirty="0" smtClean="0"/>
          </a:p>
          <a:p>
            <a:endParaRPr lang="en-US" sz="3600" dirty="0"/>
          </a:p>
          <a:p>
            <a:endParaRPr lang="en-US" sz="3600" dirty="0" smtClean="0"/>
          </a:p>
          <a:p>
            <a:r>
              <a:rPr lang="en-US" sz="3600" dirty="0" smtClean="0"/>
              <a:t>We will start with Soft, Mild Cheese</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1371600"/>
            <a:ext cx="3225800" cy="3213100"/>
          </a:xfrm>
          <a:prstGeom prst="rect">
            <a:avLst/>
          </a:prstGeom>
        </p:spPr>
      </p:pic>
    </p:spTree>
    <p:extLst>
      <p:ext uri="{BB962C8B-B14F-4D97-AF65-F5344CB8AC3E}">
        <p14:creationId xmlns:p14="http://schemas.microsoft.com/office/powerpoint/2010/main" val="3760594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Ricotta </a:t>
            </a:r>
            <a:endParaRPr lang="en-US" sz="4800" b="1" dirty="0"/>
          </a:p>
        </p:txBody>
      </p:sp>
      <p:sp>
        <p:nvSpPr>
          <p:cNvPr id="3" name="Content Placeholder 2"/>
          <p:cNvSpPr>
            <a:spLocks noGrp="1"/>
          </p:cNvSpPr>
          <p:nvPr>
            <p:ph idx="1"/>
          </p:nvPr>
        </p:nvSpPr>
        <p:spPr/>
        <p:txBody>
          <a:bodyPr/>
          <a:lstStyle/>
          <a:p>
            <a:r>
              <a:rPr lang="en-US" dirty="0" smtClean="0"/>
              <a:t>Traditional </a:t>
            </a:r>
            <a:r>
              <a:rPr lang="en-US" dirty="0"/>
              <a:t>Italian cheese-makers originally produced Ricotta from whey left behind in the making of Mozzarella and Provolone (Ricotta </a:t>
            </a:r>
            <a:r>
              <a:rPr lang="en-US" dirty="0" smtClean="0"/>
              <a:t>means </a:t>
            </a:r>
            <a:r>
              <a:rPr lang="en-US" dirty="0"/>
              <a:t>"re-cooked").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743200"/>
            <a:ext cx="4953000" cy="3675126"/>
          </a:xfrm>
          <a:prstGeom prst="rect">
            <a:avLst/>
          </a:prstGeom>
        </p:spPr>
      </p:pic>
    </p:spTree>
    <p:extLst>
      <p:ext uri="{BB962C8B-B14F-4D97-AF65-F5344CB8AC3E}">
        <p14:creationId xmlns:p14="http://schemas.microsoft.com/office/powerpoint/2010/main" val="349655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t>Mozzarella</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a:t/>
            </a:r>
            <a:br>
              <a:rPr lang="en-US" dirty="0"/>
            </a:br>
            <a:r>
              <a:rPr lang="en-US" dirty="0"/>
              <a:t>Made from pasteurized or unpasteurized </a:t>
            </a:r>
            <a:r>
              <a:rPr lang="en-US" u="sng" dirty="0">
                <a:hlinkClick r:id="rId2"/>
              </a:rPr>
              <a:t>cow</a:t>
            </a:r>
            <a:r>
              <a:rPr lang="en-US" dirty="0"/>
              <a:t>'s or </a:t>
            </a:r>
            <a:r>
              <a:rPr lang="en-US" u="sng" dirty="0">
                <a:hlinkClick r:id="rId3"/>
              </a:rPr>
              <a:t>water buffalo</a:t>
            </a:r>
            <a:r>
              <a:rPr lang="en-US" dirty="0"/>
              <a:t>'s milk</a:t>
            </a:r>
          </a:p>
          <a:p>
            <a:r>
              <a:rPr lang="en-US" dirty="0"/>
              <a:t>Country of origin: </a:t>
            </a:r>
            <a:r>
              <a:rPr lang="en-US" u="sng" dirty="0">
                <a:hlinkClick r:id="rId4"/>
              </a:rPr>
              <a:t>Italy</a:t>
            </a:r>
            <a:endParaRPr lang="en-US" dirty="0"/>
          </a:p>
          <a:p>
            <a:r>
              <a:rPr lang="en-US" dirty="0"/>
              <a:t>Region: Campania, Abruzzo, Molise and Puglia</a:t>
            </a:r>
          </a:p>
          <a:p>
            <a:r>
              <a:rPr lang="en-US" dirty="0" smtClean="0"/>
              <a:t>Type</a:t>
            </a:r>
            <a:r>
              <a:rPr lang="en-US" dirty="0"/>
              <a:t>: </a:t>
            </a:r>
            <a:r>
              <a:rPr lang="en-US" u="sng" dirty="0">
                <a:hlinkClick r:id="rId5"/>
              </a:rPr>
              <a:t>semi-soft</a:t>
            </a:r>
            <a:r>
              <a:rPr lang="en-US" dirty="0"/>
              <a:t>, brined</a:t>
            </a:r>
          </a:p>
          <a:p>
            <a:r>
              <a:rPr lang="en-US" dirty="0"/>
              <a:t>Fat content: 45%</a:t>
            </a:r>
          </a:p>
          <a:p>
            <a:r>
              <a:rPr lang="en-US" dirty="0" smtClean="0"/>
              <a:t>Rind</a:t>
            </a:r>
            <a:r>
              <a:rPr lang="en-US" dirty="0"/>
              <a:t>: </a:t>
            </a:r>
            <a:r>
              <a:rPr lang="en-US" dirty="0" smtClean="0"/>
              <a:t>rindless</a:t>
            </a:r>
            <a:endParaRPr lang="en-US" sz="1100" dirty="0" smtClean="0"/>
          </a:p>
          <a:p>
            <a:pPr marL="0" indent="0">
              <a:buNone/>
            </a:pPr>
            <a:r>
              <a:rPr lang="en-US" sz="2400" dirty="0"/>
              <a:t>Mozzarella cheese is a sliceable curd cheese originating in Italy. Traditional Mozzarella cheese is made from milk of water buffalos herded in very few countries such as Italy and Bulgaria. As a result, most of the Mozzarella cheeses available now are made from cow's milk.</a:t>
            </a:r>
          </a:p>
          <a:p>
            <a:pPr marL="0" indent="0">
              <a:buNone/>
            </a:pPr>
            <a:endParaRPr lang="en-US" sz="1100" dirty="0" smtClean="0"/>
          </a:p>
          <a:p>
            <a:pPr marL="0" indent="0">
              <a:buNone/>
            </a:pPr>
            <a:r>
              <a:rPr lang="en-US" sz="1100" dirty="0" smtClean="0"/>
              <a:t>Source-https</a:t>
            </a:r>
            <a:r>
              <a:rPr lang="en-US" sz="1100" dirty="0"/>
              <a:t>://cheese.com/mozzarella/</a:t>
            </a:r>
          </a:p>
        </p:txBody>
      </p:sp>
    </p:spTree>
    <p:extLst>
      <p:ext uri="{BB962C8B-B14F-4D97-AF65-F5344CB8AC3E}">
        <p14:creationId xmlns:p14="http://schemas.microsoft.com/office/powerpoint/2010/main" val="1693336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530</TotalTime>
  <Words>1137</Words>
  <Application>Microsoft Office PowerPoint</Application>
  <PresentationFormat>On-screen Show (4:3)</PresentationFormat>
  <Paragraphs>251</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Cheese Tasting</vt:lpstr>
      <vt:lpstr>Basic Cheese Storage 101</vt:lpstr>
      <vt:lpstr>.   Milk Type Typically either cow, sheep, or goat.  Some cheeses are made from a combination of the three.  Mozzarella di bufala is made from the milk of water buffalo. </vt:lpstr>
      <vt:lpstr>Why is cheese all different colors when milk is white? </vt:lpstr>
      <vt:lpstr>Raw Milk </vt:lpstr>
      <vt:lpstr>2.  Artisanal          Artisanal Cheese The term artisanal refers to cheese that is handmade, rather than mass-produced in a factory. If the artisanal cheesemakers  also raise their own  animals for milk  (rather than purchasing  milk from another farm) their cheese is considered to be "farmstead" cheese </vt:lpstr>
      <vt:lpstr>Let’s Have Some Cheese!</vt:lpstr>
      <vt:lpstr>Ricotta </vt:lpstr>
      <vt:lpstr>Mozzarella </vt:lpstr>
      <vt:lpstr>     Bloomed Rind If the outside of a cheese is white and almost fuzzy, it has a bloomy rind. Cheeses like Brie and Triple Cremes have bloomy rinds     </vt:lpstr>
      <vt:lpstr>Double Creme </vt:lpstr>
      <vt:lpstr>Traditional French Brie </vt:lpstr>
      <vt:lpstr>Brie</vt:lpstr>
      <vt:lpstr>The first Brie we are  tasting is made from cow’s milk</vt:lpstr>
      <vt:lpstr>Now we have Brie made from goat’s milk </vt:lpstr>
      <vt:lpstr>Spanish Leonora</vt:lpstr>
      <vt:lpstr>Manchego has a waxed rind </vt:lpstr>
      <vt:lpstr>Manchego</vt:lpstr>
      <vt:lpstr>Mimolette –cow’s milk, from France- The orange color comes from the natural seasoning, annatto, which has a sweet, nutty flavor. The cheese has a similar appearance to a cantaloupe melon.</vt:lpstr>
      <vt:lpstr>Gouda </vt:lpstr>
      <vt:lpstr>Aged Cheese </vt:lpstr>
      <vt:lpstr>Traditional Cheddar Cheese </vt:lpstr>
      <vt:lpstr>Cheddar Cheese</vt:lpstr>
      <vt:lpstr>Now we have a Scottish White Cheddar </vt:lpstr>
      <vt:lpstr> Wisconsin Cheddar </vt:lpstr>
      <vt:lpstr> Natural Rind </vt:lpstr>
      <vt:lpstr>Mexican Cotija</vt:lpstr>
      <vt:lpstr>Peppercorn Toscano </vt:lpstr>
      <vt:lpstr>Provolone</vt:lpstr>
      <vt:lpstr>Provolone</vt:lpstr>
      <vt:lpstr>    Denominazione di Origine Protetta ("Protected Designation of Origin"), or DOP, status under European Union regulations. Prior to 1996 when the PDO system came into operation, many Italian cheeses were regulated under a Denominazione di Origine (DO) system</vt:lpstr>
      <vt:lpstr>Hard Cheese- Parmigiana Reggiano </vt:lpstr>
      <vt:lpstr>Locatelli </vt:lpstr>
      <vt:lpstr>Feta! </vt:lpstr>
      <vt:lpstr>Bulgarian Feta</vt:lpstr>
      <vt:lpstr>Brined Feta </vt:lpstr>
      <vt:lpstr>Blue Cheese </vt:lpstr>
      <vt:lpstr>Stilton is the only British cheese to have a Certification Trade Mark and an EU Protected Name</vt:lpstr>
      <vt:lpstr>Stilton</vt:lpstr>
      <vt:lpstr>Roquefort </vt:lpstr>
      <vt:lpstr>And why doesn’t blue cheese make us sick?</vt:lpstr>
      <vt:lpstr>    Maytag Blue   Iowa </vt:lpstr>
      <vt:lpstr>THE END </vt:lpstr>
      <vt:lpstr>Marscapone</vt:lpstr>
      <vt:lpstr>Drunken Goat? (Murcia Al Vino) </vt:lpstr>
      <vt:lpstr>Mimolette</vt:lpstr>
      <vt:lpstr>Burrata</vt:lpstr>
      <vt:lpstr>Gorgonzola</vt:lpstr>
    </vt:vector>
  </TitlesOfParts>
  <Company>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IT</dc:creator>
  <cp:lastModifiedBy>Claire Stewart</cp:lastModifiedBy>
  <cp:revision>225</cp:revision>
  <cp:lastPrinted>2018-10-22T18:01:11Z</cp:lastPrinted>
  <dcterms:created xsi:type="dcterms:W3CDTF">2009-01-28T21:34:00Z</dcterms:created>
  <dcterms:modified xsi:type="dcterms:W3CDTF">2018-10-22T18:05:15Z</dcterms:modified>
</cp:coreProperties>
</file>