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notesMasterIdLst>
    <p:notesMasterId r:id="rId24"/>
  </p:notesMasterIdLst>
  <p:sldIdLst>
    <p:sldId id="256" r:id="rId2"/>
    <p:sldId id="287" r:id="rId3"/>
    <p:sldId id="284" r:id="rId4"/>
    <p:sldId id="285" r:id="rId5"/>
    <p:sldId id="279" r:id="rId6"/>
    <p:sldId id="288" r:id="rId7"/>
    <p:sldId id="280" r:id="rId8"/>
    <p:sldId id="281" r:id="rId9"/>
    <p:sldId id="282" r:id="rId10"/>
    <p:sldId id="289" r:id="rId11"/>
    <p:sldId id="260" r:id="rId12"/>
    <p:sldId id="291" r:id="rId13"/>
    <p:sldId id="298" r:id="rId14"/>
    <p:sldId id="299" r:id="rId15"/>
    <p:sldId id="262" r:id="rId16"/>
    <p:sldId id="271" r:id="rId17"/>
    <p:sldId id="283" r:id="rId18"/>
    <p:sldId id="275" r:id="rId19"/>
    <p:sldId id="300" r:id="rId20"/>
    <p:sldId id="295" r:id="rId21"/>
    <p:sldId id="301" r:id="rId22"/>
    <p:sldId id="297" r:id="rId23"/>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250" autoAdjust="0"/>
  </p:normalViewPr>
  <p:slideViewPr>
    <p:cSldViewPr snapToGrid="0">
      <p:cViewPr varScale="1">
        <p:scale>
          <a:sx n="108" d="100"/>
          <a:sy n="108" d="100"/>
        </p:scale>
        <p:origin x="714" y="96"/>
      </p:cViewPr>
      <p:guideLst>
        <p:guide orient="horz" pos="2160"/>
        <p:guide pos="3840"/>
      </p:guideLst>
    </p:cSldViewPr>
  </p:slideViewPr>
  <p:outlineViewPr>
    <p:cViewPr>
      <p:scale>
        <a:sx n="33" d="100"/>
        <a:sy n="33" d="100"/>
      </p:scale>
      <p:origin x="0" y="216"/>
    </p:cViewPr>
    <p:sldLst>
      <p:sld r:id="rId1" collapse="1"/>
    </p:sldLst>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_rels/viewProps.xml.rels><?xml version="1.0" encoding="UTF-8" standalone="yes"?>
<Relationships xmlns="http://schemas.openxmlformats.org/package/2006/relationships"><Relationship Id="rId1" Type="http://schemas.openxmlformats.org/officeDocument/2006/relationships/slide" Target="slides/slide2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57B5FA02-CF84-472B-A75B-A7888CF79C72}"/>
    <pc:docChg chg="undo custSel modSld">
      <pc:chgData name="Maria Pagano" userId="60497cb8cb4b67d3" providerId="LiveId" clId="{57B5FA02-CF84-472B-A75B-A7888CF79C72}" dt="2023-05-28T01:24:08.747" v="6767" actId="1076"/>
      <pc:docMkLst>
        <pc:docMk/>
      </pc:docMkLst>
      <pc:sldChg chg="modSp mod">
        <pc:chgData name="Maria Pagano" userId="60497cb8cb4b67d3" providerId="LiveId" clId="{57B5FA02-CF84-472B-A75B-A7888CF79C72}" dt="2023-05-27T16:29:11.019" v="3047" actId="1076"/>
        <pc:sldMkLst>
          <pc:docMk/>
          <pc:sldMk cId="3500831188" sldId="260"/>
        </pc:sldMkLst>
        <pc:spChg chg="mod">
          <ac:chgData name="Maria Pagano" userId="60497cb8cb4b67d3" providerId="LiveId" clId="{57B5FA02-CF84-472B-A75B-A7888CF79C72}" dt="2023-05-27T16:29:11.019" v="3047" actId="1076"/>
          <ac:spMkLst>
            <pc:docMk/>
            <pc:sldMk cId="3500831188" sldId="260"/>
            <ac:spMk id="5" creationId="{00000000-0000-0000-0000-000000000000}"/>
          </ac:spMkLst>
        </pc:spChg>
      </pc:sldChg>
      <pc:sldChg chg="modSp mod">
        <pc:chgData name="Maria Pagano" userId="60497cb8cb4b67d3" providerId="LiveId" clId="{57B5FA02-CF84-472B-A75B-A7888CF79C72}" dt="2023-05-27T23:41:47.617" v="4560" actId="255"/>
        <pc:sldMkLst>
          <pc:docMk/>
          <pc:sldMk cId="3282898175" sldId="262"/>
        </pc:sldMkLst>
        <pc:spChg chg="mod">
          <ac:chgData name="Maria Pagano" userId="60497cb8cb4b67d3" providerId="LiveId" clId="{57B5FA02-CF84-472B-A75B-A7888CF79C72}" dt="2023-05-27T23:41:47.617" v="4560" actId="255"/>
          <ac:spMkLst>
            <pc:docMk/>
            <pc:sldMk cId="3282898175" sldId="262"/>
            <ac:spMk id="4" creationId="{00000000-0000-0000-0000-000000000000}"/>
          </ac:spMkLst>
        </pc:spChg>
        <pc:graphicFrameChg chg="modGraphic">
          <ac:chgData name="Maria Pagano" userId="60497cb8cb4b67d3" providerId="LiveId" clId="{57B5FA02-CF84-472B-A75B-A7888CF79C72}" dt="2023-05-27T23:41:25.012" v="4557" actId="33524"/>
          <ac:graphicFrameMkLst>
            <pc:docMk/>
            <pc:sldMk cId="3282898175" sldId="262"/>
            <ac:graphicFrameMk id="3" creationId="{00000000-0000-0000-0000-000000000000}"/>
          </ac:graphicFrameMkLst>
        </pc:graphicFrameChg>
      </pc:sldChg>
      <pc:sldChg chg="addSp delSp modSp mod">
        <pc:chgData name="Maria Pagano" userId="60497cb8cb4b67d3" providerId="LiveId" clId="{57B5FA02-CF84-472B-A75B-A7888CF79C72}" dt="2023-05-28T00:22:54.488" v="5751" actId="113"/>
        <pc:sldMkLst>
          <pc:docMk/>
          <pc:sldMk cId="2951943302" sldId="271"/>
        </pc:sldMkLst>
        <pc:spChg chg="mod">
          <ac:chgData name="Maria Pagano" userId="60497cb8cb4b67d3" providerId="LiveId" clId="{57B5FA02-CF84-472B-A75B-A7888CF79C72}" dt="2023-05-28T00:12:14.295" v="5495" actId="1076"/>
          <ac:spMkLst>
            <pc:docMk/>
            <pc:sldMk cId="2951943302" sldId="271"/>
            <ac:spMk id="2" creationId="{00000000-0000-0000-0000-000000000000}"/>
          </ac:spMkLst>
        </pc:spChg>
        <pc:spChg chg="add del mod">
          <ac:chgData name="Maria Pagano" userId="60497cb8cb4b67d3" providerId="LiveId" clId="{57B5FA02-CF84-472B-A75B-A7888CF79C72}" dt="2023-05-28T00:17:29.535" v="5511" actId="21"/>
          <ac:spMkLst>
            <pc:docMk/>
            <pc:sldMk cId="2951943302" sldId="271"/>
            <ac:spMk id="3" creationId="{178E2EA7-81F5-A18F-DFCB-5B56227904BE}"/>
          </ac:spMkLst>
        </pc:spChg>
        <pc:spChg chg="mod">
          <ac:chgData name="Maria Pagano" userId="60497cb8cb4b67d3" providerId="LiveId" clId="{57B5FA02-CF84-472B-A75B-A7888CF79C72}" dt="2023-05-28T00:12:01.388" v="5492" actId="14100"/>
          <ac:spMkLst>
            <pc:docMk/>
            <pc:sldMk cId="2951943302" sldId="271"/>
            <ac:spMk id="5" creationId="{147AA1D6-F130-4727-A4D0-1DD3EC3FFF96}"/>
          </ac:spMkLst>
        </pc:spChg>
        <pc:spChg chg="mod">
          <ac:chgData name="Maria Pagano" userId="60497cb8cb4b67d3" providerId="LiveId" clId="{57B5FA02-CF84-472B-A75B-A7888CF79C72}" dt="2023-05-27T23:51:54.345" v="4885" actId="1076"/>
          <ac:spMkLst>
            <pc:docMk/>
            <pc:sldMk cId="2951943302" sldId="271"/>
            <ac:spMk id="9" creationId="{00000000-0000-0000-0000-000000000000}"/>
          </ac:spMkLst>
        </pc:spChg>
        <pc:spChg chg="add mod">
          <ac:chgData name="Maria Pagano" userId="60497cb8cb4b67d3" providerId="LiveId" clId="{57B5FA02-CF84-472B-A75B-A7888CF79C72}" dt="2023-05-28T00:22:54.488" v="5751" actId="113"/>
          <ac:spMkLst>
            <pc:docMk/>
            <pc:sldMk cId="2951943302" sldId="271"/>
            <ac:spMk id="10" creationId="{BED5EED2-90FC-06E2-648A-9263D580E694}"/>
          </ac:spMkLst>
        </pc:spChg>
        <pc:spChg chg="add mod">
          <ac:chgData name="Maria Pagano" userId="60497cb8cb4b67d3" providerId="LiveId" clId="{57B5FA02-CF84-472B-A75B-A7888CF79C72}" dt="2023-05-28T00:12:09.241" v="5494" actId="1076"/>
          <ac:spMkLst>
            <pc:docMk/>
            <pc:sldMk cId="2951943302" sldId="271"/>
            <ac:spMk id="11" creationId="{88710D00-B301-BAC2-5720-A77562E0DCC6}"/>
          </ac:spMkLst>
        </pc:spChg>
        <pc:spChg chg="add mod">
          <ac:chgData name="Maria Pagano" userId="60497cb8cb4b67d3" providerId="LiveId" clId="{57B5FA02-CF84-472B-A75B-A7888CF79C72}" dt="2023-05-28T00:22:35.423" v="5748" actId="1076"/>
          <ac:spMkLst>
            <pc:docMk/>
            <pc:sldMk cId="2951943302" sldId="271"/>
            <ac:spMk id="13" creationId="{B6C5A93B-53DB-DB92-71DE-3E4E3F3B42B6}"/>
          </ac:spMkLst>
        </pc:spChg>
        <pc:graphicFrameChg chg="add mod modGraphic">
          <ac:chgData name="Maria Pagano" userId="60497cb8cb4b67d3" providerId="LiveId" clId="{57B5FA02-CF84-472B-A75B-A7888CF79C72}" dt="2023-05-28T00:22:42.785" v="5749" actId="1076"/>
          <ac:graphicFrameMkLst>
            <pc:docMk/>
            <pc:sldMk cId="2951943302" sldId="271"/>
            <ac:graphicFrameMk id="12" creationId="{0BB53491-931A-52EF-17A5-73B10F597B7B}"/>
          </ac:graphicFrameMkLst>
        </pc:graphicFrameChg>
        <pc:picChg chg="add mod modCrop">
          <ac:chgData name="Maria Pagano" userId="60497cb8cb4b67d3" providerId="LiveId" clId="{57B5FA02-CF84-472B-A75B-A7888CF79C72}" dt="2023-05-28T00:12:05.265" v="5493" actId="1076"/>
          <ac:picMkLst>
            <pc:docMk/>
            <pc:sldMk cId="2951943302" sldId="271"/>
            <ac:picMk id="6" creationId="{864CC422-36C7-E6D2-12DA-73A48A7A61E4}"/>
          </ac:picMkLst>
        </pc:picChg>
        <pc:picChg chg="add del mod modCrop">
          <ac:chgData name="Maria Pagano" userId="60497cb8cb4b67d3" providerId="LiveId" clId="{57B5FA02-CF84-472B-A75B-A7888CF79C72}" dt="2023-05-28T00:06:42.757" v="5140" actId="21"/>
          <ac:picMkLst>
            <pc:docMk/>
            <pc:sldMk cId="2951943302" sldId="271"/>
            <ac:picMk id="7" creationId="{41186854-548D-58C7-3F46-FFB7523C1591}"/>
          </ac:picMkLst>
        </pc:picChg>
        <pc:picChg chg="del mod">
          <ac:chgData name="Maria Pagano" userId="60497cb8cb4b67d3" providerId="LiveId" clId="{57B5FA02-CF84-472B-A75B-A7888CF79C72}" dt="2023-05-27T23:48:20.779" v="4812" actId="21"/>
          <ac:picMkLst>
            <pc:docMk/>
            <pc:sldMk cId="2951943302" sldId="271"/>
            <ac:picMk id="8" creationId="{00000000-0000-0000-0000-000000000000}"/>
          </ac:picMkLst>
        </pc:picChg>
        <pc:cxnChg chg="del mod">
          <ac:chgData name="Maria Pagano" userId="60497cb8cb4b67d3" providerId="LiveId" clId="{57B5FA02-CF84-472B-A75B-A7888CF79C72}" dt="2023-05-27T23:47:40.722" v="4805" actId="21"/>
          <ac:cxnSpMkLst>
            <pc:docMk/>
            <pc:sldMk cId="2951943302" sldId="271"/>
            <ac:cxnSpMk id="4" creationId="{00000000-0000-0000-0000-000000000000}"/>
          </ac:cxnSpMkLst>
        </pc:cxnChg>
      </pc:sldChg>
      <pc:sldChg chg="modSp mod">
        <pc:chgData name="Maria Pagano" userId="60497cb8cb4b67d3" providerId="LiveId" clId="{57B5FA02-CF84-472B-A75B-A7888CF79C72}" dt="2023-05-28T00:39:59.478" v="6040" actId="1076"/>
        <pc:sldMkLst>
          <pc:docMk/>
          <pc:sldMk cId="836508035" sldId="275"/>
        </pc:sldMkLst>
        <pc:spChg chg="mod">
          <ac:chgData name="Maria Pagano" userId="60497cb8cb4b67d3" providerId="LiveId" clId="{57B5FA02-CF84-472B-A75B-A7888CF79C72}" dt="2023-05-28T00:38:07.391" v="6024" actId="1076"/>
          <ac:spMkLst>
            <pc:docMk/>
            <pc:sldMk cId="836508035" sldId="275"/>
            <ac:spMk id="2" creationId="{00000000-0000-0000-0000-000000000000}"/>
          </ac:spMkLst>
        </pc:spChg>
        <pc:spChg chg="mod">
          <ac:chgData name="Maria Pagano" userId="60497cb8cb4b67d3" providerId="LiveId" clId="{57B5FA02-CF84-472B-A75B-A7888CF79C72}" dt="2023-05-28T00:38:53.447" v="6029" actId="1076"/>
          <ac:spMkLst>
            <pc:docMk/>
            <pc:sldMk cId="836508035" sldId="275"/>
            <ac:spMk id="8" creationId="{00000000-0000-0000-0000-000000000000}"/>
          </ac:spMkLst>
        </pc:spChg>
        <pc:spChg chg="mod">
          <ac:chgData name="Maria Pagano" userId="60497cb8cb4b67d3" providerId="LiveId" clId="{57B5FA02-CF84-472B-A75B-A7888CF79C72}" dt="2023-05-28T00:39:45.605" v="6036" actId="1076"/>
          <ac:spMkLst>
            <pc:docMk/>
            <pc:sldMk cId="836508035" sldId="275"/>
            <ac:spMk id="9" creationId="{00000000-0000-0000-0000-000000000000}"/>
          </ac:spMkLst>
        </pc:spChg>
        <pc:spChg chg="mod">
          <ac:chgData name="Maria Pagano" userId="60497cb8cb4b67d3" providerId="LiveId" clId="{57B5FA02-CF84-472B-A75B-A7888CF79C72}" dt="2023-05-28T00:39:54.111" v="6038" actId="1076"/>
          <ac:spMkLst>
            <pc:docMk/>
            <pc:sldMk cId="836508035" sldId="275"/>
            <ac:spMk id="10" creationId="{890ED178-50BF-0211-EB2F-DBCF70F55B06}"/>
          </ac:spMkLst>
        </pc:spChg>
        <pc:graphicFrameChg chg="mod">
          <ac:chgData name="Maria Pagano" userId="60497cb8cb4b67d3" providerId="LiveId" clId="{57B5FA02-CF84-472B-A75B-A7888CF79C72}" dt="2023-05-28T00:39:49.654" v="6037" actId="1076"/>
          <ac:graphicFrameMkLst>
            <pc:docMk/>
            <pc:sldMk cId="836508035" sldId="275"/>
            <ac:graphicFrameMk id="7" creationId="{00000000-0000-0000-0000-000000000000}"/>
          </ac:graphicFrameMkLst>
        </pc:graphicFrameChg>
        <pc:picChg chg="mod">
          <ac:chgData name="Maria Pagano" userId="60497cb8cb4b67d3" providerId="LiveId" clId="{57B5FA02-CF84-472B-A75B-A7888CF79C72}" dt="2023-05-28T00:39:59.478" v="6040" actId="1076"/>
          <ac:picMkLst>
            <pc:docMk/>
            <pc:sldMk cId="836508035" sldId="275"/>
            <ac:picMk id="4" creationId="{F18F300F-ECBA-A745-A013-9D1EB503C65C}"/>
          </ac:picMkLst>
        </pc:picChg>
      </pc:sldChg>
      <pc:sldChg chg="addSp modSp mod">
        <pc:chgData name="Maria Pagano" userId="60497cb8cb4b67d3" providerId="LiveId" clId="{57B5FA02-CF84-472B-A75B-A7888CF79C72}" dt="2023-05-27T15:02:48.546" v="1711" actId="1076"/>
        <pc:sldMkLst>
          <pc:docMk/>
          <pc:sldMk cId="1577505742" sldId="279"/>
        </pc:sldMkLst>
        <pc:spChg chg="add mod">
          <ac:chgData name="Maria Pagano" userId="60497cb8cb4b67d3" providerId="LiveId" clId="{57B5FA02-CF84-472B-A75B-A7888CF79C72}" dt="2023-05-27T14:42:09.109" v="1336" actId="20577"/>
          <ac:spMkLst>
            <pc:docMk/>
            <pc:sldMk cId="1577505742" sldId="279"/>
            <ac:spMk id="3" creationId="{A362744E-3CEE-3B28-3A44-0DE9ED9483EA}"/>
          </ac:spMkLst>
        </pc:spChg>
        <pc:spChg chg="mod">
          <ac:chgData name="Maria Pagano" userId="60497cb8cb4b67d3" providerId="LiveId" clId="{57B5FA02-CF84-472B-A75B-A7888CF79C72}" dt="2023-05-27T14:36:12.296" v="1241" actId="20577"/>
          <ac:spMkLst>
            <pc:docMk/>
            <pc:sldMk cId="1577505742" sldId="279"/>
            <ac:spMk id="4" creationId="{EC2775F8-0F79-4175-B4CD-0212A824EB8D}"/>
          </ac:spMkLst>
        </pc:spChg>
        <pc:spChg chg="mod">
          <ac:chgData name="Maria Pagano" userId="60497cb8cb4b67d3" providerId="LiveId" clId="{57B5FA02-CF84-472B-A75B-A7888CF79C72}" dt="2023-05-27T14:42:14.061" v="1337" actId="20577"/>
          <ac:spMkLst>
            <pc:docMk/>
            <pc:sldMk cId="1577505742" sldId="279"/>
            <ac:spMk id="6" creationId="{00000000-0000-0000-0000-000000000000}"/>
          </ac:spMkLst>
        </pc:spChg>
        <pc:spChg chg="mod">
          <ac:chgData name="Maria Pagano" userId="60497cb8cb4b67d3" providerId="LiveId" clId="{57B5FA02-CF84-472B-A75B-A7888CF79C72}" dt="2023-05-27T14:44:24.885" v="1452" actId="20577"/>
          <ac:spMkLst>
            <pc:docMk/>
            <pc:sldMk cId="1577505742" sldId="279"/>
            <ac:spMk id="7" creationId="{00000000-0000-0000-0000-000000000000}"/>
          </ac:spMkLst>
        </pc:spChg>
        <pc:spChg chg="mod">
          <ac:chgData name="Maria Pagano" userId="60497cb8cb4b67d3" providerId="LiveId" clId="{57B5FA02-CF84-472B-A75B-A7888CF79C72}" dt="2023-05-27T15:02:42.146" v="1708" actId="1076"/>
          <ac:spMkLst>
            <pc:docMk/>
            <pc:sldMk cId="1577505742" sldId="279"/>
            <ac:spMk id="10" creationId="{00000000-0000-0000-0000-000000000000}"/>
          </ac:spMkLst>
        </pc:spChg>
        <pc:spChg chg="add mod">
          <ac:chgData name="Maria Pagano" userId="60497cb8cb4b67d3" providerId="LiveId" clId="{57B5FA02-CF84-472B-A75B-A7888CF79C72}" dt="2023-05-27T14:53:22.792" v="1707" actId="1076"/>
          <ac:spMkLst>
            <pc:docMk/>
            <pc:sldMk cId="1577505742" sldId="279"/>
            <ac:spMk id="11" creationId="{0928AC48-6EDE-F00C-183C-9BD416D07FAA}"/>
          </ac:spMkLst>
        </pc:spChg>
        <pc:graphicFrameChg chg="mod modGraphic">
          <ac:chgData name="Maria Pagano" userId="60497cb8cb4b67d3" providerId="LiveId" clId="{57B5FA02-CF84-472B-A75B-A7888CF79C72}" dt="2023-05-27T14:50:15.322" v="1456" actId="1076"/>
          <ac:graphicFrameMkLst>
            <pc:docMk/>
            <pc:sldMk cId="1577505742" sldId="279"/>
            <ac:graphicFrameMk id="8" creationId="{00000000-0000-0000-0000-000000000000}"/>
          </ac:graphicFrameMkLst>
        </pc:graphicFrameChg>
        <pc:picChg chg="add mod modCrop">
          <ac:chgData name="Maria Pagano" userId="60497cb8cb4b67d3" providerId="LiveId" clId="{57B5FA02-CF84-472B-A75B-A7888CF79C72}" dt="2023-05-27T14:41:39.520" v="1302" actId="1076"/>
          <ac:picMkLst>
            <pc:docMk/>
            <pc:sldMk cId="1577505742" sldId="279"/>
            <ac:picMk id="2" creationId="{6BF6B940-AB72-3961-0681-D65623666BE3}"/>
          </ac:picMkLst>
        </pc:picChg>
        <pc:picChg chg="mod modCrop">
          <ac:chgData name="Maria Pagano" userId="60497cb8cb4b67d3" providerId="LiveId" clId="{57B5FA02-CF84-472B-A75B-A7888CF79C72}" dt="2023-05-27T14:41:30.026" v="1300" actId="1076"/>
          <ac:picMkLst>
            <pc:docMk/>
            <pc:sldMk cId="1577505742" sldId="279"/>
            <ac:picMk id="5" creationId="{00000000-0000-0000-0000-000000000000}"/>
          </ac:picMkLst>
        </pc:picChg>
        <pc:picChg chg="mod">
          <ac:chgData name="Maria Pagano" userId="60497cb8cb4b67d3" providerId="LiveId" clId="{57B5FA02-CF84-472B-A75B-A7888CF79C72}" dt="2023-05-27T15:02:48.546" v="1711" actId="1076"/>
          <ac:picMkLst>
            <pc:docMk/>
            <pc:sldMk cId="1577505742" sldId="279"/>
            <ac:picMk id="9" creationId="{00000000-0000-0000-0000-000000000000}"/>
          </ac:picMkLst>
        </pc:picChg>
      </pc:sldChg>
      <pc:sldChg chg="addSp modSp mod">
        <pc:chgData name="Maria Pagano" userId="60497cb8cb4b67d3" providerId="LiveId" clId="{57B5FA02-CF84-472B-A75B-A7888CF79C72}" dt="2023-05-27T15:21:15.887" v="2157" actId="1076"/>
        <pc:sldMkLst>
          <pc:docMk/>
          <pc:sldMk cId="3081706872" sldId="280"/>
        </pc:sldMkLst>
        <pc:spChg chg="add mod">
          <ac:chgData name="Maria Pagano" userId="60497cb8cb4b67d3" providerId="LiveId" clId="{57B5FA02-CF84-472B-A75B-A7888CF79C72}" dt="2023-05-27T15:20:51.945" v="2152" actId="1076"/>
          <ac:spMkLst>
            <pc:docMk/>
            <pc:sldMk cId="3081706872" sldId="280"/>
            <ac:spMk id="2" creationId="{A6C641A1-0A1F-5ACF-33BD-054AAD6C2985}"/>
          </ac:spMkLst>
        </pc:spChg>
        <pc:spChg chg="mod">
          <ac:chgData name="Maria Pagano" userId="60497cb8cb4b67d3" providerId="LiveId" clId="{57B5FA02-CF84-472B-A75B-A7888CF79C72}" dt="2023-05-27T15:21:15.887" v="2157" actId="1076"/>
          <ac:spMkLst>
            <pc:docMk/>
            <pc:sldMk cId="3081706872" sldId="280"/>
            <ac:spMk id="10" creationId="{00000000-0000-0000-0000-000000000000}"/>
          </ac:spMkLst>
        </pc:spChg>
      </pc:sldChg>
      <pc:sldChg chg="addSp modSp mod">
        <pc:chgData name="Maria Pagano" userId="60497cb8cb4b67d3" providerId="LiveId" clId="{57B5FA02-CF84-472B-A75B-A7888CF79C72}" dt="2023-05-27T15:47:11.103" v="2421" actId="1076"/>
        <pc:sldMkLst>
          <pc:docMk/>
          <pc:sldMk cId="3219421415" sldId="281"/>
        </pc:sldMkLst>
        <pc:spChg chg="mod">
          <ac:chgData name="Maria Pagano" userId="60497cb8cb4b67d3" providerId="LiveId" clId="{57B5FA02-CF84-472B-A75B-A7888CF79C72}" dt="2023-05-27T15:22:19.989" v="2161" actId="1076"/>
          <ac:spMkLst>
            <pc:docMk/>
            <pc:sldMk cId="3219421415" sldId="281"/>
            <ac:spMk id="2" creationId="{00000000-0000-0000-0000-000000000000}"/>
          </ac:spMkLst>
        </pc:spChg>
        <pc:spChg chg="mod">
          <ac:chgData name="Maria Pagano" userId="60497cb8cb4b67d3" providerId="LiveId" clId="{57B5FA02-CF84-472B-A75B-A7888CF79C72}" dt="2023-05-27T15:22:08.790" v="2159" actId="1076"/>
          <ac:spMkLst>
            <pc:docMk/>
            <pc:sldMk cId="3219421415" sldId="281"/>
            <ac:spMk id="4" creationId="{00000000-0000-0000-0000-000000000000}"/>
          </ac:spMkLst>
        </pc:spChg>
        <pc:spChg chg="mod">
          <ac:chgData name="Maria Pagano" userId="60497cb8cb4b67d3" providerId="LiveId" clId="{57B5FA02-CF84-472B-A75B-A7888CF79C72}" dt="2023-05-27T15:22:31.453" v="2163" actId="1076"/>
          <ac:spMkLst>
            <pc:docMk/>
            <pc:sldMk cId="3219421415" sldId="281"/>
            <ac:spMk id="5" creationId="{00000000-0000-0000-0000-000000000000}"/>
          </ac:spMkLst>
        </pc:spChg>
        <pc:spChg chg="add mod">
          <ac:chgData name="Maria Pagano" userId="60497cb8cb4b67d3" providerId="LiveId" clId="{57B5FA02-CF84-472B-A75B-A7888CF79C72}" dt="2023-05-27T15:47:11.103" v="2421" actId="1076"/>
          <ac:spMkLst>
            <pc:docMk/>
            <pc:sldMk cId="3219421415" sldId="281"/>
            <ac:spMk id="6" creationId="{D6DB74CF-8540-7BCF-504D-19662CD46E16}"/>
          </ac:spMkLst>
        </pc:spChg>
        <pc:picChg chg="mod">
          <ac:chgData name="Maria Pagano" userId="60497cb8cb4b67d3" providerId="LiveId" clId="{57B5FA02-CF84-472B-A75B-A7888CF79C72}" dt="2023-05-27T15:22:26.519" v="2162" actId="1076"/>
          <ac:picMkLst>
            <pc:docMk/>
            <pc:sldMk cId="3219421415" sldId="281"/>
            <ac:picMk id="8" creationId="{00000000-0000-0000-0000-000000000000}"/>
          </ac:picMkLst>
        </pc:picChg>
      </pc:sldChg>
      <pc:sldChg chg="addSp modSp mod">
        <pc:chgData name="Maria Pagano" userId="60497cb8cb4b67d3" providerId="LiveId" clId="{57B5FA02-CF84-472B-A75B-A7888CF79C72}" dt="2023-05-27T16:10:29.109" v="2957" actId="1076"/>
        <pc:sldMkLst>
          <pc:docMk/>
          <pc:sldMk cId="2274235200" sldId="282"/>
        </pc:sldMkLst>
        <pc:spChg chg="add mod">
          <ac:chgData name="Maria Pagano" userId="60497cb8cb4b67d3" providerId="LiveId" clId="{57B5FA02-CF84-472B-A75B-A7888CF79C72}" dt="2023-05-27T16:10:29.109" v="2957" actId="1076"/>
          <ac:spMkLst>
            <pc:docMk/>
            <pc:sldMk cId="2274235200" sldId="282"/>
            <ac:spMk id="4" creationId="{EEAE0179-E41E-5FA0-96BD-4EEFB141119D}"/>
          </ac:spMkLst>
        </pc:spChg>
        <pc:spChg chg="mod">
          <ac:chgData name="Maria Pagano" userId="60497cb8cb4b67d3" providerId="LiveId" clId="{57B5FA02-CF84-472B-A75B-A7888CF79C72}" dt="2023-05-27T15:48:17.134" v="2425" actId="1076"/>
          <ac:spMkLst>
            <pc:docMk/>
            <pc:sldMk cId="2274235200" sldId="282"/>
            <ac:spMk id="11" creationId="{00000000-0000-0000-0000-000000000000}"/>
          </ac:spMkLst>
        </pc:spChg>
      </pc:sldChg>
      <pc:sldChg chg="addSp modSp mod">
        <pc:chgData name="Maria Pagano" userId="60497cb8cb4b67d3" providerId="LiveId" clId="{57B5FA02-CF84-472B-A75B-A7888CF79C72}" dt="2023-05-28T00:40:51.533" v="6161" actId="20577"/>
        <pc:sldMkLst>
          <pc:docMk/>
          <pc:sldMk cId="3813165452" sldId="283"/>
        </pc:sldMkLst>
        <pc:spChg chg="mod">
          <ac:chgData name="Maria Pagano" userId="60497cb8cb4b67d3" providerId="LiveId" clId="{57B5FA02-CF84-472B-A75B-A7888CF79C72}" dt="2023-05-28T00:36:35.033" v="6012" actId="1076"/>
          <ac:spMkLst>
            <pc:docMk/>
            <pc:sldMk cId="3813165452" sldId="283"/>
            <ac:spMk id="2" creationId="{00000000-0000-0000-0000-000000000000}"/>
          </ac:spMkLst>
        </pc:spChg>
        <pc:spChg chg="mod">
          <ac:chgData name="Maria Pagano" userId="60497cb8cb4b67d3" providerId="LiveId" clId="{57B5FA02-CF84-472B-A75B-A7888CF79C72}" dt="2023-05-28T00:23:22.465" v="5752" actId="255"/>
          <ac:spMkLst>
            <pc:docMk/>
            <pc:sldMk cId="3813165452" sldId="283"/>
            <ac:spMk id="3" creationId="{8BB2A69D-B1DA-4D57-807D-C691F869EAF3}"/>
          </ac:spMkLst>
        </pc:spChg>
        <pc:spChg chg="mod">
          <ac:chgData name="Maria Pagano" userId="60497cb8cb4b67d3" providerId="LiveId" clId="{57B5FA02-CF84-472B-A75B-A7888CF79C72}" dt="2023-05-28T00:37:12.873" v="6021" actId="1076"/>
          <ac:spMkLst>
            <pc:docMk/>
            <pc:sldMk cId="3813165452" sldId="283"/>
            <ac:spMk id="4" creationId="{00000000-0000-0000-0000-000000000000}"/>
          </ac:spMkLst>
        </pc:spChg>
        <pc:spChg chg="add mod">
          <ac:chgData name="Maria Pagano" userId="60497cb8cb4b67d3" providerId="LiveId" clId="{57B5FA02-CF84-472B-A75B-A7888CF79C72}" dt="2023-05-28T00:40:51.533" v="6161" actId="20577"/>
          <ac:spMkLst>
            <pc:docMk/>
            <pc:sldMk cId="3813165452" sldId="283"/>
            <ac:spMk id="5" creationId="{02A416CE-AFB7-7EDB-1D76-75AB7A09C2B6}"/>
          </ac:spMkLst>
        </pc:spChg>
        <pc:spChg chg="mod">
          <ac:chgData name="Maria Pagano" userId="60497cb8cb4b67d3" providerId="LiveId" clId="{57B5FA02-CF84-472B-A75B-A7888CF79C72}" dt="2023-05-28T00:25:10.226" v="5810" actId="1076"/>
          <ac:spMkLst>
            <pc:docMk/>
            <pc:sldMk cId="3813165452" sldId="283"/>
            <ac:spMk id="7" creationId="{26EB5068-A6D1-B693-EE24-0FD07102EF6D}"/>
          </ac:spMkLst>
        </pc:spChg>
        <pc:picChg chg="mod">
          <ac:chgData name="Maria Pagano" userId="60497cb8cb4b67d3" providerId="LiveId" clId="{57B5FA02-CF84-472B-A75B-A7888CF79C72}" dt="2023-05-28T00:23:51.588" v="5757" actId="1076"/>
          <ac:picMkLst>
            <pc:docMk/>
            <pc:sldMk cId="3813165452" sldId="283"/>
            <ac:picMk id="1028" creationId="{B9EA8CA7-0637-D5DB-516E-C52D53F7B98E}"/>
          </ac:picMkLst>
        </pc:picChg>
      </pc:sldChg>
      <pc:sldChg chg="addSp modSp mod">
        <pc:chgData name="Maria Pagano" userId="60497cb8cb4b67d3" providerId="LiveId" clId="{57B5FA02-CF84-472B-A75B-A7888CF79C72}" dt="2023-05-27T14:08:02.526" v="695" actId="1076"/>
        <pc:sldMkLst>
          <pc:docMk/>
          <pc:sldMk cId="837510914" sldId="284"/>
        </pc:sldMkLst>
        <pc:spChg chg="add mod">
          <ac:chgData name="Maria Pagano" userId="60497cb8cb4b67d3" providerId="LiveId" clId="{57B5FA02-CF84-472B-A75B-A7888CF79C72}" dt="2023-05-27T14:08:02.526" v="695" actId="1076"/>
          <ac:spMkLst>
            <pc:docMk/>
            <pc:sldMk cId="837510914" sldId="284"/>
            <ac:spMk id="2" creationId="{10E40ADA-0CEC-9ED1-04FB-EF571E5C24C7}"/>
          </ac:spMkLst>
        </pc:spChg>
        <pc:spChg chg="mod">
          <ac:chgData name="Maria Pagano" userId="60497cb8cb4b67d3" providerId="LiveId" clId="{57B5FA02-CF84-472B-A75B-A7888CF79C72}" dt="2023-05-27T14:07:26.036" v="688" actId="1076"/>
          <ac:spMkLst>
            <pc:docMk/>
            <pc:sldMk cId="837510914" sldId="284"/>
            <ac:spMk id="6" creationId="{00000000-0000-0000-0000-000000000000}"/>
          </ac:spMkLst>
        </pc:spChg>
        <pc:spChg chg="mod">
          <ac:chgData name="Maria Pagano" userId="60497cb8cb4b67d3" providerId="LiveId" clId="{57B5FA02-CF84-472B-A75B-A7888CF79C72}" dt="2023-05-27T13:35:32.581" v="539" actId="1076"/>
          <ac:spMkLst>
            <pc:docMk/>
            <pc:sldMk cId="837510914" sldId="284"/>
            <ac:spMk id="7" creationId="{B5908EC0-6CF9-428E-B50B-789D0D7BBFDE}"/>
          </ac:spMkLst>
        </pc:spChg>
        <pc:spChg chg="mod">
          <ac:chgData name="Maria Pagano" userId="60497cb8cb4b67d3" providerId="LiveId" clId="{57B5FA02-CF84-472B-A75B-A7888CF79C72}" dt="2023-05-27T14:06:34.878" v="677" actId="1076"/>
          <ac:spMkLst>
            <pc:docMk/>
            <pc:sldMk cId="837510914" sldId="284"/>
            <ac:spMk id="12" creationId="{00000000-0000-0000-0000-000000000000}"/>
          </ac:spMkLst>
        </pc:spChg>
        <pc:spChg chg="mod">
          <ac:chgData name="Maria Pagano" userId="60497cb8cb4b67d3" providerId="LiveId" clId="{57B5FA02-CF84-472B-A75B-A7888CF79C72}" dt="2023-05-27T14:07:33.216" v="689" actId="1076"/>
          <ac:spMkLst>
            <pc:docMk/>
            <pc:sldMk cId="837510914" sldId="284"/>
            <ac:spMk id="14" creationId="{00000000-0000-0000-0000-000000000000}"/>
          </ac:spMkLst>
        </pc:spChg>
        <pc:graphicFrameChg chg="mod modGraphic">
          <ac:chgData name="Maria Pagano" userId="60497cb8cb4b67d3" providerId="LiveId" clId="{57B5FA02-CF84-472B-A75B-A7888CF79C72}" dt="2023-05-27T14:05:56.081" v="673" actId="20577"/>
          <ac:graphicFrameMkLst>
            <pc:docMk/>
            <pc:sldMk cId="837510914" sldId="284"/>
            <ac:graphicFrameMk id="3" creationId="{00000000-0000-0000-0000-000000000000}"/>
          </ac:graphicFrameMkLst>
        </pc:graphicFrameChg>
        <pc:graphicFrameChg chg="mod modGraphic">
          <ac:chgData name="Maria Pagano" userId="60497cb8cb4b67d3" providerId="LiveId" clId="{57B5FA02-CF84-472B-A75B-A7888CF79C72}" dt="2023-05-27T14:06:15.797" v="675" actId="14100"/>
          <ac:graphicFrameMkLst>
            <pc:docMk/>
            <pc:sldMk cId="837510914" sldId="284"/>
            <ac:graphicFrameMk id="4" creationId="{00000000-0000-0000-0000-000000000000}"/>
          </ac:graphicFrameMkLst>
        </pc:graphicFrameChg>
        <pc:picChg chg="mod modCrop">
          <ac:chgData name="Maria Pagano" userId="60497cb8cb4b67d3" providerId="LiveId" clId="{57B5FA02-CF84-472B-A75B-A7888CF79C72}" dt="2023-05-27T14:06:19.299" v="676" actId="1076"/>
          <ac:picMkLst>
            <pc:docMk/>
            <pc:sldMk cId="837510914" sldId="284"/>
            <ac:picMk id="13" creationId="{00000000-0000-0000-0000-000000000000}"/>
          </ac:picMkLst>
        </pc:picChg>
        <pc:picChg chg="mod">
          <ac:chgData name="Maria Pagano" userId="60497cb8cb4b67d3" providerId="LiveId" clId="{57B5FA02-CF84-472B-A75B-A7888CF79C72}" dt="2023-05-27T14:07:16.763" v="687" actId="1076"/>
          <ac:picMkLst>
            <pc:docMk/>
            <pc:sldMk cId="837510914" sldId="284"/>
            <ac:picMk id="1026" creationId="{00000000-0000-0000-0000-000000000000}"/>
          </ac:picMkLst>
        </pc:picChg>
      </pc:sldChg>
      <pc:sldChg chg="addSp modSp mod">
        <pc:chgData name="Maria Pagano" userId="60497cb8cb4b67d3" providerId="LiveId" clId="{57B5FA02-CF84-472B-A75B-A7888CF79C72}" dt="2023-05-27T14:27:38.563" v="1115" actId="1076"/>
        <pc:sldMkLst>
          <pc:docMk/>
          <pc:sldMk cId="4288913149" sldId="285"/>
        </pc:sldMkLst>
        <pc:spChg chg="mod">
          <ac:chgData name="Maria Pagano" userId="60497cb8cb4b67d3" providerId="LiveId" clId="{57B5FA02-CF84-472B-A75B-A7888CF79C72}" dt="2023-05-27T14:13:00.635" v="704" actId="1076"/>
          <ac:spMkLst>
            <pc:docMk/>
            <pc:sldMk cId="4288913149" sldId="285"/>
            <ac:spMk id="2" creationId="{00000000-0000-0000-0000-000000000000}"/>
          </ac:spMkLst>
        </pc:spChg>
        <pc:spChg chg="mod">
          <ac:chgData name="Maria Pagano" userId="60497cb8cb4b67d3" providerId="LiveId" clId="{57B5FA02-CF84-472B-A75B-A7888CF79C72}" dt="2023-05-27T14:12:57.135" v="703" actId="1076"/>
          <ac:spMkLst>
            <pc:docMk/>
            <pc:sldMk cId="4288913149" sldId="285"/>
            <ac:spMk id="3" creationId="{D20CA36B-14EA-F41F-E474-004C8A6924E3}"/>
          </ac:spMkLst>
        </pc:spChg>
        <pc:spChg chg="mod">
          <ac:chgData name="Maria Pagano" userId="60497cb8cb4b67d3" providerId="LiveId" clId="{57B5FA02-CF84-472B-A75B-A7888CF79C72}" dt="2023-05-27T14:27:38.563" v="1115" actId="1076"/>
          <ac:spMkLst>
            <pc:docMk/>
            <pc:sldMk cId="4288913149" sldId="285"/>
            <ac:spMk id="4" creationId="{00000000-0000-0000-0000-000000000000}"/>
          </ac:spMkLst>
        </pc:spChg>
        <pc:spChg chg="mod">
          <ac:chgData name="Maria Pagano" userId="60497cb8cb4b67d3" providerId="LiveId" clId="{57B5FA02-CF84-472B-A75B-A7888CF79C72}" dt="2023-05-27T14:18:52.412" v="776" actId="1076"/>
          <ac:spMkLst>
            <pc:docMk/>
            <pc:sldMk cId="4288913149" sldId="285"/>
            <ac:spMk id="5" creationId="{1192BD5B-C3B0-9D84-7094-F879002D5A32}"/>
          </ac:spMkLst>
        </pc:spChg>
        <pc:spChg chg="add mod">
          <ac:chgData name="Maria Pagano" userId="60497cb8cb4b67d3" providerId="LiveId" clId="{57B5FA02-CF84-472B-A75B-A7888CF79C72}" dt="2023-05-27T14:26:16.958" v="1088" actId="1076"/>
          <ac:spMkLst>
            <pc:docMk/>
            <pc:sldMk cId="4288913149" sldId="285"/>
            <ac:spMk id="6" creationId="{F6708E00-8F26-DE07-8ACC-32885F360BA7}"/>
          </ac:spMkLst>
        </pc:spChg>
        <pc:spChg chg="mod">
          <ac:chgData name="Maria Pagano" userId="60497cb8cb4b67d3" providerId="LiveId" clId="{57B5FA02-CF84-472B-A75B-A7888CF79C72}" dt="2023-05-27T14:12:52.798" v="702" actId="1076"/>
          <ac:spMkLst>
            <pc:docMk/>
            <pc:sldMk cId="4288913149" sldId="285"/>
            <ac:spMk id="7" creationId="{B5908EC0-6CF9-428E-B50B-789D0D7BBFDE}"/>
          </ac:spMkLst>
        </pc:spChg>
      </pc:sldChg>
      <pc:sldChg chg="addSp delSp modSp mod">
        <pc:chgData name="Maria Pagano" userId="60497cb8cb4b67d3" providerId="LiveId" clId="{57B5FA02-CF84-472B-A75B-A7888CF79C72}" dt="2023-05-27T13:33:19.145" v="531"/>
        <pc:sldMkLst>
          <pc:docMk/>
          <pc:sldMk cId="2309327843" sldId="287"/>
        </pc:sldMkLst>
        <pc:spChg chg="add mod">
          <ac:chgData name="Maria Pagano" userId="60497cb8cb4b67d3" providerId="LiveId" clId="{57B5FA02-CF84-472B-A75B-A7888CF79C72}" dt="2023-05-27T12:59:45.476" v="27" actId="1076"/>
          <ac:spMkLst>
            <pc:docMk/>
            <pc:sldMk cId="2309327843" sldId="287"/>
            <ac:spMk id="2" creationId="{2A802D66-5164-BDF1-E6D2-E92884FBE631}"/>
          </ac:spMkLst>
        </pc:spChg>
        <pc:spChg chg="mod">
          <ac:chgData name="Maria Pagano" userId="60497cb8cb4b67d3" providerId="LiveId" clId="{57B5FA02-CF84-472B-A75B-A7888CF79C72}" dt="2023-05-27T12:58:59.910" v="21" actId="1076"/>
          <ac:spMkLst>
            <pc:docMk/>
            <pc:sldMk cId="2309327843" sldId="287"/>
            <ac:spMk id="4" creationId="{00000000-0000-0000-0000-000000000000}"/>
          </ac:spMkLst>
        </pc:spChg>
        <pc:spChg chg="mod">
          <ac:chgData name="Maria Pagano" userId="60497cb8cb4b67d3" providerId="LiveId" clId="{57B5FA02-CF84-472B-A75B-A7888CF79C72}" dt="2023-05-27T12:59:35.136" v="26" actId="1076"/>
          <ac:spMkLst>
            <pc:docMk/>
            <pc:sldMk cId="2309327843" sldId="287"/>
            <ac:spMk id="5" creationId="{00000000-0000-0000-0000-000000000000}"/>
          </ac:spMkLst>
        </pc:spChg>
        <pc:spChg chg="mod">
          <ac:chgData name="Maria Pagano" userId="60497cb8cb4b67d3" providerId="LiveId" clId="{57B5FA02-CF84-472B-A75B-A7888CF79C72}" dt="2023-05-27T12:56:45.246" v="0" actId="1076"/>
          <ac:spMkLst>
            <pc:docMk/>
            <pc:sldMk cId="2309327843" sldId="287"/>
            <ac:spMk id="7" creationId="{B5908EC0-6CF9-428E-B50B-789D0D7BBFDE}"/>
          </ac:spMkLst>
        </pc:spChg>
        <pc:spChg chg="mod">
          <ac:chgData name="Maria Pagano" userId="60497cb8cb4b67d3" providerId="LiveId" clId="{57B5FA02-CF84-472B-A75B-A7888CF79C72}" dt="2023-05-27T13:05:01.024" v="96" actId="14100"/>
          <ac:spMkLst>
            <pc:docMk/>
            <pc:sldMk cId="2309327843" sldId="287"/>
            <ac:spMk id="9" creationId="{00000000-0000-0000-0000-000000000000}"/>
          </ac:spMkLst>
        </pc:spChg>
        <pc:spChg chg="add mod">
          <ac:chgData name="Maria Pagano" userId="60497cb8cb4b67d3" providerId="LiveId" clId="{57B5FA02-CF84-472B-A75B-A7888CF79C72}" dt="2023-05-27T13:15:09.555" v="386" actId="1076"/>
          <ac:spMkLst>
            <pc:docMk/>
            <pc:sldMk cId="2309327843" sldId="287"/>
            <ac:spMk id="10" creationId="{B9E19CAD-6609-5D59-5BFC-DEAD60D106CD}"/>
          </ac:spMkLst>
        </pc:spChg>
        <pc:spChg chg="add mod">
          <ac:chgData name="Maria Pagano" userId="60497cb8cb4b67d3" providerId="LiveId" clId="{57B5FA02-CF84-472B-A75B-A7888CF79C72}" dt="2023-05-27T13:15:01.777" v="385" actId="1076"/>
          <ac:spMkLst>
            <pc:docMk/>
            <pc:sldMk cId="2309327843" sldId="287"/>
            <ac:spMk id="13" creationId="{44C0436C-AB27-3B2B-1BAD-5477A240B4F9}"/>
          </ac:spMkLst>
        </pc:spChg>
        <pc:spChg chg="add mod">
          <ac:chgData name="Maria Pagano" userId="60497cb8cb4b67d3" providerId="LiveId" clId="{57B5FA02-CF84-472B-A75B-A7888CF79C72}" dt="2023-05-27T13:26:51.853" v="528" actId="1076"/>
          <ac:spMkLst>
            <pc:docMk/>
            <pc:sldMk cId="2309327843" sldId="287"/>
            <ac:spMk id="16" creationId="{F56FEC57-2919-B9BE-1DA7-03A812E020E8}"/>
          </ac:spMkLst>
        </pc:spChg>
        <pc:spChg chg="add mod">
          <ac:chgData name="Maria Pagano" userId="60497cb8cb4b67d3" providerId="LiveId" clId="{57B5FA02-CF84-472B-A75B-A7888CF79C72}" dt="2023-05-27T13:33:19.145" v="531"/>
          <ac:spMkLst>
            <pc:docMk/>
            <pc:sldMk cId="2309327843" sldId="287"/>
            <ac:spMk id="17" creationId="{BACB2AAF-04B2-4102-0C69-BE8CDE9A46C0}"/>
          </ac:spMkLst>
        </pc:spChg>
        <pc:graphicFrameChg chg="mod modGraphic">
          <ac:chgData name="Maria Pagano" userId="60497cb8cb4b67d3" providerId="LiveId" clId="{57B5FA02-CF84-472B-A75B-A7888CF79C72}" dt="2023-05-27T13:15:28.732" v="387" actId="1076"/>
          <ac:graphicFrameMkLst>
            <pc:docMk/>
            <pc:sldMk cId="2309327843" sldId="287"/>
            <ac:graphicFrameMk id="3" creationId="{00000000-0000-0000-0000-000000000000}"/>
          </ac:graphicFrameMkLst>
        </pc:graphicFrameChg>
        <pc:graphicFrameChg chg="mod modGraphic">
          <ac:chgData name="Maria Pagano" userId="60497cb8cb4b67d3" providerId="LiveId" clId="{57B5FA02-CF84-472B-A75B-A7888CF79C72}" dt="2023-05-27T13:02:10.853" v="31" actId="14100"/>
          <ac:graphicFrameMkLst>
            <pc:docMk/>
            <pc:sldMk cId="2309327843" sldId="287"/>
            <ac:graphicFrameMk id="6" creationId="{00000000-0000-0000-0000-000000000000}"/>
          </ac:graphicFrameMkLst>
        </pc:graphicFrameChg>
        <pc:picChg chg="add mod">
          <ac:chgData name="Maria Pagano" userId="60497cb8cb4b67d3" providerId="LiveId" clId="{57B5FA02-CF84-472B-A75B-A7888CF79C72}" dt="2023-05-27T12:59:26.614" v="25" actId="1076"/>
          <ac:picMkLst>
            <pc:docMk/>
            <pc:sldMk cId="2309327843" sldId="287"/>
            <ac:picMk id="8" creationId="{330B6852-52AA-ACDB-A690-2506380720D2}"/>
          </ac:picMkLst>
        </pc:picChg>
        <pc:picChg chg="add del">
          <ac:chgData name="Maria Pagano" userId="60497cb8cb4b67d3" providerId="LiveId" clId="{57B5FA02-CF84-472B-A75B-A7888CF79C72}" dt="2023-05-27T13:04:00.006" v="68"/>
          <ac:picMkLst>
            <pc:docMk/>
            <pc:sldMk cId="2309327843" sldId="287"/>
            <ac:picMk id="12" creationId="{077CE185-73FD-3E71-641A-D5137D57ED18}"/>
          </ac:picMkLst>
        </pc:picChg>
        <pc:picChg chg="add mod">
          <ac:chgData name="Maria Pagano" userId="60497cb8cb4b67d3" providerId="LiveId" clId="{57B5FA02-CF84-472B-A75B-A7888CF79C72}" dt="2023-05-27T13:16:02.186" v="391" actId="1076"/>
          <ac:picMkLst>
            <pc:docMk/>
            <pc:sldMk cId="2309327843" sldId="287"/>
            <ac:picMk id="14" creationId="{50B7C3CA-BDE2-3500-DB95-08BB74E8BD9C}"/>
          </ac:picMkLst>
        </pc:picChg>
        <pc:picChg chg="add mod">
          <ac:chgData name="Maria Pagano" userId="60497cb8cb4b67d3" providerId="LiveId" clId="{57B5FA02-CF84-472B-A75B-A7888CF79C72}" dt="2023-05-27T13:16:07.414" v="392" actId="1076"/>
          <ac:picMkLst>
            <pc:docMk/>
            <pc:sldMk cId="2309327843" sldId="287"/>
            <ac:picMk id="15" creationId="{67C48B6E-7B5C-03E8-ECFE-A0B0D0D97E5B}"/>
          </ac:picMkLst>
        </pc:picChg>
      </pc:sldChg>
      <pc:sldChg chg="addSp modSp mod">
        <pc:chgData name="Maria Pagano" userId="60497cb8cb4b67d3" providerId="LiveId" clId="{57B5FA02-CF84-472B-A75B-A7888CF79C72}" dt="2023-05-27T15:16:37.125" v="2011" actId="20577"/>
        <pc:sldMkLst>
          <pc:docMk/>
          <pc:sldMk cId="2812154526" sldId="288"/>
        </pc:sldMkLst>
        <pc:spChg chg="mod">
          <ac:chgData name="Maria Pagano" userId="60497cb8cb4b67d3" providerId="LiveId" clId="{57B5FA02-CF84-472B-A75B-A7888CF79C72}" dt="2023-05-27T15:03:07.150" v="1712" actId="1076"/>
          <ac:spMkLst>
            <pc:docMk/>
            <pc:sldMk cId="2812154526" sldId="288"/>
            <ac:spMk id="5" creationId="{00000000-0000-0000-0000-000000000000}"/>
          </ac:spMkLst>
        </pc:spChg>
        <pc:spChg chg="add mod">
          <ac:chgData name="Maria Pagano" userId="60497cb8cb4b67d3" providerId="LiveId" clId="{57B5FA02-CF84-472B-A75B-A7888CF79C72}" dt="2023-05-27T15:16:37.125" v="2011" actId="20577"/>
          <ac:spMkLst>
            <pc:docMk/>
            <pc:sldMk cId="2812154526" sldId="288"/>
            <ac:spMk id="6" creationId="{9AE361DA-F14D-5007-A010-E3717A0BB317}"/>
          </ac:spMkLst>
        </pc:spChg>
        <pc:graphicFrameChg chg="modGraphic">
          <ac:chgData name="Maria Pagano" userId="60497cb8cb4b67d3" providerId="LiveId" clId="{57B5FA02-CF84-472B-A75B-A7888CF79C72}" dt="2023-05-27T15:10:08.025" v="1722" actId="20577"/>
          <ac:graphicFrameMkLst>
            <pc:docMk/>
            <pc:sldMk cId="2812154526" sldId="288"/>
            <ac:graphicFrameMk id="3" creationId="{00000000-0000-0000-0000-000000000000}"/>
          </ac:graphicFrameMkLst>
        </pc:graphicFrameChg>
      </pc:sldChg>
      <pc:sldChg chg="modSp mod">
        <pc:chgData name="Maria Pagano" userId="60497cb8cb4b67d3" providerId="LiveId" clId="{57B5FA02-CF84-472B-A75B-A7888CF79C72}" dt="2023-05-27T16:17:48.509" v="3042" actId="14100"/>
        <pc:sldMkLst>
          <pc:docMk/>
          <pc:sldMk cId="950627249" sldId="289"/>
        </pc:sldMkLst>
        <pc:spChg chg="mod">
          <ac:chgData name="Maria Pagano" userId="60497cb8cb4b67d3" providerId="LiveId" clId="{57B5FA02-CF84-472B-A75B-A7888CF79C72}" dt="2023-05-27T16:12:09.044" v="2967" actId="1076"/>
          <ac:spMkLst>
            <pc:docMk/>
            <pc:sldMk cId="950627249" sldId="289"/>
            <ac:spMk id="3" creationId="{92F59D4D-5B27-4141-AC47-8CDA02BEAAAB}"/>
          </ac:spMkLst>
        </pc:spChg>
        <pc:spChg chg="mod">
          <ac:chgData name="Maria Pagano" userId="60497cb8cb4b67d3" providerId="LiveId" clId="{57B5FA02-CF84-472B-A75B-A7888CF79C72}" dt="2023-05-27T16:17:48.509" v="3042" actId="14100"/>
          <ac:spMkLst>
            <pc:docMk/>
            <pc:sldMk cId="950627249" sldId="289"/>
            <ac:spMk id="4" creationId="{00000000-0000-0000-0000-000000000000}"/>
          </ac:spMkLst>
        </pc:spChg>
        <pc:spChg chg="mod">
          <ac:chgData name="Maria Pagano" userId="60497cb8cb4b67d3" providerId="LiveId" clId="{57B5FA02-CF84-472B-A75B-A7888CF79C72}" dt="2023-05-27T16:13:41.253" v="3016" actId="1076"/>
          <ac:spMkLst>
            <pc:docMk/>
            <pc:sldMk cId="950627249" sldId="289"/>
            <ac:spMk id="11" creationId="{00000000-0000-0000-0000-000000000000}"/>
          </ac:spMkLst>
        </pc:spChg>
        <pc:graphicFrameChg chg="modGraphic">
          <ac:chgData name="Maria Pagano" userId="60497cb8cb4b67d3" providerId="LiveId" clId="{57B5FA02-CF84-472B-A75B-A7888CF79C72}" dt="2023-05-27T16:13:51.092" v="3017" actId="14100"/>
          <ac:graphicFrameMkLst>
            <pc:docMk/>
            <pc:sldMk cId="950627249" sldId="289"/>
            <ac:graphicFrameMk id="6" creationId="{00000000-0000-0000-0000-000000000000}"/>
          </ac:graphicFrameMkLst>
        </pc:graphicFrameChg>
        <pc:picChg chg="mod">
          <ac:chgData name="Maria Pagano" userId="60497cb8cb4b67d3" providerId="LiveId" clId="{57B5FA02-CF84-472B-A75B-A7888CF79C72}" dt="2023-05-27T16:13:55.503" v="3018" actId="1076"/>
          <ac:picMkLst>
            <pc:docMk/>
            <pc:sldMk cId="950627249" sldId="289"/>
            <ac:picMk id="3074" creationId="{00000000-0000-0000-0000-000000000000}"/>
          </ac:picMkLst>
        </pc:picChg>
      </pc:sldChg>
      <pc:sldChg chg="modSp mod">
        <pc:chgData name="Maria Pagano" userId="60497cb8cb4b67d3" providerId="LiveId" clId="{57B5FA02-CF84-472B-A75B-A7888CF79C72}" dt="2023-05-27T16:31:13.479" v="3061" actId="1076"/>
        <pc:sldMkLst>
          <pc:docMk/>
          <pc:sldMk cId="2625944869" sldId="291"/>
        </pc:sldMkLst>
        <pc:spChg chg="mod">
          <ac:chgData name="Maria Pagano" userId="60497cb8cb4b67d3" providerId="LiveId" clId="{57B5FA02-CF84-472B-A75B-A7888CF79C72}" dt="2023-05-27T16:30:34.042" v="3055" actId="1076"/>
          <ac:spMkLst>
            <pc:docMk/>
            <pc:sldMk cId="2625944869" sldId="291"/>
            <ac:spMk id="2" creationId="{00000000-0000-0000-0000-000000000000}"/>
          </ac:spMkLst>
        </pc:spChg>
        <pc:spChg chg="mod">
          <ac:chgData name="Maria Pagano" userId="60497cb8cb4b67d3" providerId="LiveId" clId="{57B5FA02-CF84-472B-A75B-A7888CF79C72}" dt="2023-05-27T16:30:39.509" v="3056" actId="1076"/>
          <ac:spMkLst>
            <pc:docMk/>
            <pc:sldMk cId="2625944869" sldId="291"/>
            <ac:spMk id="3" creationId="{00000000-0000-0000-0000-000000000000}"/>
          </ac:spMkLst>
        </pc:spChg>
        <pc:spChg chg="mod">
          <ac:chgData name="Maria Pagano" userId="60497cb8cb4b67d3" providerId="LiveId" clId="{57B5FA02-CF84-472B-A75B-A7888CF79C72}" dt="2023-05-27T16:31:05.945" v="3060" actId="1076"/>
          <ac:spMkLst>
            <pc:docMk/>
            <pc:sldMk cId="2625944869" sldId="291"/>
            <ac:spMk id="4" creationId="{9C0BA36E-2D87-FCAC-11F6-7D9905C92BFB}"/>
          </ac:spMkLst>
        </pc:spChg>
        <pc:spChg chg="mod">
          <ac:chgData name="Maria Pagano" userId="60497cb8cb4b67d3" providerId="LiveId" clId="{57B5FA02-CF84-472B-A75B-A7888CF79C72}" dt="2023-05-27T16:30:52.857" v="3059" actId="1076"/>
          <ac:spMkLst>
            <pc:docMk/>
            <pc:sldMk cId="2625944869" sldId="291"/>
            <ac:spMk id="5" creationId="{00000000-0000-0000-0000-000000000000}"/>
          </ac:spMkLst>
        </pc:spChg>
        <pc:spChg chg="mod">
          <ac:chgData name="Maria Pagano" userId="60497cb8cb4b67d3" providerId="LiveId" clId="{57B5FA02-CF84-472B-A75B-A7888CF79C72}" dt="2023-05-27T16:31:13.479" v="3061" actId="1076"/>
          <ac:spMkLst>
            <pc:docMk/>
            <pc:sldMk cId="2625944869" sldId="291"/>
            <ac:spMk id="6" creationId="{00000000-0000-0000-0000-000000000000}"/>
          </ac:spMkLst>
        </pc:spChg>
      </pc:sldChg>
      <pc:sldChg chg="addSp modSp mod">
        <pc:chgData name="Maria Pagano" userId="60497cb8cb4b67d3" providerId="LiveId" clId="{57B5FA02-CF84-472B-A75B-A7888CF79C72}" dt="2023-05-28T01:22:34.229" v="6752" actId="255"/>
        <pc:sldMkLst>
          <pc:docMk/>
          <pc:sldMk cId="1161418993" sldId="295"/>
        </pc:sldMkLst>
        <pc:spChg chg="add mod">
          <ac:chgData name="Maria Pagano" userId="60497cb8cb4b67d3" providerId="LiveId" clId="{57B5FA02-CF84-472B-A75B-A7888CF79C72}" dt="2023-05-28T01:22:23.506" v="6750" actId="1076"/>
          <ac:spMkLst>
            <pc:docMk/>
            <pc:sldMk cId="1161418993" sldId="295"/>
            <ac:spMk id="2" creationId="{08E188D3-936B-AB1F-1326-7B48940162EB}"/>
          </ac:spMkLst>
        </pc:spChg>
        <pc:spChg chg="mod">
          <ac:chgData name="Maria Pagano" userId="60497cb8cb4b67d3" providerId="LiveId" clId="{57B5FA02-CF84-472B-A75B-A7888CF79C72}" dt="2023-05-28T01:19:49.794" v="6422" actId="255"/>
          <ac:spMkLst>
            <pc:docMk/>
            <pc:sldMk cId="1161418993" sldId="295"/>
            <ac:spMk id="3" creationId="{8BB2A69D-B1DA-4D57-807D-C691F869EAF3}"/>
          </ac:spMkLst>
        </pc:spChg>
        <pc:spChg chg="mod">
          <ac:chgData name="Maria Pagano" userId="60497cb8cb4b67d3" providerId="LiveId" clId="{57B5FA02-CF84-472B-A75B-A7888CF79C72}" dt="2023-05-28T01:22:34.229" v="6752" actId="255"/>
          <ac:spMkLst>
            <pc:docMk/>
            <pc:sldMk cId="1161418993" sldId="295"/>
            <ac:spMk id="4" creationId="{00000000-0000-0000-0000-000000000000}"/>
          </ac:spMkLst>
        </pc:spChg>
        <pc:spChg chg="mod">
          <ac:chgData name="Maria Pagano" userId="60497cb8cb4b67d3" providerId="LiveId" clId="{57B5FA02-CF84-472B-A75B-A7888CF79C72}" dt="2023-05-28T01:19:58.747" v="6423" actId="1076"/>
          <ac:spMkLst>
            <pc:docMk/>
            <pc:sldMk cId="1161418993" sldId="295"/>
            <ac:spMk id="5" creationId="{00000000-0000-0000-0000-000000000000}"/>
          </ac:spMkLst>
        </pc:spChg>
      </pc:sldChg>
      <pc:sldChg chg="modSp mod">
        <pc:chgData name="Maria Pagano" userId="60497cb8cb4b67d3" providerId="LiveId" clId="{57B5FA02-CF84-472B-A75B-A7888CF79C72}" dt="2023-05-28T01:24:08.747" v="6767" actId="1076"/>
        <pc:sldMkLst>
          <pc:docMk/>
          <pc:sldMk cId="1317414133" sldId="297"/>
        </pc:sldMkLst>
        <pc:spChg chg="mod">
          <ac:chgData name="Maria Pagano" userId="60497cb8cb4b67d3" providerId="LiveId" clId="{57B5FA02-CF84-472B-A75B-A7888CF79C72}" dt="2023-05-28T01:23:01.882" v="6754" actId="1076"/>
          <ac:spMkLst>
            <pc:docMk/>
            <pc:sldMk cId="1317414133" sldId="297"/>
            <ac:spMk id="3" creationId="{8BB2A69D-B1DA-4D57-807D-C691F869EAF3}"/>
          </ac:spMkLst>
        </pc:spChg>
        <pc:spChg chg="mod">
          <ac:chgData name="Maria Pagano" userId="60497cb8cb4b67d3" providerId="LiveId" clId="{57B5FA02-CF84-472B-A75B-A7888CF79C72}" dt="2023-05-28T01:24:08.747" v="6767" actId="1076"/>
          <ac:spMkLst>
            <pc:docMk/>
            <pc:sldMk cId="1317414133" sldId="297"/>
            <ac:spMk id="4" creationId="{00000000-0000-0000-0000-000000000000}"/>
          </ac:spMkLst>
        </pc:spChg>
        <pc:spChg chg="mod">
          <ac:chgData name="Maria Pagano" userId="60497cb8cb4b67d3" providerId="LiveId" clId="{57B5FA02-CF84-472B-A75B-A7888CF79C72}" dt="2023-05-28T01:23:06.360" v="6755" actId="1076"/>
          <ac:spMkLst>
            <pc:docMk/>
            <pc:sldMk cId="1317414133" sldId="297"/>
            <ac:spMk id="5" creationId="{00000000-0000-0000-0000-000000000000}"/>
          </ac:spMkLst>
        </pc:spChg>
        <pc:spChg chg="mod">
          <ac:chgData name="Maria Pagano" userId="60497cb8cb4b67d3" providerId="LiveId" clId="{57B5FA02-CF84-472B-A75B-A7888CF79C72}" dt="2023-05-28T01:23:36.387" v="6761" actId="1076"/>
          <ac:spMkLst>
            <pc:docMk/>
            <pc:sldMk cId="1317414133" sldId="297"/>
            <ac:spMk id="6" creationId="{00000000-0000-0000-0000-000000000000}"/>
          </ac:spMkLst>
        </pc:spChg>
        <pc:graphicFrameChg chg="mod">
          <ac:chgData name="Maria Pagano" userId="60497cb8cb4b67d3" providerId="LiveId" clId="{57B5FA02-CF84-472B-A75B-A7888CF79C72}" dt="2023-05-28T01:23:12.892" v="6756" actId="1076"/>
          <ac:graphicFrameMkLst>
            <pc:docMk/>
            <pc:sldMk cId="1317414133" sldId="297"/>
            <ac:graphicFrameMk id="2" creationId="{00000000-0000-0000-0000-000000000000}"/>
          </ac:graphicFrameMkLst>
        </pc:graphicFrameChg>
      </pc:sldChg>
      <pc:sldChg chg="addSp delSp modSp mod">
        <pc:chgData name="Maria Pagano" userId="60497cb8cb4b67d3" providerId="LiveId" clId="{57B5FA02-CF84-472B-A75B-A7888CF79C72}" dt="2023-05-27T17:49:43.719" v="3715" actId="1076"/>
        <pc:sldMkLst>
          <pc:docMk/>
          <pc:sldMk cId="1170479212" sldId="298"/>
        </pc:sldMkLst>
        <pc:spChg chg="mod">
          <ac:chgData name="Maria Pagano" userId="60497cb8cb4b67d3" providerId="LiveId" clId="{57B5FA02-CF84-472B-A75B-A7888CF79C72}" dt="2023-05-27T17:15:20.365" v="3093" actId="1076"/>
          <ac:spMkLst>
            <pc:docMk/>
            <pc:sldMk cId="1170479212" sldId="298"/>
            <ac:spMk id="2" creationId="{00000000-0000-0000-0000-000000000000}"/>
          </ac:spMkLst>
        </pc:spChg>
        <pc:spChg chg="mod">
          <ac:chgData name="Maria Pagano" userId="60497cb8cb4b67d3" providerId="LiveId" clId="{57B5FA02-CF84-472B-A75B-A7888CF79C72}" dt="2023-05-27T17:40:01.198" v="3401" actId="20577"/>
          <ac:spMkLst>
            <pc:docMk/>
            <pc:sldMk cId="1170479212" sldId="298"/>
            <ac:spMk id="4" creationId="{00000000-0000-0000-0000-000000000000}"/>
          </ac:spMkLst>
        </pc:spChg>
        <pc:spChg chg="del">
          <ac:chgData name="Maria Pagano" userId="60497cb8cb4b67d3" providerId="LiveId" clId="{57B5FA02-CF84-472B-A75B-A7888CF79C72}" dt="2023-05-27T17:40:20.116" v="3403" actId="21"/>
          <ac:spMkLst>
            <pc:docMk/>
            <pc:sldMk cId="1170479212" sldId="298"/>
            <ac:spMk id="8" creationId="{00000000-0000-0000-0000-000000000000}"/>
          </ac:spMkLst>
        </pc:spChg>
        <pc:spChg chg="mod">
          <ac:chgData name="Maria Pagano" userId="60497cb8cb4b67d3" providerId="LiveId" clId="{57B5FA02-CF84-472B-A75B-A7888CF79C72}" dt="2023-05-27T17:40:48.804" v="3408" actId="1076"/>
          <ac:spMkLst>
            <pc:docMk/>
            <pc:sldMk cId="1170479212" sldId="298"/>
            <ac:spMk id="10" creationId="{00000000-0000-0000-0000-000000000000}"/>
          </ac:spMkLst>
        </pc:spChg>
        <pc:spChg chg="add del mod">
          <ac:chgData name="Maria Pagano" userId="60497cb8cb4b67d3" providerId="LiveId" clId="{57B5FA02-CF84-472B-A75B-A7888CF79C72}" dt="2023-05-27T17:39:42.453" v="3391" actId="21"/>
          <ac:spMkLst>
            <pc:docMk/>
            <pc:sldMk cId="1170479212" sldId="298"/>
            <ac:spMk id="11" creationId="{B85D4EFF-50D8-74C4-89F4-9CEE101AF61F}"/>
          </ac:spMkLst>
        </pc:spChg>
        <pc:spChg chg="add mod">
          <ac:chgData name="Maria Pagano" userId="60497cb8cb4b67d3" providerId="LiveId" clId="{57B5FA02-CF84-472B-A75B-A7888CF79C72}" dt="2023-05-27T17:49:43.719" v="3715" actId="1076"/>
          <ac:spMkLst>
            <pc:docMk/>
            <pc:sldMk cId="1170479212" sldId="298"/>
            <ac:spMk id="12" creationId="{D2A1F661-1EF0-6F10-CEA4-94C2C9372BF6}"/>
          </ac:spMkLst>
        </pc:spChg>
        <pc:graphicFrameChg chg="add del mod modGraphic">
          <ac:chgData name="Maria Pagano" userId="60497cb8cb4b67d3" providerId="LiveId" clId="{57B5FA02-CF84-472B-A75B-A7888CF79C72}" dt="2023-05-27T17:39:51.796" v="3393" actId="1076"/>
          <ac:graphicFrameMkLst>
            <pc:docMk/>
            <pc:sldMk cId="1170479212" sldId="298"/>
            <ac:graphicFrameMk id="6" creationId="{00000000-0000-0000-0000-000000000000}"/>
          </ac:graphicFrameMkLst>
        </pc:graphicFrameChg>
        <pc:picChg chg="add del mod">
          <ac:chgData name="Maria Pagano" userId="60497cb8cb4b67d3" providerId="LiveId" clId="{57B5FA02-CF84-472B-A75B-A7888CF79C72}" dt="2023-05-27T17:17:46.524" v="3100" actId="21"/>
          <ac:picMkLst>
            <pc:docMk/>
            <pc:sldMk cId="1170479212" sldId="298"/>
            <ac:picMk id="3" creationId="{789E967B-91D7-29E2-35B6-6A95ADED9F42}"/>
          </ac:picMkLst>
        </pc:picChg>
        <pc:picChg chg="add del mod">
          <ac:chgData name="Maria Pagano" userId="60497cb8cb4b67d3" providerId="LiveId" clId="{57B5FA02-CF84-472B-A75B-A7888CF79C72}" dt="2023-05-27T17:39:38.854" v="3390" actId="21"/>
          <ac:picMkLst>
            <pc:docMk/>
            <pc:sldMk cId="1170479212" sldId="298"/>
            <ac:picMk id="5" creationId="{2864048F-6D79-A1E6-BE91-6FD8A63C25F6}"/>
          </ac:picMkLst>
        </pc:picChg>
      </pc:sldChg>
      <pc:sldChg chg="addSp delSp modSp mod">
        <pc:chgData name="Maria Pagano" userId="60497cb8cb4b67d3" providerId="LiveId" clId="{57B5FA02-CF84-472B-A75B-A7888CF79C72}" dt="2023-05-27T23:40:10.965" v="4556" actId="20577"/>
        <pc:sldMkLst>
          <pc:docMk/>
          <pc:sldMk cId="558327051" sldId="299"/>
        </pc:sldMkLst>
        <pc:spChg chg="mod">
          <ac:chgData name="Maria Pagano" userId="60497cb8cb4b67d3" providerId="LiveId" clId="{57B5FA02-CF84-472B-A75B-A7888CF79C72}" dt="2023-05-27T17:50:07.651" v="3717" actId="1076"/>
          <ac:spMkLst>
            <pc:docMk/>
            <pc:sldMk cId="558327051" sldId="299"/>
            <ac:spMk id="2" creationId="{00000000-0000-0000-0000-000000000000}"/>
          </ac:spMkLst>
        </pc:spChg>
        <pc:spChg chg="add mod">
          <ac:chgData name="Maria Pagano" userId="60497cb8cb4b67d3" providerId="LiveId" clId="{57B5FA02-CF84-472B-A75B-A7888CF79C72}" dt="2023-05-27T23:40:10.965" v="4556" actId="20577"/>
          <ac:spMkLst>
            <pc:docMk/>
            <pc:sldMk cId="558327051" sldId="299"/>
            <ac:spMk id="3" creationId="{91AC4E95-0B0F-B39D-8D0B-7409715800B6}"/>
          </ac:spMkLst>
        </pc:spChg>
        <pc:spChg chg="mod">
          <ac:chgData name="Maria Pagano" userId="60497cb8cb4b67d3" providerId="LiveId" clId="{57B5FA02-CF84-472B-A75B-A7888CF79C72}" dt="2023-05-27T23:24:39.131" v="4217" actId="14100"/>
          <ac:spMkLst>
            <pc:docMk/>
            <pc:sldMk cId="558327051" sldId="299"/>
            <ac:spMk id="5" creationId="{00000000-0000-0000-0000-000000000000}"/>
          </ac:spMkLst>
        </pc:spChg>
        <pc:spChg chg="del">
          <ac:chgData name="Maria Pagano" userId="60497cb8cb4b67d3" providerId="LiveId" clId="{57B5FA02-CF84-472B-A75B-A7888CF79C72}" dt="2023-05-27T23:24:30.922" v="4215" actId="21"/>
          <ac:spMkLst>
            <pc:docMk/>
            <pc:sldMk cId="558327051" sldId="299"/>
            <ac:spMk id="8" creationId="{00000000-0000-0000-0000-000000000000}"/>
          </ac:spMkLst>
        </pc:spChg>
        <pc:graphicFrameChg chg="mod">
          <ac:chgData name="Maria Pagano" userId="60497cb8cb4b67d3" providerId="LiveId" clId="{57B5FA02-CF84-472B-A75B-A7888CF79C72}" dt="2023-05-27T17:50:14.194" v="3718" actId="1076"/>
          <ac:graphicFrameMkLst>
            <pc:docMk/>
            <pc:sldMk cId="558327051" sldId="299"/>
            <ac:graphicFrameMk id="6" creationId="{00000000-0000-0000-0000-000000000000}"/>
          </ac:graphicFrameMkLst>
        </pc:graphicFrameChg>
      </pc:sldChg>
      <pc:sldChg chg="addSp modSp mod">
        <pc:chgData name="Maria Pagano" userId="60497cb8cb4b67d3" providerId="LiveId" clId="{57B5FA02-CF84-472B-A75B-A7888CF79C72}" dt="2023-05-28T01:12:06.406" v="6414" actId="1076"/>
        <pc:sldMkLst>
          <pc:docMk/>
          <pc:sldMk cId="3566534742" sldId="300"/>
        </pc:sldMkLst>
        <pc:spChg chg="mod">
          <ac:chgData name="Maria Pagano" userId="60497cb8cb4b67d3" providerId="LiveId" clId="{57B5FA02-CF84-472B-A75B-A7888CF79C72}" dt="2023-05-28T00:41:21.421" v="6163" actId="255"/>
          <ac:spMkLst>
            <pc:docMk/>
            <pc:sldMk cId="3566534742" sldId="300"/>
            <ac:spMk id="3" creationId="{8BB2A69D-B1DA-4D57-807D-C691F869EAF3}"/>
          </ac:spMkLst>
        </pc:spChg>
        <pc:spChg chg="mod">
          <ac:chgData name="Maria Pagano" userId="60497cb8cb4b67d3" providerId="LiveId" clId="{57B5FA02-CF84-472B-A75B-A7888CF79C72}" dt="2023-05-28T00:42:30.813" v="6178" actId="1076"/>
          <ac:spMkLst>
            <pc:docMk/>
            <pc:sldMk cId="3566534742" sldId="300"/>
            <ac:spMk id="4" creationId="{00000000-0000-0000-0000-000000000000}"/>
          </ac:spMkLst>
        </pc:spChg>
        <pc:spChg chg="mod">
          <ac:chgData name="Maria Pagano" userId="60497cb8cb4b67d3" providerId="LiveId" clId="{57B5FA02-CF84-472B-A75B-A7888CF79C72}" dt="2023-05-28T01:11:45.080" v="6408" actId="1076"/>
          <ac:spMkLst>
            <pc:docMk/>
            <pc:sldMk cId="3566534742" sldId="300"/>
            <ac:spMk id="5" creationId="{00000000-0000-0000-0000-000000000000}"/>
          </ac:spMkLst>
        </pc:spChg>
        <pc:spChg chg="mod">
          <ac:chgData name="Maria Pagano" userId="60497cb8cb4b67d3" providerId="LiveId" clId="{57B5FA02-CF84-472B-A75B-A7888CF79C72}" dt="2023-05-28T01:12:06.406" v="6414" actId="1076"/>
          <ac:spMkLst>
            <pc:docMk/>
            <pc:sldMk cId="3566534742" sldId="300"/>
            <ac:spMk id="6" creationId="{FB35CBA3-6B0C-DDE7-C5EF-D02CF0F2FEE0}"/>
          </ac:spMkLst>
        </pc:spChg>
        <pc:spChg chg="add mod">
          <ac:chgData name="Maria Pagano" userId="60497cb8cb4b67d3" providerId="LiveId" clId="{57B5FA02-CF84-472B-A75B-A7888CF79C72}" dt="2023-05-28T01:11:07.402" v="6404" actId="1076"/>
          <ac:spMkLst>
            <pc:docMk/>
            <pc:sldMk cId="3566534742" sldId="300"/>
            <ac:spMk id="7" creationId="{F2D2DB07-718E-40F0-1621-9BBADAD890A8}"/>
          </ac:spMkLst>
        </pc:spChg>
        <pc:picChg chg="mod">
          <ac:chgData name="Maria Pagano" userId="60497cb8cb4b67d3" providerId="LiveId" clId="{57B5FA02-CF84-472B-A75B-A7888CF79C72}" dt="2023-05-28T01:11:49.814" v="6409" actId="1076"/>
          <ac:picMkLst>
            <pc:docMk/>
            <pc:sldMk cId="3566534742" sldId="300"/>
            <ac:picMk id="2" creationId="{478E4E64-D6FE-3FC0-6F15-041ABDFCF1B5}"/>
          </ac:picMkLst>
        </pc:picChg>
      </pc:sldChg>
      <pc:sldChg chg="modSp mod">
        <pc:chgData name="Maria Pagano" userId="60497cb8cb4b67d3" providerId="LiveId" clId="{57B5FA02-CF84-472B-A75B-A7888CF79C72}" dt="2023-05-28T01:16:30.619" v="6419" actId="33524"/>
        <pc:sldMkLst>
          <pc:docMk/>
          <pc:sldMk cId="1704879433" sldId="301"/>
        </pc:sldMkLst>
        <pc:spChg chg="mod">
          <ac:chgData name="Maria Pagano" userId="60497cb8cb4b67d3" providerId="LiveId" clId="{57B5FA02-CF84-472B-A75B-A7888CF79C72}" dt="2023-05-28T01:16:30.619" v="6419" actId="33524"/>
          <ac:spMkLst>
            <pc:docMk/>
            <pc:sldMk cId="1704879433" sldId="301"/>
            <ac:spMk id="10" creationId="{00000000-0000-0000-0000-000000000000}"/>
          </ac:spMkLst>
        </pc:spChg>
      </pc:sldChg>
    </pc:docChg>
  </pc:docChgLst>
  <pc:docChgLst>
    <pc:chgData name="Maria Pagano" userId="60497cb8cb4b67d3" providerId="LiveId" clId="{6E484FE0-AE49-4B67-88C7-9C894102ECEE}"/>
    <pc:docChg chg="modSld">
      <pc:chgData name="Maria Pagano" userId="60497cb8cb4b67d3" providerId="LiveId" clId="{6E484FE0-AE49-4B67-88C7-9C894102ECEE}" dt="2023-06-15T01:16:38.999" v="35" actId="20577"/>
      <pc:docMkLst>
        <pc:docMk/>
      </pc:docMkLst>
      <pc:sldChg chg="modSp mod">
        <pc:chgData name="Maria Pagano" userId="60497cb8cb4b67d3" providerId="LiveId" clId="{6E484FE0-AE49-4B67-88C7-9C894102ECEE}" dt="2023-06-15T01:16:38.999" v="35" actId="20577"/>
        <pc:sldMkLst>
          <pc:docMk/>
          <pc:sldMk cId="2312275530" sldId="256"/>
        </pc:sldMkLst>
        <pc:spChg chg="mod">
          <ac:chgData name="Maria Pagano" userId="60497cb8cb4b67d3" providerId="LiveId" clId="{6E484FE0-AE49-4B67-88C7-9C894102ECEE}" dt="2023-06-15T01:15:45.247" v="33" actId="20577"/>
          <ac:spMkLst>
            <pc:docMk/>
            <pc:sldMk cId="2312275530" sldId="256"/>
            <ac:spMk id="2" creationId="{00000000-0000-0000-0000-000000000000}"/>
          </ac:spMkLst>
        </pc:spChg>
        <pc:spChg chg="mod">
          <ac:chgData name="Maria Pagano" userId="60497cb8cb4b67d3" providerId="LiveId" clId="{6E484FE0-AE49-4B67-88C7-9C894102ECEE}" dt="2023-06-15T01:16:38.999" v="35" actId="20577"/>
          <ac:spMkLst>
            <pc:docMk/>
            <pc:sldMk cId="2312275530" sldId="256"/>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190A1B1F-9D75-414F-95E1-485409BA52AF}" type="datetimeFigureOut">
              <a:rPr lang="en-US" smtClean="0"/>
              <a:t>6/14/2023</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516C937E-47E3-411E-AC80-2DE26B377FF0}" type="slidenum">
              <a:rPr lang="en-US" smtClean="0"/>
              <a:t>‹#›</a:t>
            </a:fld>
            <a:endParaRPr lang="en-US"/>
          </a:p>
        </p:txBody>
      </p:sp>
    </p:spTree>
    <p:extLst>
      <p:ext uri="{BB962C8B-B14F-4D97-AF65-F5344CB8AC3E}">
        <p14:creationId xmlns:p14="http://schemas.microsoft.com/office/powerpoint/2010/main" val="390356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3</a:t>
            </a:fld>
            <a:endParaRPr lang="en-US"/>
          </a:p>
        </p:txBody>
      </p:sp>
    </p:spTree>
    <p:extLst>
      <p:ext uri="{BB962C8B-B14F-4D97-AF65-F5344CB8AC3E}">
        <p14:creationId xmlns:p14="http://schemas.microsoft.com/office/powerpoint/2010/main" val="2110155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13</a:t>
            </a:fld>
            <a:endParaRPr lang="en-US"/>
          </a:p>
        </p:txBody>
      </p:sp>
    </p:spTree>
    <p:extLst>
      <p:ext uri="{BB962C8B-B14F-4D97-AF65-F5344CB8AC3E}">
        <p14:creationId xmlns:p14="http://schemas.microsoft.com/office/powerpoint/2010/main" val="2296124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14</a:t>
            </a:fld>
            <a:endParaRPr lang="en-US"/>
          </a:p>
        </p:txBody>
      </p:sp>
    </p:spTree>
    <p:extLst>
      <p:ext uri="{BB962C8B-B14F-4D97-AF65-F5344CB8AC3E}">
        <p14:creationId xmlns:p14="http://schemas.microsoft.com/office/powerpoint/2010/main" val="2296124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15</a:t>
            </a:fld>
            <a:endParaRPr lang="en-US"/>
          </a:p>
        </p:txBody>
      </p:sp>
    </p:spTree>
    <p:extLst>
      <p:ext uri="{BB962C8B-B14F-4D97-AF65-F5344CB8AC3E}">
        <p14:creationId xmlns:p14="http://schemas.microsoft.com/office/powerpoint/2010/main" val="191696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16</a:t>
            </a:fld>
            <a:endParaRPr lang="en-US"/>
          </a:p>
        </p:txBody>
      </p:sp>
    </p:spTree>
    <p:extLst>
      <p:ext uri="{BB962C8B-B14F-4D97-AF65-F5344CB8AC3E}">
        <p14:creationId xmlns:p14="http://schemas.microsoft.com/office/powerpoint/2010/main" val="3236773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17</a:t>
            </a:fld>
            <a:endParaRPr lang="en-US"/>
          </a:p>
        </p:txBody>
      </p:sp>
    </p:spTree>
    <p:extLst>
      <p:ext uri="{BB962C8B-B14F-4D97-AF65-F5344CB8AC3E}">
        <p14:creationId xmlns:p14="http://schemas.microsoft.com/office/powerpoint/2010/main" val="1148071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19</a:t>
            </a:fld>
            <a:endParaRPr lang="en-US"/>
          </a:p>
        </p:txBody>
      </p:sp>
    </p:spTree>
    <p:extLst>
      <p:ext uri="{BB962C8B-B14F-4D97-AF65-F5344CB8AC3E}">
        <p14:creationId xmlns:p14="http://schemas.microsoft.com/office/powerpoint/2010/main" val="1148071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20</a:t>
            </a:fld>
            <a:endParaRPr lang="en-US"/>
          </a:p>
        </p:txBody>
      </p:sp>
    </p:spTree>
    <p:extLst>
      <p:ext uri="{BB962C8B-B14F-4D97-AF65-F5344CB8AC3E}">
        <p14:creationId xmlns:p14="http://schemas.microsoft.com/office/powerpoint/2010/main" val="11480716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21</a:t>
            </a:fld>
            <a:endParaRPr lang="en-US"/>
          </a:p>
        </p:txBody>
      </p:sp>
    </p:spTree>
    <p:extLst>
      <p:ext uri="{BB962C8B-B14F-4D97-AF65-F5344CB8AC3E}">
        <p14:creationId xmlns:p14="http://schemas.microsoft.com/office/powerpoint/2010/main" val="2110155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22</a:t>
            </a:fld>
            <a:endParaRPr lang="en-US"/>
          </a:p>
        </p:txBody>
      </p:sp>
    </p:spTree>
    <p:extLst>
      <p:ext uri="{BB962C8B-B14F-4D97-AF65-F5344CB8AC3E}">
        <p14:creationId xmlns:p14="http://schemas.microsoft.com/office/powerpoint/2010/main" val="1148071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4</a:t>
            </a:fld>
            <a:endParaRPr lang="en-US"/>
          </a:p>
        </p:txBody>
      </p:sp>
    </p:spTree>
    <p:extLst>
      <p:ext uri="{BB962C8B-B14F-4D97-AF65-F5344CB8AC3E}">
        <p14:creationId xmlns:p14="http://schemas.microsoft.com/office/powerpoint/2010/main" val="2457358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5</a:t>
            </a:fld>
            <a:endParaRPr lang="en-US"/>
          </a:p>
        </p:txBody>
      </p:sp>
    </p:spTree>
    <p:extLst>
      <p:ext uri="{BB962C8B-B14F-4D97-AF65-F5344CB8AC3E}">
        <p14:creationId xmlns:p14="http://schemas.microsoft.com/office/powerpoint/2010/main" val="1851916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6</a:t>
            </a:fld>
            <a:endParaRPr lang="en-US"/>
          </a:p>
        </p:txBody>
      </p:sp>
    </p:spTree>
    <p:extLst>
      <p:ext uri="{BB962C8B-B14F-4D97-AF65-F5344CB8AC3E}">
        <p14:creationId xmlns:p14="http://schemas.microsoft.com/office/powerpoint/2010/main" val="4017445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8</a:t>
            </a:fld>
            <a:endParaRPr lang="en-US"/>
          </a:p>
        </p:txBody>
      </p:sp>
    </p:spTree>
    <p:extLst>
      <p:ext uri="{BB962C8B-B14F-4D97-AF65-F5344CB8AC3E}">
        <p14:creationId xmlns:p14="http://schemas.microsoft.com/office/powerpoint/2010/main" val="2011892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9</a:t>
            </a:fld>
            <a:endParaRPr lang="en-US"/>
          </a:p>
        </p:txBody>
      </p:sp>
    </p:spTree>
    <p:extLst>
      <p:ext uri="{BB962C8B-B14F-4D97-AF65-F5344CB8AC3E}">
        <p14:creationId xmlns:p14="http://schemas.microsoft.com/office/powerpoint/2010/main" val="1699726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10</a:t>
            </a:fld>
            <a:endParaRPr lang="en-US"/>
          </a:p>
        </p:txBody>
      </p:sp>
    </p:spTree>
    <p:extLst>
      <p:ext uri="{BB962C8B-B14F-4D97-AF65-F5344CB8AC3E}">
        <p14:creationId xmlns:p14="http://schemas.microsoft.com/office/powerpoint/2010/main" val="1699726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11</a:t>
            </a:fld>
            <a:endParaRPr lang="en-US"/>
          </a:p>
        </p:txBody>
      </p:sp>
    </p:spTree>
    <p:extLst>
      <p:ext uri="{BB962C8B-B14F-4D97-AF65-F5344CB8AC3E}">
        <p14:creationId xmlns:p14="http://schemas.microsoft.com/office/powerpoint/2010/main" val="2296124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12</a:t>
            </a:fld>
            <a:endParaRPr lang="en-US"/>
          </a:p>
        </p:txBody>
      </p:sp>
    </p:spTree>
    <p:extLst>
      <p:ext uri="{BB962C8B-B14F-4D97-AF65-F5344CB8AC3E}">
        <p14:creationId xmlns:p14="http://schemas.microsoft.com/office/powerpoint/2010/main" val="2296124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113ABF-C87A-4932-8359-28AEE0C2BEBE}"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6FD818-84FD-49AC-9110-5D3777BE6830}"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20F9CD-BC13-4AAC-9A93-FFA653C83178}"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F23B2F-13D4-4469-813C-D6FEFA33EC02}"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FC1535-953D-401A-989F-B222A8F7F080}"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56D490-A268-437F-85D2-6F9432459C03}" type="datetime1">
              <a:rPr lang="en-US" smtClean="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71DDE9-89B4-414A-A8F9-6C9663752AD3}" type="datetime1">
              <a:rPr lang="en-US" smtClean="0"/>
              <a:t>6/14/2023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803C8E-3D5B-49A1-8A4C-B9D2E52A5611}" type="datetime1">
              <a:rPr lang="en-US" smtClean="0"/>
              <a:t>6/14/2023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334316"/>
            <a:ext cx="12188825" cy="5236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10664660" cy="365125"/>
          </a:xfrm>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FF07189-B60D-4392-A458-0D42D4AD1BB3}" type="datetime1">
              <a:rPr lang="en-US" smtClean="0"/>
              <a:t>6/14/2023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2C4407-19B8-4AD4-9437-48FFB5C6161A}" type="datetime1">
              <a:rPr lang="en-US" smtClean="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A59A9DD-4698-46FE-93CC-60C2F2D70C89}" type="datetime1">
              <a:rPr lang="en-US" smtClean="0"/>
              <a:t>6/14/2023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creativecommons.org/licenses/by-sa/4.0/deed.en" TargetMode="External"/><Relationship Id="rId3" Type="http://schemas.openxmlformats.org/officeDocument/2006/relationships/hyperlink" Target="http://oer2go.org/mods/en-boundless/www.boundless.com/psychology/textbooks/boundless-psychology-textbook/intelligence-11/extremes-of-intelligence-63/intellectual-disabilities-246-12781/index.html" TargetMode="External"/><Relationship Id="rId7" Type="http://schemas.openxmlformats.org/officeDocument/2006/relationships/hyperlink" Target="GraceMartinAPBio2019"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s://commons.wikimedia.org/wiki/File:Fetal_Alcohol_Syndrome.svg" TargetMode="External"/><Relationship Id="rId5" Type="http://schemas.openxmlformats.org/officeDocument/2006/relationships/hyperlink" Target="https://creativecommons.org/licenses/by-sa/4.0/" TargetMode="External"/><Relationship Id="rId4" Type="http://schemas.openxmlformats.org/officeDocument/2006/relationships/hyperlink" Target="https://courses.lumenlearning.com/boundless-psychology/" TargetMode="Externa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hyperlink" Target="https://open.umn.edu/opentextbooks/textbooks/lifespan-development-a-psychological-perspective"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s://en.wikipedia.org/wiki/Wikipedia:Text_of_the_Creative_Commons_Attribution-ShareAlike_3.0_Unported_License" TargetMode="External"/><Relationship Id="rId5" Type="http://schemas.openxmlformats.org/officeDocument/2006/relationships/image" Target="../media/image13.jpeg"/><Relationship Id="rId4" Type="http://schemas.openxmlformats.org/officeDocument/2006/relationships/hyperlink" Target="https://creativecommons.org/licenses/by-nc-sa/3.0/"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ww.pexels.com/photo/focused-little-girls-watching-in-microscope-5063394/" TargetMode="External"/><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hyperlink" Target="https://creativecommons.org/licenses/by-sa/4.0/"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s://courses.lumenlearning.com/boundless-psychology/" TargetMode="External"/><Relationship Id="rId5" Type="http://schemas.openxmlformats.org/officeDocument/2006/relationships/hyperlink" Target="http://oer2go.org/mods/en-boundless/www.boundless.com/psychology/textbooks/boundless-psychology-textbook/intelligence-11/extremes-of-intelligence-63/the-intellectually-gifted-245-12780/index.html" TargetMode="External"/><Relationship Id="rId4" Type="http://schemas.openxmlformats.org/officeDocument/2006/relationships/hyperlink" Target="https://creativecommons.org/licenses/by-nc-sa/3.0/" TargetMode="External"/><Relationship Id="rId9" Type="http://schemas.openxmlformats.org/officeDocument/2006/relationships/hyperlink" Target="https://creativecommons.org/publicdomain/zero/1.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open.umn.edu/opentextbooks/textbooks/lifespan-development-a-psychological-perspective"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hyperlink" Target="https://www.youtube.com/watch?v=HPMaxsSJMwI" TargetMode="External"/><Relationship Id="rId5" Type="http://schemas.openxmlformats.org/officeDocument/2006/relationships/hyperlink" Target="https://www.youtube.com/watch?v=zafiGBrFkRM&amp;t=3s" TargetMode="External"/><Relationship Id="rId4" Type="http://schemas.openxmlformats.org/officeDocument/2006/relationships/hyperlink" Target="https://creativecommons.org/licenses/by-nc-sa/3.0/"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www.youtube.com/watch?v=rlll2E7G4Ec&amp;t=2s" TargetMode="External"/><Relationship Id="rId3" Type="http://schemas.openxmlformats.org/officeDocument/2006/relationships/hyperlink" Target="http://www.uilis.unsyiah.ac.id/oer/files/original/79f04d87bf89c0f27024fc4f376048c9.pdf" TargetMode="External"/><Relationship Id="rId7" Type="http://schemas.openxmlformats.org/officeDocument/2006/relationships/hyperlink" Target="https://www.youtube.com/watch?v=6bGV_z44kh4"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https://www.youtube.com/watch?v=ncnVYonMA5Y&amp;t=55s" TargetMode="External"/><Relationship Id="rId5" Type="http://schemas.openxmlformats.org/officeDocument/2006/relationships/hyperlink" Target="https://www.youtube.com/watch?v=p_Hqdqe84Uc" TargetMode="External"/><Relationship Id="rId4" Type="http://schemas.openxmlformats.org/officeDocument/2006/relationships/hyperlink" Target="https://creativecommons.org/licenses/by/4.0/"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open.umn.edu/opentextbooks/textbooks/lifespan-development-a-psychological-perspective"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s://creativecommons.org/licenses/by-nc-sa/3.0/"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www.youtube.com/watch?v=xBFUy_c5HYE" TargetMode="External"/><Relationship Id="rId3" Type="http://schemas.openxmlformats.org/officeDocument/2006/relationships/hyperlink" Target="https://www.frontiersin.org/articles/10.3389/fpsyg.2020.00755/full" TargetMode="External"/><Relationship Id="rId7" Type="http://schemas.openxmlformats.org/officeDocument/2006/relationships/hyperlink" Target="https://www.youtube.com/watch?v=rKHWOXJk9gM"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hyperlink" Target="https://creativecommons.org/licenses/by/4.0/" TargetMode="External"/><Relationship Id="rId4" Type="http://schemas.openxmlformats.org/officeDocument/2006/relationships/hyperlink" Target="https://www.frontiersin.org/journals/psychology"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creativecommons.org/licenses/by-sa/4.0/" TargetMode="External"/><Relationship Id="rId3" Type="http://schemas.openxmlformats.org/officeDocument/2006/relationships/hyperlink" Target="https://www.frontiersin.org/articles/10.3389/fpsyg.2017.00254/full#B26" TargetMode="External"/><Relationship Id="rId7" Type="http://schemas.openxmlformats.org/officeDocument/2006/relationships/hyperlink" Target="https://commons.wikimedia.org/w/index.php?curid=41263671"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5.jpeg"/><Relationship Id="rId11" Type="http://schemas.openxmlformats.org/officeDocument/2006/relationships/hyperlink" Target="https://www.youtube.com/watch?v=FoHMuUAQIUU" TargetMode="External"/><Relationship Id="rId5" Type="http://schemas.openxmlformats.org/officeDocument/2006/relationships/hyperlink" Target="https://creativecommons.org/licenses/by/4.0/" TargetMode="External"/><Relationship Id="rId10" Type="http://schemas.openxmlformats.org/officeDocument/2006/relationships/hyperlink" Target="https://en.wikipedia.org/wiki/Wikipedia:Text_of_the_Creative_Commons_Attribution-ShareAlike_3.0_Unported_License" TargetMode="External"/><Relationship Id="rId4" Type="http://schemas.openxmlformats.org/officeDocument/2006/relationships/hyperlink" Target="https://www.frontiersin.org/journals/psychology" TargetMode="External"/><Relationship Id="rId9" Type="http://schemas.openxmlformats.org/officeDocument/2006/relationships/hyperlink" Target="https://en.wikipedia.org/wiki/Divergent_thinking"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en.wikipedia.org/wiki/Wikipedia:Text_of_Creative_Commons_Attribution-ShareAlike_3.0_Unported_License" TargetMode="External"/><Relationship Id="rId2" Type="http://schemas.openxmlformats.org/officeDocument/2006/relationships/hyperlink" Target="https://en.wikipedia.org/wiki/Torrance_Tests_of_Creative_Thinking" TargetMode="External"/><Relationship Id="rId1" Type="http://schemas.openxmlformats.org/officeDocument/2006/relationships/slideLayout" Target="../slideLayouts/slideLayout7.xml"/><Relationship Id="rId5" Type="http://schemas.openxmlformats.org/officeDocument/2006/relationships/hyperlink" Target="http://creativecommons.org/licenses/by/4.0/" TargetMode="Externa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8" Type="http://schemas.openxmlformats.org/officeDocument/2006/relationships/hyperlink" Target="https://creativecommons.org/publicdomain/zero/1.0/legalcode" TargetMode="External"/><Relationship Id="rId3" Type="http://schemas.openxmlformats.org/officeDocument/2006/relationships/hyperlink" Target="https://www.frontiersin.org/articles/10.3389/fpsyg.2020.00755/full" TargetMode="External"/><Relationship Id="rId7" Type="http://schemas.openxmlformats.org/officeDocument/2006/relationships/hyperlink" Target="https://www.pexels.com/photo/two-kids-covering-their-faces-with-a-cutout-animal-mask-6941846/"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creativecommons.org/licenses/by/4.0/" TargetMode="External"/><Relationship Id="rId4" Type="http://schemas.openxmlformats.org/officeDocument/2006/relationships/hyperlink" Target="https://www.frontiersin.org/journals/psychology" TargetMode="External"/><Relationship Id="rId9" Type="http://schemas.openxmlformats.org/officeDocument/2006/relationships/hyperlink" Target="https://www.youtube.com/watch?v=NdI-Pkw3Gvg"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youtube.com/watch?v=UBMvZdqWMm4" TargetMode="External"/><Relationship Id="rId3" Type="http://schemas.openxmlformats.org/officeDocument/2006/relationships/hyperlink" Target="https://explorable.com/users/Lyndsay%20T%20Wilson" TargetMode="External"/><Relationship Id="rId7" Type="http://schemas.openxmlformats.org/officeDocument/2006/relationships/image" Target="../media/image1.png"/><Relationship Id="rId2" Type="http://schemas.openxmlformats.org/officeDocument/2006/relationships/hyperlink" Target="https://explorable.com/spearman" TargetMode="External"/><Relationship Id="rId1" Type="http://schemas.openxmlformats.org/officeDocument/2006/relationships/slideLayout" Target="../slideLayouts/slideLayout7.xml"/><Relationship Id="rId6" Type="http://schemas.openxmlformats.org/officeDocument/2006/relationships/hyperlink" Target="https://courses.lumenlearning.com/" TargetMode="External"/><Relationship Id="rId5" Type="http://schemas.openxmlformats.org/officeDocument/2006/relationships/hyperlink" Target="https://courses.lumenlearning.com/wsu-sandbox/chapter/introduction-10/" TargetMode="External"/><Relationship Id="rId4" Type="http://schemas.openxmlformats.org/officeDocument/2006/relationships/hyperlink" Target="https://creativecommons.org/licenses/by/4.0/" TargetMode="External"/><Relationship Id="rId9" Type="http://schemas.openxmlformats.org/officeDocument/2006/relationships/hyperlink" Target="https://www.youtube.com/watch?v=gDHk04QAfPk"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frontiersin.org/articles/10.3389/fpsyg.2017.00254/full#B26"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s://www.youtube.com/watch?v=Zj6_pAE_ffw" TargetMode="External"/><Relationship Id="rId5" Type="http://schemas.openxmlformats.org/officeDocument/2006/relationships/hyperlink" Target="https://creativecommons.org/licenses/by/4.0/" TargetMode="External"/><Relationship Id="rId4" Type="http://schemas.openxmlformats.org/officeDocument/2006/relationships/hyperlink" Target="https://www.frontiersin.org/journals/psychology"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uilis.unsyiah.ac.id/oer/files/original/79f04d87bf89c0f27024fc4f376048c9.pdf"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opencourselibrary.org/econ-201/"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creativecommons.org/licenses/by/3.0/deed.en_US"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hyperlink" Target="https://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openstax.org/" TargetMode="External"/><Relationship Id="rId5" Type="http://schemas.openxmlformats.org/officeDocument/2006/relationships/hyperlink" Target="https://openstax.org/books/psychology-2e/pages/7-4-what-are-intelligence-and-creativity" TargetMode="External"/><Relationship Id="rId10" Type="http://schemas.openxmlformats.org/officeDocument/2006/relationships/hyperlink" Target="https://www.youtube.com/watch?v=XWLLbZ33BKE" TargetMode="External"/><Relationship Id="rId4" Type="http://schemas.openxmlformats.org/officeDocument/2006/relationships/hyperlink" Target="https://creativecommons.org/licenses/by-nc-sa/3.0/" TargetMode="External"/><Relationship Id="rId9" Type="http://schemas.openxmlformats.org/officeDocument/2006/relationships/image" Target="../media/image3.jpg"/></Relationships>
</file>

<file path=ppt/slides/_rels/slide4.xml.rels><?xml version="1.0" encoding="UTF-8" standalone="yes"?>
<Relationships xmlns="http://schemas.openxmlformats.org/package/2006/relationships"><Relationship Id="rId8" Type="http://schemas.openxmlformats.org/officeDocument/2006/relationships/hyperlink" Target="https://www.youtube.com/watch?v=75g4d5sF3xI&amp;list=PL8dPuuaLjXtOPRKzVLY0jJY-uHOH9KVU6&amp;t=1s" TargetMode="External"/><Relationship Id="rId3" Type="http://schemas.openxmlformats.org/officeDocument/2006/relationships/hyperlink" Target="http://www.uilis.unsyiah.ac.id/oer/files/original/79f04d87bf89c0f27024fc4f376048c9.pdf" TargetMode="External"/><Relationship Id="rId7" Type="http://schemas.openxmlformats.org/officeDocument/2006/relationships/hyperlink" Target="https://creativecommons.org/licenses/by-sa/3.0/"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en.wikipedia.org/wiki/Standardized_test" TargetMode="External"/><Relationship Id="rId5" Type="http://schemas.openxmlformats.org/officeDocument/2006/relationships/image" Target="../media/image4.jpeg"/><Relationship Id="rId4" Type="http://schemas.openxmlformats.org/officeDocument/2006/relationships/hyperlink" Target="https://creativecommons.org/licenses/by/4.0/"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13" Type="http://schemas.openxmlformats.org/officeDocument/2006/relationships/image" Target="../media/image7.png"/><Relationship Id="rId3" Type="http://schemas.openxmlformats.org/officeDocument/2006/relationships/image" Target="../media/image5.jpeg"/><Relationship Id="rId7" Type="http://schemas.openxmlformats.org/officeDocument/2006/relationships/hyperlink" Target="https://explorable.com/spearman" TargetMode="External"/><Relationship Id="rId12"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explorable.com/users/Lyndsay%20T%20Wilson" TargetMode="External"/><Relationship Id="rId11" Type="http://schemas.openxmlformats.org/officeDocument/2006/relationships/hyperlink" Target="https://en.wikipedia.org/wiki/Public_domain" TargetMode="External"/><Relationship Id="rId5" Type="http://schemas.openxmlformats.org/officeDocument/2006/relationships/hyperlink" Target="https://explorable.com/binet" TargetMode="External"/><Relationship Id="rId10" Type="http://schemas.openxmlformats.org/officeDocument/2006/relationships/hyperlink" Target="https://en.wikipedia.org/wiki/Lewis_Terman" TargetMode="External"/><Relationship Id="rId4" Type="http://schemas.openxmlformats.org/officeDocument/2006/relationships/hyperlink" Target="https://en.wikipedia.org/wiki/Alfred_Binet" TargetMode="External"/><Relationship Id="rId9" Type="http://schemas.openxmlformats.org/officeDocument/2006/relationships/hyperlink" Target="https://nycgiftedandtalented.wordpress.com/tag/stanford-binet/" TargetMode="External"/><Relationship Id="rId14" Type="http://schemas.openxmlformats.org/officeDocument/2006/relationships/hyperlink" Target="https://www.youtube.com/watch?v=HK93UCL-Dvs&amp;t=9s"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en.wikipedia.org/wiki/Wikipedia:Text_of_Creative_Commons_Attribution-ShareAlike_3.0_Unported_License" TargetMode="External"/><Relationship Id="rId3" Type="http://schemas.openxmlformats.org/officeDocument/2006/relationships/image" Target="../media/image8.jpeg"/><Relationship Id="rId7" Type="http://schemas.openxmlformats.org/officeDocument/2006/relationships/hyperlink" Target="https://en.wikipedia.org/wiki/Main_Page"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s://en.wikipedia.org/wiki/Wechsler_Intelligence_Scale_for_Children" TargetMode="External"/><Relationship Id="rId11" Type="http://schemas.openxmlformats.org/officeDocument/2006/relationships/hyperlink" Target="https://www.youtube.com/watch?v=kO3gQ_44tuU" TargetMode="External"/><Relationship Id="rId5" Type="http://schemas.openxmlformats.org/officeDocument/2006/relationships/hyperlink" Target="https://creativecommons.org/licenses/by-nc-sa/3.0/" TargetMode="External"/><Relationship Id="rId10" Type="http://schemas.openxmlformats.org/officeDocument/2006/relationships/hyperlink" Target="https://www.youtube.com/watch?v=XoC22n1YOis" TargetMode="External"/><Relationship Id="rId4" Type="http://schemas.openxmlformats.org/officeDocument/2006/relationships/hyperlink" Target="https://open.umn.edu/opentextbooks/textbooks/lifespan-development-a-psychological-perspective" TargetMode="External"/><Relationship Id="rId9" Type="http://schemas.openxmlformats.org/officeDocument/2006/relationships/hyperlink" Target="https://en.wikipedia.org/wiki/David_Wechsler"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open.umn.edu/opentextbooks/textbooks/lifespan-development-a-psychological-perspective" TargetMode="External"/><Relationship Id="rId2" Type="http://schemas.openxmlformats.org/officeDocument/2006/relationships/image" Target="../media/image9.emf"/><Relationship Id="rId1" Type="http://schemas.openxmlformats.org/officeDocument/2006/relationships/slideLayout" Target="../slideLayouts/slideLayout7.xml"/><Relationship Id="rId5" Type="http://schemas.openxmlformats.org/officeDocument/2006/relationships/hyperlink" Target="https://www.youtube.com/watch?v=8MLFHd7kW0k" TargetMode="External"/><Relationship Id="rId4" Type="http://schemas.openxmlformats.org/officeDocument/2006/relationships/hyperlink" Target="https://creativecommons.org/licenses/by-nc-sa/3.0/"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hyperlink" Target="https://d.docs.live.net/60497cb8cb4b67d3/Documents/PAR%20II/2020-2021/Our%20Textbook/Rose%20M.%20Spielman,%20William%20J.%20Jenkins,%20Marilyn%20D.%20Lovet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openstax.org/books/psychology-2e/pages/1-introduction" TargetMode="External"/><Relationship Id="rId5" Type="http://schemas.openxmlformats.org/officeDocument/2006/relationships/hyperlink" Target="https://openstax.org/books/psychology-2e/pages/7-5-measures-of-intelligence" TargetMode="External"/><Relationship Id="rId4" Type="http://schemas.openxmlformats.org/officeDocument/2006/relationships/hyperlink" Target="https://creativecommons.org/licenses/by-nc-sa/3.0/" TargetMode="External"/><Relationship Id="rId9" Type="http://schemas.openxmlformats.org/officeDocument/2006/relationships/hyperlink" Target="https://www.youtube.com/watch?v=F02hGK8Ko3U"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www.youtube.com/watch?v=DqQ806YzEoU" TargetMode="External"/><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hyperlink" Target="https://creativecommons.org/publicdomain/zero/1.0/" TargetMode="External"/><Relationship Id="rId5" Type="http://schemas.openxmlformats.org/officeDocument/2006/relationships/hyperlink" Target="https://www.pexels.com/search/down%20syndrome/" TargetMode="External"/><Relationship Id="rId4" Type="http://schemas.openxmlformats.org/officeDocument/2006/relationships/hyperlink" Target="https://creativecommons.org/licenses/by-nc-sa/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a:t>Intelligence and Measurement</a:t>
            </a:r>
          </a:p>
        </p:txBody>
      </p:sp>
      <p:sp>
        <p:nvSpPr>
          <p:cNvPr id="3" name="Subtitle 2"/>
          <p:cNvSpPr>
            <a:spLocks noGrp="1"/>
          </p:cNvSpPr>
          <p:nvPr>
            <p:ph type="subTitle" idx="1"/>
          </p:nvPr>
        </p:nvSpPr>
        <p:spPr/>
        <p:txBody>
          <a:bodyPr/>
          <a:lstStyle/>
          <a:p>
            <a:r>
              <a:rPr lang="en-US"/>
              <a:t>Chapter 9</a:t>
            </a:r>
            <a:endParaRPr lang="en-US" dirty="0"/>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F59D4D-5B27-4141-AC47-8CDA02BEAAAB}"/>
              </a:ext>
            </a:extLst>
          </p:cNvPr>
          <p:cNvSpPr txBox="1">
            <a:spLocks/>
          </p:cNvSpPr>
          <p:nvPr/>
        </p:nvSpPr>
        <p:spPr>
          <a:xfrm>
            <a:off x="929146" y="-639"/>
            <a:ext cx="10109973" cy="47609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200" b="1" dirty="0">
                <a:latin typeface="+mn-lt"/>
              </a:rPr>
              <a:t>Intellectual Disability:  </a:t>
            </a:r>
            <a:r>
              <a:rPr lang="en-US" sz="2200" b="1" dirty="0">
                <a:latin typeface="+mn-lt"/>
                <a:cs typeface="Arial" panose="020B0604020202020204" pitchFamily="34" charset="0"/>
              </a:rPr>
              <a:t>Fetal Alcohol Syndrome</a:t>
            </a:r>
          </a:p>
        </p:txBody>
      </p:sp>
      <p:graphicFrame>
        <p:nvGraphicFramePr>
          <p:cNvPr id="6" name="Table 5"/>
          <p:cNvGraphicFramePr>
            <a:graphicFrameLocks noGrp="1"/>
          </p:cNvGraphicFramePr>
          <p:nvPr>
            <p:extLst>
              <p:ext uri="{D42A27DB-BD31-4B8C-83A1-F6EECF244321}">
                <p14:modId xmlns:p14="http://schemas.microsoft.com/office/powerpoint/2010/main" val="3448010642"/>
              </p:ext>
            </p:extLst>
          </p:nvPr>
        </p:nvGraphicFramePr>
        <p:xfrm>
          <a:off x="146873" y="598607"/>
          <a:ext cx="6029195" cy="4632960"/>
        </p:xfrm>
        <a:graphic>
          <a:graphicData uri="http://schemas.openxmlformats.org/drawingml/2006/table">
            <a:tbl>
              <a:tblPr firstRow="1" bandRow="1">
                <a:tableStyleId>{5C22544A-7EE6-4342-B048-85BDC9FD1C3A}</a:tableStyleId>
              </a:tblPr>
              <a:tblGrid>
                <a:gridCol w="6029195">
                  <a:extLst>
                    <a:ext uri="{9D8B030D-6E8A-4147-A177-3AD203B41FA5}">
                      <a16:colId xmlns:a16="http://schemas.microsoft.com/office/drawing/2014/main" val="20000"/>
                    </a:ext>
                  </a:extLst>
                </a:gridCol>
              </a:tblGrid>
              <a:tr h="414069">
                <a:tc>
                  <a:txBody>
                    <a:bodyPr/>
                    <a:lstStyle/>
                    <a:p>
                      <a:pPr algn="ctr"/>
                      <a:r>
                        <a:rPr lang="en-US" sz="2400" dirty="0"/>
                        <a:t>Fetal Alcohol Syndrome</a:t>
                      </a:r>
                    </a:p>
                  </a:txBody>
                  <a:tcPr/>
                </a:tc>
                <a:extLst>
                  <a:ext uri="{0D108BD9-81ED-4DB2-BD59-A6C34878D82A}">
                    <a16:rowId xmlns:a16="http://schemas.microsoft.com/office/drawing/2014/main" val="10000"/>
                  </a:ext>
                </a:extLst>
              </a:tr>
              <a:tr h="4012251">
                <a:tc>
                  <a:txBody>
                    <a:bodyPr/>
                    <a:lstStyle/>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This spectrum of disorders (FASD) is a group of conditions that can occur in a person whose mother ingested alcohol during pregnancy. </a:t>
                      </a:r>
                    </a:p>
                    <a:p>
                      <a:pPr marL="285750" indent="-285750">
                        <a:buFont typeface="Wingdings" panose="05000000000000000000" pitchFamily="2" charset="2"/>
                        <a:buChar char="Ø"/>
                      </a:pPr>
                      <a:endParaRPr lang="en-US" sz="18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Fetal alcohol syndrome (FAS) is the most severe disorder on this spectrum, and it is the leading cause of intellectual disability.</a:t>
                      </a:r>
                    </a:p>
                    <a:p>
                      <a:pPr marL="285750" indent="-285750">
                        <a:buFont typeface="Wingdings" panose="05000000000000000000" pitchFamily="2" charset="2"/>
                        <a:buChar char="Ø"/>
                      </a:pPr>
                      <a:endParaRPr lang="en-US" sz="18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Alcohol crosses the barrier of the </a:t>
                      </a:r>
                      <a:r>
                        <a:rPr lang="en-US" sz="1800" u="sng" kern="1200" dirty="0">
                          <a:solidFill>
                            <a:schemeClr val="dk1"/>
                          </a:solidFill>
                          <a:effectLst/>
                          <a:latin typeface="+mn-lt"/>
                          <a:ea typeface="+mn-ea"/>
                          <a:cs typeface="+mn-cs"/>
                        </a:rPr>
                        <a:t>placenta </a:t>
                      </a:r>
                      <a:r>
                        <a:rPr lang="en-US" sz="1800" kern="1200" dirty="0">
                          <a:solidFill>
                            <a:schemeClr val="dk1"/>
                          </a:solidFill>
                          <a:effectLst/>
                          <a:latin typeface="+mn-lt"/>
                          <a:ea typeface="+mn-ea"/>
                          <a:cs typeface="+mn-cs"/>
                        </a:rPr>
                        <a:t>and damages the developing brain of the fetus. </a:t>
                      </a:r>
                    </a:p>
                    <a:p>
                      <a:pPr marL="0" indent="0">
                        <a:buFont typeface="Wingdings" panose="05000000000000000000" pitchFamily="2" charset="2"/>
                        <a:buNone/>
                      </a:pPr>
                      <a:endParaRPr lang="en-US" sz="18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Alcohol exposure presents a risk of fetal brain damage at any point during a pregnancy, since brain development is ongoing throughout pregnancy. </a:t>
                      </a:r>
                      <a:r>
                        <a:rPr lang="en-US" sz="1400" kern="1200" baseline="30000" dirty="0">
                          <a:solidFill>
                            <a:schemeClr val="dk1"/>
                          </a:solidFill>
                          <a:effectLst/>
                          <a:latin typeface="+mn-lt"/>
                          <a:ea typeface="+mn-ea"/>
                          <a:cs typeface="+mn-cs"/>
                        </a:rPr>
                        <a:t>20</a:t>
                      </a:r>
                    </a:p>
                    <a:p>
                      <a:pPr marL="0" indent="0" algn="l">
                        <a:buFont typeface="Wingdings" panose="05000000000000000000" pitchFamily="2" charset="2"/>
                        <a:buNone/>
                      </a:pPr>
                      <a:endParaRPr lang="en-US" sz="2400" b="0" i="0" kern="1200" baseline="30000" dirty="0">
                        <a:solidFill>
                          <a:schemeClr val="dk1"/>
                        </a:solidFill>
                        <a:effectLst/>
                        <a:latin typeface="+mn-lt"/>
                        <a:ea typeface="+mn-ea"/>
                        <a:cs typeface="+mn-cs"/>
                      </a:endParaRPr>
                    </a:p>
                  </a:txBody>
                  <a:tcPr/>
                </a:tc>
                <a:extLst>
                  <a:ext uri="{0D108BD9-81ED-4DB2-BD59-A6C34878D82A}">
                    <a16:rowId xmlns:a16="http://schemas.microsoft.com/office/drawing/2014/main" val="10001"/>
                  </a:ext>
                </a:extLst>
              </a:tr>
            </a:tbl>
          </a:graphicData>
        </a:graphic>
      </p:graphicFrame>
      <p:sp>
        <p:nvSpPr>
          <p:cNvPr id="11" name="TextBox 10"/>
          <p:cNvSpPr txBox="1"/>
          <p:nvPr/>
        </p:nvSpPr>
        <p:spPr>
          <a:xfrm>
            <a:off x="133067" y="5781141"/>
            <a:ext cx="6246182"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20.</a:t>
            </a:r>
            <a:r>
              <a:rPr lang="en-US" sz="1000" u="sng" dirty="0">
                <a:solidFill>
                  <a:schemeClr val="dk1"/>
                </a:solidFill>
                <a:latin typeface="Arial" panose="020B0604020202020204" pitchFamily="34" charset="0"/>
                <a:cs typeface="Arial" panose="020B0604020202020204" pitchFamily="34" charset="0"/>
                <a:hlinkClick r:id="rId3"/>
              </a:rPr>
              <a:t> Intellectual Disabilities</a:t>
            </a:r>
            <a:r>
              <a:rPr lang="en-US" sz="1000" dirty="0">
                <a:solidFill>
                  <a:schemeClr val="dk1"/>
                </a:solidFill>
                <a:latin typeface="Arial" panose="020B0604020202020204" pitchFamily="34" charset="0"/>
                <a:cs typeface="Arial" panose="020B0604020202020204" pitchFamily="34" charset="0"/>
              </a:rPr>
              <a:t> Boundless Psychology. Curation and Revision. Provided by: </a:t>
            </a:r>
            <a:r>
              <a:rPr lang="en-US" sz="1000" u="sng" dirty="0">
                <a:solidFill>
                  <a:schemeClr val="dk1"/>
                </a:solidFill>
                <a:latin typeface="Arial" panose="020B0604020202020204" pitchFamily="34" charset="0"/>
                <a:cs typeface="Arial" panose="020B0604020202020204" pitchFamily="34" charset="0"/>
                <a:hlinkClick r:id="rId4"/>
              </a:rPr>
              <a:t>Boundless.com</a:t>
            </a:r>
            <a:r>
              <a:rPr lang="en-US" sz="1000" dirty="0">
                <a:solidFill>
                  <a:schemeClr val="dk1"/>
                </a:solidFill>
                <a:latin typeface="Arial" panose="020B0604020202020204" pitchFamily="34" charset="0"/>
                <a:cs typeface="Arial" panose="020B0604020202020204" pitchFamily="34" charset="0"/>
              </a:rPr>
              <a:t>  licensed by </a:t>
            </a:r>
            <a:r>
              <a:rPr lang="en-US" sz="1000" u="sng" dirty="0">
                <a:solidFill>
                  <a:schemeClr val="dk1"/>
                </a:solidFill>
                <a:latin typeface="Arial" panose="020B0604020202020204" pitchFamily="34" charset="0"/>
                <a:cs typeface="Arial" panose="020B0604020202020204" pitchFamily="34" charset="0"/>
                <a:hlinkClick r:id="rId5"/>
              </a:rPr>
              <a:t>CC BY-SA  4.0</a:t>
            </a:r>
            <a:r>
              <a:rPr lang="en-US" sz="1000" u="sng" dirty="0">
                <a:solidFill>
                  <a:schemeClr val="dk1"/>
                </a:solidFill>
                <a:latin typeface="Arial" panose="020B0604020202020204" pitchFamily="34" charset="0"/>
                <a:cs typeface="Arial" panose="020B0604020202020204" pitchFamily="34" charset="0"/>
              </a:rPr>
              <a:t> </a:t>
            </a:r>
            <a:r>
              <a:rPr lang="en-US" sz="1000" dirty="0">
                <a:solidFill>
                  <a:schemeClr val="dk1"/>
                </a:solidFill>
                <a:latin typeface="Arial" panose="020B0604020202020204" pitchFamily="34" charset="0"/>
                <a:cs typeface="Arial" panose="020B0604020202020204" pitchFamily="34" charset="0"/>
              </a:rPr>
              <a:t>and</a:t>
            </a:r>
            <a:r>
              <a:rPr lang="en-US" sz="1000" u="sng" dirty="0">
                <a:solidFill>
                  <a:schemeClr val="dk1"/>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hlinkClick r:id="rId6"/>
              </a:rPr>
              <a:t>2</a:t>
            </a:r>
            <a:r>
              <a:rPr lang="en-US" sz="1000" dirty="0">
                <a:solidFill>
                  <a:schemeClr val="dk1"/>
                </a:solidFill>
                <a:latin typeface="Arial" panose="020B0604020202020204" pitchFamily="34" charset="0"/>
                <a:cs typeface="Arial" panose="020B0604020202020204" pitchFamily="34" charset="0"/>
                <a:hlinkClick r:id="rId6"/>
              </a:rPr>
              <a:t>1  Image  from </a:t>
            </a:r>
            <a:r>
              <a:rPr lang="en-US" sz="1000" dirty="0" err="1">
                <a:solidFill>
                  <a:schemeClr val="dk1"/>
                </a:solidFill>
                <a:latin typeface="Arial" panose="020B0604020202020204" pitchFamily="34" charset="0"/>
                <a:cs typeface="Arial" panose="020B0604020202020204" pitchFamily="34" charset="0"/>
                <a:hlinkClick r:id="rId6"/>
              </a:rPr>
              <a:t>wikimedia</a:t>
            </a:r>
            <a:r>
              <a:rPr lang="en-US" sz="1000" dirty="0">
                <a:solidFill>
                  <a:schemeClr val="dk1"/>
                </a:solidFill>
                <a:latin typeface="Arial" panose="020B0604020202020204" pitchFamily="34" charset="0"/>
                <a:cs typeface="Arial" panose="020B0604020202020204" pitchFamily="34" charset="0"/>
                <a:hlinkClick r:id="rId6"/>
              </a:rPr>
              <a:t> commons</a:t>
            </a:r>
            <a:r>
              <a:rPr lang="en-US" sz="1000" dirty="0">
                <a:solidFill>
                  <a:schemeClr val="dk1"/>
                </a:solidFill>
                <a:latin typeface="Arial" panose="020B0604020202020204" pitchFamily="34" charset="0"/>
                <a:cs typeface="Arial" panose="020B0604020202020204" pitchFamily="34" charset="0"/>
              </a:rPr>
              <a:t>  was contributed by </a:t>
            </a:r>
            <a:r>
              <a:rPr lang="en-US" sz="1000" dirty="0">
                <a:solidFill>
                  <a:schemeClr val="dk1"/>
                </a:solidFill>
                <a:latin typeface="Arial" panose="020B0604020202020204" pitchFamily="34" charset="0"/>
                <a:cs typeface="Arial" panose="020B0604020202020204" pitchFamily="34" charset="0"/>
                <a:hlinkClick r:id="rId7" action="ppaction://hlinkfile"/>
              </a:rPr>
              <a:t>Grace Martin</a:t>
            </a:r>
            <a:r>
              <a:rPr lang="en-US" sz="1000" dirty="0">
                <a:solidFill>
                  <a:schemeClr val="dk1"/>
                </a:solidFill>
                <a:latin typeface="Arial" panose="020B0604020202020204" pitchFamily="34" charset="0"/>
                <a:cs typeface="Arial" panose="020B0604020202020204" pitchFamily="34" charset="0"/>
              </a:rPr>
              <a:t>   </a:t>
            </a:r>
            <a:r>
              <a:rPr lang="en-US" sz="1000" dirty="0" err="1">
                <a:solidFill>
                  <a:schemeClr val="dk1"/>
                </a:solidFill>
                <a:latin typeface="Arial" panose="020B0604020202020204" pitchFamily="34" charset="0"/>
                <a:cs typeface="Arial" panose="020B0604020202020204" pitchFamily="34" charset="0"/>
              </a:rPr>
              <a:t>wikipedia</a:t>
            </a:r>
            <a:r>
              <a:rPr lang="en-US" sz="1000" dirty="0">
                <a:solidFill>
                  <a:schemeClr val="dk1"/>
                </a:solidFill>
                <a:latin typeface="Arial" panose="020B0604020202020204" pitchFamily="34" charset="0"/>
                <a:cs typeface="Arial" panose="020B0604020202020204" pitchFamily="34" charset="0"/>
              </a:rPr>
              <a:t> </a:t>
            </a:r>
            <a:r>
              <a:rPr lang="en-US" sz="1000" dirty="0" err="1">
                <a:solidFill>
                  <a:schemeClr val="dk1"/>
                </a:solidFill>
                <a:latin typeface="Arial" panose="020B0604020202020204" pitchFamily="34" charset="0"/>
                <a:cs typeface="Arial" panose="020B0604020202020204" pitchFamily="34" charset="0"/>
              </a:rPr>
              <a:t>commoms</a:t>
            </a:r>
            <a:r>
              <a:rPr lang="en-US" sz="1000" dirty="0">
                <a:solidFill>
                  <a:schemeClr val="dk1"/>
                </a:solidFill>
                <a:latin typeface="Arial" panose="020B0604020202020204" pitchFamily="34" charset="0"/>
                <a:cs typeface="Arial" panose="020B0604020202020204" pitchFamily="34" charset="0"/>
              </a:rPr>
              <a:t> is licensed under </a:t>
            </a:r>
            <a:r>
              <a:rPr lang="en-US" sz="1000" dirty="0">
                <a:solidFill>
                  <a:schemeClr val="dk1"/>
                </a:solidFill>
                <a:latin typeface="Arial" panose="020B0604020202020204" pitchFamily="34" charset="0"/>
                <a:cs typeface="Arial" panose="020B0604020202020204" pitchFamily="34" charset="0"/>
                <a:hlinkClick r:id="rId8"/>
              </a:rPr>
              <a:t>CC BY-SA 4.0</a:t>
            </a:r>
            <a:endParaRPr lang="en-US" sz="1000" dirty="0">
              <a:latin typeface="Arial" panose="020B0604020202020204" pitchFamily="34" charset="0"/>
              <a:cs typeface="Arial" panose="020B0604020202020204" pitchFamily="34" charset="0"/>
            </a:endParaRPr>
          </a:p>
        </p:txBody>
      </p:sp>
      <p:pic>
        <p:nvPicPr>
          <p:cNvPr id="3074" name="Picture 2" descr="File:Fetal Alcohol Syndrome.sv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5473" y="491568"/>
            <a:ext cx="4872625" cy="527345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28987" y="5535226"/>
            <a:ext cx="5529946" cy="646331"/>
          </a:xfrm>
          <a:prstGeom prst="rect">
            <a:avLst/>
          </a:prstGeom>
          <a:noFill/>
        </p:spPr>
        <p:txBody>
          <a:bodyPr wrap="square" rtlCol="0">
            <a:spAutoFit/>
          </a:bodyPr>
          <a:lstStyle/>
          <a:p>
            <a:r>
              <a:rPr lang="en-US" sz="1200" dirty="0"/>
              <a:t>1. Alcohol consumed 2. Alcohol crosses into the placenta. 3. Alcohol Metabolizes. 4. FAEE (biomarker) detected in meconium. Alcohol particularly affects the heart and brain and interferes with the fetus receiving sufficient oxygen and nourishment. </a:t>
            </a:r>
            <a:r>
              <a:rPr lang="en-US" sz="1200" baseline="30000" dirty="0"/>
              <a:t>21</a:t>
            </a:r>
          </a:p>
        </p:txBody>
      </p:sp>
    </p:spTree>
    <p:extLst>
      <p:ext uri="{BB962C8B-B14F-4D97-AF65-F5344CB8AC3E}">
        <p14:creationId xmlns:p14="http://schemas.microsoft.com/office/powerpoint/2010/main" val="950627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84A32A9-B6A5-4E2E-848D-10F0EAA27CC7}"/>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2" name="TextBox 1"/>
          <p:cNvSpPr txBox="1"/>
          <p:nvPr/>
        </p:nvSpPr>
        <p:spPr>
          <a:xfrm>
            <a:off x="2217107" y="151002"/>
            <a:ext cx="6864263" cy="523220"/>
          </a:xfrm>
          <a:prstGeom prst="rect">
            <a:avLst/>
          </a:prstGeom>
          <a:noFill/>
        </p:spPr>
        <p:txBody>
          <a:bodyPr wrap="square" rtlCol="0">
            <a:spAutoFit/>
          </a:bodyPr>
          <a:lstStyle/>
          <a:p>
            <a:pPr algn="ctr"/>
            <a:r>
              <a:rPr lang="en-US" sz="2800" dirty="0"/>
              <a:t>Giftedness</a:t>
            </a:r>
          </a:p>
        </p:txBody>
      </p:sp>
      <p:sp>
        <p:nvSpPr>
          <p:cNvPr id="4" name="TextBox 3"/>
          <p:cNvSpPr txBox="1"/>
          <p:nvPr/>
        </p:nvSpPr>
        <p:spPr>
          <a:xfrm>
            <a:off x="654424" y="935574"/>
            <a:ext cx="7333129" cy="5016758"/>
          </a:xfrm>
          <a:prstGeom prst="rect">
            <a:avLst/>
          </a:prstGeom>
          <a:solidFill>
            <a:schemeClr val="accent1">
              <a:lumMod val="20000"/>
              <a:lumOff val="80000"/>
            </a:schemeClr>
          </a:solidFill>
          <a:ln>
            <a:solidFill>
              <a:schemeClr val="accent5">
                <a:lumMod val="60000"/>
                <a:lumOff val="40000"/>
              </a:schemeClr>
            </a:solidFill>
          </a:ln>
        </p:spPr>
        <p:txBody>
          <a:bodyPr wrap="square" rtlCol="0">
            <a:spAutoFit/>
          </a:bodyPr>
          <a:lstStyle/>
          <a:p>
            <a:pPr marL="285750" indent="-285750">
              <a:buFont typeface="Wingdings" panose="05000000000000000000" pitchFamily="2" charset="2"/>
              <a:buChar char="Ø"/>
            </a:pPr>
            <a:r>
              <a:rPr lang="en-US" sz="1600" i="1" dirty="0"/>
              <a:t>Refers to children who have an IQ of 130 or higher </a:t>
            </a:r>
            <a:r>
              <a:rPr lang="en-US" sz="1600" dirty="0"/>
              <a:t>(Lally &amp; Valentine-French, 2015). </a:t>
            </a:r>
          </a:p>
          <a:p>
            <a:endParaRPr lang="en-US" sz="1600" dirty="0"/>
          </a:p>
          <a:p>
            <a:pPr marL="285750" indent="-285750">
              <a:buFont typeface="Wingdings" panose="05000000000000000000" pitchFamily="2" charset="2"/>
              <a:buChar char="Ø"/>
            </a:pPr>
            <a:r>
              <a:rPr lang="en-US" sz="1600" dirty="0"/>
              <a:t>Lewis Terman and his colleagues (Terman &amp; Oden, 1959) selected about 1,500 high school students who scored in the top 1% on the Stanford-Binet and similar IQ tests (i.e., who had IQs of about 135 or higher), and tracked them for more than seven decades (the children became known as the “termites” and are still being studied today).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This study found that these students were not unhealthy or poorly adjusted, but rather were above average in physical health and were taller and heavier than individuals in the general population. The students also had above average social relationships and were less likely to divorce than the average person (</a:t>
            </a:r>
            <a:r>
              <a:rPr lang="en-US" sz="1600" dirty="0" err="1"/>
              <a:t>Seagoe</a:t>
            </a:r>
            <a:r>
              <a:rPr lang="en-US" sz="1600" dirty="0"/>
              <a:t>, 1975).</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Many of these students went on to achieve high levels of education and entered prestigious professions, including medicine, law, and science.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Another study of young adolescents who had even higher IQs found that these students ended up attending graduate school at a rate more than 50 times higher than that in the general population (</a:t>
            </a:r>
            <a:r>
              <a:rPr lang="en-US" sz="1600" dirty="0" err="1"/>
              <a:t>Lubinski</a:t>
            </a:r>
            <a:r>
              <a:rPr lang="en-US" sz="1600" dirty="0"/>
              <a:t> &amp; Benbow, 2006).</a:t>
            </a:r>
            <a:r>
              <a:rPr lang="en-US" sz="1600" baseline="30000" dirty="0"/>
              <a:t>22</a:t>
            </a:r>
          </a:p>
        </p:txBody>
      </p:sp>
      <p:sp>
        <p:nvSpPr>
          <p:cNvPr id="5" name="TextBox 4"/>
          <p:cNvSpPr txBox="1"/>
          <p:nvPr/>
        </p:nvSpPr>
        <p:spPr>
          <a:xfrm>
            <a:off x="1627515" y="6050255"/>
            <a:ext cx="8936970" cy="246221"/>
          </a:xfrm>
          <a:prstGeom prst="rect">
            <a:avLst/>
          </a:prstGeom>
          <a:noFill/>
        </p:spPr>
        <p:txBody>
          <a:bodyPr wrap="square" rtlCol="0">
            <a:spAutoFit/>
          </a:bodyPr>
          <a:lstStyle/>
          <a:p>
            <a:r>
              <a:rPr lang="en-US" sz="1000" u="sng" dirty="0">
                <a:latin typeface="Arial" panose="020B0604020202020204" pitchFamily="34" charset="0"/>
                <a:cs typeface="Arial" panose="020B0604020202020204" pitchFamily="34" charset="0"/>
                <a:hlinkClick r:id="rId3"/>
              </a:rPr>
              <a:t>22.  Lifespan Development: A Psychological Perspective 2</a:t>
            </a:r>
            <a:r>
              <a:rPr lang="en-US" sz="1000" u="sng" baseline="30000" dirty="0">
                <a:latin typeface="Arial" panose="020B0604020202020204" pitchFamily="34" charset="0"/>
                <a:cs typeface="Arial" panose="020B0604020202020204" pitchFamily="34" charset="0"/>
                <a:hlinkClick r:id="rId3"/>
              </a:rPr>
              <a:t>nd</a:t>
            </a:r>
            <a:r>
              <a:rPr lang="en-US" sz="1000" dirty="0">
                <a:latin typeface="Arial" panose="020B0604020202020204" pitchFamily="34" charset="0"/>
                <a:cs typeface="Arial" panose="020B0604020202020204" pitchFamily="34" charset="0"/>
              </a:rPr>
              <a:t> Edition by Martha </a:t>
            </a:r>
            <a:r>
              <a:rPr lang="en-US" sz="1000" dirty="0" err="1">
                <a:latin typeface="Arial" panose="020B0604020202020204" pitchFamily="34" charset="0"/>
                <a:cs typeface="Arial" panose="020B0604020202020204" pitchFamily="34" charset="0"/>
              </a:rPr>
              <a:t>Lally</a:t>
            </a:r>
            <a:r>
              <a:rPr lang="en-US" sz="1000" dirty="0">
                <a:latin typeface="Arial" panose="020B0604020202020204" pitchFamily="34" charset="0"/>
                <a:cs typeface="Arial" panose="020B0604020202020204" pitchFamily="34" charset="0"/>
              </a:rPr>
              <a:t> and Suzanne Valentine-French is licensed under </a:t>
            </a:r>
            <a:r>
              <a:rPr lang="en-US" sz="1000" u="sng" dirty="0">
                <a:latin typeface="Arial" panose="020B0604020202020204" pitchFamily="34" charset="0"/>
                <a:cs typeface="Arial" panose="020B0604020202020204" pitchFamily="34" charset="0"/>
                <a:hlinkClick r:id="rId4"/>
              </a:rPr>
              <a:t>CC BY-NC-SA 3.0</a:t>
            </a:r>
            <a:r>
              <a:rPr lang="en-US" sz="1000" u="sng"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a:t>
            </a:r>
          </a:p>
        </p:txBody>
      </p:sp>
      <p:pic>
        <p:nvPicPr>
          <p:cNvPr id="1026" name="Picture 2">
            <a:extLst>
              <a:ext uri="{FF2B5EF4-FFF2-40B4-BE49-F238E27FC236}">
                <a16:creationId xmlns:a16="http://schemas.microsoft.com/office/drawing/2014/main" id="{5846C8B1-A26D-B6F2-BBB6-D28CFE544F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86799" y="1577789"/>
            <a:ext cx="2474259" cy="245661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509E5D7-AD33-4A54-63E3-120A737271AF}"/>
              </a:ext>
            </a:extLst>
          </p:cNvPr>
          <p:cNvSpPr txBox="1"/>
          <p:nvPr/>
        </p:nvSpPr>
        <p:spPr>
          <a:xfrm flipH="1">
            <a:off x="8301317" y="4276164"/>
            <a:ext cx="3657600" cy="1107996"/>
          </a:xfrm>
          <a:prstGeom prst="rect">
            <a:avLst/>
          </a:prstGeom>
          <a:noFill/>
        </p:spPr>
        <p:txBody>
          <a:bodyPr wrap="square" rtlCol="0">
            <a:spAutoFit/>
          </a:bodyPr>
          <a:lstStyle/>
          <a:p>
            <a:pPr algn="ctr"/>
            <a:r>
              <a:rPr lang="en-US" sz="1200" b="0" i="0" dirty="0">
                <a:solidFill>
                  <a:srgbClr val="202122"/>
                </a:solidFill>
                <a:effectLst/>
                <a:latin typeface="Arial" panose="020B0604020202020204" pitchFamily="34" charset="0"/>
              </a:rPr>
              <a:t>Terman’s research dispelled the negative stereotypes about gifted children; for example, that they </a:t>
            </a:r>
            <a:r>
              <a:rPr lang="en-US" sz="1200" dirty="0"/>
              <a:t>are socially eccentric.</a:t>
            </a:r>
          </a:p>
          <a:p>
            <a:endParaRPr lang="en-US" sz="1000" dirty="0"/>
          </a:p>
          <a:p>
            <a:r>
              <a:rPr lang="en-US" sz="1000" dirty="0"/>
              <a:t>Image retrieved from: https://en.wikipedia.org/wiki/Lewis_Terman</a:t>
            </a:r>
          </a:p>
          <a:p>
            <a:r>
              <a:rPr lang="en-US" sz="1000" b="0" i="0" u="none" strike="noStrike" dirty="0">
                <a:solidFill>
                  <a:srgbClr val="3366CC"/>
                </a:solidFill>
                <a:effectLst/>
                <a:latin typeface="Arial" panose="020B0604020202020204" pitchFamily="34" charset="0"/>
                <a:hlinkClick r:id="rId6"/>
              </a:rPr>
              <a:t>Creative Commons Attribution-</a:t>
            </a:r>
            <a:r>
              <a:rPr lang="en-US" sz="1000" b="0" i="0" u="none" strike="noStrike" dirty="0" err="1">
                <a:solidFill>
                  <a:srgbClr val="3366CC"/>
                </a:solidFill>
                <a:effectLst/>
                <a:latin typeface="Arial" panose="020B0604020202020204" pitchFamily="34" charset="0"/>
                <a:hlinkClick r:id="rId6"/>
              </a:rPr>
              <a:t>ShareAlike</a:t>
            </a:r>
            <a:r>
              <a:rPr lang="en-US" sz="1000" b="0" i="0" u="none" strike="noStrike" dirty="0">
                <a:solidFill>
                  <a:srgbClr val="3366CC"/>
                </a:solidFill>
                <a:effectLst/>
                <a:latin typeface="Arial" panose="020B0604020202020204" pitchFamily="34" charset="0"/>
                <a:hlinkClick r:id="rId6"/>
              </a:rPr>
              <a:t> License 3.0</a:t>
            </a:r>
            <a:r>
              <a:rPr lang="en-US" sz="1000" b="0" i="0" dirty="0">
                <a:solidFill>
                  <a:srgbClr val="202122"/>
                </a:solidFill>
                <a:effectLst/>
                <a:latin typeface="Arial" panose="020B0604020202020204" pitchFamily="34" charset="0"/>
              </a:rPr>
              <a:t>;</a:t>
            </a:r>
            <a:endParaRPr lang="en-US" sz="1000" dirty="0"/>
          </a:p>
        </p:txBody>
      </p:sp>
    </p:spTree>
    <p:extLst>
      <p:ext uri="{BB962C8B-B14F-4D97-AF65-F5344CB8AC3E}">
        <p14:creationId xmlns:p14="http://schemas.microsoft.com/office/powerpoint/2010/main" val="3500831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84A32A9-B6A5-4E2E-848D-10F0EAA27CC7}"/>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2" name="TextBox 1"/>
          <p:cNvSpPr txBox="1"/>
          <p:nvPr/>
        </p:nvSpPr>
        <p:spPr>
          <a:xfrm>
            <a:off x="1780783" y="0"/>
            <a:ext cx="8630433" cy="461665"/>
          </a:xfrm>
          <a:prstGeom prst="rect">
            <a:avLst/>
          </a:prstGeom>
          <a:noFill/>
        </p:spPr>
        <p:txBody>
          <a:bodyPr wrap="square" rtlCol="0">
            <a:spAutoFit/>
          </a:bodyPr>
          <a:lstStyle/>
          <a:p>
            <a:pPr algn="ctr"/>
            <a:r>
              <a:rPr lang="en-US" sz="2400" dirty="0"/>
              <a:t>Gifted Programs </a:t>
            </a:r>
          </a:p>
        </p:txBody>
      </p:sp>
      <p:sp>
        <p:nvSpPr>
          <p:cNvPr id="5" name="TextBox 4"/>
          <p:cNvSpPr txBox="1"/>
          <p:nvPr/>
        </p:nvSpPr>
        <p:spPr>
          <a:xfrm>
            <a:off x="3238849" y="5757660"/>
            <a:ext cx="6631544" cy="769441"/>
          </a:xfrm>
          <a:prstGeom prst="rect">
            <a:avLst/>
          </a:prstGeom>
          <a:noFill/>
        </p:spPr>
        <p:txBody>
          <a:bodyPr wrap="square" rtlCol="0">
            <a:spAutoFit/>
          </a:bodyPr>
          <a:lstStyle/>
          <a:p>
            <a:pPr marL="228600" indent="-228600">
              <a:buAutoNum type="arabicPeriod" startAt="23"/>
            </a:pPr>
            <a:r>
              <a:rPr lang="en-US" sz="800" u="sng" dirty="0">
                <a:hlinkClick r:id="rId3"/>
              </a:rPr>
              <a:t>Lifespan Development: A Psychological Perspective 2</a:t>
            </a:r>
            <a:r>
              <a:rPr lang="en-US" sz="800" u="sng" baseline="30000" dirty="0">
                <a:hlinkClick r:id="rId3"/>
              </a:rPr>
              <a:t>nd</a:t>
            </a:r>
            <a:r>
              <a:rPr lang="en-US" sz="800" dirty="0"/>
              <a:t> Edition by Martha </a:t>
            </a:r>
            <a:r>
              <a:rPr lang="en-US" sz="800" dirty="0" err="1"/>
              <a:t>Lally</a:t>
            </a:r>
            <a:r>
              <a:rPr lang="en-US" sz="800" dirty="0"/>
              <a:t> and Suzanne Valentine-French is licensed under </a:t>
            </a:r>
            <a:r>
              <a:rPr lang="en-US" sz="800" u="sng" dirty="0">
                <a:hlinkClick r:id="rId4"/>
              </a:rPr>
              <a:t>CC BY-NC-SA 3.0</a:t>
            </a:r>
            <a:r>
              <a:rPr lang="en-US" sz="800" u="sng" dirty="0"/>
              <a:t> </a:t>
            </a:r>
          </a:p>
          <a:p>
            <a:pPr marL="228600" indent="-228600">
              <a:buAutoNum type="arabicPeriod" startAt="23"/>
            </a:pPr>
            <a:r>
              <a:rPr lang="en-US" sz="800" u="sng" dirty="0">
                <a:hlinkClick r:id="rId5"/>
              </a:rPr>
              <a:t>The Intellectually Gifted</a:t>
            </a:r>
            <a:r>
              <a:rPr lang="en-US" sz="800" dirty="0"/>
              <a:t>  Boundless Psychology.  Curation and Revision. Provided by: </a:t>
            </a:r>
            <a:r>
              <a:rPr lang="en-US" sz="800" u="sng" dirty="0">
                <a:hlinkClick r:id="rId6"/>
              </a:rPr>
              <a:t>Boundless.com</a:t>
            </a:r>
            <a:r>
              <a:rPr lang="en-US" sz="800" dirty="0"/>
              <a:t>  licensed by </a:t>
            </a:r>
            <a:r>
              <a:rPr lang="en-US" sz="800" u="sng" dirty="0">
                <a:hlinkClick r:id="rId7"/>
              </a:rPr>
              <a:t>CC BY-SA 4.0</a:t>
            </a:r>
            <a:r>
              <a:rPr lang="en-US" sz="800" dirty="0"/>
              <a:t>.</a:t>
            </a:r>
          </a:p>
          <a:p>
            <a:pPr marL="228600" indent="-228600">
              <a:buFontTx/>
              <a:buAutoNum type="arabicPeriod" startAt="23"/>
            </a:pPr>
            <a:r>
              <a:rPr lang="en-US" sz="800" dirty="0">
                <a:hlinkClick r:id="rId8"/>
              </a:rPr>
              <a:t>Image from pexels.com</a:t>
            </a:r>
            <a:r>
              <a:rPr lang="en-US" sz="800" dirty="0"/>
              <a:t>  licensed under  </a:t>
            </a:r>
            <a:r>
              <a:rPr lang="en-US" sz="800" dirty="0">
                <a:hlinkClick r:id="rId9"/>
              </a:rPr>
              <a:t>CC0</a:t>
            </a:r>
            <a:endParaRPr lang="en-US" sz="800" dirty="0"/>
          </a:p>
          <a:p>
            <a:pPr marL="228600" indent="-228600">
              <a:buFontTx/>
              <a:buAutoNum type="arabicPeriod" startAt="23"/>
            </a:pPr>
            <a:r>
              <a:rPr lang="en-US" sz="800" u="sng" dirty="0">
                <a:hlinkClick r:id="rId5"/>
              </a:rPr>
              <a:t>26. The Intellectually Gifted</a:t>
            </a:r>
            <a:r>
              <a:rPr lang="en-US" sz="800" dirty="0"/>
              <a:t>  Boundless Psychology.  Curation and Revision. Provided by: </a:t>
            </a:r>
            <a:r>
              <a:rPr lang="en-US" sz="800" u="sng" dirty="0">
                <a:hlinkClick r:id="rId6"/>
              </a:rPr>
              <a:t>Boundless.com</a:t>
            </a:r>
            <a:r>
              <a:rPr lang="en-US" sz="800" dirty="0"/>
              <a:t>  licensed by </a:t>
            </a:r>
            <a:r>
              <a:rPr lang="en-US" sz="800" u="sng" dirty="0">
                <a:hlinkClick r:id="rId7"/>
              </a:rPr>
              <a:t>CC BY-SA 4.0</a:t>
            </a:r>
            <a:endParaRPr lang="en-US" sz="800" dirty="0"/>
          </a:p>
          <a:p>
            <a:pPr marL="228600" indent="-228600">
              <a:buAutoNum type="arabicPeriod" startAt="23"/>
            </a:pPr>
            <a:endParaRPr lang="en-US" sz="1200" dirty="0"/>
          </a:p>
        </p:txBody>
      </p:sp>
      <p:sp>
        <p:nvSpPr>
          <p:cNvPr id="3" name="TextBox 2"/>
          <p:cNvSpPr txBox="1"/>
          <p:nvPr/>
        </p:nvSpPr>
        <p:spPr>
          <a:xfrm>
            <a:off x="342025" y="426118"/>
            <a:ext cx="5642108" cy="2923877"/>
          </a:xfrm>
          <a:prstGeom prst="rect">
            <a:avLst/>
          </a:prstGeom>
          <a:solidFill>
            <a:schemeClr val="accent1">
              <a:lumMod val="20000"/>
              <a:lumOff val="80000"/>
            </a:schemeClr>
          </a:solidFill>
          <a:ln>
            <a:solidFill>
              <a:schemeClr val="accent2"/>
            </a:solidFill>
          </a:ln>
        </p:spPr>
        <p:txBody>
          <a:bodyPr wrap="square" rtlCol="0">
            <a:spAutoFit/>
          </a:bodyPr>
          <a:lstStyle/>
          <a:p>
            <a:pPr algn="ctr"/>
            <a:r>
              <a:rPr lang="en-US" sz="2000" b="1" dirty="0"/>
              <a:t>Benefits of Gifted Programs</a:t>
            </a:r>
          </a:p>
          <a:p>
            <a:pPr marL="342900" indent="-342900">
              <a:buFont typeface="Wingdings" panose="05000000000000000000" pitchFamily="2" charset="2"/>
              <a:buChar char="Ø"/>
            </a:pPr>
            <a:r>
              <a:rPr lang="en-US" dirty="0"/>
              <a:t>Gifted children often learn faster than their peers, and work more independently; they may become bored in a traditional classroom setting. </a:t>
            </a:r>
          </a:p>
          <a:p>
            <a:endParaRPr lang="en-US" dirty="0"/>
          </a:p>
          <a:p>
            <a:pPr marL="342900" indent="-342900">
              <a:buFont typeface="Wingdings" panose="05000000000000000000" pitchFamily="2" charset="2"/>
              <a:buChar char="Ø"/>
            </a:pPr>
            <a:r>
              <a:rPr lang="en-US" dirty="0"/>
              <a:t>Gifted programs keep the child engaged in learning. </a:t>
            </a:r>
          </a:p>
          <a:p>
            <a:endParaRPr lang="en-US" dirty="0"/>
          </a:p>
          <a:p>
            <a:pPr marL="342900" indent="-342900">
              <a:buFont typeface="Wingdings" panose="05000000000000000000" pitchFamily="2" charset="2"/>
              <a:buChar char="Ø"/>
            </a:pPr>
            <a:r>
              <a:rPr lang="en-US" dirty="0"/>
              <a:t>Some programs even offer gifted children college-level credit for advanced placement classes (with a passing grade on an assessment test</a:t>
            </a:r>
            <a:r>
              <a:rPr lang="en-US" sz="2000" dirty="0"/>
              <a:t>). </a:t>
            </a:r>
            <a:r>
              <a:rPr lang="en-US" sz="2000" baseline="30000" dirty="0"/>
              <a:t>23</a:t>
            </a:r>
          </a:p>
        </p:txBody>
      </p:sp>
      <p:sp>
        <p:nvSpPr>
          <p:cNvPr id="6" name="TextBox 5"/>
          <p:cNvSpPr txBox="1"/>
          <p:nvPr/>
        </p:nvSpPr>
        <p:spPr>
          <a:xfrm>
            <a:off x="6220524" y="461665"/>
            <a:ext cx="5405718" cy="2893100"/>
          </a:xfrm>
          <a:prstGeom prst="rect">
            <a:avLst/>
          </a:prstGeom>
          <a:solidFill>
            <a:schemeClr val="accent1">
              <a:lumMod val="20000"/>
              <a:lumOff val="80000"/>
            </a:schemeClr>
          </a:solidFill>
          <a:ln>
            <a:solidFill>
              <a:schemeClr val="accent1">
                <a:lumMod val="60000"/>
                <a:lumOff val="40000"/>
              </a:schemeClr>
            </a:solidFill>
          </a:ln>
        </p:spPr>
        <p:txBody>
          <a:bodyPr wrap="square" rtlCol="0">
            <a:spAutoFit/>
          </a:bodyPr>
          <a:lstStyle/>
          <a:p>
            <a:pPr algn="ctr"/>
            <a:r>
              <a:rPr lang="en-US" sz="2000" b="1" dirty="0"/>
              <a:t>Way to Implement Gifted Programs</a:t>
            </a:r>
          </a:p>
          <a:p>
            <a:pPr marL="342900" indent="-342900">
              <a:buFont typeface="Wingdings" panose="05000000000000000000" pitchFamily="2" charset="2"/>
              <a:buChar char="Ø"/>
            </a:pPr>
            <a:r>
              <a:rPr lang="en-US" dirty="0"/>
              <a:t>Allow a gifted child to skip grades. </a:t>
            </a:r>
          </a:p>
          <a:p>
            <a:endParaRPr lang="en-US" dirty="0"/>
          </a:p>
          <a:p>
            <a:pPr marL="342900" indent="-342900">
              <a:buFont typeface="Wingdings" panose="05000000000000000000" pitchFamily="2" charset="2"/>
              <a:buChar char="Ø"/>
            </a:pPr>
            <a:r>
              <a:rPr lang="en-US" dirty="0"/>
              <a:t>Keep the child in the regular classroom but provide additional assignments and opportunities for enrichment</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The child participates in a pull-out program and leaves the classroom during certain times or days for advanced classes. </a:t>
            </a:r>
            <a:r>
              <a:rPr lang="en-US" baseline="30000" dirty="0"/>
              <a:t>24</a:t>
            </a:r>
          </a:p>
        </p:txBody>
      </p:sp>
      <p:sp>
        <p:nvSpPr>
          <p:cNvPr id="4" name="TextBox 3">
            <a:extLst>
              <a:ext uri="{FF2B5EF4-FFF2-40B4-BE49-F238E27FC236}">
                <a16:creationId xmlns:a16="http://schemas.microsoft.com/office/drawing/2014/main" id="{9C0BA36E-2D87-FCAC-11F6-7D9905C92BFB}"/>
              </a:ext>
            </a:extLst>
          </p:cNvPr>
          <p:cNvSpPr txBox="1"/>
          <p:nvPr/>
        </p:nvSpPr>
        <p:spPr>
          <a:xfrm>
            <a:off x="2512945" y="3464725"/>
            <a:ext cx="7166108" cy="2308324"/>
          </a:xfrm>
          <a:prstGeom prst="rect">
            <a:avLst/>
          </a:prstGeom>
          <a:solidFill>
            <a:schemeClr val="accent1">
              <a:lumMod val="20000"/>
              <a:lumOff val="80000"/>
            </a:schemeClr>
          </a:solidFill>
          <a:ln>
            <a:solidFill>
              <a:schemeClr val="accent2">
                <a:lumMod val="60000"/>
                <a:lumOff val="40000"/>
              </a:schemeClr>
            </a:solidFill>
          </a:ln>
        </p:spPr>
        <p:txBody>
          <a:bodyPr wrap="square" rtlCol="0">
            <a:spAutoFit/>
          </a:bodyPr>
          <a:lstStyle/>
          <a:p>
            <a:pPr algn="ctr"/>
            <a:r>
              <a:rPr lang="en-US" sz="1600" b="1" dirty="0"/>
              <a:t>Disadvantages of Gifted Programs</a:t>
            </a:r>
          </a:p>
          <a:p>
            <a:pPr marL="342900" indent="-342900">
              <a:buFont typeface="Wingdings" panose="05000000000000000000" pitchFamily="2" charset="2"/>
              <a:buChar char="Ø"/>
            </a:pPr>
            <a:r>
              <a:rPr lang="en-US" sz="1600" dirty="0"/>
              <a:t>By labeling some children as "gifted" and others as "not gifted," schools can create a self-fulfilling prophecy where those who are not accepted into the program do not perform as well as those who are accepted. </a:t>
            </a:r>
          </a:p>
          <a:p>
            <a:endParaRPr lang="en-US" sz="1600" dirty="0"/>
          </a:p>
          <a:p>
            <a:pPr marL="342900" indent="-342900">
              <a:buFont typeface="Wingdings" panose="05000000000000000000" pitchFamily="2" charset="2"/>
              <a:buChar char="Ø"/>
            </a:pPr>
            <a:r>
              <a:rPr lang="en-US" sz="1600" dirty="0"/>
              <a:t>Students who are not identified as gifted are denied the benefits of enriched education. Some programs involve activities like field trips, talks from scholars, or cultural experiences, like visits to museums. These enrichment activities would benefit all children, not just the gifted. </a:t>
            </a:r>
            <a:r>
              <a:rPr lang="en-US" sz="1600" baseline="30000" dirty="0"/>
              <a:t>26</a:t>
            </a:r>
          </a:p>
        </p:txBody>
      </p:sp>
    </p:spTree>
    <p:extLst>
      <p:ext uri="{BB962C8B-B14F-4D97-AF65-F5344CB8AC3E}">
        <p14:creationId xmlns:p14="http://schemas.microsoft.com/office/powerpoint/2010/main" val="2625944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84A32A9-B6A5-4E2E-848D-10F0EAA27CC7}"/>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2" name="TextBox 1"/>
          <p:cNvSpPr txBox="1"/>
          <p:nvPr/>
        </p:nvSpPr>
        <p:spPr>
          <a:xfrm>
            <a:off x="1556483" y="28615"/>
            <a:ext cx="8630433" cy="461665"/>
          </a:xfrm>
          <a:prstGeom prst="rect">
            <a:avLst/>
          </a:prstGeom>
          <a:noFill/>
        </p:spPr>
        <p:txBody>
          <a:bodyPr wrap="square" rtlCol="0">
            <a:spAutoFit/>
          </a:bodyPr>
          <a:lstStyle/>
          <a:p>
            <a:pPr algn="ctr"/>
            <a:r>
              <a:rPr lang="en-US" sz="2400" dirty="0"/>
              <a:t>Learning Disabilities</a:t>
            </a:r>
          </a:p>
        </p:txBody>
      </p:sp>
      <p:sp>
        <p:nvSpPr>
          <p:cNvPr id="4" name="TextBox 3"/>
          <p:cNvSpPr txBox="1"/>
          <p:nvPr/>
        </p:nvSpPr>
        <p:spPr>
          <a:xfrm>
            <a:off x="466719" y="432771"/>
            <a:ext cx="10647726" cy="923330"/>
          </a:xfrm>
          <a:prstGeom prst="rect">
            <a:avLst/>
          </a:prstGeom>
          <a:noFill/>
        </p:spPr>
        <p:txBody>
          <a:bodyPr wrap="square" rtlCol="0">
            <a:spAutoFit/>
          </a:bodyPr>
          <a:lstStyle/>
          <a:p>
            <a:r>
              <a:rPr lang="en-US" dirty="0"/>
              <a:t>A </a:t>
            </a:r>
            <a:r>
              <a:rPr lang="en-US" u="sng" dirty="0"/>
              <a:t>Learning Disability (or LD)</a:t>
            </a:r>
            <a:r>
              <a:rPr lang="en-US" dirty="0"/>
              <a:t> is a specific impairment of academic learning that interferes with a specific aspect of schoolwork and that reduces a student's academic performance significantly. The student may be delayed in reading, writing, listening, speaking, or doing mathematics, but not in all of these at once.</a:t>
            </a:r>
          </a:p>
        </p:txBody>
      </p:sp>
      <p:graphicFrame>
        <p:nvGraphicFramePr>
          <p:cNvPr id="6" name="Table 5"/>
          <p:cNvGraphicFramePr>
            <a:graphicFrameLocks noGrp="1"/>
          </p:cNvGraphicFramePr>
          <p:nvPr>
            <p:extLst>
              <p:ext uri="{D42A27DB-BD31-4B8C-83A1-F6EECF244321}">
                <p14:modId xmlns:p14="http://schemas.microsoft.com/office/powerpoint/2010/main" val="2642243492"/>
              </p:ext>
            </p:extLst>
          </p:nvPr>
        </p:nvGraphicFramePr>
        <p:xfrm>
          <a:off x="346364" y="1572930"/>
          <a:ext cx="11499272" cy="2787906"/>
        </p:xfrm>
        <a:graphic>
          <a:graphicData uri="http://schemas.openxmlformats.org/drawingml/2006/table">
            <a:tbl>
              <a:tblPr firstRow="1" bandRow="1">
                <a:tableStyleId>{5C22544A-7EE6-4342-B048-85BDC9FD1C3A}</a:tableStyleId>
              </a:tblPr>
              <a:tblGrid>
                <a:gridCol w="3827944">
                  <a:extLst>
                    <a:ext uri="{9D8B030D-6E8A-4147-A177-3AD203B41FA5}">
                      <a16:colId xmlns:a16="http://schemas.microsoft.com/office/drawing/2014/main" val="20000"/>
                    </a:ext>
                  </a:extLst>
                </a:gridCol>
                <a:gridCol w="7671328">
                  <a:extLst>
                    <a:ext uri="{9D8B030D-6E8A-4147-A177-3AD203B41FA5}">
                      <a16:colId xmlns:a16="http://schemas.microsoft.com/office/drawing/2014/main" val="20001"/>
                    </a:ext>
                  </a:extLst>
                </a:gridCol>
              </a:tblGrid>
              <a:tr h="386279">
                <a:tc>
                  <a:txBody>
                    <a:bodyPr/>
                    <a:lstStyle/>
                    <a:p>
                      <a:pPr algn="ctr"/>
                      <a:r>
                        <a:rPr lang="en-US" dirty="0"/>
                        <a:t>Learning Disability</a:t>
                      </a:r>
                    </a:p>
                  </a:txBody>
                  <a:tcPr/>
                </a:tc>
                <a:tc>
                  <a:txBody>
                    <a:bodyPr/>
                    <a:lstStyle/>
                    <a:p>
                      <a:pPr algn="ctr"/>
                      <a:r>
                        <a:rPr lang="en-US" dirty="0"/>
                        <a:t>Description</a:t>
                      </a:r>
                    </a:p>
                  </a:txBody>
                  <a:tcPr/>
                </a:tc>
                <a:extLst>
                  <a:ext uri="{0D108BD9-81ED-4DB2-BD59-A6C34878D82A}">
                    <a16:rowId xmlns:a16="http://schemas.microsoft.com/office/drawing/2014/main" val="10000"/>
                  </a:ext>
                </a:extLst>
              </a:tr>
              <a:tr h="938587">
                <a:tc>
                  <a:txBody>
                    <a:bodyPr/>
                    <a:lstStyle/>
                    <a:p>
                      <a:r>
                        <a:rPr lang="en-US" dirty="0"/>
                        <a:t>Dyslexia</a:t>
                      </a:r>
                    </a:p>
                  </a:txBody>
                  <a:tcPr/>
                </a:tc>
                <a:tc>
                  <a:txBody>
                    <a:bodyPr/>
                    <a:lstStyle/>
                    <a:p>
                      <a:r>
                        <a:rPr lang="en-US" sz="1800" u="none" kern="1200" dirty="0">
                          <a:solidFill>
                            <a:schemeClr val="dk1"/>
                          </a:solidFill>
                          <a:effectLst/>
                          <a:latin typeface="+mn-lt"/>
                          <a:ea typeface="+mn-ea"/>
                          <a:cs typeface="+mn-cs"/>
                        </a:rPr>
                        <a:t>One </a:t>
                      </a:r>
                      <a:r>
                        <a:rPr lang="en-US" sz="1800" kern="1200" dirty="0">
                          <a:solidFill>
                            <a:schemeClr val="dk1"/>
                          </a:solidFill>
                          <a:effectLst/>
                          <a:latin typeface="+mn-lt"/>
                          <a:ea typeface="+mn-ea"/>
                          <a:cs typeface="+mn-cs"/>
                        </a:rPr>
                        <a:t>of the most commonly diagnosed disabilities. Refers to children with reading difficulties. The child may reverse letters, have difficulty reading from left to right, or may have problems associating letters with sounds.</a:t>
                      </a:r>
                      <a:endParaRPr lang="en-US" dirty="0"/>
                    </a:p>
                  </a:txBody>
                  <a:tcPr/>
                </a:tc>
                <a:extLst>
                  <a:ext uri="{0D108BD9-81ED-4DB2-BD59-A6C34878D82A}">
                    <a16:rowId xmlns:a16="http://schemas.microsoft.com/office/drawing/2014/main" val="10001"/>
                  </a:ext>
                </a:extLst>
              </a:tr>
              <a:tr h="1213503">
                <a:tc>
                  <a:txBody>
                    <a:bodyPr/>
                    <a:lstStyle/>
                    <a:p>
                      <a:r>
                        <a:rPr lang="en-US" sz="1800" u="none" kern="1200" dirty="0">
                          <a:solidFill>
                            <a:schemeClr val="dk1"/>
                          </a:solidFill>
                          <a:effectLst/>
                          <a:latin typeface="+mn-lt"/>
                          <a:ea typeface="+mn-ea"/>
                          <a:cs typeface="+mn-cs"/>
                        </a:rPr>
                        <a:t>Dysgraphia</a:t>
                      </a:r>
                      <a:endParaRPr lang="en-US" u="non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kern="1200" dirty="0">
                          <a:solidFill>
                            <a:schemeClr val="dk1"/>
                          </a:solidFill>
                          <a:effectLst/>
                          <a:latin typeface="+mn-lt"/>
                          <a:ea typeface="+mn-ea"/>
                          <a:cs typeface="+mn-cs"/>
                        </a:rPr>
                        <a:t>Refers </a:t>
                      </a:r>
                      <a:r>
                        <a:rPr lang="en-US" sz="1800" kern="1200" dirty="0">
                          <a:solidFill>
                            <a:schemeClr val="dk1"/>
                          </a:solidFill>
                          <a:effectLst/>
                          <a:latin typeface="+mn-lt"/>
                          <a:ea typeface="+mn-ea"/>
                          <a:cs typeface="+mn-cs"/>
                        </a:rPr>
                        <a:t>to a writing disability that is often associated with dyslexia.  Children may struggle with sounding out words and writing them phonetically or may have difficulty spelling irregular words.  There may experience trouble forming letters when using a pen or pencil. </a:t>
                      </a:r>
                      <a:r>
                        <a:rPr lang="en-US" sz="1800" kern="1200" baseline="30000" dirty="0">
                          <a:solidFill>
                            <a:schemeClr val="dk1"/>
                          </a:solidFill>
                          <a:effectLst/>
                          <a:latin typeface="+mn-lt"/>
                          <a:ea typeface="+mn-ea"/>
                          <a:cs typeface="+mn-cs"/>
                        </a:rPr>
                        <a:t>27</a:t>
                      </a:r>
                    </a:p>
                    <a:p>
                      <a:endParaRPr lang="en-US" dirty="0"/>
                    </a:p>
                  </a:txBody>
                  <a:tcPr/>
                </a:tc>
                <a:extLst>
                  <a:ext uri="{0D108BD9-81ED-4DB2-BD59-A6C34878D82A}">
                    <a16:rowId xmlns:a16="http://schemas.microsoft.com/office/drawing/2014/main" val="10002"/>
                  </a:ext>
                </a:extLst>
              </a:tr>
            </a:tbl>
          </a:graphicData>
        </a:graphic>
      </p:graphicFrame>
      <p:sp>
        <p:nvSpPr>
          <p:cNvPr id="10" name="TextBox 9"/>
          <p:cNvSpPr txBox="1"/>
          <p:nvPr/>
        </p:nvSpPr>
        <p:spPr>
          <a:xfrm>
            <a:off x="1658239" y="6020176"/>
            <a:ext cx="887552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27. </a:t>
            </a:r>
            <a:r>
              <a:rPr lang="en-US" sz="1000" u="sng" dirty="0">
                <a:latin typeface="Arial" panose="020B0604020202020204" pitchFamily="34" charset="0"/>
                <a:cs typeface="Arial" panose="020B0604020202020204" pitchFamily="34" charset="0"/>
                <a:hlinkClick r:id="rId3"/>
              </a:rPr>
              <a:t>Lifespan Development: A Psychological Perspective 2</a:t>
            </a:r>
            <a:r>
              <a:rPr lang="en-US" sz="1000" u="sng" baseline="30000" dirty="0">
                <a:latin typeface="Arial" panose="020B0604020202020204" pitchFamily="34" charset="0"/>
                <a:cs typeface="Arial" panose="020B0604020202020204" pitchFamily="34" charset="0"/>
                <a:hlinkClick r:id="rId3"/>
              </a:rPr>
              <a:t>nd</a:t>
            </a:r>
            <a:r>
              <a:rPr lang="en-US" sz="1000" dirty="0">
                <a:latin typeface="Arial" panose="020B0604020202020204" pitchFamily="34" charset="0"/>
                <a:cs typeface="Arial" panose="020B0604020202020204" pitchFamily="34" charset="0"/>
              </a:rPr>
              <a:t> Edition by Martha </a:t>
            </a:r>
            <a:r>
              <a:rPr lang="en-US" sz="1000" dirty="0" err="1">
                <a:latin typeface="Arial" panose="020B0604020202020204" pitchFamily="34" charset="0"/>
                <a:cs typeface="Arial" panose="020B0604020202020204" pitchFamily="34" charset="0"/>
              </a:rPr>
              <a:t>Lally</a:t>
            </a:r>
            <a:r>
              <a:rPr lang="en-US" sz="1000" dirty="0">
                <a:latin typeface="Arial" panose="020B0604020202020204" pitchFamily="34" charset="0"/>
                <a:cs typeface="Arial" panose="020B0604020202020204" pitchFamily="34" charset="0"/>
              </a:rPr>
              <a:t> and Suzanne Valentine-French is licensed under </a:t>
            </a:r>
            <a:r>
              <a:rPr lang="en-US" sz="1000" u="sng" dirty="0">
                <a:latin typeface="Arial" panose="020B0604020202020204" pitchFamily="34" charset="0"/>
                <a:cs typeface="Arial" panose="020B0604020202020204" pitchFamily="34" charset="0"/>
                <a:hlinkClick r:id="rId4"/>
              </a:rPr>
              <a:t>CC BY-NC-SA 3.0</a:t>
            </a:r>
            <a:r>
              <a:rPr lang="en-US" sz="1000" u="sng"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a:t>
            </a:r>
          </a:p>
        </p:txBody>
      </p:sp>
      <p:sp>
        <p:nvSpPr>
          <p:cNvPr id="12" name="TextBox 11">
            <a:extLst>
              <a:ext uri="{FF2B5EF4-FFF2-40B4-BE49-F238E27FC236}">
                <a16:creationId xmlns:a16="http://schemas.microsoft.com/office/drawing/2014/main" id="{D2A1F661-1EF0-6F10-CEA4-94C2C9372BF6}"/>
              </a:ext>
            </a:extLst>
          </p:cNvPr>
          <p:cNvSpPr txBox="1"/>
          <p:nvPr/>
        </p:nvSpPr>
        <p:spPr>
          <a:xfrm>
            <a:off x="1394691" y="4498008"/>
            <a:ext cx="8238602" cy="461665"/>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5"/>
              </a:rPr>
              <a:t>What is Dyslexia? </a:t>
            </a:r>
            <a:r>
              <a:rPr lang="en-US" sz="1200" dirty="0">
                <a:latin typeface="Arial" panose="020B0604020202020204" pitchFamily="34" charset="0"/>
                <a:cs typeface="Arial" panose="020B0604020202020204" pitchFamily="34" charset="0"/>
              </a:rPr>
              <a:t>A brief (4:34) TED-Ed talk that explains dyslexia.</a:t>
            </a: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6"/>
              </a:rPr>
              <a:t>Supporting Students with Dysgraphia </a:t>
            </a:r>
            <a:r>
              <a:rPr lang="en-US" sz="1200" dirty="0">
                <a:latin typeface="Arial" panose="020B0604020202020204" pitchFamily="34" charset="0"/>
                <a:cs typeface="Arial" panose="020B0604020202020204" pitchFamily="34" charset="0"/>
              </a:rPr>
              <a:t>discusses what dysgraphia is and how to help children with dysgraphia. </a:t>
            </a:r>
          </a:p>
        </p:txBody>
      </p:sp>
    </p:spTree>
    <p:extLst>
      <p:ext uri="{BB962C8B-B14F-4D97-AF65-F5344CB8AC3E}">
        <p14:creationId xmlns:p14="http://schemas.microsoft.com/office/powerpoint/2010/main" val="1170479212"/>
      </p:ext>
    </p:extLst>
  </p:cSld>
  <p:clrMapOvr>
    <a:masterClrMapping/>
  </p:clrMapOvr>
  <mc:AlternateContent xmlns:mc="http://schemas.openxmlformats.org/markup-compatibility/2006" xmlns:p14="http://schemas.microsoft.com/office/powerpoint/2010/main">
    <mc:Choice Requires="p14">
      <p:transition spd="slow" p14:dur="2000" advTm="121858"/>
    </mc:Choice>
    <mc:Fallback xmlns="">
      <p:transition spd="slow" advTm="12185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84A32A9-B6A5-4E2E-848D-10F0EAA27CC7}"/>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2" name="TextBox 1"/>
          <p:cNvSpPr txBox="1"/>
          <p:nvPr/>
        </p:nvSpPr>
        <p:spPr>
          <a:xfrm>
            <a:off x="1565720" y="61555"/>
            <a:ext cx="8630433" cy="523220"/>
          </a:xfrm>
          <a:prstGeom prst="rect">
            <a:avLst/>
          </a:prstGeom>
          <a:noFill/>
        </p:spPr>
        <p:txBody>
          <a:bodyPr wrap="square" rtlCol="0">
            <a:spAutoFit/>
          </a:bodyPr>
          <a:lstStyle/>
          <a:p>
            <a:pPr algn="ctr"/>
            <a:r>
              <a:rPr lang="en-US" sz="2800" dirty="0"/>
              <a:t>Learning Disabilities: Continued</a:t>
            </a:r>
          </a:p>
        </p:txBody>
      </p:sp>
      <p:sp>
        <p:nvSpPr>
          <p:cNvPr id="5" name="TextBox 4"/>
          <p:cNvSpPr txBox="1"/>
          <p:nvPr/>
        </p:nvSpPr>
        <p:spPr>
          <a:xfrm>
            <a:off x="96033" y="5913359"/>
            <a:ext cx="11999934"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28. </a:t>
            </a:r>
            <a:r>
              <a:rPr lang="en-US" sz="1000" u="sng" dirty="0">
                <a:latin typeface="Arial" panose="020B0604020202020204" pitchFamily="34" charset="0"/>
                <a:cs typeface="Arial" panose="020B0604020202020204" pitchFamily="34" charset="0"/>
                <a:hlinkClick r:id="rId3"/>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4"/>
              </a:rPr>
              <a:t>CC BY 4.0</a:t>
            </a:r>
            <a:r>
              <a:rPr lang="en-US" sz="1000" u="sng" dirty="0">
                <a:latin typeface="Arial" panose="020B0604020202020204" pitchFamily="34" charset="0"/>
                <a:cs typeface="Arial" panose="020B0604020202020204" pitchFamily="34" charset="0"/>
              </a:rPr>
              <a:t>  (MODIFIED BY Marie Parnes)</a:t>
            </a:r>
            <a:endParaRPr lang="en-US" sz="1000" dirty="0">
              <a:latin typeface="Arial" panose="020B060402020202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903693740"/>
              </p:ext>
            </p:extLst>
          </p:nvPr>
        </p:nvGraphicFramePr>
        <p:xfrm>
          <a:off x="96033" y="714540"/>
          <a:ext cx="11999934" cy="4176967"/>
        </p:xfrm>
        <a:graphic>
          <a:graphicData uri="http://schemas.openxmlformats.org/drawingml/2006/table">
            <a:tbl>
              <a:tblPr firstRow="1" bandRow="1">
                <a:tableStyleId>{5C22544A-7EE6-4342-B048-85BDC9FD1C3A}</a:tableStyleId>
              </a:tblPr>
              <a:tblGrid>
                <a:gridCol w="3198804">
                  <a:extLst>
                    <a:ext uri="{9D8B030D-6E8A-4147-A177-3AD203B41FA5}">
                      <a16:colId xmlns:a16="http://schemas.microsoft.com/office/drawing/2014/main" val="20000"/>
                    </a:ext>
                  </a:extLst>
                </a:gridCol>
                <a:gridCol w="8801130">
                  <a:extLst>
                    <a:ext uri="{9D8B030D-6E8A-4147-A177-3AD203B41FA5}">
                      <a16:colId xmlns:a16="http://schemas.microsoft.com/office/drawing/2014/main" val="20001"/>
                    </a:ext>
                  </a:extLst>
                </a:gridCol>
              </a:tblGrid>
              <a:tr h="275573">
                <a:tc>
                  <a:txBody>
                    <a:bodyPr/>
                    <a:lstStyle/>
                    <a:p>
                      <a:pPr algn="ctr"/>
                      <a:r>
                        <a:rPr lang="en-US" dirty="0"/>
                        <a:t>Learning Disability</a:t>
                      </a:r>
                    </a:p>
                  </a:txBody>
                  <a:tcPr/>
                </a:tc>
                <a:tc>
                  <a:txBody>
                    <a:bodyPr/>
                    <a:lstStyle/>
                    <a:p>
                      <a:pPr algn="ctr"/>
                      <a:r>
                        <a:rPr lang="en-US" dirty="0"/>
                        <a:t>Description</a:t>
                      </a:r>
                    </a:p>
                  </a:txBody>
                  <a:tcPr/>
                </a:tc>
                <a:extLst>
                  <a:ext uri="{0D108BD9-81ED-4DB2-BD59-A6C34878D82A}">
                    <a16:rowId xmlns:a16="http://schemas.microsoft.com/office/drawing/2014/main" val="10000"/>
                  </a:ext>
                </a:extLst>
              </a:tr>
              <a:tr h="648480">
                <a:tc>
                  <a:txBody>
                    <a:bodyPr/>
                    <a:lstStyle/>
                    <a:p>
                      <a:r>
                        <a:rPr lang="en-US" sz="1800" u="none" kern="1200" dirty="0">
                          <a:solidFill>
                            <a:schemeClr val="dk1"/>
                          </a:solidFill>
                          <a:effectLst/>
                          <a:latin typeface="+mn-lt"/>
                          <a:ea typeface="+mn-ea"/>
                          <a:cs typeface="+mn-cs"/>
                        </a:rPr>
                        <a:t>Dyscalculia</a:t>
                      </a:r>
                      <a:endParaRPr lang="en-US" u="none" dirty="0"/>
                    </a:p>
                  </a:txBody>
                  <a:tcPr/>
                </a:tc>
                <a:tc>
                  <a:txBody>
                    <a:bodyPr/>
                    <a:lstStyle/>
                    <a:p>
                      <a:r>
                        <a:rPr lang="en-US" sz="1600" kern="1200" dirty="0">
                          <a:solidFill>
                            <a:schemeClr val="dk1"/>
                          </a:solidFill>
                          <a:effectLst/>
                          <a:latin typeface="+mn-lt"/>
                          <a:ea typeface="+mn-ea"/>
                          <a:cs typeface="+mn-cs"/>
                        </a:rPr>
                        <a:t>Children with average intelligence who exhibit poor academic performance in mathematics. </a:t>
                      </a:r>
                      <a:endParaRPr lang="en-US" sz="1600" baseline="30000" dirty="0"/>
                    </a:p>
                  </a:txBody>
                  <a:tcPr/>
                </a:tc>
                <a:extLst>
                  <a:ext uri="{0D108BD9-81ED-4DB2-BD59-A6C34878D82A}">
                    <a16:rowId xmlns:a16="http://schemas.microsoft.com/office/drawing/2014/main" val="10001"/>
                  </a:ext>
                </a:extLst>
              </a:tr>
              <a:tr h="1027134">
                <a:tc>
                  <a:txBody>
                    <a:bodyPr/>
                    <a:lstStyle/>
                    <a:p>
                      <a:r>
                        <a:rPr lang="en-US" u="none" dirty="0"/>
                        <a:t>Dyspraxia / </a:t>
                      </a:r>
                      <a:r>
                        <a:rPr lang="en-US" sz="1800" u="none" kern="1200" dirty="0">
                          <a:solidFill>
                            <a:schemeClr val="dk1"/>
                          </a:solidFill>
                          <a:effectLst/>
                          <a:latin typeface="+mn-lt"/>
                          <a:ea typeface="+mn-ea"/>
                          <a:cs typeface="+mn-cs"/>
                        </a:rPr>
                        <a:t>D</a:t>
                      </a:r>
                      <a:r>
                        <a:rPr lang="en-US" sz="1800" kern="1200" dirty="0">
                          <a:solidFill>
                            <a:schemeClr val="dk1"/>
                          </a:solidFill>
                          <a:effectLst/>
                          <a:latin typeface="+mn-lt"/>
                          <a:ea typeface="+mn-ea"/>
                          <a:cs typeface="+mn-cs"/>
                        </a:rPr>
                        <a:t>evelopmental Coordination Disorder DCD</a:t>
                      </a:r>
                      <a:endParaRPr lang="en-US" u="non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kern="1200" dirty="0">
                          <a:solidFill>
                            <a:schemeClr val="dk1"/>
                          </a:solidFill>
                          <a:effectLst/>
                          <a:latin typeface="+mn-lt"/>
                          <a:ea typeface="+mn-ea"/>
                          <a:cs typeface="+mn-cs"/>
                        </a:rPr>
                        <a:t>Children with average intellectual ability</a:t>
                      </a:r>
                      <a:r>
                        <a:rPr lang="en-US" sz="1600" kern="1200" dirty="0">
                          <a:solidFill>
                            <a:schemeClr val="dk1"/>
                          </a:solidFill>
                          <a:effectLst/>
                          <a:latin typeface="+mn-lt"/>
                          <a:ea typeface="+mn-ea"/>
                          <a:cs typeface="+mn-cs"/>
                        </a:rPr>
                        <a:t> who struggle with everyday tasks that require coordination. </a:t>
                      </a:r>
                    </a:p>
                    <a:p>
                      <a:endParaRPr lang="en-US" sz="1600" dirty="0"/>
                    </a:p>
                  </a:txBody>
                  <a:tcPr/>
                </a:tc>
                <a:extLst>
                  <a:ext uri="{0D108BD9-81ED-4DB2-BD59-A6C34878D82A}">
                    <a16:rowId xmlns:a16="http://schemas.microsoft.com/office/drawing/2014/main" val="10002"/>
                  </a:ext>
                </a:extLst>
              </a:tr>
              <a:tr h="1312633">
                <a:tc>
                  <a:txBody>
                    <a:bodyPr/>
                    <a:lstStyle/>
                    <a:p>
                      <a:r>
                        <a:rPr lang="en-US" sz="1800" u="none" kern="1200" dirty="0">
                          <a:solidFill>
                            <a:schemeClr val="dk1"/>
                          </a:solidFill>
                          <a:effectLst/>
                          <a:latin typeface="+mn-lt"/>
                          <a:ea typeface="+mn-ea"/>
                          <a:cs typeface="+mn-cs"/>
                        </a:rPr>
                        <a:t>Auditory Processing Disorder</a:t>
                      </a:r>
                      <a:r>
                        <a:rPr lang="en-US" sz="1800" u="none" kern="1200" baseline="0" dirty="0">
                          <a:solidFill>
                            <a:schemeClr val="dk1"/>
                          </a:solidFill>
                          <a:effectLst/>
                          <a:latin typeface="+mn-lt"/>
                          <a:ea typeface="+mn-ea"/>
                          <a:cs typeface="+mn-cs"/>
                        </a:rPr>
                        <a:t> (APD)</a:t>
                      </a:r>
                      <a:endParaRPr lang="en-US" u="non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kern="1200" dirty="0">
                          <a:solidFill>
                            <a:schemeClr val="dk1"/>
                          </a:solidFill>
                          <a:effectLst/>
                          <a:latin typeface="+mn-lt"/>
                          <a:ea typeface="+mn-ea"/>
                          <a:cs typeface="+mn-cs"/>
                        </a:rPr>
                        <a:t>Children with a </a:t>
                      </a:r>
                      <a:r>
                        <a:rPr lang="en-US" sz="1600" kern="1200" dirty="0">
                          <a:solidFill>
                            <a:schemeClr val="dk1"/>
                          </a:solidFill>
                          <a:effectLst/>
                          <a:latin typeface="+mn-lt"/>
                          <a:ea typeface="+mn-ea"/>
                          <a:cs typeface="+mn-cs"/>
                        </a:rPr>
                        <a:t>processing deficit in the auditory modality</a:t>
                      </a:r>
                    </a:p>
                  </a:txBody>
                  <a:tcPr/>
                </a:tc>
                <a:extLst>
                  <a:ext uri="{0D108BD9-81ED-4DB2-BD59-A6C34878D82A}">
                    <a16:rowId xmlns:a16="http://schemas.microsoft.com/office/drawing/2014/main" val="10003"/>
                  </a:ext>
                </a:extLst>
              </a:tr>
              <a:tr h="819012">
                <a:tc>
                  <a:txBody>
                    <a:bodyPr/>
                    <a:lstStyle/>
                    <a:p>
                      <a:r>
                        <a:rPr lang="en-US" sz="1800" u="none" kern="1200" dirty="0">
                          <a:solidFill>
                            <a:schemeClr val="dk1"/>
                          </a:solidFill>
                          <a:effectLst/>
                          <a:latin typeface="+mn-lt"/>
                          <a:ea typeface="+mn-ea"/>
                          <a:cs typeface="+mn-cs"/>
                        </a:rPr>
                        <a:t>Visual Processing Disorder (VPD)</a:t>
                      </a:r>
                      <a:endParaRPr lang="en-US" u="non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kern="1200" dirty="0">
                          <a:solidFill>
                            <a:schemeClr val="dk1"/>
                          </a:solidFill>
                          <a:effectLst/>
                          <a:latin typeface="+mn-lt"/>
                          <a:ea typeface="+mn-ea"/>
                          <a:cs typeface="+mn-cs"/>
                        </a:rPr>
                        <a:t>Children who have difficulty </a:t>
                      </a:r>
                      <a:r>
                        <a:rPr lang="en-US" sz="1600" kern="1200" dirty="0">
                          <a:solidFill>
                            <a:schemeClr val="dk1"/>
                          </a:solidFill>
                          <a:effectLst/>
                          <a:latin typeface="+mn-lt"/>
                          <a:ea typeface="+mn-ea"/>
                          <a:cs typeface="+mn-cs"/>
                        </a:rPr>
                        <a:t>processing or interpreting visual information. Children with visual processing issues may have difficulty telling the difference between two shapes or finding a specific piece of information on a page.  </a:t>
                      </a:r>
                      <a:r>
                        <a:rPr lang="en-US" sz="1600" kern="1200" baseline="30000" dirty="0">
                          <a:solidFill>
                            <a:schemeClr val="dk1"/>
                          </a:solidFill>
                          <a:effectLst/>
                          <a:latin typeface="+mn-lt"/>
                          <a:ea typeface="+mn-ea"/>
                          <a:cs typeface="+mn-cs"/>
                        </a:rPr>
                        <a:t>28</a:t>
                      </a:r>
                    </a:p>
                  </a:txBody>
                  <a:tcPr/>
                </a:tc>
                <a:extLst>
                  <a:ext uri="{0D108BD9-81ED-4DB2-BD59-A6C34878D82A}">
                    <a16:rowId xmlns:a16="http://schemas.microsoft.com/office/drawing/2014/main" val="10004"/>
                  </a:ext>
                </a:extLst>
              </a:tr>
            </a:tbl>
          </a:graphicData>
        </a:graphic>
      </p:graphicFrame>
      <p:sp>
        <p:nvSpPr>
          <p:cNvPr id="3" name="TextBox 2">
            <a:extLst>
              <a:ext uri="{FF2B5EF4-FFF2-40B4-BE49-F238E27FC236}">
                <a16:creationId xmlns:a16="http://schemas.microsoft.com/office/drawing/2014/main" id="{91AC4E95-0B0F-B39D-8D0B-7409715800B6}"/>
              </a:ext>
            </a:extLst>
          </p:cNvPr>
          <p:cNvSpPr txBox="1"/>
          <p:nvPr/>
        </p:nvSpPr>
        <p:spPr>
          <a:xfrm>
            <a:off x="96033" y="4942334"/>
            <a:ext cx="12095967" cy="1015663"/>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5"/>
              </a:rPr>
              <a:t>Dyscalculia: Numberphile</a:t>
            </a:r>
            <a:r>
              <a:rPr lang="en-US" sz="1200" dirty="0">
                <a:latin typeface="Arial" panose="020B0604020202020204" pitchFamily="34" charset="0"/>
                <a:cs typeface="Arial" panose="020B0604020202020204" pitchFamily="34" charset="0"/>
              </a:rPr>
              <a:t>: A cognitive neuropsychologist discusses dyscalculia and his research on dyscalculia.  I know that this video is bit longer than usual, but I think you will find it quite interesting.</a:t>
            </a: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6"/>
              </a:rPr>
              <a:t>Dyspraxia: James’ Story – NHS</a:t>
            </a:r>
            <a:r>
              <a:rPr lang="en-US" sz="1200" dirty="0">
                <a:latin typeface="Arial" panose="020B0604020202020204" pitchFamily="34" charset="0"/>
                <a:cs typeface="Arial" panose="020B0604020202020204" pitchFamily="34" charset="0"/>
              </a:rPr>
              <a:t>: Meet James and his Mom, who describes her son's symptoms and the methods used  to improve his condition.</a:t>
            </a:r>
          </a:p>
          <a:p>
            <a:r>
              <a:rPr lang="en-US" sz="1200" dirty="0">
                <a:latin typeface="Arial" panose="020B0604020202020204" pitchFamily="34" charset="0"/>
                <a:cs typeface="Arial" panose="020B0604020202020204" pitchFamily="34" charset="0"/>
              </a:rPr>
              <a:t>Video 3. </a:t>
            </a:r>
            <a:r>
              <a:rPr lang="en-US" sz="1200" dirty="0">
                <a:latin typeface="Arial" panose="020B0604020202020204" pitchFamily="34" charset="0"/>
                <a:cs typeface="Arial" panose="020B0604020202020204" pitchFamily="34" charset="0"/>
                <a:hlinkClick r:id="rId7"/>
              </a:rPr>
              <a:t>Central Auditory Processing Disorder (CAPD)</a:t>
            </a:r>
            <a:r>
              <a:rPr lang="en-US" sz="1200" dirty="0">
                <a:latin typeface="Arial" panose="020B0604020202020204" pitchFamily="34" charset="0"/>
                <a:cs typeface="Arial" panose="020B0604020202020204" pitchFamily="34" charset="0"/>
              </a:rPr>
              <a:t>: Discusses CAPD, its effects, and what can be done to help people with CAPD.</a:t>
            </a:r>
          </a:p>
          <a:p>
            <a:r>
              <a:rPr lang="en-US" sz="1200" dirty="0">
                <a:latin typeface="Arial" panose="020B0604020202020204" pitchFamily="34" charset="0"/>
                <a:cs typeface="Arial" panose="020B0604020202020204" pitchFamily="34" charset="0"/>
              </a:rPr>
              <a:t>Video 4. </a:t>
            </a:r>
            <a:r>
              <a:rPr lang="en-US" sz="1200" dirty="0">
                <a:latin typeface="Arial" panose="020B0604020202020204" pitchFamily="34" charset="0"/>
                <a:cs typeface="Arial" panose="020B0604020202020204" pitchFamily="34" charset="0"/>
                <a:hlinkClick r:id="rId8"/>
              </a:rPr>
              <a:t>Visual Discrimination</a:t>
            </a:r>
            <a:r>
              <a:rPr lang="en-US" sz="1200" dirty="0">
                <a:latin typeface="Arial" panose="020B0604020202020204" pitchFamily="34" charset="0"/>
                <a:cs typeface="Arial" panose="020B0604020202020204" pitchFamily="34" charset="0"/>
              </a:rPr>
              <a:t>: Explanation and Discussion.</a:t>
            </a:r>
          </a:p>
        </p:txBody>
      </p:sp>
    </p:spTree>
    <p:extLst>
      <p:ext uri="{BB962C8B-B14F-4D97-AF65-F5344CB8AC3E}">
        <p14:creationId xmlns:p14="http://schemas.microsoft.com/office/powerpoint/2010/main" val="558327051"/>
      </p:ext>
    </p:extLst>
  </p:cSld>
  <p:clrMapOvr>
    <a:masterClrMapping/>
  </p:clrMapOvr>
  <mc:AlternateContent xmlns:mc="http://schemas.openxmlformats.org/markup-compatibility/2006" xmlns:p14="http://schemas.microsoft.com/office/powerpoint/2010/main">
    <mc:Choice Requires="p14">
      <p:transition spd="slow" p14:dur="2000" advTm="65086"/>
    </mc:Choice>
    <mc:Fallback xmlns="">
      <p:transition spd="slow" advTm="6508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441E0-7523-40C1-A75A-97DC132D79B8}"/>
              </a:ext>
            </a:extLst>
          </p:cNvPr>
          <p:cNvSpPr txBox="1">
            <a:spLocks/>
          </p:cNvSpPr>
          <p:nvPr/>
        </p:nvSpPr>
        <p:spPr>
          <a:xfrm>
            <a:off x="563418" y="0"/>
            <a:ext cx="1106516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Children with Disabilities:  Legislation</a:t>
            </a:r>
          </a:p>
        </p:txBody>
      </p:sp>
      <p:graphicFrame>
        <p:nvGraphicFramePr>
          <p:cNvPr id="3" name="Table 2"/>
          <p:cNvGraphicFramePr>
            <a:graphicFrameLocks noGrp="1"/>
          </p:cNvGraphicFramePr>
          <p:nvPr>
            <p:extLst>
              <p:ext uri="{D42A27DB-BD31-4B8C-83A1-F6EECF244321}">
                <p14:modId xmlns:p14="http://schemas.microsoft.com/office/powerpoint/2010/main" val="2779899364"/>
              </p:ext>
            </p:extLst>
          </p:nvPr>
        </p:nvGraphicFramePr>
        <p:xfrm>
          <a:off x="393341" y="1047632"/>
          <a:ext cx="11699309" cy="4485640"/>
        </p:xfrm>
        <a:graphic>
          <a:graphicData uri="http://schemas.openxmlformats.org/drawingml/2006/table">
            <a:tbl>
              <a:tblPr firstRow="1" bandRow="1">
                <a:tableStyleId>{5C22544A-7EE6-4342-B048-85BDC9FD1C3A}</a:tableStyleId>
              </a:tblPr>
              <a:tblGrid>
                <a:gridCol w="3542164">
                  <a:extLst>
                    <a:ext uri="{9D8B030D-6E8A-4147-A177-3AD203B41FA5}">
                      <a16:colId xmlns:a16="http://schemas.microsoft.com/office/drawing/2014/main" val="20000"/>
                    </a:ext>
                  </a:extLst>
                </a:gridCol>
                <a:gridCol w="8157145">
                  <a:extLst>
                    <a:ext uri="{9D8B030D-6E8A-4147-A177-3AD203B41FA5}">
                      <a16:colId xmlns:a16="http://schemas.microsoft.com/office/drawing/2014/main" val="20001"/>
                    </a:ext>
                  </a:extLst>
                </a:gridCol>
              </a:tblGrid>
              <a:tr h="370840">
                <a:tc>
                  <a:txBody>
                    <a:bodyPr/>
                    <a:lstStyle/>
                    <a:p>
                      <a:pPr algn="ctr"/>
                      <a:r>
                        <a:rPr lang="en-US" dirty="0"/>
                        <a:t>Legislation</a:t>
                      </a:r>
                    </a:p>
                  </a:txBody>
                  <a:tcPr/>
                </a:tc>
                <a:tc>
                  <a:txBody>
                    <a:bodyPr/>
                    <a:lstStyle/>
                    <a:p>
                      <a:pPr algn="ctr"/>
                      <a:r>
                        <a:rPr lang="en-US" dirty="0"/>
                        <a:t>Description</a:t>
                      </a:r>
                    </a:p>
                  </a:txBody>
                  <a:tcPr/>
                </a:tc>
                <a:extLst>
                  <a:ext uri="{0D108BD9-81ED-4DB2-BD59-A6C34878D82A}">
                    <a16:rowId xmlns:a16="http://schemas.microsoft.com/office/drawing/2014/main" val="10000"/>
                  </a:ext>
                </a:extLst>
              </a:tr>
              <a:tr h="370840">
                <a:tc>
                  <a:txBody>
                    <a:bodyPr/>
                    <a:lstStyle/>
                    <a:p>
                      <a:r>
                        <a:rPr lang="en-US" sz="1800" b="1" kern="1200" dirty="0">
                          <a:solidFill>
                            <a:schemeClr val="dk1"/>
                          </a:solidFill>
                          <a:effectLst/>
                          <a:latin typeface="+mn-lt"/>
                          <a:ea typeface="+mn-ea"/>
                          <a:cs typeface="+mn-cs"/>
                        </a:rPr>
                        <a:t>Rehabilitation Act of 1973, Section 504</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This law, the first of its kind, required that individuals with disabilities be accommodated in any program or activity that receives Federal funding (PL 93-112, 1973).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effectLst/>
                        <a:latin typeface="+mn-lt"/>
                        <a:ea typeface="+mn-ea"/>
                        <a:cs typeface="+mn-cs"/>
                      </a:endParaRPr>
                    </a:p>
                  </a:txBody>
                  <a:tcPr/>
                </a:tc>
                <a:extLst>
                  <a:ext uri="{0D108BD9-81ED-4DB2-BD59-A6C34878D82A}">
                    <a16:rowId xmlns:a16="http://schemas.microsoft.com/office/drawing/2014/main" val="10001"/>
                  </a:ext>
                </a:extLst>
              </a:tr>
              <a:tr h="370840">
                <a:tc>
                  <a:txBody>
                    <a:bodyPr/>
                    <a:lstStyle/>
                    <a:p>
                      <a:r>
                        <a:rPr lang="en-US" sz="1800" b="1" kern="1200" dirty="0">
                          <a:solidFill>
                            <a:schemeClr val="dk1"/>
                          </a:solidFill>
                          <a:effectLst/>
                          <a:latin typeface="+mn-lt"/>
                          <a:ea typeface="+mn-ea"/>
                          <a:cs typeface="+mn-cs"/>
                        </a:rPr>
                        <a:t>Americans with Disabilities Act of 1990 (or ADA)</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This legislation also prohibited discrimination on the basis of disability, just as Section 504 of the Rehabilitation Act had done (PL 101-336, 1990). Although the ADA also applies to all people (not just to students), its provisions are more specific and “stronger” than those of Section 504. In particular, ADA extends to all employment and jobs, not just those receiving Federal funding. It also specifically requires accommodations to be made in public facilities such as with buses, restrooms, and telephones.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effectLst/>
                        <a:latin typeface="+mn-lt"/>
                        <a:ea typeface="+mn-ea"/>
                        <a:cs typeface="+mn-cs"/>
                      </a:endParaRPr>
                    </a:p>
                  </a:txBody>
                  <a:tcPr/>
                </a:tc>
                <a:extLst>
                  <a:ext uri="{0D108BD9-81ED-4DB2-BD59-A6C34878D82A}">
                    <a16:rowId xmlns:a16="http://schemas.microsoft.com/office/drawing/2014/main" val="10002"/>
                  </a:ext>
                </a:extLst>
              </a:tr>
              <a:tr h="370840">
                <a:tc>
                  <a:txBody>
                    <a:bodyPr/>
                    <a:lstStyle/>
                    <a:p>
                      <a:r>
                        <a:rPr lang="en-US" sz="1800" b="1" kern="1200" dirty="0">
                          <a:solidFill>
                            <a:schemeClr val="dk1"/>
                          </a:solidFill>
                          <a:effectLst/>
                          <a:latin typeface="+mn-lt"/>
                          <a:ea typeface="+mn-ea"/>
                          <a:cs typeface="+mn-cs"/>
                        </a:rPr>
                        <a:t>Individuals with Disabilities Education Act (or IDEA)</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As its name implied, this legislation was more focused on education than either Section 504 or ADA. It was first passed in 1975, reauthorized in 2004 (PL 108-446, 2004), and most recently amended in 2015 through Public Law 114-95, as Every Student Succeeds Act (United States Department of Education, 2017). In its current form, the law guarantees the following rights related to education for anyone with a disability from birth to age 21.</a:t>
                      </a:r>
                      <a:r>
                        <a:rPr lang="en-US" sz="1400" b="1" kern="1200" dirty="0">
                          <a:solidFill>
                            <a:schemeClr val="dk1"/>
                          </a:solidFill>
                          <a:effectLst/>
                          <a:latin typeface="+mn-lt"/>
                          <a:ea typeface="+mn-ea"/>
                          <a:cs typeface="+mn-cs"/>
                        </a:rPr>
                        <a:t>). </a:t>
                      </a:r>
                      <a:r>
                        <a:rPr lang="en-US" sz="1400" b="1" kern="1200" baseline="30000" dirty="0">
                          <a:solidFill>
                            <a:schemeClr val="dk1"/>
                          </a:solidFill>
                          <a:effectLst/>
                          <a:latin typeface="+mn-lt"/>
                          <a:ea typeface="+mn-ea"/>
                          <a:cs typeface="+mn-cs"/>
                        </a:rPr>
                        <a:t> 29</a:t>
                      </a:r>
                      <a:endParaRPr lang="en-US" sz="1400" kern="1200" baseline="30000" dirty="0">
                        <a:solidFill>
                          <a:schemeClr val="dk1"/>
                        </a:solidFill>
                        <a:effectLst/>
                        <a:latin typeface="+mn-lt"/>
                        <a:ea typeface="+mn-ea"/>
                        <a:cs typeface="+mn-cs"/>
                      </a:endParaRPr>
                    </a:p>
                  </a:txBody>
                  <a:tcPr/>
                </a:tc>
                <a:extLst>
                  <a:ext uri="{0D108BD9-81ED-4DB2-BD59-A6C34878D82A}">
                    <a16:rowId xmlns:a16="http://schemas.microsoft.com/office/drawing/2014/main" val="10003"/>
                  </a:ext>
                </a:extLst>
              </a:tr>
            </a:tbl>
          </a:graphicData>
        </a:graphic>
      </p:graphicFrame>
      <p:sp>
        <p:nvSpPr>
          <p:cNvPr id="4" name="TextBox 3"/>
          <p:cNvSpPr txBox="1"/>
          <p:nvPr/>
        </p:nvSpPr>
        <p:spPr>
          <a:xfrm>
            <a:off x="393341" y="5863477"/>
            <a:ext cx="11724361" cy="307777"/>
          </a:xfrm>
          <a:prstGeom prst="rect">
            <a:avLst/>
          </a:prstGeom>
          <a:noFill/>
        </p:spPr>
        <p:txBody>
          <a:bodyPr wrap="square" rtlCol="0">
            <a:spAutoFit/>
          </a:bodyPr>
          <a:lstStyle/>
          <a:p>
            <a:r>
              <a:rPr lang="en-US" sz="1400" dirty="0"/>
              <a:t>29. </a:t>
            </a:r>
            <a:r>
              <a:rPr lang="en-US" sz="1200" u="sng" dirty="0">
                <a:latin typeface="Arial" panose="020B0604020202020204" pitchFamily="34" charset="0"/>
                <a:cs typeface="Arial" panose="020B0604020202020204" pitchFamily="34" charset="0"/>
                <a:hlinkClick r:id="rId3"/>
              </a:rPr>
              <a:t>Lifespan Development: A Psychological Perspective 2</a:t>
            </a:r>
            <a:r>
              <a:rPr lang="en-US" sz="1200" u="sng" baseline="30000" dirty="0">
                <a:latin typeface="Arial" panose="020B0604020202020204" pitchFamily="34" charset="0"/>
                <a:cs typeface="Arial" panose="020B0604020202020204" pitchFamily="34" charset="0"/>
                <a:hlinkClick r:id="rId3"/>
              </a:rPr>
              <a:t>nd</a:t>
            </a:r>
            <a:r>
              <a:rPr lang="en-US" sz="1200" dirty="0">
                <a:latin typeface="Arial" panose="020B0604020202020204" pitchFamily="34" charset="0"/>
                <a:cs typeface="Arial" panose="020B0604020202020204" pitchFamily="34" charset="0"/>
              </a:rPr>
              <a:t> Edition by Martha </a:t>
            </a:r>
            <a:r>
              <a:rPr lang="en-US" sz="1200" dirty="0" err="1">
                <a:latin typeface="Arial" panose="020B0604020202020204" pitchFamily="34" charset="0"/>
                <a:cs typeface="Arial" panose="020B0604020202020204" pitchFamily="34" charset="0"/>
              </a:rPr>
              <a:t>Lally</a:t>
            </a:r>
            <a:r>
              <a:rPr lang="en-US" sz="1200" dirty="0">
                <a:latin typeface="Arial" panose="020B0604020202020204" pitchFamily="34" charset="0"/>
                <a:cs typeface="Arial" panose="020B0604020202020204" pitchFamily="34" charset="0"/>
              </a:rPr>
              <a:t> and Suzanne Valentine-French is licensed under </a:t>
            </a:r>
            <a:r>
              <a:rPr lang="en-US" sz="1200" u="sng" dirty="0">
                <a:latin typeface="Arial" panose="020B0604020202020204" pitchFamily="34" charset="0"/>
                <a:cs typeface="Arial" panose="020B0604020202020204" pitchFamily="34" charset="0"/>
                <a:hlinkClick r:id="rId4"/>
              </a:rPr>
              <a:t>CC BY-NC-SA 3.0</a:t>
            </a:r>
            <a:r>
              <a:rPr lang="en-US" sz="1200" u="sng"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282898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47AA1D6-F130-4727-A4D0-1DD3EC3FFF96}"/>
              </a:ext>
            </a:extLst>
          </p:cNvPr>
          <p:cNvSpPr txBox="1">
            <a:spLocks/>
          </p:cNvSpPr>
          <p:nvPr/>
        </p:nvSpPr>
        <p:spPr>
          <a:xfrm>
            <a:off x="175491" y="-1"/>
            <a:ext cx="12127344" cy="3743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Creativity and Intelligence:  Two Models of Creativity</a:t>
            </a:r>
          </a:p>
        </p:txBody>
      </p:sp>
      <p:sp>
        <p:nvSpPr>
          <p:cNvPr id="2" name="TextBox 1"/>
          <p:cNvSpPr txBox="1"/>
          <p:nvPr/>
        </p:nvSpPr>
        <p:spPr>
          <a:xfrm>
            <a:off x="174156" y="4601575"/>
            <a:ext cx="6011664" cy="1569660"/>
          </a:xfrm>
          <a:prstGeom prst="rect">
            <a:avLst/>
          </a:prstGeom>
          <a:noFill/>
        </p:spPr>
        <p:txBody>
          <a:bodyPr wrap="square" rtlCol="0">
            <a:spAutoFit/>
          </a:bodyPr>
          <a:lstStyle/>
          <a:p>
            <a:r>
              <a:rPr lang="en-US" sz="1600" dirty="0"/>
              <a:t>Places creativity at the interplay of four distinct strands, i.e., </a:t>
            </a:r>
            <a:r>
              <a:rPr lang="en-US" sz="1600" i="1" dirty="0"/>
              <a:t>process</a:t>
            </a:r>
            <a:r>
              <a:rPr lang="en-US" sz="1600" dirty="0"/>
              <a:t> (the different stages of a creative activity), </a:t>
            </a:r>
            <a:r>
              <a:rPr lang="en-US" sz="1600" i="1" dirty="0"/>
              <a:t>person</a:t>
            </a:r>
            <a:r>
              <a:rPr lang="en-US" sz="1600" dirty="0"/>
              <a:t> (the characteristics of individuals), </a:t>
            </a:r>
            <a:r>
              <a:rPr lang="en-US" sz="1600" i="1" dirty="0"/>
              <a:t>press</a:t>
            </a:r>
            <a:r>
              <a:rPr lang="en-US" sz="1600" dirty="0"/>
              <a:t> (the qualities of the environment where creativity happens), and </a:t>
            </a:r>
            <a:r>
              <a:rPr lang="en-US" sz="1600" i="1" dirty="0"/>
              <a:t>product</a:t>
            </a:r>
            <a:r>
              <a:rPr lang="en-US" sz="1600" dirty="0"/>
              <a:t> (the tangible or intangible outcomes of the creative process). Rhodes’ classification has become a major framework for the holistic exploration of creativity. </a:t>
            </a:r>
            <a:r>
              <a:rPr lang="en-US" sz="1600" baseline="30000" dirty="0"/>
              <a:t>30</a:t>
            </a:r>
          </a:p>
        </p:txBody>
      </p:sp>
      <p:sp>
        <p:nvSpPr>
          <p:cNvPr id="9" name="TextBox 8"/>
          <p:cNvSpPr txBox="1"/>
          <p:nvPr/>
        </p:nvSpPr>
        <p:spPr>
          <a:xfrm>
            <a:off x="6966524" y="5604540"/>
            <a:ext cx="4747491" cy="707886"/>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30. Image retrieved from </a:t>
            </a:r>
            <a:r>
              <a:rPr lang="en-US" sz="1000" u="sng" dirty="0">
                <a:latin typeface="Arial" panose="020B0604020202020204" pitchFamily="34" charset="0"/>
                <a:cs typeface="Arial" panose="020B0604020202020204" pitchFamily="34" charset="0"/>
                <a:hlinkClick r:id="rId3"/>
              </a:rPr>
              <a:t>On the Edge Between Digital and Physical:  Materials to Enhance Creativity in Children.  An Application to Atypical Development</a:t>
            </a:r>
            <a:r>
              <a:rPr lang="en-US" sz="1000" dirty="0">
                <a:latin typeface="Arial" panose="020B0604020202020204" pitchFamily="34" charset="0"/>
                <a:cs typeface="Arial" panose="020B0604020202020204" pitchFamily="34" charset="0"/>
              </a:rPr>
              <a:t>  by Michela </a:t>
            </a:r>
            <a:r>
              <a:rPr lang="en-US" sz="1000" dirty="0" err="1">
                <a:latin typeface="Arial" panose="020B0604020202020204" pitchFamily="34" charset="0"/>
                <a:cs typeface="Arial" panose="020B0604020202020204" pitchFamily="34" charset="0"/>
              </a:rPr>
              <a:t>Ponticorvo</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Luigia</a:t>
            </a:r>
            <a:r>
              <a:rPr lang="en-US" sz="1000" dirty="0">
                <a:latin typeface="Arial" panose="020B0604020202020204" pitchFamily="34" charset="0"/>
                <a:cs typeface="Arial" panose="020B0604020202020204" pitchFamily="34" charset="0"/>
              </a:rPr>
              <a:t> Simona </a:t>
            </a:r>
            <a:r>
              <a:rPr lang="en-US" sz="1000" dirty="0" err="1">
                <a:latin typeface="Arial" panose="020B0604020202020204" pitchFamily="34" charset="0"/>
                <a:cs typeface="Arial" panose="020B0604020202020204" pitchFamily="34" charset="0"/>
              </a:rPr>
              <a:t>Sica</a:t>
            </a:r>
            <a:r>
              <a:rPr lang="en-US" sz="1000" dirty="0">
                <a:latin typeface="Arial" panose="020B0604020202020204" pitchFamily="34" charset="0"/>
                <a:cs typeface="Arial" panose="020B0604020202020204" pitchFamily="34" charset="0"/>
              </a:rPr>
              <a:t>, Angelo </a:t>
            </a:r>
            <a:r>
              <a:rPr lang="en-US" sz="1000" dirty="0" err="1">
                <a:latin typeface="Arial" panose="020B0604020202020204" pitchFamily="34" charset="0"/>
                <a:cs typeface="Arial" panose="020B0604020202020204" pitchFamily="34" charset="0"/>
              </a:rPr>
              <a:t>Rega</a:t>
            </a:r>
            <a:r>
              <a:rPr lang="en-US" sz="1000" dirty="0">
                <a:latin typeface="Arial" panose="020B0604020202020204" pitchFamily="34" charset="0"/>
                <a:cs typeface="Arial" panose="020B0604020202020204" pitchFamily="34" charset="0"/>
              </a:rPr>
              <a:t>, &amp; </a:t>
            </a:r>
            <a:r>
              <a:rPr lang="en-US" sz="1000" dirty="0" err="1">
                <a:latin typeface="Arial" panose="020B0604020202020204" pitchFamily="34" charset="0"/>
                <a:cs typeface="Arial" panose="020B0604020202020204" pitchFamily="34" charset="0"/>
              </a:rPr>
              <a:t>Orazio</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Miglino</a:t>
            </a:r>
            <a:r>
              <a:rPr lang="en-US" sz="1000" dirty="0">
                <a:latin typeface="Arial" panose="020B0604020202020204" pitchFamily="34" charset="0"/>
                <a:cs typeface="Arial" panose="020B0604020202020204" pitchFamily="34" charset="0"/>
              </a:rPr>
              <a:t> retrieved from </a:t>
            </a:r>
            <a:r>
              <a:rPr lang="en-US" sz="1000" u="sng" dirty="0">
                <a:latin typeface="Arial" panose="020B0604020202020204" pitchFamily="34" charset="0"/>
                <a:cs typeface="Arial" panose="020B0604020202020204" pitchFamily="34" charset="0"/>
                <a:hlinkClick r:id="rId4"/>
              </a:rPr>
              <a:t>Frontiers in Psychology</a:t>
            </a:r>
            <a:r>
              <a:rPr lang="en-US" sz="1000" dirty="0">
                <a:latin typeface="Arial" panose="020B0604020202020204" pitchFamily="34" charset="0"/>
                <a:cs typeface="Arial" panose="020B0604020202020204" pitchFamily="34" charset="0"/>
              </a:rPr>
              <a:t> licensed under </a:t>
            </a:r>
            <a:r>
              <a:rPr lang="en-US" sz="1000" b="1" u="sng" dirty="0">
                <a:latin typeface="Arial" panose="020B0604020202020204" pitchFamily="34" charset="0"/>
                <a:cs typeface="Arial" panose="020B0604020202020204" pitchFamily="34" charset="0"/>
                <a:hlinkClick r:id="rId5"/>
              </a:rPr>
              <a:t>CC-BY license</a:t>
            </a:r>
            <a:r>
              <a:rPr lang="en-US" sz="1000" dirty="0">
                <a:latin typeface="Arial" panose="020B0604020202020204" pitchFamily="34" charset="0"/>
                <a:cs typeface="Arial" panose="020B0604020202020204" pitchFamily="34" charset="0"/>
              </a:rPr>
              <a:t>.</a:t>
            </a:r>
          </a:p>
        </p:txBody>
      </p:sp>
      <p:pic>
        <p:nvPicPr>
          <p:cNvPr id="6" name="Picture 5">
            <a:extLst>
              <a:ext uri="{FF2B5EF4-FFF2-40B4-BE49-F238E27FC236}">
                <a16:creationId xmlns:a16="http://schemas.microsoft.com/office/drawing/2014/main" id="{864CC422-36C7-E6D2-12DA-73A48A7A61E4}"/>
              </a:ext>
            </a:extLst>
          </p:cNvPr>
          <p:cNvPicPr>
            <a:picLocks noChangeAspect="1"/>
          </p:cNvPicPr>
          <p:nvPr/>
        </p:nvPicPr>
        <p:blipFill rotWithShape="1">
          <a:blip r:embed="rId6"/>
          <a:srcRect r="50000"/>
          <a:stretch/>
        </p:blipFill>
        <p:spPr>
          <a:xfrm>
            <a:off x="312028" y="408308"/>
            <a:ext cx="4933506" cy="3657600"/>
          </a:xfrm>
          <a:prstGeom prst="rect">
            <a:avLst/>
          </a:prstGeom>
        </p:spPr>
      </p:pic>
      <p:sp>
        <p:nvSpPr>
          <p:cNvPr id="10" name="TextBox 9">
            <a:extLst>
              <a:ext uri="{FF2B5EF4-FFF2-40B4-BE49-F238E27FC236}">
                <a16:creationId xmlns:a16="http://schemas.microsoft.com/office/drawing/2014/main" id="{BED5EED2-90FC-06E2-648A-9263D580E694}"/>
              </a:ext>
            </a:extLst>
          </p:cNvPr>
          <p:cNvSpPr txBox="1"/>
          <p:nvPr/>
        </p:nvSpPr>
        <p:spPr>
          <a:xfrm>
            <a:off x="7869382" y="447848"/>
            <a:ext cx="2207720" cy="338554"/>
          </a:xfrm>
          <a:prstGeom prst="rect">
            <a:avLst/>
          </a:prstGeom>
          <a:noFill/>
        </p:spPr>
        <p:txBody>
          <a:bodyPr wrap="none" rtlCol="0">
            <a:spAutoFit/>
          </a:bodyPr>
          <a:lstStyle/>
          <a:p>
            <a:r>
              <a:rPr lang="en-US" sz="1600" b="1" dirty="0"/>
              <a:t>Big “C”/Little “c” Model</a:t>
            </a:r>
          </a:p>
        </p:txBody>
      </p:sp>
      <p:sp>
        <p:nvSpPr>
          <p:cNvPr id="11" name="TextBox 10">
            <a:extLst>
              <a:ext uri="{FF2B5EF4-FFF2-40B4-BE49-F238E27FC236}">
                <a16:creationId xmlns:a16="http://schemas.microsoft.com/office/drawing/2014/main" id="{88710D00-B301-BAC2-5720-A77562E0DCC6}"/>
              </a:ext>
            </a:extLst>
          </p:cNvPr>
          <p:cNvSpPr txBox="1"/>
          <p:nvPr/>
        </p:nvSpPr>
        <p:spPr>
          <a:xfrm>
            <a:off x="541053" y="4204012"/>
            <a:ext cx="447545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4 P’s of Creativity</a:t>
            </a:r>
            <a:r>
              <a:rPr lang="en-US" sz="1200" dirty="0">
                <a:latin typeface="Arial" panose="020B0604020202020204" pitchFamily="34" charset="0"/>
                <a:cs typeface="Arial" panose="020B0604020202020204" pitchFamily="34" charset="0"/>
              </a:rPr>
              <a:t>: Reviews Rhode’s model of creativity. </a:t>
            </a:r>
          </a:p>
        </p:txBody>
      </p:sp>
      <p:graphicFrame>
        <p:nvGraphicFramePr>
          <p:cNvPr id="12" name="Table 12">
            <a:extLst>
              <a:ext uri="{FF2B5EF4-FFF2-40B4-BE49-F238E27FC236}">
                <a16:creationId xmlns:a16="http://schemas.microsoft.com/office/drawing/2014/main" id="{0BB53491-931A-52EF-17A5-73B10F597B7B}"/>
              </a:ext>
            </a:extLst>
          </p:cNvPr>
          <p:cNvGraphicFramePr>
            <a:graphicFrameLocks noGrp="1"/>
          </p:cNvGraphicFramePr>
          <p:nvPr>
            <p:extLst>
              <p:ext uri="{D42A27DB-BD31-4B8C-83A1-F6EECF244321}">
                <p14:modId xmlns:p14="http://schemas.microsoft.com/office/powerpoint/2010/main" val="2894776629"/>
              </p:ext>
            </p:extLst>
          </p:nvPr>
        </p:nvGraphicFramePr>
        <p:xfrm>
          <a:off x="6185820" y="838655"/>
          <a:ext cx="5913816" cy="3175000"/>
        </p:xfrm>
        <a:graphic>
          <a:graphicData uri="http://schemas.openxmlformats.org/drawingml/2006/table">
            <a:tbl>
              <a:tblPr firstRow="1" bandRow="1">
                <a:tableStyleId>{5C22544A-7EE6-4342-B048-85BDC9FD1C3A}</a:tableStyleId>
              </a:tblPr>
              <a:tblGrid>
                <a:gridCol w="2256216">
                  <a:extLst>
                    <a:ext uri="{9D8B030D-6E8A-4147-A177-3AD203B41FA5}">
                      <a16:colId xmlns:a16="http://schemas.microsoft.com/office/drawing/2014/main" val="2513337059"/>
                    </a:ext>
                  </a:extLst>
                </a:gridCol>
                <a:gridCol w="3657600">
                  <a:extLst>
                    <a:ext uri="{9D8B030D-6E8A-4147-A177-3AD203B41FA5}">
                      <a16:colId xmlns:a16="http://schemas.microsoft.com/office/drawing/2014/main" val="2220165742"/>
                    </a:ext>
                  </a:extLst>
                </a:gridCol>
              </a:tblGrid>
              <a:tr h="370840">
                <a:tc>
                  <a:txBody>
                    <a:bodyPr/>
                    <a:lstStyle/>
                    <a:p>
                      <a:r>
                        <a:rPr lang="en-US" dirty="0"/>
                        <a:t>Creativity Type</a:t>
                      </a:r>
                    </a:p>
                  </a:txBody>
                  <a:tcPr/>
                </a:tc>
                <a:tc>
                  <a:txBody>
                    <a:bodyPr/>
                    <a:lstStyle/>
                    <a:p>
                      <a:r>
                        <a:rPr lang="en-US" dirty="0"/>
                        <a:t>Description</a:t>
                      </a:r>
                    </a:p>
                  </a:txBody>
                  <a:tcPr/>
                </a:tc>
                <a:extLst>
                  <a:ext uri="{0D108BD9-81ED-4DB2-BD59-A6C34878D82A}">
                    <a16:rowId xmlns:a16="http://schemas.microsoft.com/office/drawing/2014/main" val="188954964"/>
                  </a:ext>
                </a:extLst>
              </a:tr>
              <a:tr h="370840">
                <a:tc>
                  <a:txBody>
                    <a:bodyPr/>
                    <a:lstStyle/>
                    <a:p>
                      <a:pPr algn="ctr"/>
                      <a:r>
                        <a:rPr lang="en-US" dirty="0"/>
                        <a:t>Capital or Big “C”</a:t>
                      </a:r>
                    </a:p>
                  </a:txBody>
                  <a:tcPr/>
                </a:tc>
                <a:tc>
                  <a:txBody>
                    <a:bodyPr/>
                    <a:lstStyle/>
                    <a:p>
                      <a:r>
                        <a:rPr lang="en-US" sz="1600" dirty="0"/>
                        <a:t>Major productions of importance  that bring into existence something new, and which receives validation.</a:t>
                      </a:r>
                    </a:p>
                  </a:txBody>
                  <a:tcPr/>
                </a:tc>
                <a:extLst>
                  <a:ext uri="{0D108BD9-81ED-4DB2-BD59-A6C34878D82A}">
                    <a16:rowId xmlns:a16="http://schemas.microsoft.com/office/drawing/2014/main" val="2202445038"/>
                  </a:ext>
                </a:extLst>
              </a:tr>
              <a:tr h="370840">
                <a:tc>
                  <a:txBody>
                    <a:bodyPr/>
                    <a:lstStyle/>
                    <a:p>
                      <a:pPr algn="ctr"/>
                      <a:r>
                        <a:rPr lang="en-US" dirty="0"/>
                        <a:t>Pro-”C”</a:t>
                      </a:r>
                    </a:p>
                  </a:txBody>
                  <a:tcPr/>
                </a:tc>
                <a:tc>
                  <a:txBody>
                    <a:bodyPr/>
                    <a:lstStyle/>
                    <a:p>
                      <a:r>
                        <a:rPr lang="en-US" sz="1600" dirty="0"/>
                        <a:t>The effortful progression beyond little “c” and mini “c”, not reaching Big-”C” status</a:t>
                      </a:r>
                    </a:p>
                  </a:txBody>
                  <a:tcPr/>
                </a:tc>
                <a:extLst>
                  <a:ext uri="{0D108BD9-81ED-4DB2-BD59-A6C34878D82A}">
                    <a16:rowId xmlns:a16="http://schemas.microsoft.com/office/drawing/2014/main" val="1490399427"/>
                  </a:ext>
                </a:extLst>
              </a:tr>
              <a:tr h="370840">
                <a:tc>
                  <a:txBody>
                    <a:bodyPr/>
                    <a:lstStyle/>
                    <a:p>
                      <a:pPr algn="ctr"/>
                      <a:r>
                        <a:rPr lang="en-US" dirty="0"/>
                        <a:t>Little or Small “c”</a:t>
                      </a:r>
                    </a:p>
                  </a:txBody>
                  <a:tcPr/>
                </a:tc>
                <a:tc>
                  <a:txBody>
                    <a:bodyPr/>
                    <a:lstStyle/>
                    <a:p>
                      <a:r>
                        <a:rPr lang="en-US" sz="1600" b="0" i="0" kern="1200" dirty="0">
                          <a:solidFill>
                            <a:schemeClr val="dk1"/>
                          </a:solidFill>
                          <a:effectLst/>
                          <a:latin typeface="+mn-lt"/>
                          <a:ea typeface="+mn-ea"/>
                          <a:cs typeface="+mn-cs"/>
                        </a:rPr>
                        <a:t>Refers to ideas or products that are new to the person, but only to the person</a:t>
                      </a:r>
                      <a:endParaRPr lang="en-US" sz="1600" dirty="0"/>
                    </a:p>
                  </a:txBody>
                  <a:tcPr/>
                </a:tc>
                <a:extLst>
                  <a:ext uri="{0D108BD9-81ED-4DB2-BD59-A6C34878D82A}">
                    <a16:rowId xmlns:a16="http://schemas.microsoft.com/office/drawing/2014/main" val="1748617512"/>
                  </a:ext>
                </a:extLst>
              </a:tr>
              <a:tr h="370840">
                <a:tc>
                  <a:txBody>
                    <a:bodyPr/>
                    <a:lstStyle/>
                    <a:p>
                      <a:pPr algn="ctr"/>
                      <a:r>
                        <a:rPr lang="en-US" dirty="0"/>
                        <a:t>Mini “c”</a:t>
                      </a:r>
                    </a:p>
                  </a:txBody>
                  <a:tcPr/>
                </a:tc>
                <a:tc>
                  <a:txBody>
                    <a:bodyPr/>
                    <a:lstStyle/>
                    <a:p>
                      <a:r>
                        <a:rPr lang="en-US" sz="1600" dirty="0"/>
                        <a:t>Defined as the novel and personally meaningful interpretation of experiences, actions, and event</a:t>
                      </a:r>
                    </a:p>
                  </a:txBody>
                  <a:tcPr/>
                </a:tc>
                <a:extLst>
                  <a:ext uri="{0D108BD9-81ED-4DB2-BD59-A6C34878D82A}">
                    <a16:rowId xmlns:a16="http://schemas.microsoft.com/office/drawing/2014/main" val="2346394557"/>
                  </a:ext>
                </a:extLst>
              </a:tr>
            </a:tbl>
          </a:graphicData>
        </a:graphic>
      </p:graphicFrame>
      <p:sp>
        <p:nvSpPr>
          <p:cNvPr id="13" name="TextBox 12">
            <a:extLst>
              <a:ext uri="{FF2B5EF4-FFF2-40B4-BE49-F238E27FC236}">
                <a16:creationId xmlns:a16="http://schemas.microsoft.com/office/drawing/2014/main" id="{B6C5A93B-53DB-DB92-71DE-3E4E3F3B42B6}"/>
              </a:ext>
            </a:extLst>
          </p:cNvPr>
          <p:cNvSpPr txBox="1"/>
          <p:nvPr/>
        </p:nvSpPr>
        <p:spPr>
          <a:xfrm>
            <a:off x="6431856" y="4065908"/>
            <a:ext cx="5421744"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Big C, Pro-c, Little-c &amp; Mini-c Creatives- Dr. Tim </a:t>
            </a:r>
            <a:r>
              <a:rPr lang="en-US" sz="1200" dirty="0" err="1">
                <a:latin typeface="Arial" panose="020B0604020202020204" pitchFamily="34" charset="0"/>
                <a:cs typeface="Arial" panose="020B0604020202020204" pitchFamily="34" charset="0"/>
                <a:hlinkClick r:id="rId8"/>
              </a:rPr>
              <a:t>Patson</a:t>
            </a:r>
            <a:r>
              <a:rPr lang="en-US" sz="1200" dirty="0">
                <a:latin typeface="Arial" panose="020B0604020202020204" pitchFamily="34" charset="0"/>
                <a:cs typeface="Arial" panose="020B0604020202020204" pitchFamily="34" charset="0"/>
              </a:rPr>
              <a:t>. Dr. </a:t>
            </a:r>
            <a:r>
              <a:rPr lang="en-US" sz="1200" dirty="0" err="1">
                <a:latin typeface="Arial" panose="020B0604020202020204" pitchFamily="34" charset="0"/>
                <a:cs typeface="Arial" panose="020B0604020202020204" pitchFamily="34" charset="0"/>
              </a:rPr>
              <a:t>Patson</a:t>
            </a:r>
            <a:r>
              <a:rPr lang="en-US" sz="1200" dirty="0">
                <a:latin typeface="Arial" panose="020B0604020202020204" pitchFamily="34" charset="0"/>
                <a:cs typeface="Arial" panose="020B0604020202020204" pitchFamily="34" charset="0"/>
              </a:rPr>
              <a:t> is one of Australia’s leading researchers in creativity, and in this video, he discusses Big C, Pro-c, Little-c and Mini-c.</a:t>
            </a:r>
          </a:p>
        </p:txBody>
      </p:sp>
    </p:spTree>
    <p:extLst>
      <p:ext uri="{BB962C8B-B14F-4D97-AF65-F5344CB8AC3E}">
        <p14:creationId xmlns:p14="http://schemas.microsoft.com/office/powerpoint/2010/main" val="2951943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BB2A69D-B1DA-4D57-807D-C691F869EAF3}"/>
              </a:ext>
            </a:extLst>
          </p:cNvPr>
          <p:cNvSpPr txBox="1">
            <a:spLocks/>
          </p:cNvSpPr>
          <p:nvPr/>
        </p:nvSpPr>
        <p:spPr>
          <a:xfrm>
            <a:off x="1720205" y="0"/>
            <a:ext cx="9012897"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400" dirty="0">
                <a:latin typeface="+mn-lt"/>
                <a:cs typeface="Arial" panose="020B0604020202020204" pitchFamily="34" charset="0"/>
              </a:rPr>
              <a:t>Measures of Creativity</a:t>
            </a:r>
            <a:endParaRPr lang="en-US" sz="2400" b="1" dirty="0">
              <a:latin typeface="+mn-lt"/>
              <a:cs typeface="Arial" panose="020B0604020202020204" pitchFamily="34" charset="0"/>
            </a:endParaRPr>
          </a:p>
        </p:txBody>
      </p:sp>
      <p:sp>
        <p:nvSpPr>
          <p:cNvPr id="2" name="TextBox 1"/>
          <p:cNvSpPr txBox="1"/>
          <p:nvPr/>
        </p:nvSpPr>
        <p:spPr>
          <a:xfrm>
            <a:off x="187891" y="688283"/>
            <a:ext cx="7700681" cy="4462760"/>
          </a:xfrm>
          <a:prstGeom prst="rect">
            <a:avLst/>
          </a:prstGeom>
          <a:noFill/>
        </p:spPr>
        <p:txBody>
          <a:bodyPr wrap="square" rtlCol="0">
            <a:spAutoFit/>
          </a:bodyPr>
          <a:lstStyle/>
          <a:p>
            <a:pPr marL="285750" indent="-285750">
              <a:buFont typeface="Wingdings" panose="05000000000000000000" pitchFamily="2" charset="2"/>
              <a:buChar char="Ø"/>
            </a:pPr>
            <a:r>
              <a:rPr lang="en-US" sz="2000" dirty="0"/>
              <a:t>The core of creativity is </a:t>
            </a:r>
            <a:r>
              <a:rPr lang="en-US" sz="2000" b="1" dirty="0"/>
              <a:t>divergent thinking </a:t>
            </a:r>
            <a:r>
              <a:rPr lang="en-US" sz="2000" dirty="0"/>
              <a:t>(DT), which is the ability of an individual to generate as many answers as possible to a problem. DT Standardized tests based on DT tasks have been developed to evaluate people’s creativity (Sayed and Mohamed, 2013)</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Previous studies indicate that tests of DT are reliable and valid predictors of certain creative performance criteria, although they do not guarantee actual creative achievement However, they are effective measurements to assess creative ability.</a:t>
            </a:r>
          </a:p>
          <a:p>
            <a:endParaRPr lang="en-US" sz="2000" dirty="0"/>
          </a:p>
          <a:p>
            <a:pPr marL="285750" indent="-285750">
              <a:buFont typeface="Wingdings" panose="05000000000000000000" pitchFamily="2" charset="2"/>
              <a:buChar char="Ø"/>
            </a:pPr>
            <a:r>
              <a:rPr lang="en-US" sz="2000" dirty="0"/>
              <a:t>The </a:t>
            </a:r>
            <a:r>
              <a:rPr lang="en-US" sz="2000" b="1" dirty="0"/>
              <a:t>Torrance Test of Creative Thinking (TTCT) </a:t>
            </a:r>
            <a:r>
              <a:rPr lang="en-US" sz="2000" dirty="0"/>
              <a:t>is one of the most well-constructed tests to assess creativity and it is widely given to elementary students to assess their creativity. </a:t>
            </a:r>
            <a:r>
              <a:rPr lang="en-US" sz="2000" baseline="30000" dirty="0"/>
              <a:t>31</a:t>
            </a:r>
          </a:p>
          <a:p>
            <a:endParaRPr lang="en-US" sz="2400" dirty="0"/>
          </a:p>
        </p:txBody>
      </p:sp>
      <p:sp>
        <p:nvSpPr>
          <p:cNvPr id="4" name="TextBox 3"/>
          <p:cNvSpPr txBox="1"/>
          <p:nvPr/>
        </p:nvSpPr>
        <p:spPr>
          <a:xfrm>
            <a:off x="255581" y="5722057"/>
            <a:ext cx="7565299"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31. </a:t>
            </a:r>
            <a:r>
              <a:rPr lang="en-US" sz="1000" u="sng" dirty="0">
                <a:latin typeface="Arial" panose="020B0604020202020204" pitchFamily="34" charset="0"/>
                <a:cs typeface="Arial" panose="020B0604020202020204" pitchFamily="34" charset="0"/>
                <a:hlinkClick r:id="rId3"/>
              </a:rPr>
              <a:t>Divergent Thinking and Intelligence:  An Empirical Study of the Threshold Hypothesis with Chinese Children</a:t>
            </a:r>
            <a:r>
              <a:rPr lang="en-US" sz="1000" dirty="0">
                <a:latin typeface="Arial" panose="020B0604020202020204" pitchFamily="34" charset="0"/>
                <a:cs typeface="Arial" panose="020B0604020202020204" pitchFamily="34" charset="0"/>
              </a:rPr>
              <a:t>  by </a:t>
            </a:r>
            <a:r>
              <a:rPr lang="en-US" sz="1000" dirty="0" err="1">
                <a:latin typeface="Arial" panose="020B0604020202020204" pitchFamily="34" charset="0"/>
                <a:cs typeface="Arial" panose="020B0604020202020204" pitchFamily="34" charset="0"/>
              </a:rPr>
              <a:t>Baoguo</a:t>
            </a:r>
            <a:r>
              <a:rPr lang="en-US" sz="1000" dirty="0">
                <a:latin typeface="Arial" panose="020B0604020202020204" pitchFamily="34" charset="0"/>
                <a:cs typeface="Arial" panose="020B0604020202020204" pitchFamily="34" charset="0"/>
              </a:rPr>
              <a:t> Shi, </a:t>
            </a:r>
            <a:r>
              <a:rPr lang="en-US" sz="1000" dirty="0" err="1">
                <a:latin typeface="Arial" panose="020B0604020202020204" pitchFamily="34" charset="0"/>
                <a:cs typeface="Arial" panose="020B0604020202020204" pitchFamily="34" charset="0"/>
              </a:rPr>
              <a:t>Lijing</a:t>
            </a:r>
            <a:r>
              <a:rPr lang="en-US" sz="1000" dirty="0">
                <a:latin typeface="Arial" panose="020B0604020202020204" pitchFamily="34" charset="0"/>
                <a:cs typeface="Arial" panose="020B0604020202020204" pitchFamily="34" charset="0"/>
              </a:rPr>
              <a:t> Wang, </a:t>
            </a:r>
            <a:r>
              <a:rPr lang="en-US" sz="1000" dirty="0" err="1">
                <a:latin typeface="Arial" panose="020B0604020202020204" pitchFamily="34" charset="0"/>
                <a:cs typeface="Arial" panose="020B0604020202020204" pitchFamily="34" charset="0"/>
              </a:rPr>
              <a:t>Jiahui</a:t>
            </a:r>
            <a:r>
              <a:rPr lang="en-US" sz="1000" dirty="0">
                <a:latin typeface="Arial" panose="020B0604020202020204" pitchFamily="34" charset="0"/>
                <a:cs typeface="Arial" panose="020B0604020202020204" pitchFamily="34" charset="0"/>
              </a:rPr>
              <a:t> Yang, </a:t>
            </a:r>
            <a:r>
              <a:rPr lang="en-US" sz="1000" dirty="0" err="1">
                <a:latin typeface="Arial" panose="020B0604020202020204" pitchFamily="34" charset="0"/>
                <a:cs typeface="Arial" panose="020B0604020202020204" pitchFamily="34" charset="0"/>
              </a:rPr>
              <a:t>Mengpin</a:t>
            </a:r>
            <a:r>
              <a:rPr lang="en-US" sz="1000" dirty="0">
                <a:latin typeface="Arial" panose="020B0604020202020204" pitchFamily="34" charset="0"/>
                <a:cs typeface="Arial" panose="020B0604020202020204" pitchFamily="34" charset="0"/>
              </a:rPr>
              <a:t> Zhang and Li Xu retrieved from </a:t>
            </a:r>
            <a:r>
              <a:rPr lang="en-US" sz="1000" u="sng" dirty="0">
                <a:latin typeface="Arial" panose="020B0604020202020204" pitchFamily="34" charset="0"/>
                <a:cs typeface="Arial" panose="020B0604020202020204" pitchFamily="34" charset="0"/>
                <a:hlinkClick r:id="rId4"/>
              </a:rPr>
              <a:t>Frontiers in Psychology</a:t>
            </a:r>
            <a:r>
              <a:rPr lang="en-US" sz="1000" dirty="0">
                <a:latin typeface="Arial" panose="020B0604020202020204" pitchFamily="34" charset="0"/>
                <a:cs typeface="Arial" panose="020B0604020202020204" pitchFamily="34" charset="0"/>
              </a:rPr>
              <a:t> licensed under </a:t>
            </a:r>
            <a:r>
              <a:rPr lang="en-US" sz="1000" b="1" u="sng" dirty="0">
                <a:latin typeface="Arial" panose="020B0604020202020204" pitchFamily="34" charset="0"/>
                <a:cs typeface="Arial" panose="020B0604020202020204" pitchFamily="34" charset="0"/>
                <a:hlinkClick r:id="rId5"/>
              </a:rPr>
              <a:t>CC-BY license</a:t>
            </a:r>
            <a:r>
              <a:rPr lang="en-US" sz="1000" dirty="0">
                <a:latin typeface="Arial" panose="020B0604020202020204" pitchFamily="34" charset="0"/>
                <a:cs typeface="Arial" panose="020B0604020202020204" pitchFamily="34" charset="0"/>
              </a:rPr>
              <a:t>. (modified by Marie Parnes)</a:t>
            </a:r>
          </a:p>
        </p:txBody>
      </p:sp>
      <p:pic>
        <p:nvPicPr>
          <p:cNvPr id="1028" name="Picture 4" descr="undefined">
            <a:extLst>
              <a:ext uri="{FF2B5EF4-FFF2-40B4-BE49-F238E27FC236}">
                <a16:creationId xmlns:a16="http://schemas.microsoft.com/office/drawing/2014/main" id="{B9EA8CA7-0637-D5DB-516E-C52D53F7B98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05305" y="305403"/>
            <a:ext cx="2436831" cy="246888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6EB5068-A6D1-B693-EE24-0FD07102EF6D}"/>
              </a:ext>
            </a:extLst>
          </p:cNvPr>
          <p:cNvSpPr txBox="1"/>
          <p:nvPr/>
        </p:nvSpPr>
        <p:spPr>
          <a:xfrm>
            <a:off x="8359190" y="2817059"/>
            <a:ext cx="3509536" cy="400110"/>
          </a:xfrm>
          <a:prstGeom prst="rect">
            <a:avLst/>
          </a:prstGeom>
          <a:noFill/>
        </p:spPr>
        <p:txBody>
          <a:bodyPr wrap="square" rtlCol="0">
            <a:spAutoFit/>
          </a:bodyPr>
          <a:lstStyle/>
          <a:p>
            <a:r>
              <a:rPr lang="en-US" sz="1000" dirty="0"/>
              <a:t>By </a:t>
            </a:r>
            <a:r>
              <a:rPr lang="en-US" sz="1000" dirty="0" err="1"/>
              <a:t>Aishwarya.gudadhe</a:t>
            </a:r>
            <a:r>
              <a:rPr lang="en-US" sz="1000" dirty="0"/>
              <a:t> - Own work,  from </a:t>
            </a:r>
            <a:r>
              <a:rPr lang="en-US" sz="1000" dirty="0">
                <a:hlinkClick r:id="rId7"/>
              </a:rPr>
              <a:t>Wikimedia</a:t>
            </a:r>
            <a:r>
              <a:rPr lang="en-US" sz="1000" dirty="0"/>
              <a:t> is licensed under </a:t>
            </a:r>
            <a:r>
              <a:rPr lang="en-US" sz="1000" dirty="0">
                <a:hlinkClick r:id="rId8"/>
              </a:rPr>
              <a:t>CC BY-SA 4.0</a:t>
            </a:r>
            <a:r>
              <a:rPr lang="en-US" sz="1000" dirty="0"/>
              <a:t>, </a:t>
            </a:r>
          </a:p>
        </p:txBody>
      </p:sp>
      <p:sp>
        <p:nvSpPr>
          <p:cNvPr id="8" name="TextBox 7">
            <a:extLst>
              <a:ext uri="{FF2B5EF4-FFF2-40B4-BE49-F238E27FC236}">
                <a16:creationId xmlns:a16="http://schemas.microsoft.com/office/drawing/2014/main" id="{8EC6C77C-6462-CAD1-9E08-4313A5BB4F55}"/>
              </a:ext>
            </a:extLst>
          </p:cNvPr>
          <p:cNvSpPr txBox="1"/>
          <p:nvPr/>
        </p:nvSpPr>
        <p:spPr>
          <a:xfrm>
            <a:off x="8043334" y="3506066"/>
            <a:ext cx="3960775" cy="2769989"/>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sz="1400" b="0" i="0" u="sng" dirty="0">
                <a:solidFill>
                  <a:srgbClr val="202122"/>
                </a:solidFill>
                <a:effectLst/>
              </a:rPr>
              <a:t>Activities which promote divergent thinking include</a:t>
            </a:r>
            <a:r>
              <a:rPr lang="en-US" sz="1400" b="0" i="0" dirty="0">
                <a:solidFill>
                  <a:srgbClr val="202122"/>
                </a:solidFill>
                <a:effectLst/>
              </a:rPr>
              <a:t>:</a:t>
            </a:r>
          </a:p>
          <a:p>
            <a:pPr marL="285750" indent="-285750">
              <a:buFont typeface="Arial" panose="020B0604020202020204" pitchFamily="34" charset="0"/>
              <a:buChar char="•"/>
            </a:pPr>
            <a:r>
              <a:rPr lang="en-US" sz="1400" b="0" i="0" dirty="0">
                <a:solidFill>
                  <a:srgbClr val="202122"/>
                </a:solidFill>
                <a:effectLst/>
              </a:rPr>
              <a:t>creating lists of questions, </a:t>
            </a:r>
          </a:p>
          <a:p>
            <a:pPr marL="285750" indent="-285750">
              <a:buFont typeface="Arial" panose="020B0604020202020204" pitchFamily="34" charset="0"/>
              <a:buChar char="•"/>
            </a:pPr>
            <a:r>
              <a:rPr lang="en-US" sz="1400" b="0" i="0" dirty="0">
                <a:solidFill>
                  <a:srgbClr val="202122"/>
                </a:solidFill>
                <a:effectLst/>
              </a:rPr>
              <a:t>setting aside time for thinking and </a:t>
            </a:r>
            <a:r>
              <a:rPr lang="en-US" sz="1400" b="0" i="0" u="none" strike="noStrike" dirty="0">
                <a:effectLst/>
              </a:rPr>
              <a:t>meditation</a:t>
            </a:r>
            <a:endParaRPr lang="en-US" sz="1400" u="none" strike="noStrike" dirty="0"/>
          </a:p>
          <a:p>
            <a:pPr marL="285750" indent="-285750">
              <a:buFont typeface="Arial" panose="020B0604020202020204" pitchFamily="34" charset="0"/>
              <a:buChar char="•"/>
            </a:pPr>
            <a:r>
              <a:rPr lang="en-US" sz="1400" b="0" i="0" u="none" strike="noStrike" dirty="0">
                <a:effectLst/>
              </a:rPr>
              <a:t>Brainstorming</a:t>
            </a:r>
          </a:p>
          <a:p>
            <a:pPr marL="285750" indent="-285750">
              <a:buFont typeface="Arial" panose="020B0604020202020204" pitchFamily="34" charset="0"/>
              <a:buChar char="•"/>
            </a:pPr>
            <a:r>
              <a:rPr lang="en-US" sz="1400" b="0" i="0" dirty="0">
                <a:solidFill>
                  <a:srgbClr val="202122"/>
                </a:solidFill>
                <a:effectLst/>
              </a:rPr>
              <a:t>subject mapping</a:t>
            </a:r>
          </a:p>
          <a:p>
            <a:pPr marL="285750" indent="-285750">
              <a:buFont typeface="Arial" panose="020B0604020202020204" pitchFamily="34" charset="0"/>
              <a:buChar char="•"/>
            </a:pPr>
            <a:r>
              <a:rPr lang="en-US" sz="1400" b="0" i="0" u="none" strike="noStrike" dirty="0">
                <a:effectLst/>
              </a:rPr>
              <a:t>bubble mapping</a:t>
            </a:r>
            <a:endParaRPr lang="en-US" sz="1400" u="none" strike="noStrike" dirty="0">
              <a:solidFill>
                <a:srgbClr val="202122"/>
              </a:solidFill>
            </a:endParaRPr>
          </a:p>
          <a:p>
            <a:pPr marL="285750" indent="-285750">
              <a:buFont typeface="Arial" panose="020B0604020202020204" pitchFamily="34" charset="0"/>
              <a:buChar char="•"/>
            </a:pPr>
            <a:r>
              <a:rPr lang="en-US" sz="1400" b="0" i="0" dirty="0">
                <a:solidFill>
                  <a:srgbClr val="202122"/>
                </a:solidFill>
                <a:effectLst/>
              </a:rPr>
              <a:t>keeping a journal</a:t>
            </a:r>
          </a:p>
          <a:p>
            <a:pPr marL="285750" indent="-285750">
              <a:buFont typeface="Arial" panose="020B0604020202020204" pitchFamily="34" charset="0"/>
              <a:buChar char="•"/>
            </a:pPr>
            <a:r>
              <a:rPr lang="en-US" sz="1400" b="0" i="0" dirty="0">
                <a:solidFill>
                  <a:srgbClr val="202122"/>
                </a:solidFill>
                <a:effectLst/>
              </a:rPr>
              <a:t>role-playing games,</a:t>
            </a:r>
            <a:endParaRPr lang="en-US" sz="1400" baseline="30000" dirty="0">
              <a:solidFill>
                <a:srgbClr val="3366CC"/>
              </a:solidFill>
            </a:endParaRPr>
          </a:p>
          <a:p>
            <a:pPr marL="285750" indent="-285750">
              <a:buFont typeface="Arial" panose="020B0604020202020204" pitchFamily="34" charset="0"/>
              <a:buChar char="•"/>
            </a:pPr>
            <a:r>
              <a:rPr lang="en-US" sz="1400" b="0" i="0" dirty="0">
                <a:solidFill>
                  <a:srgbClr val="202122"/>
                </a:solidFill>
                <a:effectLst/>
              </a:rPr>
              <a:t>creating </a:t>
            </a:r>
            <a:r>
              <a:rPr lang="en-US" sz="1400" b="0" i="0" u="none" strike="noStrike" dirty="0">
                <a:effectLst/>
              </a:rPr>
              <a:t>artwork</a:t>
            </a:r>
            <a:endParaRPr lang="en-US" sz="1400" b="0" i="0" dirty="0">
              <a:solidFill>
                <a:srgbClr val="202122"/>
              </a:solidFill>
              <a:effectLst/>
            </a:endParaRPr>
          </a:p>
          <a:p>
            <a:pPr marL="285750" indent="-285750">
              <a:buFont typeface="Arial" panose="020B0604020202020204" pitchFamily="34" charset="0"/>
              <a:buChar char="•"/>
            </a:pPr>
            <a:r>
              <a:rPr lang="en-US" sz="1400" b="0" i="0" u="none" strike="noStrike" dirty="0">
                <a:effectLst/>
              </a:rPr>
              <a:t>free writing</a:t>
            </a:r>
          </a:p>
          <a:p>
            <a:pPr marL="285750" indent="-285750">
              <a:buFont typeface="Arial" panose="020B0604020202020204" pitchFamily="34" charset="0"/>
              <a:buChar char="•"/>
            </a:pPr>
            <a:endParaRPr lang="en-US" sz="1400" b="0" i="0" u="none" strike="noStrike" dirty="0">
              <a:effectLst/>
            </a:endParaRPr>
          </a:p>
          <a:p>
            <a:r>
              <a:rPr lang="en-US" sz="1000" b="0" i="0" dirty="0">
                <a:solidFill>
                  <a:srgbClr val="202122"/>
                </a:solidFill>
                <a:effectLst/>
                <a:latin typeface="Arial" panose="020B0604020202020204" pitchFamily="34" charset="0"/>
                <a:hlinkClick r:id="rId9"/>
              </a:rPr>
              <a:t>Wikipedia</a:t>
            </a:r>
            <a:r>
              <a:rPr lang="en-US" sz="1000" b="0" i="0" dirty="0">
                <a:solidFill>
                  <a:srgbClr val="202122"/>
                </a:solidFill>
                <a:effectLst/>
                <a:latin typeface="Arial" panose="020B0604020202020204" pitchFamily="34" charset="0"/>
              </a:rPr>
              <a:t> licensed under the </a:t>
            </a:r>
            <a:r>
              <a:rPr lang="en-US" sz="1000" b="0" i="0" u="none" strike="noStrike" dirty="0">
                <a:solidFill>
                  <a:srgbClr val="3366CC"/>
                </a:solidFill>
                <a:effectLst/>
                <a:latin typeface="Arial" panose="020B0604020202020204" pitchFamily="34" charset="0"/>
                <a:hlinkClick r:id="rId10"/>
              </a:rPr>
              <a:t>Creative Commons Attribution-</a:t>
            </a:r>
            <a:r>
              <a:rPr lang="en-US" sz="1000" b="0" i="0" u="none" strike="noStrike" dirty="0" err="1">
                <a:solidFill>
                  <a:srgbClr val="3366CC"/>
                </a:solidFill>
                <a:effectLst/>
                <a:latin typeface="Arial" panose="020B0604020202020204" pitchFamily="34" charset="0"/>
                <a:hlinkClick r:id="rId10"/>
              </a:rPr>
              <a:t>ShareAlike</a:t>
            </a:r>
            <a:r>
              <a:rPr lang="en-US" sz="1000" b="0" i="0" u="none" strike="noStrike" dirty="0">
                <a:solidFill>
                  <a:srgbClr val="3366CC"/>
                </a:solidFill>
                <a:effectLst/>
                <a:latin typeface="Arial" panose="020B0604020202020204" pitchFamily="34" charset="0"/>
                <a:hlinkClick r:id="rId10"/>
              </a:rPr>
              <a:t> License 3.0</a:t>
            </a:r>
            <a:r>
              <a:rPr lang="en-US" sz="1000" b="0" i="0" dirty="0">
                <a:solidFill>
                  <a:srgbClr val="202122"/>
                </a:solidFill>
                <a:effectLst/>
                <a:latin typeface="Arial" panose="020B0604020202020204" pitchFamily="34" charset="0"/>
              </a:rPr>
              <a:t>;</a:t>
            </a:r>
            <a:endParaRPr lang="en-US" sz="1000" dirty="0"/>
          </a:p>
        </p:txBody>
      </p:sp>
      <p:sp>
        <p:nvSpPr>
          <p:cNvPr id="5" name="TextBox 4">
            <a:extLst>
              <a:ext uri="{FF2B5EF4-FFF2-40B4-BE49-F238E27FC236}">
                <a16:creationId xmlns:a16="http://schemas.microsoft.com/office/drawing/2014/main" id="{02A416CE-AFB7-7EDB-1D76-75AB7A09C2B6}"/>
              </a:ext>
            </a:extLst>
          </p:cNvPr>
          <p:cNvSpPr txBox="1"/>
          <p:nvPr/>
        </p:nvSpPr>
        <p:spPr>
          <a:xfrm>
            <a:off x="936654" y="4866693"/>
            <a:ext cx="5935201"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1"/>
              </a:rPr>
              <a:t>The Torrance Test of Creative Thinking</a:t>
            </a:r>
            <a:r>
              <a:rPr lang="en-US" sz="1200" dirty="0">
                <a:latin typeface="Arial" panose="020B0604020202020204" pitchFamily="34" charset="0"/>
                <a:cs typeface="Arial" panose="020B0604020202020204" pitchFamily="34" charset="0"/>
              </a:rPr>
              <a:t>. The actual TTCT is discussed beginning at timestamp 2:55 and ending at timestamp 6:55 for this 12:35 video. Note: a list of task types for the TTCT can be found on the following slide.</a:t>
            </a:r>
          </a:p>
        </p:txBody>
      </p:sp>
    </p:spTree>
    <p:extLst>
      <p:ext uri="{BB962C8B-B14F-4D97-AF65-F5344CB8AC3E}">
        <p14:creationId xmlns:p14="http://schemas.microsoft.com/office/powerpoint/2010/main" val="3813165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47B5A94-85D1-4A58-B158-D8971B9A51ED}"/>
              </a:ext>
            </a:extLst>
          </p:cNvPr>
          <p:cNvSpPr txBox="1">
            <a:spLocks/>
          </p:cNvSpPr>
          <p:nvPr/>
        </p:nvSpPr>
        <p:spPr>
          <a:xfrm>
            <a:off x="3015448" y="70771"/>
            <a:ext cx="6161104" cy="40374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2" name="TextBox 1"/>
          <p:cNvSpPr txBox="1"/>
          <p:nvPr/>
        </p:nvSpPr>
        <p:spPr>
          <a:xfrm>
            <a:off x="1989312" y="41808"/>
            <a:ext cx="8151251" cy="461665"/>
          </a:xfrm>
          <a:prstGeom prst="rect">
            <a:avLst/>
          </a:prstGeom>
          <a:noFill/>
        </p:spPr>
        <p:txBody>
          <a:bodyPr wrap="square" rtlCol="0">
            <a:spAutoFit/>
          </a:bodyPr>
          <a:lstStyle/>
          <a:p>
            <a:r>
              <a:rPr lang="en-US" sz="2400" dirty="0"/>
              <a:t>Measures of Creativity: Torrance Test of Creative Thinking (TTCT)</a:t>
            </a:r>
          </a:p>
        </p:txBody>
      </p:sp>
      <p:graphicFrame>
        <p:nvGraphicFramePr>
          <p:cNvPr id="7" name="Table 6"/>
          <p:cNvGraphicFramePr>
            <a:graphicFrameLocks noGrp="1"/>
          </p:cNvGraphicFramePr>
          <p:nvPr>
            <p:extLst>
              <p:ext uri="{D42A27DB-BD31-4B8C-83A1-F6EECF244321}">
                <p14:modId xmlns:p14="http://schemas.microsoft.com/office/powerpoint/2010/main" val="3287241173"/>
              </p:ext>
            </p:extLst>
          </p:nvPr>
        </p:nvGraphicFramePr>
        <p:xfrm>
          <a:off x="270669" y="604146"/>
          <a:ext cx="8905883" cy="5320476"/>
        </p:xfrm>
        <a:graphic>
          <a:graphicData uri="http://schemas.openxmlformats.org/drawingml/2006/table">
            <a:tbl>
              <a:tblPr firstRow="1" bandRow="1">
                <a:tableStyleId>{5C22544A-7EE6-4342-B048-85BDC9FD1C3A}</a:tableStyleId>
              </a:tblPr>
              <a:tblGrid>
                <a:gridCol w="3781466">
                  <a:extLst>
                    <a:ext uri="{9D8B030D-6E8A-4147-A177-3AD203B41FA5}">
                      <a16:colId xmlns:a16="http://schemas.microsoft.com/office/drawing/2014/main" val="20000"/>
                    </a:ext>
                  </a:extLst>
                </a:gridCol>
                <a:gridCol w="5124417">
                  <a:extLst>
                    <a:ext uri="{9D8B030D-6E8A-4147-A177-3AD203B41FA5}">
                      <a16:colId xmlns:a16="http://schemas.microsoft.com/office/drawing/2014/main" val="20001"/>
                    </a:ext>
                  </a:extLst>
                </a:gridCol>
              </a:tblGrid>
              <a:tr h="382716">
                <a:tc>
                  <a:txBody>
                    <a:bodyPr/>
                    <a:lstStyle/>
                    <a:p>
                      <a:pPr algn="ctr"/>
                      <a:r>
                        <a:rPr lang="en-US" dirty="0"/>
                        <a:t>Task Type</a:t>
                      </a:r>
                    </a:p>
                  </a:txBody>
                  <a:tcPr/>
                </a:tc>
                <a:tc>
                  <a:txBody>
                    <a:bodyPr/>
                    <a:lstStyle/>
                    <a:p>
                      <a:pPr algn="ctr"/>
                      <a:r>
                        <a:rPr lang="en-US" dirty="0"/>
                        <a:t>Specific Tasks per Type</a:t>
                      </a:r>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kern="1200" dirty="0">
                          <a:solidFill>
                            <a:schemeClr val="tx1"/>
                          </a:solidFill>
                          <a:effectLst/>
                          <a:latin typeface="+mn-lt"/>
                          <a:ea typeface="+mn-ea"/>
                          <a:cs typeface="+mn-cs"/>
                        </a:rPr>
                        <a:t>Verbal tasks using verbal stimuli</a:t>
                      </a:r>
                    </a:p>
                    <a:p>
                      <a:endParaRPr lang="en-US" dirty="0"/>
                    </a:p>
                  </a:txBody>
                  <a:tcPr/>
                </a:tc>
                <a:tc>
                  <a:txBody>
                    <a:bodyPr/>
                    <a:lstStyle/>
                    <a:p>
                      <a:pPr marL="285750" indent="-285750">
                        <a:buFont typeface="Wingdings" panose="05000000000000000000" pitchFamily="2" charset="2"/>
                        <a:buChar char="Ø"/>
                      </a:pPr>
                      <a:r>
                        <a:rPr lang="en-US" dirty="0"/>
                        <a:t>Unusual Uses</a:t>
                      </a:r>
                      <a:r>
                        <a:rPr lang="en-US" baseline="0" dirty="0"/>
                        <a:t> </a:t>
                      </a:r>
                    </a:p>
                    <a:p>
                      <a:pPr marL="285750" indent="-285750">
                        <a:buFont typeface="Wingdings" panose="05000000000000000000" pitchFamily="2" charset="2"/>
                        <a:buChar char="Ø"/>
                      </a:pPr>
                      <a:r>
                        <a:rPr lang="en-US" dirty="0"/>
                        <a:t>Impossibilities</a:t>
                      </a:r>
                    </a:p>
                    <a:p>
                      <a:pPr marL="285750" indent="-285750">
                        <a:buFont typeface="Wingdings" panose="05000000000000000000" pitchFamily="2" charset="2"/>
                        <a:buChar char="Ø"/>
                      </a:pPr>
                      <a:r>
                        <a:rPr lang="en-US" dirty="0"/>
                        <a:t>Consequences Task</a:t>
                      </a:r>
                    </a:p>
                    <a:p>
                      <a:pPr marL="285750" indent="-285750">
                        <a:buFont typeface="Wingdings" panose="05000000000000000000" pitchFamily="2" charset="2"/>
                        <a:buChar char="Ø"/>
                      </a:pPr>
                      <a:r>
                        <a:rPr lang="en-US" dirty="0"/>
                        <a:t>Just Suppose Task</a:t>
                      </a:r>
                    </a:p>
                    <a:p>
                      <a:pPr marL="285750" indent="-285750">
                        <a:buFont typeface="Wingdings" panose="05000000000000000000" pitchFamily="2" charset="2"/>
                        <a:buChar char="Ø"/>
                      </a:pPr>
                      <a:r>
                        <a:rPr lang="en-US" dirty="0"/>
                        <a:t>Situations Task</a:t>
                      </a:r>
                    </a:p>
                    <a:p>
                      <a:pPr marL="285750" indent="-285750">
                        <a:buFont typeface="Wingdings" panose="05000000000000000000" pitchFamily="2" charset="2"/>
                        <a:buChar char="Ø"/>
                      </a:pPr>
                      <a:r>
                        <a:rPr lang="en-US" dirty="0"/>
                        <a:t>Common Problems Task </a:t>
                      </a:r>
                    </a:p>
                    <a:p>
                      <a:pPr marL="285750" indent="-285750">
                        <a:buFont typeface="Wingdings" panose="05000000000000000000" pitchFamily="2" charset="2"/>
                        <a:buChar char="Ø"/>
                      </a:pPr>
                      <a:r>
                        <a:rPr lang="en-US" dirty="0"/>
                        <a:t>Improvement </a:t>
                      </a:r>
                    </a:p>
                    <a:p>
                      <a:pPr marL="285750" indent="-285750">
                        <a:buFont typeface="Wingdings" panose="05000000000000000000" pitchFamily="2" charset="2"/>
                        <a:buChar char="Ø"/>
                      </a:pPr>
                      <a:r>
                        <a:rPr lang="en-US" dirty="0"/>
                        <a:t>Mother- Hubbard Problem  </a:t>
                      </a:r>
                    </a:p>
                    <a:p>
                      <a:pPr marL="285750" indent="-285750">
                        <a:buFont typeface="Wingdings" panose="05000000000000000000" pitchFamily="2" charset="2"/>
                        <a:buChar char="Ø"/>
                      </a:pPr>
                      <a:r>
                        <a:rPr lang="en-US" dirty="0"/>
                        <a:t>Imaginative Stories Task</a:t>
                      </a:r>
                    </a:p>
                    <a:p>
                      <a:pPr marL="285750" indent="-285750">
                        <a:buFont typeface="Wingdings" panose="05000000000000000000" pitchFamily="2" charset="2"/>
                        <a:buChar char="Ø"/>
                      </a:pPr>
                      <a:r>
                        <a:rPr lang="en-US" dirty="0"/>
                        <a:t>Cow jumping Problems</a:t>
                      </a:r>
                    </a:p>
                  </a:txBody>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kern="1200" dirty="0">
                          <a:solidFill>
                            <a:schemeClr val="dk1"/>
                          </a:solidFill>
                          <a:effectLst/>
                          <a:latin typeface="+mn-lt"/>
                          <a:ea typeface="+mn-ea"/>
                          <a:cs typeface="+mn-cs"/>
                        </a:rPr>
                        <a:t>Verbal tasks using nonverbal stimuli</a:t>
                      </a:r>
                    </a:p>
                    <a:p>
                      <a:endParaRPr lang="en-US" dirty="0"/>
                    </a:p>
                  </a:txBody>
                  <a:tcPr/>
                </a:tc>
                <a:tc>
                  <a:txBody>
                    <a:bodyPr/>
                    <a:lstStyle/>
                    <a:p>
                      <a:pPr marL="285750" indent="-285750">
                        <a:buFont typeface="Wingdings" panose="05000000000000000000" pitchFamily="2" charset="2"/>
                        <a:buChar char="Ø"/>
                      </a:pPr>
                      <a:r>
                        <a:rPr lang="en-US" dirty="0"/>
                        <a:t>Ask and Guess Task</a:t>
                      </a:r>
                    </a:p>
                    <a:p>
                      <a:pPr marL="285750" indent="-285750">
                        <a:buFont typeface="Wingdings" panose="05000000000000000000" pitchFamily="2" charset="2"/>
                        <a:buChar char="Ø"/>
                      </a:pPr>
                      <a:r>
                        <a:rPr lang="en-US" dirty="0"/>
                        <a:t>Product Improvement Task </a:t>
                      </a:r>
                    </a:p>
                    <a:p>
                      <a:pPr marL="285750" indent="-285750">
                        <a:buFont typeface="Wingdings" panose="05000000000000000000" pitchFamily="2" charset="2"/>
                        <a:buChar char="Ø"/>
                      </a:pPr>
                      <a:r>
                        <a:rPr lang="en-US" dirty="0"/>
                        <a:t>Unusual Uses Task</a:t>
                      </a:r>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kern="1200" dirty="0">
                          <a:solidFill>
                            <a:schemeClr val="dk1"/>
                          </a:solidFill>
                          <a:effectLst/>
                          <a:latin typeface="+mn-lt"/>
                          <a:ea typeface="+mn-ea"/>
                          <a:cs typeface="+mn-cs"/>
                        </a:rPr>
                        <a:t>Non-verbal tasks</a:t>
                      </a:r>
                    </a:p>
                    <a:p>
                      <a:endParaRPr lang="en-US" dirty="0"/>
                    </a:p>
                  </a:txBody>
                  <a:tcPr/>
                </a:tc>
                <a:tc>
                  <a:txBody>
                    <a:bodyPr/>
                    <a:lstStyle/>
                    <a:p>
                      <a:pPr marL="285750" indent="-285750">
                        <a:buFont typeface="Wingdings" panose="05000000000000000000" pitchFamily="2" charset="2"/>
                        <a:buChar char="Ø"/>
                      </a:pPr>
                      <a:r>
                        <a:rPr lang="en-US" dirty="0"/>
                        <a:t>Incomplete figures task  </a:t>
                      </a:r>
                    </a:p>
                    <a:p>
                      <a:pPr marL="285750" indent="-285750">
                        <a:buFont typeface="Wingdings" panose="05000000000000000000" pitchFamily="2" charset="2"/>
                        <a:buChar char="Ø"/>
                      </a:pPr>
                      <a:r>
                        <a:rPr lang="en-US" dirty="0"/>
                        <a:t>Picture construction task or shapes task</a:t>
                      </a:r>
                    </a:p>
                    <a:p>
                      <a:pPr marL="285750" indent="-285750">
                        <a:buFont typeface="Wingdings" panose="05000000000000000000" pitchFamily="2" charset="2"/>
                        <a:buChar char="Ø"/>
                      </a:pPr>
                      <a:r>
                        <a:rPr lang="en-US" dirty="0"/>
                        <a:t>Circles and squares Task</a:t>
                      </a:r>
                      <a:r>
                        <a:rPr lang="en-US" baseline="0" dirty="0"/>
                        <a:t>   </a:t>
                      </a:r>
                    </a:p>
                    <a:p>
                      <a:pPr marL="285750" indent="-285750">
                        <a:buFont typeface="Wingdings" panose="05000000000000000000" pitchFamily="2" charset="2"/>
                        <a:buChar char="Ø"/>
                      </a:pPr>
                      <a:r>
                        <a:rPr lang="en-US" dirty="0"/>
                        <a:t>Creative design task</a:t>
                      </a:r>
                    </a:p>
                  </a:txBody>
                  <a:tcPr/>
                </a:tc>
                <a:extLst>
                  <a:ext uri="{0D108BD9-81ED-4DB2-BD59-A6C34878D82A}">
                    <a16:rowId xmlns:a16="http://schemas.microsoft.com/office/drawing/2014/main" val="10003"/>
                  </a:ext>
                </a:extLst>
              </a:tr>
            </a:tbl>
          </a:graphicData>
        </a:graphic>
      </p:graphicFrame>
      <p:sp>
        <p:nvSpPr>
          <p:cNvPr id="8" name="TextBox 7"/>
          <p:cNvSpPr txBox="1"/>
          <p:nvPr/>
        </p:nvSpPr>
        <p:spPr>
          <a:xfrm>
            <a:off x="6260354" y="5496629"/>
            <a:ext cx="341760" cy="276999"/>
          </a:xfrm>
          <a:prstGeom prst="rect">
            <a:avLst/>
          </a:prstGeom>
          <a:noFill/>
        </p:spPr>
        <p:txBody>
          <a:bodyPr wrap="none" rtlCol="0">
            <a:spAutoFit/>
          </a:bodyPr>
          <a:lstStyle/>
          <a:p>
            <a:r>
              <a:rPr lang="en-US" baseline="30000" dirty="0"/>
              <a:t>32</a:t>
            </a:r>
          </a:p>
        </p:txBody>
      </p:sp>
      <p:sp>
        <p:nvSpPr>
          <p:cNvPr id="9" name="TextBox 8"/>
          <p:cNvSpPr txBox="1"/>
          <p:nvPr/>
        </p:nvSpPr>
        <p:spPr>
          <a:xfrm>
            <a:off x="3062957" y="6075616"/>
            <a:ext cx="600395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32.  </a:t>
            </a:r>
            <a:r>
              <a:rPr lang="en-US" sz="1000" dirty="0">
                <a:latin typeface="Arial" panose="020B0604020202020204" pitchFamily="34" charset="0"/>
                <a:cs typeface="Arial" panose="020B0604020202020204" pitchFamily="34" charset="0"/>
                <a:hlinkClick r:id="rId2"/>
              </a:rPr>
              <a:t>Retrieved from Wikipedia</a:t>
            </a:r>
            <a:r>
              <a:rPr lang="en-US" sz="1000" dirty="0">
                <a:latin typeface="Arial" panose="020B0604020202020204" pitchFamily="34" charset="0"/>
                <a:cs typeface="Arial" panose="020B0604020202020204" pitchFamily="34" charset="0"/>
              </a:rPr>
              <a:t> and is licensed under </a:t>
            </a:r>
            <a:r>
              <a:rPr lang="en-US" sz="1000" dirty="0">
                <a:latin typeface="Arial" panose="020B0604020202020204" pitchFamily="34" charset="0"/>
                <a:cs typeface="Arial" panose="020B0604020202020204" pitchFamily="34" charset="0"/>
                <a:hlinkClick r:id="rId3"/>
              </a:rPr>
              <a:t>Creative Commons Attribution-</a:t>
            </a:r>
            <a:r>
              <a:rPr lang="en-US" sz="1000" dirty="0" err="1">
                <a:latin typeface="Arial" panose="020B0604020202020204" pitchFamily="34" charset="0"/>
                <a:cs typeface="Arial" panose="020B0604020202020204" pitchFamily="34" charset="0"/>
                <a:hlinkClick r:id="rId3"/>
              </a:rPr>
              <a:t>ShareAlike</a:t>
            </a:r>
            <a:r>
              <a:rPr lang="en-US" sz="1000" dirty="0">
                <a:latin typeface="Arial" panose="020B0604020202020204" pitchFamily="34" charset="0"/>
                <a:cs typeface="Arial" panose="020B0604020202020204" pitchFamily="34" charset="0"/>
                <a:hlinkClick r:id="rId3"/>
              </a:rPr>
              <a:t> License</a:t>
            </a:r>
            <a:endParaRPr lang="en-US" sz="1000" dirty="0">
              <a:latin typeface="Arial" panose="020B0604020202020204" pitchFamily="34" charset="0"/>
              <a:cs typeface="Arial" panose="020B0604020202020204" pitchFamily="34" charset="0"/>
            </a:endParaRPr>
          </a:p>
        </p:txBody>
      </p:sp>
      <p:pic>
        <p:nvPicPr>
          <p:cNvPr id="4" name="Picture 4">
            <a:extLst>
              <a:ext uri="{FF2B5EF4-FFF2-40B4-BE49-F238E27FC236}">
                <a16:creationId xmlns:a16="http://schemas.microsoft.com/office/drawing/2014/main" id="{F18F300F-ECBA-A745-A013-9D1EB503C6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6642" y="819857"/>
            <a:ext cx="2772004" cy="293203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90ED178-50BF-0211-EB2F-DBCF70F55B06}"/>
              </a:ext>
            </a:extLst>
          </p:cNvPr>
          <p:cNvSpPr txBox="1"/>
          <p:nvPr/>
        </p:nvSpPr>
        <p:spPr>
          <a:xfrm>
            <a:off x="9384359" y="3938970"/>
            <a:ext cx="2456570" cy="1938992"/>
          </a:xfrm>
          <a:prstGeom prst="rect">
            <a:avLst/>
          </a:prstGeom>
          <a:noFill/>
        </p:spPr>
        <p:txBody>
          <a:bodyPr wrap="square">
            <a:spAutoFit/>
          </a:bodyPr>
          <a:lstStyle/>
          <a:p>
            <a:r>
              <a:rPr lang="en-US" sz="1000" b="0" i="0" dirty="0">
                <a:solidFill>
                  <a:srgbClr val="282828"/>
                </a:solidFill>
                <a:effectLst/>
                <a:latin typeface="MuseoSans"/>
              </a:rPr>
              <a:t>Example of a response where the stimulus is identifiable and used as part of the idea (i.e., flower).</a:t>
            </a:r>
          </a:p>
          <a:p>
            <a:endParaRPr lang="en-US" sz="1000" dirty="0"/>
          </a:p>
          <a:p>
            <a:r>
              <a:rPr lang="en-US" sz="1000" dirty="0" err="1"/>
              <a:t>Alabbasi</a:t>
            </a:r>
            <a:r>
              <a:rPr lang="en-US" sz="1000" dirty="0"/>
              <a:t>, A. M., Paek, S. H., Kim, D., &amp; </a:t>
            </a:r>
            <a:r>
              <a:rPr lang="en-US" sz="1000" dirty="0" err="1"/>
              <a:t>Cramond</a:t>
            </a:r>
            <a:r>
              <a:rPr lang="en-US" sz="1000" dirty="0"/>
              <a:t>, B. (2022). What do educators need to know about the Torrance Tests of Creative Thinking: A comprehensive review. </a:t>
            </a:r>
            <a:r>
              <a:rPr lang="en-US" sz="1000" i="1" dirty="0"/>
              <a:t>Frontiers in Psychology</a:t>
            </a:r>
            <a:r>
              <a:rPr lang="en-US" sz="1000" dirty="0"/>
              <a:t>, </a:t>
            </a:r>
            <a:r>
              <a:rPr lang="en-US" sz="1000" i="1" dirty="0"/>
              <a:t>13</a:t>
            </a:r>
            <a:r>
              <a:rPr lang="en-US" sz="1000" dirty="0"/>
              <a:t>. https://doi.org/10.3389/fpsyg.2022.1000385</a:t>
            </a:r>
            <a:r>
              <a:rPr lang="en-US" sz="1000" b="0" i="0" dirty="0">
                <a:solidFill>
                  <a:srgbClr val="282828"/>
                </a:solidFill>
                <a:effectLst/>
                <a:latin typeface="MuseoSans"/>
              </a:rPr>
              <a:t> </a:t>
            </a:r>
            <a:r>
              <a:rPr lang="en-US" sz="1000" b="0" i="0" u="none" strike="noStrike" dirty="0">
                <a:solidFill>
                  <a:srgbClr val="1DB5C3"/>
                </a:solidFill>
                <a:effectLst/>
                <a:latin typeface="MuseoSans"/>
                <a:hlinkClick r:id="rId5"/>
              </a:rPr>
              <a:t>Creative Commons Attribution License (CC BY)</a:t>
            </a:r>
            <a:r>
              <a:rPr lang="en-US" sz="1000" b="0" i="0" dirty="0">
                <a:solidFill>
                  <a:srgbClr val="3E3D40"/>
                </a:solidFill>
                <a:effectLst/>
                <a:latin typeface="MuseoSans"/>
              </a:rPr>
              <a:t>.</a:t>
            </a:r>
            <a:endParaRPr lang="en-US" sz="1000" dirty="0"/>
          </a:p>
        </p:txBody>
      </p:sp>
    </p:spTree>
    <p:extLst>
      <p:ext uri="{BB962C8B-B14F-4D97-AF65-F5344CB8AC3E}">
        <p14:creationId xmlns:p14="http://schemas.microsoft.com/office/powerpoint/2010/main" val="836508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BB2A69D-B1DA-4D57-807D-C691F869EAF3}"/>
              </a:ext>
            </a:extLst>
          </p:cNvPr>
          <p:cNvSpPr txBox="1">
            <a:spLocks/>
          </p:cNvSpPr>
          <p:nvPr/>
        </p:nvSpPr>
        <p:spPr>
          <a:xfrm>
            <a:off x="1659460" y="26313"/>
            <a:ext cx="9012897" cy="62528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400" dirty="0">
                <a:latin typeface="Arial" panose="020B0604020202020204" pitchFamily="34" charset="0"/>
                <a:cs typeface="Arial" panose="020B0604020202020204" pitchFamily="34" charset="0"/>
              </a:rPr>
              <a:t> </a:t>
            </a:r>
            <a:r>
              <a:rPr lang="en-US" sz="2400" dirty="0">
                <a:latin typeface="+mn-lt"/>
              </a:rPr>
              <a:t>Creativity From a Developmental Point of View</a:t>
            </a:r>
            <a:endParaRPr lang="en-US" sz="2400" b="1" dirty="0">
              <a:latin typeface="+mn-lt"/>
              <a:cs typeface="Arial" panose="020B0604020202020204" pitchFamily="34" charset="0"/>
            </a:endParaRPr>
          </a:p>
        </p:txBody>
      </p:sp>
      <p:sp>
        <p:nvSpPr>
          <p:cNvPr id="4" name="TextBox 3"/>
          <p:cNvSpPr txBox="1"/>
          <p:nvPr/>
        </p:nvSpPr>
        <p:spPr>
          <a:xfrm>
            <a:off x="1499359" y="5858714"/>
            <a:ext cx="8946872" cy="400110"/>
          </a:xfrm>
          <a:prstGeom prst="rect">
            <a:avLst/>
          </a:prstGeom>
          <a:noFill/>
        </p:spPr>
        <p:txBody>
          <a:bodyPr wrap="square" rtlCol="0">
            <a:spAutoFit/>
          </a:bodyPr>
          <a:lstStyle/>
          <a:p>
            <a:r>
              <a:rPr lang="en-US" sz="1000" u="sng" dirty="0">
                <a:latin typeface="Arial" panose="020B0604020202020204" pitchFamily="34" charset="0"/>
                <a:cs typeface="Arial" panose="020B0604020202020204" pitchFamily="34" charset="0"/>
                <a:hlinkClick r:id="rId3"/>
              </a:rPr>
              <a:t>33.  On the Edge Between Digital and Physical:  Materials to Enhance Creativity in Children.  An Application to Atypical Development</a:t>
            </a:r>
            <a:r>
              <a:rPr lang="en-US" sz="1000" dirty="0">
                <a:latin typeface="Arial" panose="020B0604020202020204" pitchFamily="34" charset="0"/>
                <a:cs typeface="Arial" panose="020B0604020202020204" pitchFamily="34" charset="0"/>
              </a:rPr>
              <a:t>  by Michela </a:t>
            </a:r>
            <a:r>
              <a:rPr lang="en-US" sz="1000" dirty="0" err="1">
                <a:latin typeface="Arial" panose="020B0604020202020204" pitchFamily="34" charset="0"/>
                <a:cs typeface="Arial" panose="020B0604020202020204" pitchFamily="34" charset="0"/>
              </a:rPr>
              <a:t>Ponticorvo</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Luigia</a:t>
            </a:r>
            <a:r>
              <a:rPr lang="en-US" sz="1000" dirty="0">
                <a:latin typeface="Arial" panose="020B0604020202020204" pitchFamily="34" charset="0"/>
                <a:cs typeface="Arial" panose="020B0604020202020204" pitchFamily="34" charset="0"/>
              </a:rPr>
              <a:t> Simona </a:t>
            </a:r>
            <a:r>
              <a:rPr lang="en-US" sz="1000" dirty="0" err="1">
                <a:latin typeface="Arial" panose="020B0604020202020204" pitchFamily="34" charset="0"/>
                <a:cs typeface="Arial" panose="020B0604020202020204" pitchFamily="34" charset="0"/>
              </a:rPr>
              <a:t>Sica</a:t>
            </a:r>
            <a:r>
              <a:rPr lang="en-US" sz="1000" dirty="0">
                <a:latin typeface="Arial" panose="020B0604020202020204" pitchFamily="34" charset="0"/>
                <a:cs typeface="Arial" panose="020B0604020202020204" pitchFamily="34" charset="0"/>
              </a:rPr>
              <a:t>, Angelo </a:t>
            </a:r>
            <a:r>
              <a:rPr lang="en-US" sz="1000" dirty="0" err="1">
                <a:latin typeface="Arial" panose="020B0604020202020204" pitchFamily="34" charset="0"/>
                <a:cs typeface="Arial" panose="020B0604020202020204" pitchFamily="34" charset="0"/>
              </a:rPr>
              <a:t>Rega</a:t>
            </a:r>
            <a:r>
              <a:rPr lang="en-US" sz="1000" dirty="0">
                <a:latin typeface="Arial" panose="020B0604020202020204" pitchFamily="34" charset="0"/>
                <a:cs typeface="Arial" panose="020B0604020202020204" pitchFamily="34" charset="0"/>
              </a:rPr>
              <a:t>, &amp; </a:t>
            </a:r>
            <a:r>
              <a:rPr lang="en-US" sz="1000" dirty="0" err="1">
                <a:latin typeface="Arial" panose="020B0604020202020204" pitchFamily="34" charset="0"/>
                <a:cs typeface="Arial" panose="020B0604020202020204" pitchFamily="34" charset="0"/>
              </a:rPr>
              <a:t>Orazio</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Miglino</a:t>
            </a:r>
            <a:r>
              <a:rPr lang="en-US" sz="1000" dirty="0">
                <a:latin typeface="Arial" panose="020B0604020202020204" pitchFamily="34" charset="0"/>
                <a:cs typeface="Arial" panose="020B0604020202020204" pitchFamily="34" charset="0"/>
              </a:rPr>
              <a:t> retrieved from </a:t>
            </a:r>
            <a:r>
              <a:rPr lang="en-US" sz="1000" u="sng" dirty="0">
                <a:latin typeface="Arial" panose="020B0604020202020204" pitchFamily="34" charset="0"/>
                <a:cs typeface="Arial" panose="020B0604020202020204" pitchFamily="34" charset="0"/>
                <a:hlinkClick r:id="rId4"/>
              </a:rPr>
              <a:t>Frontiers in Psychology</a:t>
            </a:r>
            <a:r>
              <a:rPr lang="en-US" sz="1000" dirty="0">
                <a:latin typeface="Arial" panose="020B0604020202020204" pitchFamily="34" charset="0"/>
                <a:cs typeface="Arial" panose="020B0604020202020204" pitchFamily="34" charset="0"/>
              </a:rPr>
              <a:t> licensed under </a:t>
            </a:r>
            <a:r>
              <a:rPr lang="en-US" sz="1000" b="1" u="sng" dirty="0">
                <a:latin typeface="Arial" panose="020B0604020202020204" pitchFamily="34" charset="0"/>
                <a:cs typeface="Arial" panose="020B0604020202020204" pitchFamily="34" charset="0"/>
                <a:hlinkClick r:id="rId5"/>
              </a:rPr>
              <a:t>CC-BY license</a:t>
            </a:r>
            <a:r>
              <a:rPr lang="en-US" sz="1000" dirty="0">
                <a:latin typeface="Arial" panose="020B0604020202020204" pitchFamily="34" charset="0"/>
                <a:cs typeface="Arial" panose="020B0604020202020204" pitchFamily="34" charset="0"/>
              </a:rPr>
              <a:t>. (modified by Marie Parnes)</a:t>
            </a:r>
          </a:p>
        </p:txBody>
      </p:sp>
      <p:sp>
        <p:nvSpPr>
          <p:cNvPr id="5" name="TextBox 4"/>
          <p:cNvSpPr txBox="1"/>
          <p:nvPr/>
        </p:nvSpPr>
        <p:spPr>
          <a:xfrm>
            <a:off x="103440" y="1137098"/>
            <a:ext cx="7989455" cy="3693319"/>
          </a:xfrm>
          <a:prstGeom prst="rect">
            <a:avLst/>
          </a:prstGeom>
          <a:solidFill>
            <a:schemeClr val="accent2">
              <a:lumMod val="20000"/>
              <a:lumOff val="80000"/>
            </a:schemeClr>
          </a:solidFill>
          <a:ln>
            <a:solidFill>
              <a:schemeClr val="accent5">
                <a:lumMod val="75000"/>
              </a:schemeClr>
            </a:solidFill>
          </a:ln>
        </p:spPr>
        <p:txBody>
          <a:bodyPr wrap="square" rtlCol="0">
            <a:spAutoFit/>
          </a:bodyPr>
          <a:lstStyle/>
          <a:p>
            <a:pPr marL="285750" indent="-285750">
              <a:buFont typeface="Wingdings" panose="05000000000000000000" pitchFamily="2" charset="2"/>
              <a:buChar char="Ø"/>
            </a:pPr>
            <a:r>
              <a:rPr lang="en-US" dirty="0"/>
              <a:t>Children tend to exhibit a natural disposition toward creativity and expression</a:t>
            </a:r>
          </a:p>
          <a:p>
            <a:endParaRPr lang="en-US" dirty="0"/>
          </a:p>
          <a:p>
            <a:pPr marL="285750" indent="-285750">
              <a:buFont typeface="Wingdings" panose="05000000000000000000" pitchFamily="2" charset="2"/>
              <a:buChar char="Ø"/>
            </a:pPr>
            <a:r>
              <a:rPr lang="en-US" dirty="0"/>
              <a:t>Fluency (the ability to generate multiple ideas) and flexibility develop across adolescence.</a:t>
            </a:r>
          </a:p>
          <a:p>
            <a:endParaRPr lang="en-US" dirty="0"/>
          </a:p>
          <a:p>
            <a:pPr marL="285750" indent="-285750">
              <a:buFont typeface="Wingdings" panose="05000000000000000000" pitchFamily="2" charset="2"/>
              <a:buChar char="Ø"/>
            </a:pPr>
            <a:r>
              <a:rPr lang="en-US" dirty="0"/>
              <a:t>In children with atypical developmental, creative activities can offer support.  For example, arts and crafts can enhance spatial awareness,  hand-eye coordination, and motor skills.   </a:t>
            </a:r>
          </a:p>
          <a:p>
            <a:endParaRPr lang="en-US" dirty="0"/>
          </a:p>
          <a:p>
            <a:pPr marL="285750" indent="-285750">
              <a:buFont typeface="Wingdings" panose="05000000000000000000" pitchFamily="2" charset="2"/>
              <a:buChar char="Ø"/>
            </a:pPr>
            <a:r>
              <a:rPr lang="en-US" dirty="0"/>
              <a:t>If not stimulated, creativity can diminish. For instance, creativity diminishes by 40% between the ages of five and seven. This is due to the beginning of formal schooling with its educational rules which may inhibit commitment to creative thinking and behaviors. </a:t>
            </a:r>
            <a:r>
              <a:rPr lang="en-US" baseline="30000" dirty="0"/>
              <a:t>33</a:t>
            </a:r>
          </a:p>
        </p:txBody>
      </p:sp>
      <p:pic>
        <p:nvPicPr>
          <p:cNvPr id="2" name="Picture 2" descr="Free Two Kids Covering Their Faces With a Cutout Animal Mask Stock Photo">
            <a:extLst>
              <a:ext uri="{FF2B5EF4-FFF2-40B4-BE49-F238E27FC236}">
                <a16:creationId xmlns:a16="http://schemas.microsoft.com/office/drawing/2014/main" id="{478E4E64-D6FE-3FC0-6F15-041ABDFCF1B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8339" y="1383557"/>
            <a:ext cx="3284657" cy="3200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B35CBA3-6B0C-DDE7-C5EF-D02CF0F2FEE0}"/>
              </a:ext>
            </a:extLst>
          </p:cNvPr>
          <p:cNvSpPr txBox="1"/>
          <p:nvPr/>
        </p:nvSpPr>
        <p:spPr>
          <a:xfrm>
            <a:off x="8341260" y="4583957"/>
            <a:ext cx="3618814" cy="400110"/>
          </a:xfrm>
          <a:prstGeom prst="rect">
            <a:avLst/>
          </a:prstGeom>
          <a:noFill/>
        </p:spPr>
        <p:txBody>
          <a:bodyPr wrap="square" rtlCol="0">
            <a:spAutoFit/>
          </a:bodyPr>
          <a:lstStyle/>
          <a:p>
            <a:r>
              <a:rPr lang="en-US" sz="1000" i="0" dirty="0">
                <a:solidFill>
                  <a:srgbClr val="4A4A4A"/>
                </a:solidFill>
                <a:effectLst/>
              </a:rPr>
              <a:t>Image retrieved from </a:t>
            </a:r>
            <a:r>
              <a:rPr lang="en-US" sz="1000" i="0" dirty="0">
                <a:solidFill>
                  <a:srgbClr val="4A4A4A"/>
                </a:solidFill>
                <a:effectLst/>
                <a:hlinkClick r:id="rId7"/>
              </a:rPr>
              <a:t>Pexels.com</a:t>
            </a:r>
            <a:r>
              <a:rPr lang="en-US" sz="1000" i="0" dirty="0">
                <a:solidFill>
                  <a:srgbClr val="4A4A4A"/>
                </a:solidFill>
                <a:effectLst/>
              </a:rPr>
              <a:t> Licensed under the </a:t>
            </a:r>
            <a:r>
              <a:rPr lang="en-US" sz="1000" i="0" dirty="0">
                <a:solidFill>
                  <a:srgbClr val="4A4A4A"/>
                </a:solidFill>
                <a:effectLst/>
                <a:hlinkClick r:id="rId8"/>
              </a:rPr>
              <a:t>Creative Commons Zero (CC0)</a:t>
            </a:r>
            <a:endParaRPr lang="en-US" sz="1000" i="0" dirty="0">
              <a:solidFill>
                <a:srgbClr val="4A4A4A"/>
              </a:solidFill>
              <a:effectLst/>
            </a:endParaRPr>
          </a:p>
        </p:txBody>
      </p:sp>
      <p:sp>
        <p:nvSpPr>
          <p:cNvPr id="7" name="TextBox 6">
            <a:extLst>
              <a:ext uri="{FF2B5EF4-FFF2-40B4-BE49-F238E27FC236}">
                <a16:creationId xmlns:a16="http://schemas.microsoft.com/office/drawing/2014/main" id="{F2D2DB07-718E-40F0-1621-9BBADAD890A8}"/>
              </a:ext>
            </a:extLst>
          </p:cNvPr>
          <p:cNvSpPr txBox="1"/>
          <p:nvPr/>
        </p:nvSpPr>
        <p:spPr>
          <a:xfrm>
            <a:off x="134847" y="5107436"/>
            <a:ext cx="11478959"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9"/>
              </a:rPr>
              <a:t>These Top Six Creative Activities for Preschoolers are Absolute Fun </a:t>
            </a:r>
            <a:r>
              <a:rPr lang="en-US" sz="1200" dirty="0">
                <a:latin typeface="Arial" panose="020B0604020202020204" pitchFamily="34" charset="0"/>
                <a:cs typeface="Arial" panose="020B0604020202020204" pitchFamily="34" charset="0"/>
              </a:rPr>
              <a:t>discusses why creative is so important for preschoolers and ideas on how to improve their child’s creative development.</a:t>
            </a:r>
          </a:p>
        </p:txBody>
      </p:sp>
    </p:spTree>
    <p:extLst>
      <p:ext uri="{BB962C8B-B14F-4D97-AF65-F5344CB8AC3E}">
        <p14:creationId xmlns:p14="http://schemas.microsoft.com/office/powerpoint/2010/main" val="3566534742"/>
      </p:ext>
    </p:extLst>
  </p:cSld>
  <p:clrMapOvr>
    <a:masterClrMapping/>
  </p:clrMapOvr>
  <mc:AlternateContent xmlns:mc="http://schemas.openxmlformats.org/markup-compatibility/2006" xmlns:p14="http://schemas.microsoft.com/office/powerpoint/2010/main">
    <mc:Choice Requires="p14">
      <p:transition spd="slow" p14:dur="2000" advTm="267185"/>
    </mc:Choice>
    <mc:Fallback xmlns="">
      <p:transition spd="slow" advTm="267185"/>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29146" y="73878"/>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Classifying Intelligence:  One vs. Many</a:t>
            </a:r>
          </a:p>
          <a:p>
            <a:pPr algn="ctr"/>
            <a:r>
              <a:rPr lang="en-US" sz="2000" b="1" dirty="0">
                <a:latin typeface="Arial" panose="020B0604020202020204" pitchFamily="34" charset="0"/>
                <a:cs typeface="Arial" panose="020B0604020202020204" pitchFamily="34" charset="0"/>
              </a:rPr>
              <a:t>General Intelligence Theories</a:t>
            </a:r>
          </a:p>
        </p:txBody>
      </p:sp>
      <p:graphicFrame>
        <p:nvGraphicFramePr>
          <p:cNvPr id="3" name="Table 2"/>
          <p:cNvGraphicFramePr>
            <a:graphicFrameLocks noGrp="1"/>
          </p:cNvGraphicFramePr>
          <p:nvPr>
            <p:extLst>
              <p:ext uri="{D42A27DB-BD31-4B8C-83A1-F6EECF244321}">
                <p14:modId xmlns:p14="http://schemas.microsoft.com/office/powerpoint/2010/main" val="1535363680"/>
              </p:ext>
            </p:extLst>
          </p:nvPr>
        </p:nvGraphicFramePr>
        <p:xfrm>
          <a:off x="284469" y="742238"/>
          <a:ext cx="4751031" cy="3010367"/>
        </p:xfrm>
        <a:graphic>
          <a:graphicData uri="http://schemas.openxmlformats.org/drawingml/2006/table">
            <a:tbl>
              <a:tblPr firstRow="1" bandRow="1">
                <a:tableStyleId>{5C22544A-7EE6-4342-B048-85BDC9FD1C3A}</a:tableStyleId>
              </a:tblPr>
              <a:tblGrid>
                <a:gridCol w="4751031">
                  <a:extLst>
                    <a:ext uri="{9D8B030D-6E8A-4147-A177-3AD203B41FA5}">
                      <a16:colId xmlns:a16="http://schemas.microsoft.com/office/drawing/2014/main" val="20000"/>
                    </a:ext>
                  </a:extLst>
                </a:gridCol>
              </a:tblGrid>
              <a:tr h="392120">
                <a:tc>
                  <a:txBody>
                    <a:bodyPr/>
                    <a:lstStyle/>
                    <a:p>
                      <a:pPr algn="ctr"/>
                      <a:r>
                        <a:rPr lang="en-US" sz="2000" dirty="0"/>
                        <a:t>General Intelligence Theory</a:t>
                      </a:r>
                    </a:p>
                  </a:txBody>
                  <a:tcPr/>
                </a:tc>
                <a:extLst>
                  <a:ext uri="{0D108BD9-81ED-4DB2-BD59-A6C34878D82A}">
                    <a16:rowId xmlns:a16="http://schemas.microsoft.com/office/drawing/2014/main" val="10000"/>
                  </a:ext>
                </a:extLst>
              </a:tr>
              <a:tr h="2614127">
                <a:tc>
                  <a:txBody>
                    <a:bodyPr/>
                    <a:lstStyle/>
                    <a:p>
                      <a:pPr algn="l"/>
                      <a:r>
                        <a:rPr lang="en-US" sz="2000" u="sng" dirty="0"/>
                        <a:t>Charles Spearman</a:t>
                      </a:r>
                      <a:r>
                        <a:rPr lang="en-US" sz="2000" dirty="0"/>
                        <a:t>: </a:t>
                      </a:r>
                      <a:r>
                        <a:rPr lang="en-US" sz="2000" kern="1200" dirty="0">
                          <a:solidFill>
                            <a:schemeClr val="dk1"/>
                          </a:solidFill>
                          <a:effectLst/>
                          <a:latin typeface="+mn-lt"/>
                          <a:ea typeface="+mn-ea"/>
                          <a:cs typeface="+mn-cs"/>
                        </a:rPr>
                        <a:t>Spearman’s Two-Factor Theory, attempted to show that all cognitive performance can be explained by two variables: one </a:t>
                      </a:r>
                      <a:r>
                        <a:rPr lang="en-US" sz="2000" b="1" i="1" kern="1200" dirty="0">
                          <a:solidFill>
                            <a:schemeClr val="dk1"/>
                          </a:solidFill>
                          <a:effectLst/>
                          <a:latin typeface="+mn-lt"/>
                          <a:ea typeface="+mn-ea"/>
                          <a:cs typeface="+mn-cs"/>
                        </a:rPr>
                        <a:t>general</a:t>
                      </a:r>
                      <a:r>
                        <a:rPr lang="en-US" sz="2000" b="1" kern="1200" dirty="0">
                          <a:solidFill>
                            <a:schemeClr val="dk1"/>
                          </a:solidFill>
                          <a:effectLst/>
                          <a:latin typeface="+mn-lt"/>
                          <a:ea typeface="+mn-ea"/>
                          <a:cs typeface="+mn-cs"/>
                        </a:rPr>
                        <a:t> ability (</a:t>
                      </a:r>
                      <a:r>
                        <a:rPr lang="en-US" sz="2000" b="1" i="1" kern="1200" dirty="0">
                          <a:solidFill>
                            <a:schemeClr val="dk1"/>
                          </a:solidFill>
                          <a:effectLst/>
                          <a:latin typeface="+mn-lt"/>
                          <a:ea typeface="+mn-ea"/>
                          <a:cs typeface="+mn-cs"/>
                        </a:rPr>
                        <a:t>g</a:t>
                      </a:r>
                      <a:r>
                        <a:rPr lang="en-US" sz="2000" b="1" kern="1200" dirty="0">
                          <a:solidFill>
                            <a:schemeClr val="dk1"/>
                          </a:solidFill>
                          <a:effectLst/>
                          <a:latin typeface="+mn-lt"/>
                          <a:ea typeface="+mn-ea"/>
                          <a:cs typeface="+mn-cs"/>
                        </a:rPr>
                        <a:t>)</a:t>
                      </a:r>
                      <a:r>
                        <a:rPr lang="en-US" sz="2000" kern="1200" dirty="0">
                          <a:solidFill>
                            <a:schemeClr val="dk1"/>
                          </a:solidFill>
                          <a:effectLst/>
                          <a:latin typeface="+mn-lt"/>
                          <a:ea typeface="+mn-ea"/>
                          <a:cs typeface="+mn-cs"/>
                        </a:rPr>
                        <a:t> and the many </a:t>
                      </a:r>
                      <a:r>
                        <a:rPr lang="en-US" sz="2000" b="1" i="1" kern="1200" dirty="0">
                          <a:solidFill>
                            <a:schemeClr val="dk1"/>
                          </a:solidFill>
                          <a:effectLst/>
                          <a:latin typeface="+mn-lt"/>
                          <a:ea typeface="+mn-ea"/>
                          <a:cs typeface="+mn-cs"/>
                        </a:rPr>
                        <a:t>specific</a:t>
                      </a:r>
                      <a:r>
                        <a:rPr lang="en-US" sz="2000" b="1" kern="1200" dirty="0">
                          <a:solidFill>
                            <a:schemeClr val="dk1"/>
                          </a:solidFill>
                          <a:effectLst/>
                          <a:latin typeface="+mn-lt"/>
                          <a:ea typeface="+mn-ea"/>
                          <a:cs typeface="+mn-cs"/>
                        </a:rPr>
                        <a:t> abilities (</a:t>
                      </a:r>
                      <a:r>
                        <a:rPr lang="en-US" sz="2000" b="1" i="1" kern="1200" dirty="0">
                          <a:solidFill>
                            <a:schemeClr val="dk1"/>
                          </a:solidFill>
                          <a:effectLst/>
                          <a:latin typeface="+mn-lt"/>
                          <a:ea typeface="+mn-ea"/>
                          <a:cs typeface="+mn-cs"/>
                        </a:rPr>
                        <a:t>s</a:t>
                      </a:r>
                      <a:r>
                        <a:rPr lang="en-US" sz="2000" b="1" kern="1200" dirty="0">
                          <a:solidFill>
                            <a:schemeClr val="dk1"/>
                          </a:solidFill>
                          <a:effectLst/>
                          <a:latin typeface="+mn-lt"/>
                          <a:ea typeface="+mn-ea"/>
                          <a:cs typeface="+mn-cs"/>
                        </a:rPr>
                        <a:t>)</a:t>
                      </a:r>
                      <a:r>
                        <a:rPr lang="en-US" sz="2000" kern="1200" dirty="0">
                          <a:solidFill>
                            <a:schemeClr val="dk1"/>
                          </a:solidFill>
                          <a:effectLst/>
                          <a:latin typeface="+mn-lt"/>
                          <a:ea typeface="+mn-ea"/>
                          <a:cs typeface="+mn-cs"/>
                        </a:rPr>
                        <a:t> it gave rise to. However, further analysis showed that </a:t>
                      </a:r>
                      <a:r>
                        <a:rPr lang="en-US" sz="2000" i="1" kern="1200" dirty="0">
                          <a:solidFill>
                            <a:schemeClr val="dk1"/>
                          </a:solidFill>
                          <a:effectLst/>
                          <a:latin typeface="+mn-lt"/>
                          <a:ea typeface="+mn-ea"/>
                          <a:cs typeface="+mn-cs"/>
                        </a:rPr>
                        <a:t>g</a:t>
                      </a:r>
                      <a:r>
                        <a:rPr lang="en-US" sz="2000" kern="1200" dirty="0">
                          <a:solidFill>
                            <a:schemeClr val="dk1"/>
                          </a:solidFill>
                          <a:effectLst/>
                          <a:latin typeface="+mn-lt"/>
                          <a:ea typeface="+mn-ea"/>
                          <a:cs typeface="+mn-cs"/>
                        </a:rPr>
                        <a:t> alone was enough to explain the correlations between different tests. </a:t>
                      </a:r>
                      <a:r>
                        <a:rPr lang="en-US" sz="2000" kern="1200" baseline="30000" dirty="0">
                          <a:solidFill>
                            <a:schemeClr val="dk1"/>
                          </a:solidFill>
                          <a:effectLst/>
                          <a:latin typeface="+mn-lt"/>
                          <a:ea typeface="+mn-ea"/>
                          <a:cs typeface="+mn-cs"/>
                        </a:rPr>
                        <a:t>1</a:t>
                      </a:r>
                    </a:p>
                  </a:txBody>
                  <a:tcPr/>
                </a:tc>
                <a:extLst>
                  <a:ext uri="{0D108BD9-81ED-4DB2-BD59-A6C34878D82A}">
                    <a16:rowId xmlns:a16="http://schemas.microsoft.com/office/drawing/2014/main" val="10001"/>
                  </a:ext>
                </a:extLst>
              </a:tr>
            </a:tbl>
          </a:graphicData>
        </a:graphic>
      </p:graphicFrame>
      <p:sp>
        <p:nvSpPr>
          <p:cNvPr id="4" name="Rectangle 3"/>
          <p:cNvSpPr/>
          <p:nvPr/>
        </p:nvSpPr>
        <p:spPr>
          <a:xfrm>
            <a:off x="6042726" y="5754627"/>
            <a:ext cx="5364127" cy="553998"/>
          </a:xfrm>
          <a:prstGeom prst="rect">
            <a:avLst/>
          </a:prstGeom>
        </p:spPr>
        <p:txBody>
          <a:bodyPr wrap="square">
            <a:spAutoFit/>
          </a:bodyPr>
          <a:lstStyle/>
          <a:p>
            <a:r>
              <a:rPr lang="en-US" sz="1000" baseline="30000" dirty="0">
                <a:latin typeface="Arial" panose="020B0604020202020204" pitchFamily="34" charset="0"/>
                <a:cs typeface="Arial" panose="020B0604020202020204" pitchFamily="34" charset="0"/>
              </a:rPr>
              <a:t>1</a:t>
            </a:r>
            <a:r>
              <a:rPr lang="en-US" sz="1000" u="sng" baseline="30000" dirty="0">
                <a:latin typeface="Arial" panose="020B0604020202020204" pitchFamily="34" charset="0"/>
                <a:cs typeface="Arial" panose="020B0604020202020204" pitchFamily="34" charset="0"/>
              </a:rPr>
              <a:t>  </a:t>
            </a:r>
            <a:r>
              <a:rPr lang="en-US" sz="1000" u="sng" baseline="30000" dirty="0">
                <a:solidFill>
                  <a:schemeClr val="dk1"/>
                </a:solidFill>
                <a:latin typeface="Arial" panose="020B0604020202020204" pitchFamily="34" charset="0"/>
                <a:cs typeface="Arial" panose="020B0604020202020204" pitchFamily="34" charset="0"/>
                <a:hlinkClick r:id="rId2"/>
              </a:rPr>
              <a:t>Spearman and the theory of general intelligence</a:t>
            </a:r>
            <a:r>
              <a:rPr lang="en-US" sz="1000" baseline="30000" dirty="0">
                <a:solidFill>
                  <a:schemeClr val="dk1"/>
                </a:solidFill>
                <a:latin typeface="Arial" panose="020B0604020202020204" pitchFamily="34" charset="0"/>
                <a:cs typeface="Arial" panose="020B0604020202020204" pitchFamily="34" charset="0"/>
              </a:rPr>
              <a:t> by </a:t>
            </a:r>
            <a:r>
              <a:rPr lang="en-US" sz="1000" u="sng" baseline="30000" dirty="0">
                <a:solidFill>
                  <a:schemeClr val="dk1"/>
                </a:solidFill>
                <a:latin typeface="Arial" panose="020B0604020202020204" pitchFamily="34" charset="0"/>
                <a:cs typeface="Arial" panose="020B0604020202020204" pitchFamily="34" charset="0"/>
                <a:hlinkClick r:id="rId3"/>
              </a:rPr>
              <a:t>Lyndsay T Wilson</a:t>
            </a:r>
            <a:r>
              <a:rPr lang="en-US" sz="1000" baseline="30000" dirty="0">
                <a:solidFill>
                  <a:schemeClr val="dk1"/>
                </a:solidFill>
                <a:latin typeface="Arial" panose="020B0604020202020204" pitchFamily="34" charset="0"/>
                <a:cs typeface="Arial" panose="020B0604020202020204" pitchFamily="34" charset="0"/>
              </a:rPr>
              <a:t> was retrieved from </a:t>
            </a:r>
            <a:r>
              <a:rPr lang="en-US" sz="1000" u="sng" baseline="30000" dirty="0">
                <a:solidFill>
                  <a:schemeClr val="dk1"/>
                </a:solidFill>
                <a:latin typeface="Arial" panose="020B0604020202020204" pitchFamily="34" charset="0"/>
                <a:cs typeface="Arial" panose="020B0604020202020204" pitchFamily="34" charset="0"/>
                <a:hlinkClick r:id="rId2"/>
              </a:rPr>
              <a:t>Explorable.com</a:t>
            </a:r>
            <a:r>
              <a:rPr lang="en-US" sz="1000" baseline="30000" dirty="0">
                <a:solidFill>
                  <a:schemeClr val="dk1"/>
                </a:solidFill>
                <a:latin typeface="Arial" panose="020B0604020202020204" pitchFamily="34" charset="0"/>
                <a:cs typeface="Arial" panose="020B0604020202020204" pitchFamily="34" charset="0"/>
              </a:rPr>
              <a:t> is licensed under </a:t>
            </a:r>
            <a:r>
              <a:rPr lang="en-US" sz="1000" u="sng" baseline="30000" dirty="0">
                <a:solidFill>
                  <a:schemeClr val="dk1"/>
                </a:solidFill>
                <a:latin typeface="Arial" panose="020B0604020202020204" pitchFamily="34" charset="0"/>
                <a:cs typeface="Arial" panose="020B0604020202020204" pitchFamily="34" charset="0"/>
                <a:hlinkClick r:id="rId4"/>
              </a:rPr>
              <a:t>CC BY 4.0</a:t>
            </a:r>
            <a:endParaRPr lang="en-US" sz="1000" u="sng" baseline="30000" dirty="0">
              <a:solidFill>
                <a:schemeClr val="dk1"/>
              </a:solidFill>
              <a:latin typeface="Arial" panose="020B0604020202020204" pitchFamily="34" charset="0"/>
              <a:cs typeface="Arial" panose="020B0604020202020204" pitchFamily="34" charset="0"/>
            </a:endParaRPr>
          </a:p>
          <a:p>
            <a:r>
              <a:rPr lang="en-US" sz="1000" u="sng" baseline="30000" dirty="0">
                <a:latin typeface="Arial" panose="020B0604020202020204" pitchFamily="34" charset="0"/>
                <a:cs typeface="Arial" panose="020B0604020202020204" pitchFamily="34" charset="0"/>
              </a:rPr>
              <a:t>2</a:t>
            </a:r>
            <a:r>
              <a:rPr lang="en-US" sz="1000" baseline="30000" dirty="0">
                <a:latin typeface="Arial" panose="020B0604020202020204" pitchFamily="34" charset="0"/>
                <a:cs typeface="Arial" panose="020B0604020202020204" pitchFamily="34" charset="0"/>
                <a:hlinkClick r:id="rId5"/>
              </a:rPr>
              <a:t>.  </a:t>
            </a:r>
            <a:r>
              <a:rPr lang="en-US" sz="1000" u="sng" baseline="30000" dirty="0">
                <a:latin typeface="Arial" panose="020B0604020202020204" pitchFamily="34" charset="0"/>
                <a:cs typeface="Arial" panose="020B0604020202020204" pitchFamily="34" charset="0"/>
                <a:hlinkClick r:id="rId5"/>
              </a:rPr>
              <a:t>Introduction to Psychology – Thinking and Intelligence </a:t>
            </a:r>
            <a:r>
              <a:rPr lang="en-US" sz="1000" baseline="30000" dirty="0">
                <a:latin typeface="Arial" panose="020B0604020202020204" pitchFamily="34" charset="0"/>
                <a:cs typeface="Arial" panose="020B0604020202020204" pitchFamily="34" charset="0"/>
              </a:rPr>
              <a:t> by </a:t>
            </a:r>
            <a:r>
              <a:rPr lang="en-US" sz="1000" u="sng" baseline="30000" dirty="0">
                <a:latin typeface="Arial" panose="020B0604020202020204" pitchFamily="34" charset="0"/>
                <a:cs typeface="Arial" panose="020B0604020202020204" pitchFamily="34" charset="0"/>
                <a:hlinkClick r:id="rId6"/>
              </a:rPr>
              <a:t>Lumen Learning</a:t>
            </a:r>
            <a:r>
              <a:rPr lang="en-US" sz="1000" baseline="30000" dirty="0">
                <a:latin typeface="Arial" panose="020B0604020202020204" pitchFamily="34" charset="0"/>
                <a:cs typeface="Arial" panose="020B0604020202020204" pitchFamily="34" charset="0"/>
              </a:rPr>
              <a:t>   is licensed under  </a:t>
            </a:r>
            <a:r>
              <a:rPr lang="en-US" sz="1000" u="sng" baseline="30000" dirty="0">
                <a:latin typeface="Arial" panose="020B0604020202020204" pitchFamily="34" charset="0"/>
                <a:cs typeface="Arial" panose="020B0604020202020204" pitchFamily="34" charset="0"/>
                <a:hlinkClick r:id="rId4"/>
              </a:rPr>
              <a:t>CC BY 4.0</a:t>
            </a:r>
            <a:r>
              <a:rPr lang="en-US" sz="1000" u="sng" baseline="30000" dirty="0">
                <a:latin typeface="Arial" panose="020B0604020202020204" pitchFamily="34" charset="0"/>
                <a:cs typeface="Arial" panose="020B0604020202020204" pitchFamily="34" charset="0"/>
              </a:rPr>
              <a:t> (</a:t>
            </a:r>
            <a:r>
              <a:rPr lang="en-US" sz="1000" baseline="30000" dirty="0">
                <a:latin typeface="Arial" panose="020B0604020202020204" pitchFamily="34" charset="0"/>
                <a:cs typeface="Arial" panose="020B0604020202020204" pitchFamily="34" charset="0"/>
              </a:rPr>
              <a:t>modified by Marie Parnes</a:t>
            </a:r>
            <a:r>
              <a:rPr lang="en-US" sz="1000" u="sng" baseline="30000" dirty="0">
                <a:latin typeface="Arial" panose="020B0604020202020204" pitchFamily="34" charset="0"/>
                <a:cs typeface="Arial" panose="020B0604020202020204" pitchFamily="34" charset="0"/>
              </a:rPr>
              <a:t>)</a:t>
            </a:r>
            <a:endParaRPr lang="en-US" sz="1000" u="sng" baseline="30000" dirty="0">
              <a:solidFill>
                <a:schemeClr val="dk1"/>
              </a:solidFill>
              <a:latin typeface="Arial" panose="020B0604020202020204" pitchFamily="34" charset="0"/>
              <a:cs typeface="Arial" panose="020B0604020202020204" pitchFamily="34" charset="0"/>
            </a:endParaRPr>
          </a:p>
          <a:p>
            <a:r>
              <a:rPr lang="en-US" sz="1000" baseline="30000" dirty="0">
                <a:solidFill>
                  <a:schemeClr val="dk1"/>
                </a:solidFill>
                <a:latin typeface="Arial" panose="020B0604020202020204" pitchFamily="34" charset="0"/>
                <a:cs typeface="Arial" panose="020B0604020202020204" pitchFamily="34" charset="0"/>
              </a:rPr>
              <a:t>3</a:t>
            </a:r>
            <a:r>
              <a:rPr lang="en-US" sz="1000" u="sng" baseline="30000" dirty="0">
                <a:solidFill>
                  <a:schemeClr val="dk1"/>
                </a:solidFill>
                <a:latin typeface="Arial" panose="020B0604020202020204" pitchFamily="34" charset="0"/>
                <a:cs typeface="Arial" panose="020B0604020202020204" pitchFamily="34" charset="0"/>
                <a:hlinkClick r:id="rId5"/>
              </a:rPr>
              <a:t>.</a:t>
            </a:r>
            <a:r>
              <a:rPr lang="en-US" sz="1000" u="sng" dirty="0">
                <a:solidFill>
                  <a:schemeClr val="dk1"/>
                </a:solidFill>
                <a:latin typeface="Arial" panose="020B0604020202020204" pitchFamily="34" charset="0"/>
                <a:cs typeface="Arial" panose="020B0604020202020204" pitchFamily="34" charset="0"/>
                <a:hlinkClick r:id="rId5"/>
              </a:rPr>
              <a:t>  </a:t>
            </a:r>
            <a:r>
              <a:rPr lang="en-US" sz="1000" u="sng" baseline="30000" dirty="0">
                <a:latin typeface="Arial" panose="020B0604020202020204" pitchFamily="34" charset="0"/>
                <a:cs typeface="Arial" panose="020B0604020202020204" pitchFamily="34" charset="0"/>
                <a:hlinkClick r:id="rId5"/>
              </a:rPr>
              <a:t>Introduction to Psychology – Thinking and Intelligence </a:t>
            </a:r>
            <a:r>
              <a:rPr lang="en-US" sz="1000" baseline="30000" dirty="0">
                <a:latin typeface="Arial" panose="020B0604020202020204" pitchFamily="34" charset="0"/>
                <a:cs typeface="Arial" panose="020B0604020202020204" pitchFamily="34" charset="0"/>
              </a:rPr>
              <a:t> by </a:t>
            </a:r>
            <a:r>
              <a:rPr lang="en-US" sz="1000" u="sng" baseline="30000" dirty="0">
                <a:latin typeface="Arial" panose="020B0604020202020204" pitchFamily="34" charset="0"/>
                <a:cs typeface="Arial" panose="020B0604020202020204" pitchFamily="34" charset="0"/>
                <a:hlinkClick r:id="rId6"/>
              </a:rPr>
              <a:t>Lumen Learning</a:t>
            </a:r>
            <a:r>
              <a:rPr lang="en-US" sz="1000" baseline="30000" dirty="0">
                <a:latin typeface="Arial" panose="020B0604020202020204" pitchFamily="34" charset="0"/>
                <a:cs typeface="Arial" panose="020B0604020202020204" pitchFamily="34" charset="0"/>
              </a:rPr>
              <a:t>   is licensed under  </a:t>
            </a:r>
            <a:r>
              <a:rPr lang="en-US" sz="1000" u="sng" baseline="30000" dirty="0">
                <a:latin typeface="Arial" panose="020B0604020202020204" pitchFamily="34" charset="0"/>
                <a:cs typeface="Arial" panose="020B0604020202020204" pitchFamily="34" charset="0"/>
                <a:hlinkClick r:id="rId4"/>
              </a:rPr>
              <a:t>CC BY 4.0</a:t>
            </a:r>
            <a:r>
              <a:rPr lang="en-US" sz="1000" u="sng" baseline="30000" dirty="0">
                <a:latin typeface="Arial" panose="020B0604020202020204" pitchFamily="34" charset="0"/>
                <a:cs typeface="Arial" panose="020B0604020202020204" pitchFamily="34" charset="0"/>
              </a:rPr>
              <a:t> (</a:t>
            </a:r>
            <a:r>
              <a:rPr lang="en-US" sz="1000" baseline="30000" dirty="0">
                <a:latin typeface="Arial" panose="020B0604020202020204" pitchFamily="34" charset="0"/>
                <a:cs typeface="Arial" panose="020B0604020202020204" pitchFamily="34" charset="0"/>
              </a:rPr>
              <a:t>modified by Marie Parnes</a:t>
            </a:r>
            <a:r>
              <a:rPr lang="en-US" sz="1000" u="sng" baseline="30000" dirty="0">
                <a:latin typeface="Arial" panose="020B0604020202020204" pitchFamily="34" charset="0"/>
                <a:cs typeface="Arial" panose="020B0604020202020204" pitchFamily="34" charset="0"/>
              </a:rPr>
              <a:t>)</a:t>
            </a:r>
            <a:endParaRPr lang="en-US" sz="1000" baseline="30000" dirty="0">
              <a:solidFill>
                <a:schemeClr val="dk1"/>
              </a:solidFill>
              <a:latin typeface="Arial" panose="020B060402020202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142216914"/>
              </p:ext>
            </p:extLst>
          </p:nvPr>
        </p:nvGraphicFramePr>
        <p:xfrm>
          <a:off x="6820466" y="742238"/>
          <a:ext cx="5015738" cy="2418475"/>
        </p:xfrm>
        <a:graphic>
          <a:graphicData uri="http://schemas.openxmlformats.org/drawingml/2006/table">
            <a:tbl>
              <a:tblPr firstRow="1" bandRow="1">
                <a:tableStyleId>{5C22544A-7EE6-4342-B048-85BDC9FD1C3A}</a:tableStyleId>
              </a:tblPr>
              <a:tblGrid>
                <a:gridCol w="5015738">
                  <a:extLst>
                    <a:ext uri="{9D8B030D-6E8A-4147-A177-3AD203B41FA5}">
                      <a16:colId xmlns:a16="http://schemas.microsoft.com/office/drawing/2014/main" val="20000"/>
                    </a:ext>
                  </a:extLst>
                </a:gridCol>
              </a:tblGrid>
              <a:tr h="348183">
                <a:tc>
                  <a:txBody>
                    <a:bodyPr/>
                    <a:lstStyle/>
                    <a:p>
                      <a:pPr algn="ctr"/>
                      <a:r>
                        <a:rPr lang="en-US" sz="2000" dirty="0"/>
                        <a:t>General Intelligence Theory</a:t>
                      </a:r>
                    </a:p>
                  </a:txBody>
                  <a:tcPr/>
                </a:tc>
                <a:extLst>
                  <a:ext uri="{0D108BD9-81ED-4DB2-BD59-A6C34878D82A}">
                    <a16:rowId xmlns:a16="http://schemas.microsoft.com/office/drawing/2014/main" val="10000"/>
                  </a:ext>
                </a:extLst>
              </a:tr>
              <a:tr h="20222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u="sng" dirty="0"/>
                        <a:t>Raymond Cattel</a:t>
                      </a:r>
                      <a:r>
                        <a:rPr lang="en-US" sz="2000" dirty="0"/>
                        <a:t>: </a:t>
                      </a:r>
                      <a:r>
                        <a:rPr lang="en-US" sz="2000" dirty="0">
                          <a:solidFill>
                            <a:schemeClr val="dk1"/>
                          </a:solidFill>
                        </a:rPr>
                        <a:t>Cattell expanded on Spearman’s theory of a unified</a:t>
                      </a:r>
                      <a:r>
                        <a:rPr lang="en-US" sz="2000" i="1" dirty="0">
                          <a:solidFill>
                            <a:schemeClr val="dk1"/>
                          </a:solidFill>
                        </a:rPr>
                        <a:t> g</a:t>
                      </a:r>
                      <a:r>
                        <a:rPr lang="en-US" sz="2000" dirty="0">
                          <a:solidFill>
                            <a:schemeClr val="dk1"/>
                          </a:solidFill>
                        </a:rPr>
                        <a:t> and explored the difference between two independent but correlated factors of general intelligence: </a:t>
                      </a:r>
                      <a:r>
                        <a:rPr lang="en-US" sz="2000" b="1" dirty="0">
                          <a:solidFill>
                            <a:schemeClr val="dk1"/>
                          </a:solidFill>
                        </a:rPr>
                        <a:t>crystallized </a:t>
                      </a:r>
                      <a:r>
                        <a:rPr lang="en-US" sz="2000" dirty="0">
                          <a:solidFill>
                            <a:schemeClr val="dk1"/>
                          </a:solidFill>
                        </a:rPr>
                        <a:t>and</a:t>
                      </a:r>
                      <a:r>
                        <a:rPr lang="en-US" sz="2000" b="1" dirty="0">
                          <a:solidFill>
                            <a:schemeClr val="dk1"/>
                          </a:solidFill>
                        </a:rPr>
                        <a:t> fluid</a:t>
                      </a:r>
                      <a:r>
                        <a:rPr lang="en-US" sz="2000" dirty="0">
                          <a:solidFill>
                            <a:schemeClr val="dk1"/>
                          </a:solidFill>
                        </a:rPr>
                        <a:t>, which he called </a:t>
                      </a:r>
                      <a:r>
                        <a:rPr lang="en-US" sz="2000" dirty="0" err="1">
                          <a:solidFill>
                            <a:schemeClr val="dk1"/>
                          </a:solidFill>
                        </a:rPr>
                        <a:t>Gc</a:t>
                      </a:r>
                      <a:r>
                        <a:rPr lang="en-US" sz="2000" dirty="0">
                          <a:solidFill>
                            <a:schemeClr val="dk1"/>
                          </a:solidFill>
                        </a:rPr>
                        <a:t> and Gf. </a:t>
                      </a:r>
                      <a:r>
                        <a:rPr lang="en-US" sz="2000" baseline="30000" dirty="0">
                          <a:solidFill>
                            <a:schemeClr val="dk1"/>
                          </a:solidFill>
                        </a:rPr>
                        <a:t>2</a:t>
                      </a:r>
                      <a:endParaRPr lang="en-US" sz="2000" kern="1200" baseline="30000" dirty="0">
                        <a:solidFill>
                          <a:schemeClr val="dk1"/>
                        </a:solidFill>
                        <a:effectLst/>
                        <a:latin typeface="+mn-lt"/>
                        <a:ea typeface="+mn-ea"/>
                        <a:cs typeface="+mn-cs"/>
                      </a:endParaRPr>
                    </a:p>
                  </a:txBody>
                  <a:tcPr/>
                </a:tc>
                <a:extLst>
                  <a:ext uri="{0D108BD9-81ED-4DB2-BD59-A6C34878D82A}">
                    <a16:rowId xmlns:a16="http://schemas.microsoft.com/office/drawing/2014/main" val="10001"/>
                  </a:ext>
                </a:extLst>
              </a:tr>
            </a:tbl>
          </a:graphicData>
        </a:graphic>
      </p:graphicFrame>
      <p:sp>
        <p:nvSpPr>
          <p:cNvPr id="5" name="TextBox 4"/>
          <p:cNvSpPr txBox="1"/>
          <p:nvPr/>
        </p:nvSpPr>
        <p:spPr>
          <a:xfrm>
            <a:off x="6543065" y="4419318"/>
            <a:ext cx="2292263" cy="1200329"/>
          </a:xfrm>
          <a:prstGeom prst="rect">
            <a:avLst/>
          </a:prstGeom>
          <a:solidFill>
            <a:schemeClr val="accent1">
              <a:lumMod val="20000"/>
              <a:lumOff val="80000"/>
            </a:schemeClr>
          </a:solidFill>
          <a:ln>
            <a:solidFill>
              <a:schemeClr val="accent2">
                <a:lumMod val="75000"/>
              </a:schemeClr>
            </a:solidFill>
          </a:ln>
        </p:spPr>
        <p:txBody>
          <a:bodyPr wrap="square" rtlCol="0">
            <a:spAutoFit/>
          </a:bodyPr>
          <a:lstStyle/>
          <a:p>
            <a:r>
              <a:rPr lang="en-US" b="1" u="sng" dirty="0"/>
              <a:t>Fluid Intelligence </a:t>
            </a:r>
          </a:p>
          <a:p>
            <a:r>
              <a:rPr lang="en-US" dirty="0"/>
              <a:t>the ability to see complex relationships and solve problems</a:t>
            </a:r>
          </a:p>
        </p:txBody>
      </p:sp>
      <p:sp>
        <p:nvSpPr>
          <p:cNvPr id="9" name="TextBox 8"/>
          <p:cNvSpPr txBox="1"/>
          <p:nvPr/>
        </p:nvSpPr>
        <p:spPr>
          <a:xfrm>
            <a:off x="9264679" y="4419318"/>
            <a:ext cx="2571525" cy="92333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u="sng" dirty="0"/>
              <a:t>Crystallized intelligence</a:t>
            </a:r>
          </a:p>
          <a:p>
            <a:r>
              <a:rPr lang="en-US" dirty="0"/>
              <a:t>acquired knowledge and the ability to retrieve it </a:t>
            </a:r>
            <a:endParaRPr lang="en-US" sz="2000" b="1" u="sng" baseline="30000" dirty="0"/>
          </a:p>
        </p:txBody>
      </p:sp>
      <p:sp>
        <p:nvSpPr>
          <p:cNvPr id="11" name="TextBox 10"/>
          <p:cNvSpPr txBox="1"/>
          <p:nvPr/>
        </p:nvSpPr>
        <p:spPr>
          <a:xfrm>
            <a:off x="11143639" y="4940587"/>
            <a:ext cx="263214" cy="276999"/>
          </a:xfrm>
          <a:prstGeom prst="rect">
            <a:avLst/>
          </a:prstGeom>
          <a:noFill/>
        </p:spPr>
        <p:txBody>
          <a:bodyPr wrap="none" rtlCol="0">
            <a:spAutoFit/>
          </a:bodyPr>
          <a:lstStyle/>
          <a:p>
            <a:r>
              <a:rPr lang="en-US" baseline="30000" dirty="0"/>
              <a:t>3</a:t>
            </a:r>
          </a:p>
        </p:txBody>
      </p:sp>
      <p:sp>
        <p:nvSpPr>
          <p:cNvPr id="2" name="Arrow: Down 1">
            <a:extLst>
              <a:ext uri="{FF2B5EF4-FFF2-40B4-BE49-F238E27FC236}">
                <a16:creationId xmlns:a16="http://schemas.microsoft.com/office/drawing/2014/main" id="{2A802D66-5164-BDF1-E6D2-E92884FBE631}"/>
              </a:ext>
            </a:extLst>
          </p:cNvPr>
          <p:cNvSpPr/>
          <p:nvPr/>
        </p:nvSpPr>
        <p:spPr>
          <a:xfrm>
            <a:off x="7446880" y="3853305"/>
            <a:ext cx="484632"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330B6852-52AA-ACDB-A690-2506380720D2}"/>
              </a:ext>
            </a:extLst>
          </p:cNvPr>
          <p:cNvPicPr>
            <a:picLocks noChangeAspect="1"/>
          </p:cNvPicPr>
          <p:nvPr/>
        </p:nvPicPr>
        <p:blipFill>
          <a:blip r:embed="rId7"/>
          <a:stretch>
            <a:fillRect/>
          </a:stretch>
        </p:blipFill>
        <p:spPr>
          <a:xfrm>
            <a:off x="10282194" y="3853305"/>
            <a:ext cx="536494" cy="481626"/>
          </a:xfrm>
          <a:prstGeom prst="rect">
            <a:avLst/>
          </a:prstGeom>
        </p:spPr>
      </p:pic>
      <p:sp>
        <p:nvSpPr>
          <p:cNvPr id="10" name="TextBox 9">
            <a:extLst>
              <a:ext uri="{FF2B5EF4-FFF2-40B4-BE49-F238E27FC236}">
                <a16:creationId xmlns:a16="http://schemas.microsoft.com/office/drawing/2014/main" id="{B9E19CAD-6609-5D59-5BFC-DEAD60D106CD}"/>
              </a:ext>
            </a:extLst>
          </p:cNvPr>
          <p:cNvSpPr txBox="1"/>
          <p:nvPr/>
        </p:nvSpPr>
        <p:spPr>
          <a:xfrm>
            <a:off x="284469" y="4419318"/>
            <a:ext cx="2292263" cy="1477328"/>
          </a:xfrm>
          <a:prstGeom prst="rect">
            <a:avLst/>
          </a:prstGeom>
          <a:solidFill>
            <a:schemeClr val="accent1">
              <a:lumMod val="20000"/>
              <a:lumOff val="80000"/>
            </a:schemeClr>
          </a:solidFill>
          <a:ln>
            <a:solidFill>
              <a:schemeClr val="accent2">
                <a:lumMod val="75000"/>
              </a:schemeClr>
            </a:solidFill>
          </a:ln>
        </p:spPr>
        <p:txBody>
          <a:bodyPr wrap="square" rtlCol="0">
            <a:spAutoFit/>
          </a:bodyPr>
          <a:lstStyle/>
          <a:p>
            <a:r>
              <a:rPr lang="en-US" b="1" u="sng" dirty="0"/>
              <a:t>General Ability </a:t>
            </a:r>
          </a:p>
          <a:p>
            <a:r>
              <a:rPr lang="en-US" dirty="0"/>
              <a:t>the single factor that underlies performance in all cognitive domains</a:t>
            </a:r>
          </a:p>
        </p:txBody>
      </p:sp>
      <p:sp>
        <p:nvSpPr>
          <p:cNvPr id="13" name="TextBox 12">
            <a:extLst>
              <a:ext uri="{FF2B5EF4-FFF2-40B4-BE49-F238E27FC236}">
                <a16:creationId xmlns:a16="http://schemas.microsoft.com/office/drawing/2014/main" id="{44C0436C-AB27-3B2B-1BAD-5477A240B4F9}"/>
              </a:ext>
            </a:extLst>
          </p:cNvPr>
          <p:cNvSpPr txBox="1"/>
          <p:nvPr/>
        </p:nvSpPr>
        <p:spPr>
          <a:xfrm>
            <a:off x="2743237" y="4419318"/>
            <a:ext cx="2292263" cy="1477328"/>
          </a:xfrm>
          <a:prstGeom prst="rect">
            <a:avLst/>
          </a:prstGeom>
          <a:solidFill>
            <a:schemeClr val="accent1">
              <a:lumMod val="20000"/>
              <a:lumOff val="80000"/>
            </a:schemeClr>
          </a:solidFill>
          <a:ln>
            <a:solidFill>
              <a:schemeClr val="accent2">
                <a:lumMod val="75000"/>
              </a:schemeClr>
            </a:solidFill>
          </a:ln>
        </p:spPr>
        <p:txBody>
          <a:bodyPr wrap="square" rtlCol="0">
            <a:spAutoFit/>
          </a:bodyPr>
          <a:lstStyle/>
          <a:p>
            <a:r>
              <a:rPr lang="en-US" b="1" u="sng" dirty="0"/>
              <a:t>Specific Abilities </a:t>
            </a:r>
          </a:p>
          <a:p>
            <a:r>
              <a:rPr lang="en-US" dirty="0"/>
              <a:t>the abilities specific to certain areas of intelligence, such as verbal fluency.</a:t>
            </a:r>
          </a:p>
        </p:txBody>
      </p:sp>
      <p:pic>
        <p:nvPicPr>
          <p:cNvPr id="14" name="Picture 13">
            <a:extLst>
              <a:ext uri="{FF2B5EF4-FFF2-40B4-BE49-F238E27FC236}">
                <a16:creationId xmlns:a16="http://schemas.microsoft.com/office/drawing/2014/main" id="{50B7C3CA-BDE2-3500-DB95-08BB74E8BD9C}"/>
              </a:ext>
            </a:extLst>
          </p:cNvPr>
          <p:cNvPicPr>
            <a:picLocks noChangeAspect="1"/>
          </p:cNvPicPr>
          <p:nvPr/>
        </p:nvPicPr>
        <p:blipFill>
          <a:blip r:embed="rId7"/>
          <a:stretch>
            <a:fillRect/>
          </a:stretch>
        </p:blipFill>
        <p:spPr>
          <a:xfrm>
            <a:off x="1162353" y="3828879"/>
            <a:ext cx="536494" cy="481626"/>
          </a:xfrm>
          <a:prstGeom prst="rect">
            <a:avLst/>
          </a:prstGeom>
        </p:spPr>
      </p:pic>
      <p:pic>
        <p:nvPicPr>
          <p:cNvPr id="15" name="Picture 14">
            <a:extLst>
              <a:ext uri="{FF2B5EF4-FFF2-40B4-BE49-F238E27FC236}">
                <a16:creationId xmlns:a16="http://schemas.microsoft.com/office/drawing/2014/main" id="{67C48B6E-7B5C-03E8-ECFE-A0B0D0D97E5B}"/>
              </a:ext>
            </a:extLst>
          </p:cNvPr>
          <p:cNvPicPr>
            <a:picLocks noChangeAspect="1"/>
          </p:cNvPicPr>
          <p:nvPr/>
        </p:nvPicPr>
        <p:blipFill>
          <a:blip r:embed="rId7"/>
          <a:stretch>
            <a:fillRect/>
          </a:stretch>
        </p:blipFill>
        <p:spPr>
          <a:xfrm>
            <a:off x="3621121" y="3853305"/>
            <a:ext cx="536494" cy="481626"/>
          </a:xfrm>
          <a:prstGeom prst="rect">
            <a:avLst/>
          </a:prstGeom>
        </p:spPr>
      </p:pic>
      <p:sp>
        <p:nvSpPr>
          <p:cNvPr id="16" name="TextBox 15">
            <a:extLst>
              <a:ext uri="{FF2B5EF4-FFF2-40B4-BE49-F238E27FC236}">
                <a16:creationId xmlns:a16="http://schemas.microsoft.com/office/drawing/2014/main" id="{F56FEC57-2919-B9BE-1DA7-03A812E020E8}"/>
              </a:ext>
            </a:extLst>
          </p:cNvPr>
          <p:cNvSpPr txBox="1"/>
          <p:nvPr/>
        </p:nvSpPr>
        <p:spPr>
          <a:xfrm>
            <a:off x="929146" y="5977262"/>
            <a:ext cx="288066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Spearman’s Two Factor Theory</a:t>
            </a:r>
            <a:endParaRPr lang="en-US" sz="12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ACB2AAF-04B2-4102-0C69-BE8CDE9A46C0}"/>
              </a:ext>
            </a:extLst>
          </p:cNvPr>
          <p:cNvSpPr txBox="1"/>
          <p:nvPr/>
        </p:nvSpPr>
        <p:spPr>
          <a:xfrm>
            <a:off x="7824349" y="3302826"/>
            <a:ext cx="3019224"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9"/>
              </a:rPr>
              <a:t>Fluid and Crystallized Intelligences</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9327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BB2A69D-B1DA-4D57-807D-C691F869EAF3}"/>
              </a:ext>
            </a:extLst>
          </p:cNvPr>
          <p:cNvSpPr txBox="1">
            <a:spLocks/>
          </p:cNvSpPr>
          <p:nvPr/>
        </p:nvSpPr>
        <p:spPr>
          <a:xfrm>
            <a:off x="1589551" y="92363"/>
            <a:ext cx="9012897" cy="59570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400" dirty="0">
                <a:latin typeface="+mn-lt"/>
              </a:rPr>
              <a:t>Relationship between Intelligence and Creativity</a:t>
            </a:r>
            <a:endParaRPr lang="en-US" sz="2400" dirty="0">
              <a:latin typeface="+mn-lt"/>
              <a:cs typeface="Arial" panose="020B0604020202020204" pitchFamily="34" charset="0"/>
            </a:endParaRPr>
          </a:p>
        </p:txBody>
      </p:sp>
      <p:sp>
        <p:nvSpPr>
          <p:cNvPr id="4" name="TextBox 3"/>
          <p:cNvSpPr txBox="1"/>
          <p:nvPr/>
        </p:nvSpPr>
        <p:spPr>
          <a:xfrm>
            <a:off x="117981" y="5883563"/>
            <a:ext cx="11956036" cy="400110"/>
          </a:xfrm>
          <a:prstGeom prst="rect">
            <a:avLst/>
          </a:prstGeom>
          <a:noFill/>
        </p:spPr>
        <p:txBody>
          <a:bodyPr wrap="square" rtlCol="0">
            <a:spAutoFit/>
          </a:bodyPr>
          <a:lstStyle/>
          <a:p>
            <a:r>
              <a:rPr lang="en-US" sz="1000" u="sng" dirty="0">
                <a:latin typeface="Arial" panose="020B0604020202020204" pitchFamily="34" charset="0"/>
                <a:cs typeface="Arial" panose="020B0604020202020204" pitchFamily="34" charset="0"/>
              </a:rPr>
              <a:t>34. </a:t>
            </a:r>
            <a:r>
              <a:rPr lang="en-US" sz="1000" u="sng" dirty="0">
                <a:latin typeface="Arial" panose="020B0604020202020204" pitchFamily="34" charset="0"/>
                <a:cs typeface="Arial" panose="020B0604020202020204" pitchFamily="34" charset="0"/>
                <a:hlinkClick r:id="rId3"/>
              </a:rPr>
              <a:t>Divergent Thinking and Intelligence:  An Empirical Study of the Threshold Hypothesis with Chinese Children</a:t>
            </a:r>
            <a:r>
              <a:rPr lang="en-US" sz="1000" dirty="0">
                <a:latin typeface="Arial" panose="020B0604020202020204" pitchFamily="34" charset="0"/>
                <a:cs typeface="Arial" panose="020B0604020202020204" pitchFamily="34" charset="0"/>
              </a:rPr>
              <a:t>  by </a:t>
            </a:r>
            <a:r>
              <a:rPr lang="en-US" sz="1000" dirty="0" err="1">
                <a:latin typeface="Arial" panose="020B0604020202020204" pitchFamily="34" charset="0"/>
                <a:cs typeface="Arial" panose="020B0604020202020204" pitchFamily="34" charset="0"/>
              </a:rPr>
              <a:t>Baoguo</a:t>
            </a:r>
            <a:r>
              <a:rPr lang="en-US" sz="1000" dirty="0">
                <a:latin typeface="Arial" panose="020B0604020202020204" pitchFamily="34" charset="0"/>
                <a:cs typeface="Arial" panose="020B0604020202020204" pitchFamily="34" charset="0"/>
              </a:rPr>
              <a:t> Shi, </a:t>
            </a:r>
            <a:r>
              <a:rPr lang="en-US" sz="1000" dirty="0" err="1">
                <a:latin typeface="Arial" panose="020B0604020202020204" pitchFamily="34" charset="0"/>
                <a:cs typeface="Arial" panose="020B0604020202020204" pitchFamily="34" charset="0"/>
              </a:rPr>
              <a:t>Lijing</a:t>
            </a:r>
            <a:r>
              <a:rPr lang="en-US" sz="1000" dirty="0">
                <a:latin typeface="Arial" panose="020B0604020202020204" pitchFamily="34" charset="0"/>
                <a:cs typeface="Arial" panose="020B0604020202020204" pitchFamily="34" charset="0"/>
              </a:rPr>
              <a:t> Wang, </a:t>
            </a:r>
            <a:r>
              <a:rPr lang="en-US" sz="1000" dirty="0" err="1">
                <a:latin typeface="Arial" panose="020B0604020202020204" pitchFamily="34" charset="0"/>
                <a:cs typeface="Arial" panose="020B0604020202020204" pitchFamily="34" charset="0"/>
              </a:rPr>
              <a:t>Jiahui</a:t>
            </a:r>
            <a:r>
              <a:rPr lang="en-US" sz="1000" dirty="0">
                <a:latin typeface="Arial" panose="020B0604020202020204" pitchFamily="34" charset="0"/>
                <a:cs typeface="Arial" panose="020B0604020202020204" pitchFamily="34" charset="0"/>
              </a:rPr>
              <a:t> Yang, </a:t>
            </a:r>
            <a:r>
              <a:rPr lang="en-US" sz="1000" dirty="0" err="1">
                <a:latin typeface="Arial" panose="020B0604020202020204" pitchFamily="34" charset="0"/>
                <a:cs typeface="Arial" panose="020B0604020202020204" pitchFamily="34" charset="0"/>
              </a:rPr>
              <a:t>Mengpin</a:t>
            </a:r>
            <a:r>
              <a:rPr lang="en-US" sz="1000" dirty="0">
                <a:latin typeface="Arial" panose="020B0604020202020204" pitchFamily="34" charset="0"/>
                <a:cs typeface="Arial" panose="020B0604020202020204" pitchFamily="34" charset="0"/>
              </a:rPr>
              <a:t> Zhang and Li Xu retrieved from </a:t>
            </a:r>
            <a:r>
              <a:rPr lang="en-US" sz="1000" u="sng" dirty="0">
                <a:latin typeface="Arial" panose="020B0604020202020204" pitchFamily="34" charset="0"/>
                <a:cs typeface="Arial" panose="020B0604020202020204" pitchFamily="34" charset="0"/>
                <a:hlinkClick r:id="rId4"/>
              </a:rPr>
              <a:t>Frontiers in Psychology</a:t>
            </a:r>
            <a:r>
              <a:rPr lang="en-US" sz="1000" dirty="0">
                <a:latin typeface="Arial" panose="020B0604020202020204" pitchFamily="34" charset="0"/>
                <a:cs typeface="Arial" panose="020B0604020202020204" pitchFamily="34" charset="0"/>
              </a:rPr>
              <a:t> licensed under </a:t>
            </a:r>
            <a:r>
              <a:rPr lang="en-US" sz="1000" b="1" u="sng" dirty="0">
                <a:latin typeface="Arial" panose="020B0604020202020204" pitchFamily="34" charset="0"/>
                <a:cs typeface="Arial" panose="020B0604020202020204" pitchFamily="34" charset="0"/>
                <a:hlinkClick r:id="rId5"/>
              </a:rPr>
              <a:t>CC-BY license</a:t>
            </a:r>
            <a:r>
              <a:rPr lang="en-US" sz="1000" dirty="0">
                <a:latin typeface="Arial" panose="020B0604020202020204" pitchFamily="34" charset="0"/>
                <a:cs typeface="Arial" panose="020B0604020202020204" pitchFamily="34" charset="0"/>
              </a:rPr>
              <a:t>. (modified by Marie Parnes)</a:t>
            </a:r>
          </a:p>
        </p:txBody>
      </p:sp>
      <p:sp>
        <p:nvSpPr>
          <p:cNvPr id="5" name="TextBox 4"/>
          <p:cNvSpPr txBox="1"/>
          <p:nvPr/>
        </p:nvSpPr>
        <p:spPr>
          <a:xfrm>
            <a:off x="1102747" y="899018"/>
            <a:ext cx="9986506" cy="4093428"/>
          </a:xfrm>
          <a:prstGeom prst="rect">
            <a:avLst/>
          </a:prstGeom>
          <a:solidFill>
            <a:schemeClr val="accent1">
              <a:lumMod val="20000"/>
              <a:lumOff val="80000"/>
            </a:schemeClr>
          </a:solidFill>
          <a:ln>
            <a:solidFill>
              <a:schemeClr val="accent2">
                <a:lumMod val="60000"/>
                <a:lumOff val="40000"/>
              </a:schemeClr>
            </a:solidFill>
          </a:ln>
        </p:spPr>
        <p:txBody>
          <a:bodyPr wrap="square" rtlCol="0">
            <a:spAutoFit/>
          </a:bodyPr>
          <a:lstStyle/>
          <a:p>
            <a:pPr marL="285750" indent="-285750">
              <a:buFont typeface="Wingdings" panose="05000000000000000000" pitchFamily="2" charset="2"/>
              <a:buChar char="Ø"/>
            </a:pPr>
            <a:r>
              <a:rPr lang="en-US" sz="2000" dirty="0"/>
              <a:t>According to the </a:t>
            </a:r>
            <a:r>
              <a:rPr lang="en-US" sz="2000" b="1" u="sng" dirty="0"/>
              <a:t>threshold hypothesis</a:t>
            </a:r>
            <a:r>
              <a:rPr lang="en-US" sz="2000" u="sng" dirty="0"/>
              <a:t> </a:t>
            </a:r>
            <a:r>
              <a:rPr lang="en-US" sz="2000" b="1" u="sng" dirty="0"/>
              <a:t>theory</a:t>
            </a:r>
            <a:r>
              <a:rPr lang="en-US" sz="2000" b="1" dirty="0"/>
              <a:t>,</a:t>
            </a:r>
            <a:r>
              <a:rPr lang="en-US" sz="2000" dirty="0"/>
              <a:t> the relationship between creativity and intelligence may vary at different levels of intelligence. </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Below an IQ level of 120, a correlation between IQ and creativity is observed, whereas no correlation is observed at IQ levels above 120.(Guilford and Christensen, 1973)  However, the results of other research yielded inconsistent results. </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Results of research utilizing children of different age groups indicate that different IQ thresholds exist within different age groups. </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Welter et al.(2016) contends that the association between intelligence and creativity is not straightforward and is dependent on a combination of factors.  Overall, the evidence suggests that intelligence is necessary for creativity but not sufficient. </a:t>
            </a:r>
            <a:r>
              <a:rPr lang="en-US" sz="2000" baseline="30000" dirty="0"/>
              <a:t>34</a:t>
            </a:r>
          </a:p>
        </p:txBody>
      </p:sp>
      <p:sp>
        <p:nvSpPr>
          <p:cNvPr id="2" name="TextBox 1">
            <a:extLst>
              <a:ext uri="{FF2B5EF4-FFF2-40B4-BE49-F238E27FC236}">
                <a16:creationId xmlns:a16="http://schemas.microsoft.com/office/drawing/2014/main" id="{08E188D3-936B-AB1F-1326-7B48940162EB}"/>
              </a:ext>
            </a:extLst>
          </p:cNvPr>
          <p:cNvSpPr txBox="1"/>
          <p:nvPr/>
        </p:nvSpPr>
        <p:spPr>
          <a:xfrm>
            <a:off x="1102747" y="5106603"/>
            <a:ext cx="9864435"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James Kaufman – Creativity and Intelligence</a:t>
            </a:r>
            <a:r>
              <a:rPr lang="en-US" sz="1200" dirty="0">
                <a:latin typeface="Arial" panose="020B0604020202020204" pitchFamily="34" charset="0"/>
                <a:cs typeface="Arial" panose="020B0604020202020204" pitchFamily="34" charset="0"/>
              </a:rPr>
              <a:t>. Dr. James Kaufman discusses not only the Threshold Hypothesis Theory in this short video, but other theories that try to explain if a relationship between intelligence and creativity does exist.</a:t>
            </a:r>
          </a:p>
        </p:txBody>
      </p:sp>
    </p:spTree>
    <p:extLst>
      <p:ext uri="{BB962C8B-B14F-4D97-AF65-F5344CB8AC3E}">
        <p14:creationId xmlns:p14="http://schemas.microsoft.com/office/powerpoint/2010/main" val="11614189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31720" y="111433"/>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736144406"/>
              </p:ext>
            </p:extLst>
          </p:nvPr>
        </p:nvGraphicFramePr>
        <p:xfrm>
          <a:off x="494796" y="1304759"/>
          <a:ext cx="5016173" cy="3567564"/>
        </p:xfrm>
        <a:graphic>
          <a:graphicData uri="http://schemas.openxmlformats.org/drawingml/2006/table">
            <a:tbl>
              <a:tblPr firstRow="1" bandRow="1">
                <a:tableStyleId>{5C22544A-7EE6-4342-B048-85BDC9FD1C3A}</a:tableStyleId>
              </a:tblPr>
              <a:tblGrid>
                <a:gridCol w="5016173">
                  <a:extLst>
                    <a:ext uri="{9D8B030D-6E8A-4147-A177-3AD203B41FA5}">
                      <a16:colId xmlns:a16="http://schemas.microsoft.com/office/drawing/2014/main" val="20000"/>
                    </a:ext>
                  </a:extLst>
                </a:gridCol>
              </a:tblGrid>
              <a:tr h="732924">
                <a:tc>
                  <a:txBody>
                    <a:bodyPr/>
                    <a:lstStyle/>
                    <a:p>
                      <a:pPr algn="ctr"/>
                      <a:r>
                        <a:rPr lang="en-US" sz="2000" dirty="0"/>
                        <a:t>Achievement Tests</a:t>
                      </a:r>
                    </a:p>
                  </a:txBody>
                  <a:tcPr/>
                </a:tc>
                <a:extLst>
                  <a:ext uri="{0D108BD9-81ED-4DB2-BD59-A6C34878D82A}">
                    <a16:rowId xmlns:a16="http://schemas.microsoft.com/office/drawing/2014/main" val="10000"/>
                  </a:ext>
                </a:extLst>
              </a:tr>
              <a:tr h="2356585">
                <a:tc>
                  <a:txBody>
                    <a:bodyPr/>
                    <a:lstStyle/>
                    <a:p>
                      <a:r>
                        <a:rPr lang="en-US" sz="2000" kern="1200" dirty="0">
                          <a:solidFill>
                            <a:schemeClr val="dk1"/>
                          </a:solidFill>
                          <a:effectLst/>
                          <a:latin typeface="+mn-lt"/>
                          <a:ea typeface="+mn-ea"/>
                          <a:cs typeface="+mn-cs"/>
                        </a:rPr>
                        <a:t>Used to measure what a child has already learned. Achievement tests are often used as measures of teaching effectiveness within a school setting. </a:t>
                      </a:r>
                    </a:p>
                    <a:p>
                      <a:endParaRPr lang="en-US" sz="2000" kern="1200" dirty="0">
                        <a:solidFill>
                          <a:schemeClr val="dk1"/>
                        </a:solidFill>
                        <a:effectLst/>
                        <a:latin typeface="+mn-lt"/>
                        <a:ea typeface="+mn-ea"/>
                        <a:cs typeface="+mn-cs"/>
                      </a:endParaRPr>
                    </a:p>
                    <a:p>
                      <a:r>
                        <a:rPr lang="en-US" sz="2000" u="sng" kern="1200" dirty="0">
                          <a:solidFill>
                            <a:schemeClr val="dk1"/>
                          </a:solidFill>
                          <a:effectLst/>
                          <a:latin typeface="+mn-lt"/>
                          <a:ea typeface="+mn-ea"/>
                          <a:cs typeface="+mn-cs"/>
                        </a:rPr>
                        <a:t>Examples</a:t>
                      </a:r>
                      <a:r>
                        <a:rPr lang="en-US" sz="2000" kern="1200" dirty="0">
                          <a:solidFill>
                            <a:schemeClr val="dk1"/>
                          </a:solidFill>
                          <a:effectLst/>
                          <a:latin typeface="+mn-lt"/>
                          <a:ea typeface="+mn-ea"/>
                          <a:cs typeface="+mn-cs"/>
                        </a:rPr>
                        <a:t>:</a:t>
                      </a:r>
                    </a:p>
                    <a:p>
                      <a:r>
                        <a:rPr lang="en-US" sz="2000" kern="1200" dirty="0">
                          <a:solidFill>
                            <a:schemeClr val="dk1"/>
                          </a:solidFill>
                          <a:effectLst/>
                          <a:latin typeface="+mn-lt"/>
                          <a:ea typeface="+mn-ea"/>
                          <a:cs typeface="+mn-cs"/>
                        </a:rPr>
                        <a:t>Terra Nova Achievement Tests (K-12)</a:t>
                      </a:r>
                    </a:p>
                    <a:p>
                      <a:r>
                        <a:rPr lang="en-US" sz="2000" kern="1200" dirty="0">
                          <a:solidFill>
                            <a:schemeClr val="dk1"/>
                          </a:solidFill>
                          <a:effectLst/>
                          <a:latin typeface="+mn-lt"/>
                          <a:ea typeface="+mn-ea"/>
                          <a:cs typeface="+mn-cs"/>
                        </a:rPr>
                        <a:t>Regents Exams (High School – five required in NY to receive diploma)</a:t>
                      </a:r>
                    </a:p>
                  </a:txBody>
                  <a:tcPr/>
                </a:tc>
                <a:extLst>
                  <a:ext uri="{0D108BD9-81ED-4DB2-BD59-A6C34878D82A}">
                    <a16:rowId xmlns:a16="http://schemas.microsoft.com/office/drawing/2014/main" val="10001"/>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048592088"/>
              </p:ext>
            </p:extLst>
          </p:nvPr>
        </p:nvGraphicFramePr>
        <p:xfrm>
          <a:off x="5986706" y="1312575"/>
          <a:ext cx="5949863" cy="3801483"/>
        </p:xfrm>
        <a:graphic>
          <a:graphicData uri="http://schemas.openxmlformats.org/drawingml/2006/table">
            <a:tbl>
              <a:tblPr firstRow="1" bandRow="1">
                <a:tableStyleId>{5C22544A-7EE6-4342-B048-85BDC9FD1C3A}</a:tableStyleId>
              </a:tblPr>
              <a:tblGrid>
                <a:gridCol w="5949863">
                  <a:extLst>
                    <a:ext uri="{9D8B030D-6E8A-4147-A177-3AD203B41FA5}">
                      <a16:colId xmlns:a16="http://schemas.microsoft.com/office/drawing/2014/main" val="20000"/>
                    </a:ext>
                  </a:extLst>
                </a:gridCol>
              </a:tblGrid>
              <a:tr h="371199">
                <a:tc>
                  <a:txBody>
                    <a:bodyPr/>
                    <a:lstStyle/>
                    <a:p>
                      <a:pPr algn="ctr"/>
                      <a:r>
                        <a:rPr lang="en-US" sz="2000" dirty="0"/>
                        <a:t>Aptitude Tests</a:t>
                      </a:r>
                    </a:p>
                  </a:txBody>
                  <a:tcPr/>
                </a:tc>
                <a:extLst>
                  <a:ext uri="{0D108BD9-81ED-4DB2-BD59-A6C34878D82A}">
                    <a16:rowId xmlns:a16="http://schemas.microsoft.com/office/drawing/2014/main" val="10000"/>
                  </a:ext>
                </a:extLst>
              </a:tr>
              <a:tr h="3405243">
                <a:tc>
                  <a:txBody>
                    <a:bodyPr/>
                    <a:lstStyle/>
                    <a:p>
                      <a:r>
                        <a:rPr lang="en-US" sz="1800" b="0" kern="1200" dirty="0">
                          <a:solidFill>
                            <a:schemeClr val="dk1"/>
                          </a:solidFill>
                          <a:effectLst/>
                          <a:latin typeface="+mn-lt"/>
                          <a:ea typeface="+mn-ea"/>
                          <a:cs typeface="+mn-cs"/>
                        </a:rPr>
                        <a:t>D</a:t>
                      </a:r>
                      <a:r>
                        <a:rPr lang="en-US" sz="1800" kern="1200" dirty="0">
                          <a:solidFill>
                            <a:schemeClr val="dk1"/>
                          </a:solidFill>
                          <a:effectLst/>
                          <a:latin typeface="+mn-lt"/>
                          <a:ea typeface="+mn-ea"/>
                          <a:cs typeface="+mn-cs"/>
                        </a:rPr>
                        <a:t>esigned to measure a student’s ability to learn or to determine if a person has potential in a particular program. These are often used at the beginning of a course of study or as part of college entrance requirements.</a:t>
                      </a:r>
                    </a:p>
                    <a:p>
                      <a:endParaRPr lang="en-US" sz="1800" kern="1200" dirty="0">
                        <a:solidFill>
                          <a:schemeClr val="dk1"/>
                        </a:solidFill>
                        <a:effectLst/>
                        <a:latin typeface="+mn-lt"/>
                        <a:ea typeface="+mn-ea"/>
                        <a:cs typeface="+mn-cs"/>
                      </a:endParaRPr>
                    </a:p>
                    <a:p>
                      <a:r>
                        <a:rPr lang="en-US" sz="1800" u="sng" kern="1200" dirty="0">
                          <a:solidFill>
                            <a:schemeClr val="dk1"/>
                          </a:solidFill>
                          <a:effectLst/>
                          <a:latin typeface="+mn-lt"/>
                          <a:ea typeface="+mn-ea"/>
                          <a:cs typeface="+mn-cs"/>
                        </a:rPr>
                        <a:t>Examples</a:t>
                      </a:r>
                      <a:r>
                        <a:rPr lang="en-US" sz="1800" kern="1200" dirty="0">
                          <a:solidFill>
                            <a:schemeClr val="dk1"/>
                          </a:solidFill>
                          <a:effectLst/>
                          <a:latin typeface="+mn-lt"/>
                          <a:ea typeface="+mn-ea"/>
                          <a:cs typeface="+mn-cs"/>
                        </a:rPr>
                        <a:t>: The Scholastic Aptitude Test (</a:t>
                      </a:r>
                      <a:r>
                        <a:rPr lang="en-US" sz="1800" u="sng" kern="1200" dirty="0">
                          <a:solidFill>
                            <a:schemeClr val="dk1"/>
                          </a:solidFill>
                          <a:effectLst/>
                          <a:latin typeface="+mn-lt"/>
                          <a:ea typeface="+mn-ea"/>
                          <a:cs typeface="+mn-cs"/>
                        </a:rPr>
                        <a:t>SAT)</a:t>
                      </a:r>
                      <a:r>
                        <a:rPr lang="en-US" sz="1800" kern="1200" dirty="0">
                          <a:solidFill>
                            <a:schemeClr val="dk1"/>
                          </a:solidFill>
                          <a:effectLst/>
                          <a:latin typeface="+mn-lt"/>
                          <a:ea typeface="+mn-ea"/>
                          <a:cs typeface="+mn-cs"/>
                        </a:rPr>
                        <a:t> and Preliminary Scholastic Aptitude Test (</a:t>
                      </a:r>
                      <a:r>
                        <a:rPr lang="en-US" sz="1800" u="sng" kern="1200" dirty="0">
                          <a:solidFill>
                            <a:schemeClr val="dk1"/>
                          </a:solidFill>
                          <a:effectLst/>
                          <a:latin typeface="+mn-lt"/>
                          <a:ea typeface="+mn-ea"/>
                          <a:cs typeface="+mn-cs"/>
                        </a:rPr>
                        <a:t>PSAT)</a:t>
                      </a:r>
                      <a:r>
                        <a:rPr lang="en-US" sz="1800" kern="1200" dirty="0">
                          <a:solidFill>
                            <a:schemeClr val="dk1"/>
                          </a:solidFill>
                          <a:effectLst/>
                          <a:latin typeface="+mn-lt"/>
                          <a:ea typeface="+mn-ea"/>
                          <a:cs typeface="+mn-cs"/>
                        </a:rPr>
                        <a:t>, MCAT (Medical College Admission Test), LSAT (Law School Admission Test), and the GRE (Graduate Record Examination). Intelligence tests are also a form of aptitude test, which designed to measure a person’s ability to learn. </a:t>
                      </a:r>
                      <a:r>
                        <a:rPr lang="en-US" sz="1800" kern="1200" baseline="30000" dirty="0">
                          <a:solidFill>
                            <a:schemeClr val="dk1"/>
                          </a:solidFill>
                          <a:effectLst/>
                          <a:latin typeface="+mn-lt"/>
                          <a:ea typeface="+mn-ea"/>
                          <a:cs typeface="+mn-cs"/>
                        </a:rPr>
                        <a:t>35  </a:t>
                      </a:r>
                    </a:p>
                  </a:txBody>
                  <a:tcPr/>
                </a:tc>
                <a:extLst>
                  <a:ext uri="{0D108BD9-81ED-4DB2-BD59-A6C34878D82A}">
                    <a16:rowId xmlns:a16="http://schemas.microsoft.com/office/drawing/2014/main" val="10001"/>
                  </a:ext>
                </a:extLst>
              </a:tr>
            </a:tbl>
          </a:graphicData>
        </a:graphic>
      </p:graphicFrame>
      <p:sp>
        <p:nvSpPr>
          <p:cNvPr id="5" name="TextBox 4"/>
          <p:cNvSpPr txBox="1"/>
          <p:nvPr/>
        </p:nvSpPr>
        <p:spPr>
          <a:xfrm>
            <a:off x="847594" y="147757"/>
            <a:ext cx="10496811" cy="461665"/>
          </a:xfrm>
          <a:prstGeom prst="rect">
            <a:avLst/>
          </a:prstGeom>
          <a:noFill/>
        </p:spPr>
        <p:txBody>
          <a:bodyPr wrap="square" rtlCol="0">
            <a:spAutoFit/>
          </a:bodyPr>
          <a:lstStyle/>
          <a:p>
            <a:pPr algn="ctr"/>
            <a:r>
              <a:rPr lang="en-US" sz="2400" dirty="0"/>
              <a:t>The School Experience:  Testing in Schools </a:t>
            </a:r>
          </a:p>
        </p:txBody>
      </p:sp>
      <p:sp>
        <p:nvSpPr>
          <p:cNvPr id="9" name="TextBox 8"/>
          <p:cNvSpPr txBox="1"/>
          <p:nvPr/>
        </p:nvSpPr>
        <p:spPr>
          <a:xfrm>
            <a:off x="454266" y="724236"/>
            <a:ext cx="11185743" cy="461665"/>
          </a:xfrm>
          <a:prstGeom prst="rect">
            <a:avLst/>
          </a:prstGeom>
          <a:solidFill>
            <a:schemeClr val="accent4">
              <a:lumMod val="20000"/>
              <a:lumOff val="80000"/>
            </a:schemeClr>
          </a:solidFill>
          <a:ln>
            <a:solidFill>
              <a:schemeClr val="accent2">
                <a:lumMod val="20000"/>
                <a:lumOff val="80000"/>
              </a:schemeClr>
            </a:solidFill>
          </a:ln>
        </p:spPr>
        <p:txBody>
          <a:bodyPr wrap="square" rtlCol="0">
            <a:spAutoFit/>
          </a:bodyPr>
          <a:lstStyle/>
          <a:p>
            <a:pPr algn="ctr"/>
            <a:r>
              <a:rPr lang="en-US" sz="2400" dirty="0"/>
              <a:t>Children's academic performance is often measured with the use of standardized tests. </a:t>
            </a:r>
          </a:p>
        </p:txBody>
      </p:sp>
      <p:sp>
        <p:nvSpPr>
          <p:cNvPr id="10" name="TextBox 9"/>
          <p:cNvSpPr txBox="1"/>
          <p:nvPr/>
        </p:nvSpPr>
        <p:spPr>
          <a:xfrm>
            <a:off x="236172" y="5294471"/>
            <a:ext cx="11621933" cy="954107"/>
          </a:xfrm>
          <a:prstGeom prst="rect">
            <a:avLst/>
          </a:prstGeom>
          <a:noFill/>
        </p:spPr>
        <p:txBody>
          <a:bodyPr wrap="square" rtlCol="0">
            <a:spAutoFit/>
          </a:bodyPr>
          <a:lstStyle/>
          <a:p>
            <a:r>
              <a:rPr lang="en-US" sz="1400" dirty="0"/>
              <a:t>In 2001, President Bush signed into effect Public Law 107-110, better known as the </a:t>
            </a:r>
            <a:r>
              <a:rPr lang="en-US" sz="1400" b="1" dirty="0"/>
              <a:t>No Child Left Behind Act </a:t>
            </a:r>
            <a:r>
              <a:rPr lang="en-US" sz="1400" dirty="0"/>
              <a:t>mandating that schools administer achievement tests to students and publish those results so that parents have an idea of their children's performance. On December 12, 2015, President Obama signed into law the </a:t>
            </a:r>
            <a:r>
              <a:rPr lang="en-US" sz="1400" b="1" dirty="0"/>
              <a:t>Every Student Succeeds Act (ESSA</a:t>
            </a:r>
            <a:r>
              <a:rPr lang="en-US" sz="1400" dirty="0"/>
              <a:t>). This law is state driven and focuses on expanding educational opportunities and improving student outcomes, including in the areas of high school graduation, drop-out rates, and college attendance. </a:t>
            </a:r>
            <a:r>
              <a:rPr lang="en-US" sz="1400" baseline="30000" dirty="0"/>
              <a:t>36</a:t>
            </a:r>
          </a:p>
        </p:txBody>
      </p:sp>
      <p:sp>
        <p:nvSpPr>
          <p:cNvPr id="11" name="TextBox 10"/>
          <p:cNvSpPr txBox="1"/>
          <p:nvPr/>
        </p:nvSpPr>
        <p:spPr>
          <a:xfrm>
            <a:off x="236173" y="6379625"/>
            <a:ext cx="11955828" cy="400110"/>
          </a:xfrm>
          <a:prstGeom prst="rect">
            <a:avLst/>
          </a:prstGeom>
          <a:noFill/>
        </p:spPr>
        <p:txBody>
          <a:bodyPr wrap="square" rtlCol="0">
            <a:spAutoFit/>
          </a:bodyPr>
          <a:lstStyle/>
          <a:p>
            <a:r>
              <a:rPr lang="en-US" sz="1000" dirty="0"/>
              <a:t>35. </a:t>
            </a:r>
            <a:r>
              <a:rPr lang="en-US" sz="1000" u="sng" dirty="0">
                <a:hlinkClick r:id="rId3"/>
              </a:rPr>
              <a:t>Child Growth and Development: An Open Educational Resources Publication by College of the Canyons</a:t>
            </a:r>
            <a:r>
              <a:rPr lang="en-US" sz="1000" dirty="0"/>
              <a:t> by Jennifer Paris, Antoinette Ricardo, and Dawn Richmond is licensed under </a:t>
            </a:r>
            <a:r>
              <a:rPr lang="en-US" sz="1000" u="sng" dirty="0">
                <a:hlinkClick r:id="rId4"/>
              </a:rPr>
              <a:t>CC BY 4.0</a:t>
            </a:r>
            <a:r>
              <a:rPr lang="en-US" sz="1000" u="sng" dirty="0"/>
              <a:t>  (MODIFIED BY Marie Parnes)</a:t>
            </a:r>
          </a:p>
          <a:p>
            <a:r>
              <a:rPr lang="en-US" sz="1000" u="sng" dirty="0"/>
              <a:t>36. </a:t>
            </a:r>
            <a:r>
              <a:rPr lang="en-US" sz="1000" u="sng" dirty="0">
                <a:hlinkClick r:id="rId3"/>
              </a:rPr>
              <a:t>Child Growth and Development: An Open Educational Resources Publication by College of the Canyons</a:t>
            </a:r>
            <a:r>
              <a:rPr lang="en-US" sz="1000" dirty="0"/>
              <a:t> by Jennifer Paris, Antoinette Ricardo, and Dawn Richmond is licensed under </a:t>
            </a:r>
            <a:r>
              <a:rPr lang="en-US" sz="1000" u="sng" dirty="0">
                <a:hlinkClick r:id="rId4"/>
              </a:rPr>
              <a:t>CC BY 4.0</a:t>
            </a:r>
            <a:r>
              <a:rPr lang="en-US" sz="1000" u="sng" dirty="0"/>
              <a:t> </a:t>
            </a:r>
            <a:endParaRPr lang="en-US" sz="1000" dirty="0"/>
          </a:p>
        </p:txBody>
      </p:sp>
    </p:spTree>
    <p:extLst>
      <p:ext uri="{BB962C8B-B14F-4D97-AF65-F5344CB8AC3E}">
        <p14:creationId xmlns:p14="http://schemas.microsoft.com/office/powerpoint/2010/main" val="1704879433"/>
      </p:ext>
    </p:extLst>
  </p:cSld>
  <p:clrMapOvr>
    <a:masterClrMapping/>
  </p:clrMapOvr>
  <mc:AlternateContent xmlns:mc="http://schemas.openxmlformats.org/markup-compatibility/2006" xmlns:p14="http://schemas.microsoft.com/office/powerpoint/2010/main">
    <mc:Choice Requires="p14">
      <p:transition spd="slow" p14:dur="2000" advTm="220981"/>
    </mc:Choice>
    <mc:Fallback xmlns="">
      <p:transition spd="slow" advTm="220981"/>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BB2A69D-B1DA-4D57-807D-C691F869EAF3}"/>
              </a:ext>
            </a:extLst>
          </p:cNvPr>
          <p:cNvSpPr txBox="1">
            <a:spLocks/>
          </p:cNvSpPr>
          <p:nvPr/>
        </p:nvSpPr>
        <p:spPr>
          <a:xfrm>
            <a:off x="1798538" y="86124"/>
            <a:ext cx="9012897" cy="59681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3200" dirty="0">
                <a:latin typeface="+mn-lt"/>
              </a:rPr>
              <a:t>The School Experience</a:t>
            </a:r>
            <a:endParaRPr lang="en-US" sz="3200" dirty="0">
              <a:latin typeface="+mn-lt"/>
              <a:cs typeface="Arial" panose="020B0604020202020204" pitchFamily="34" charset="0"/>
            </a:endParaRPr>
          </a:p>
        </p:txBody>
      </p:sp>
      <p:sp>
        <p:nvSpPr>
          <p:cNvPr id="4" name="TextBox 3"/>
          <p:cNvSpPr txBox="1"/>
          <p:nvPr/>
        </p:nvSpPr>
        <p:spPr>
          <a:xfrm>
            <a:off x="1203241" y="5891379"/>
            <a:ext cx="10362097"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37. </a:t>
            </a:r>
            <a:r>
              <a:rPr lang="en-US" sz="1000" dirty="0" err="1">
                <a:latin typeface="Arial" panose="020B0604020202020204" pitchFamily="34" charset="0"/>
                <a:cs typeface="Arial" panose="020B0604020202020204" pitchFamily="34" charset="0"/>
              </a:rPr>
              <a:t>Psyc</a:t>
            </a:r>
            <a:r>
              <a:rPr lang="en-US" sz="1000" dirty="0">
                <a:latin typeface="Arial" panose="020B0604020202020204" pitchFamily="34" charset="0"/>
                <a:cs typeface="Arial" panose="020B0604020202020204" pitchFamily="34" charset="0"/>
              </a:rPr>
              <a:t> 200 Lifespan Psychology. Authored by: Laura Overstreet. Located at:</a:t>
            </a:r>
            <a:r>
              <a:rPr lang="en-US" sz="1000" u="sng" dirty="0">
                <a:latin typeface="Arial" panose="020B0604020202020204" pitchFamily="34" charset="0"/>
                <a:cs typeface="Arial" panose="020B0604020202020204" pitchFamily="34" charset="0"/>
                <a:hlinkClick r:id="rId3"/>
              </a:rPr>
              <a:t> http://opencourselibrary.org/econ-201/</a:t>
            </a:r>
            <a:r>
              <a:rPr lang="en-US" sz="1000" dirty="0">
                <a:latin typeface="Arial" panose="020B0604020202020204" pitchFamily="34" charset="0"/>
                <a:cs typeface="Arial" panose="020B0604020202020204" pitchFamily="34" charset="0"/>
              </a:rPr>
              <a:t>.   </a:t>
            </a:r>
            <a:r>
              <a:rPr lang="en-US" sz="1000" u="sng" dirty="0">
                <a:latin typeface="Arial" panose="020B0604020202020204" pitchFamily="34" charset="0"/>
                <a:cs typeface="Arial" panose="020B0604020202020204" pitchFamily="34" charset="0"/>
                <a:hlinkClick r:id="rId4"/>
              </a:rPr>
              <a:t>License: CC BY 3.0: Attribution   </a:t>
            </a:r>
            <a:r>
              <a:rPr lang="en-US" sz="1000" dirty="0">
                <a:latin typeface="Arial" panose="020B0604020202020204" pitchFamily="34" charset="0"/>
                <a:cs typeface="Arial" panose="020B0604020202020204" pitchFamily="34" charset="0"/>
              </a:rPr>
              <a:t> (modified by Marie Parnes)</a:t>
            </a:r>
          </a:p>
        </p:txBody>
      </p:sp>
      <p:sp>
        <p:nvSpPr>
          <p:cNvPr id="5" name="TextBox 4"/>
          <p:cNvSpPr txBox="1"/>
          <p:nvPr/>
        </p:nvSpPr>
        <p:spPr>
          <a:xfrm>
            <a:off x="2431732" y="691988"/>
            <a:ext cx="7905117" cy="461665"/>
          </a:xfrm>
          <a:prstGeom prst="rect">
            <a:avLst/>
          </a:prstGeom>
          <a:noFill/>
        </p:spPr>
        <p:txBody>
          <a:bodyPr wrap="square" rtlCol="0">
            <a:spAutoFit/>
          </a:bodyPr>
          <a:lstStyle/>
          <a:p>
            <a:r>
              <a:rPr lang="en-US" sz="2400" dirty="0"/>
              <a:t>The school experience can be viewed from three standpoints.  </a:t>
            </a:r>
            <a:endParaRPr lang="en-US" sz="2400" baseline="30000" dirty="0"/>
          </a:p>
        </p:txBody>
      </p:sp>
      <p:graphicFrame>
        <p:nvGraphicFramePr>
          <p:cNvPr id="2" name="Table 1"/>
          <p:cNvGraphicFramePr>
            <a:graphicFrameLocks noGrp="1"/>
          </p:cNvGraphicFramePr>
          <p:nvPr>
            <p:extLst>
              <p:ext uri="{D42A27DB-BD31-4B8C-83A1-F6EECF244321}">
                <p14:modId xmlns:p14="http://schemas.microsoft.com/office/powerpoint/2010/main" val="1821148856"/>
              </p:ext>
            </p:extLst>
          </p:nvPr>
        </p:nvGraphicFramePr>
        <p:xfrm>
          <a:off x="813980" y="1162700"/>
          <a:ext cx="10703857" cy="4593861"/>
        </p:xfrm>
        <a:graphic>
          <a:graphicData uri="http://schemas.openxmlformats.org/drawingml/2006/table">
            <a:tbl>
              <a:tblPr firstRow="1" bandRow="1">
                <a:tableStyleId>{5C22544A-7EE6-4342-B048-85BDC9FD1C3A}</a:tableStyleId>
              </a:tblPr>
              <a:tblGrid>
                <a:gridCol w="1930984">
                  <a:extLst>
                    <a:ext uri="{9D8B030D-6E8A-4147-A177-3AD203B41FA5}">
                      <a16:colId xmlns:a16="http://schemas.microsoft.com/office/drawing/2014/main" val="20000"/>
                    </a:ext>
                  </a:extLst>
                </a:gridCol>
                <a:gridCol w="8772873">
                  <a:extLst>
                    <a:ext uri="{9D8B030D-6E8A-4147-A177-3AD203B41FA5}">
                      <a16:colId xmlns:a16="http://schemas.microsoft.com/office/drawing/2014/main" val="20001"/>
                    </a:ext>
                  </a:extLst>
                </a:gridCol>
              </a:tblGrid>
              <a:tr h="436843">
                <a:tc>
                  <a:txBody>
                    <a:bodyPr/>
                    <a:lstStyle/>
                    <a:p>
                      <a:pPr algn="ctr"/>
                      <a:r>
                        <a:rPr lang="en-US" dirty="0"/>
                        <a:t>Standpoints</a:t>
                      </a:r>
                    </a:p>
                  </a:txBody>
                  <a:tcPr/>
                </a:tc>
                <a:tc>
                  <a:txBody>
                    <a:bodyPr/>
                    <a:lstStyle/>
                    <a:p>
                      <a:pPr algn="ctr"/>
                      <a:r>
                        <a:rPr lang="en-US" dirty="0"/>
                        <a:t>Description</a:t>
                      </a:r>
                    </a:p>
                  </a:txBody>
                  <a:tcPr/>
                </a:tc>
                <a:extLst>
                  <a:ext uri="{0D108BD9-81ED-4DB2-BD59-A6C34878D82A}">
                    <a16:rowId xmlns:a16="http://schemas.microsoft.com/office/drawing/2014/main" val="10000"/>
                  </a:ext>
                </a:extLst>
              </a:tr>
              <a:tr h="764476">
                <a:tc>
                  <a:txBody>
                    <a:bodyPr/>
                    <a:lstStyle/>
                    <a:p>
                      <a:r>
                        <a:rPr lang="en-US" dirty="0"/>
                        <a:t>Teacher-Parent Relationship</a:t>
                      </a:r>
                    </a:p>
                  </a:txBody>
                  <a:tcPr/>
                </a:tc>
                <a:tc>
                  <a:txBody>
                    <a:bodyPr/>
                    <a:lstStyle/>
                    <a:p>
                      <a:r>
                        <a:rPr lang="en-US" sz="1600" kern="1200" dirty="0">
                          <a:solidFill>
                            <a:schemeClr val="dk1"/>
                          </a:solidFill>
                          <a:effectLst/>
                          <a:latin typeface="+mn-lt"/>
                          <a:ea typeface="+mn-ea"/>
                          <a:cs typeface="+mn-cs"/>
                        </a:rPr>
                        <a:t>Parents vary in their level of involvement with their children's schools. Teachers devise a variety of techniques to keep parents in touch with daily and overall progress. </a:t>
                      </a:r>
                      <a:endParaRPr lang="en-US" sz="1600" dirty="0"/>
                    </a:p>
                  </a:txBody>
                  <a:tcPr/>
                </a:tc>
                <a:extLst>
                  <a:ext uri="{0D108BD9-81ED-4DB2-BD59-A6C34878D82A}">
                    <a16:rowId xmlns:a16="http://schemas.microsoft.com/office/drawing/2014/main" val="10001"/>
                  </a:ext>
                </a:extLst>
              </a:tr>
              <a:tr h="2402639">
                <a:tc>
                  <a:txBody>
                    <a:bodyPr/>
                    <a:lstStyle/>
                    <a:p>
                      <a:r>
                        <a:rPr lang="en-US" dirty="0"/>
                        <a:t>Student Perspective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The majority of the day (298 minutes) takes place in the </a:t>
                      </a:r>
                      <a:r>
                        <a:rPr lang="en-US" sz="1600" b="1" kern="1200" dirty="0">
                          <a:solidFill>
                            <a:schemeClr val="dk1"/>
                          </a:solidFill>
                          <a:effectLst/>
                          <a:latin typeface="+mn-lt"/>
                          <a:ea typeface="+mn-ea"/>
                          <a:cs typeface="+mn-cs"/>
                        </a:rPr>
                        <a:t>student state </a:t>
                      </a:r>
                      <a:r>
                        <a:rPr lang="en-US" sz="1600" kern="1200" dirty="0">
                          <a:solidFill>
                            <a:schemeClr val="dk1"/>
                          </a:solidFill>
                          <a:effectLst/>
                          <a:latin typeface="+mn-lt"/>
                          <a:ea typeface="+mn-ea"/>
                          <a:cs typeface="+mn-cs"/>
                        </a:rPr>
                        <a:t>in which the student focuses on a task or tries to stay focused on a task, is passive, compliant, and often frustrated.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The </a:t>
                      </a:r>
                      <a:r>
                        <a:rPr lang="en-US" sz="1600" b="1" kern="1200" dirty="0">
                          <a:solidFill>
                            <a:schemeClr val="dk1"/>
                          </a:solidFill>
                          <a:effectLst/>
                          <a:latin typeface="+mn-lt"/>
                          <a:ea typeface="+mn-ea"/>
                          <a:cs typeface="+mn-cs"/>
                        </a:rPr>
                        <a:t>street corner</a:t>
                      </a:r>
                      <a:r>
                        <a:rPr lang="en-US" sz="1600" kern="1200" dirty="0">
                          <a:solidFill>
                            <a:schemeClr val="dk1"/>
                          </a:solidFill>
                          <a:effectLst/>
                          <a:latin typeface="+mn-lt"/>
                          <a:ea typeface="+mn-ea"/>
                          <a:cs typeface="+mn-cs"/>
                        </a:rPr>
                        <a:t> state the state in which friends talk and play; about 66 minutes a day take place in this state.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The </a:t>
                      </a:r>
                      <a:r>
                        <a:rPr lang="en-US" sz="1600" b="1" kern="1200" dirty="0">
                          <a:solidFill>
                            <a:schemeClr val="dk1"/>
                          </a:solidFill>
                          <a:effectLst/>
                          <a:latin typeface="+mn-lt"/>
                          <a:ea typeface="+mn-ea"/>
                          <a:cs typeface="+mn-cs"/>
                        </a:rPr>
                        <a:t>home state</a:t>
                      </a:r>
                      <a:r>
                        <a:rPr lang="en-US" sz="1600" kern="1200" dirty="0">
                          <a:solidFill>
                            <a:schemeClr val="dk1"/>
                          </a:solidFill>
                          <a:effectLst/>
                          <a:latin typeface="+mn-lt"/>
                          <a:ea typeface="+mn-ea"/>
                          <a:cs typeface="+mn-cs"/>
                        </a:rPr>
                        <a:t> occurs when parents or siblings visit the school. Children in this state may enjoy special privileges such as going home early or being exempt from certain school rules in the mother’s presence.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The </a:t>
                      </a:r>
                      <a:r>
                        <a:rPr lang="en-US" sz="1600" b="1" kern="1200" dirty="0">
                          <a:solidFill>
                            <a:schemeClr val="dk1"/>
                          </a:solidFill>
                          <a:effectLst/>
                          <a:latin typeface="+mn-lt"/>
                          <a:ea typeface="+mn-ea"/>
                          <a:cs typeface="+mn-cs"/>
                        </a:rPr>
                        <a:t>sanctity state</a:t>
                      </a:r>
                      <a:r>
                        <a:rPr lang="en-US" sz="1600" kern="1200" dirty="0">
                          <a:solidFill>
                            <a:schemeClr val="dk1"/>
                          </a:solidFill>
                          <a:effectLst/>
                          <a:latin typeface="+mn-lt"/>
                          <a:ea typeface="+mn-ea"/>
                          <a:cs typeface="+mn-cs"/>
                        </a:rPr>
                        <a:t> is a time in which the child is contemplative, quiet, or prayerful and is a very brief part of the day.</a:t>
                      </a:r>
                    </a:p>
                  </a:txBody>
                  <a:tcPr/>
                </a:tc>
                <a:extLst>
                  <a:ext uri="{0D108BD9-81ED-4DB2-BD59-A6C34878D82A}">
                    <a16:rowId xmlns:a16="http://schemas.microsoft.com/office/drawing/2014/main" val="10002"/>
                  </a:ext>
                </a:extLst>
              </a:tr>
              <a:tr h="618862">
                <a:tc>
                  <a:txBody>
                    <a:bodyPr/>
                    <a:lstStyle/>
                    <a:p>
                      <a:r>
                        <a:rPr lang="en-US" dirty="0"/>
                        <a:t>Cultural Influence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Part of the hidden curriculum that includes ideas of patriotism, gender roles, the ranking of occupations and classes, competition, and other values. </a:t>
                      </a:r>
                    </a:p>
                  </a:txBody>
                  <a:tcPr/>
                </a:tc>
                <a:extLst>
                  <a:ext uri="{0D108BD9-81ED-4DB2-BD59-A6C34878D82A}">
                    <a16:rowId xmlns:a16="http://schemas.microsoft.com/office/drawing/2014/main" val="10003"/>
                  </a:ext>
                </a:extLst>
              </a:tr>
            </a:tbl>
          </a:graphicData>
        </a:graphic>
      </p:graphicFrame>
      <p:sp>
        <p:nvSpPr>
          <p:cNvPr id="6" name="TextBox 5"/>
          <p:cNvSpPr txBox="1"/>
          <p:nvPr/>
        </p:nvSpPr>
        <p:spPr>
          <a:xfrm>
            <a:off x="11176077" y="5569400"/>
            <a:ext cx="341760" cy="276999"/>
          </a:xfrm>
          <a:prstGeom prst="rect">
            <a:avLst/>
          </a:prstGeom>
          <a:noFill/>
        </p:spPr>
        <p:txBody>
          <a:bodyPr wrap="none" rtlCol="0">
            <a:spAutoFit/>
          </a:bodyPr>
          <a:lstStyle/>
          <a:p>
            <a:r>
              <a:rPr lang="en-US" baseline="30000" dirty="0"/>
              <a:t>37</a:t>
            </a:r>
          </a:p>
        </p:txBody>
      </p:sp>
    </p:spTree>
    <p:extLst>
      <p:ext uri="{BB962C8B-B14F-4D97-AF65-F5344CB8AC3E}">
        <p14:creationId xmlns:p14="http://schemas.microsoft.com/office/powerpoint/2010/main" val="1317414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842648" y="88371"/>
            <a:ext cx="10109973" cy="33838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Classifying Intelligence:  Multiple Intelligence Theories</a:t>
            </a:r>
          </a:p>
        </p:txBody>
      </p:sp>
      <p:graphicFrame>
        <p:nvGraphicFramePr>
          <p:cNvPr id="4" name="Table 3"/>
          <p:cNvGraphicFramePr>
            <a:graphicFrameLocks noGrp="1"/>
          </p:cNvGraphicFramePr>
          <p:nvPr>
            <p:extLst>
              <p:ext uri="{D42A27DB-BD31-4B8C-83A1-F6EECF244321}">
                <p14:modId xmlns:p14="http://schemas.microsoft.com/office/powerpoint/2010/main" val="1822076821"/>
              </p:ext>
            </p:extLst>
          </p:nvPr>
        </p:nvGraphicFramePr>
        <p:xfrm>
          <a:off x="146137" y="487960"/>
          <a:ext cx="5461347" cy="1729124"/>
        </p:xfrm>
        <a:graphic>
          <a:graphicData uri="http://schemas.openxmlformats.org/drawingml/2006/table">
            <a:tbl>
              <a:tblPr firstRow="1" bandRow="1">
                <a:tableStyleId>{5C22544A-7EE6-4342-B048-85BDC9FD1C3A}</a:tableStyleId>
              </a:tblPr>
              <a:tblGrid>
                <a:gridCol w="5461347">
                  <a:extLst>
                    <a:ext uri="{9D8B030D-6E8A-4147-A177-3AD203B41FA5}">
                      <a16:colId xmlns:a16="http://schemas.microsoft.com/office/drawing/2014/main" val="20000"/>
                    </a:ext>
                  </a:extLst>
                </a:gridCol>
              </a:tblGrid>
              <a:tr h="315828">
                <a:tc>
                  <a:txBody>
                    <a:bodyPr/>
                    <a:lstStyle/>
                    <a:p>
                      <a:pPr algn="l"/>
                      <a:r>
                        <a:rPr lang="en-US" sz="2000" dirty="0"/>
                        <a:t>Multiple Intelligence Theory</a:t>
                      </a:r>
                    </a:p>
                  </a:txBody>
                  <a:tcPr/>
                </a:tc>
                <a:extLst>
                  <a:ext uri="{0D108BD9-81ED-4DB2-BD59-A6C34878D82A}">
                    <a16:rowId xmlns:a16="http://schemas.microsoft.com/office/drawing/2014/main" val="10000"/>
                  </a:ext>
                </a:extLst>
              </a:tr>
              <a:tr h="1332884">
                <a:tc>
                  <a:txBody>
                    <a:bodyPr/>
                    <a:lstStyle/>
                    <a:p>
                      <a:pPr algn="l"/>
                      <a:r>
                        <a:rPr lang="en-US" sz="1800" u="sng" kern="1200" dirty="0">
                          <a:solidFill>
                            <a:schemeClr val="dk1"/>
                          </a:solidFill>
                          <a:effectLst/>
                          <a:latin typeface="+mn-lt"/>
                          <a:ea typeface="+mn-ea"/>
                          <a:cs typeface="+mn-cs"/>
                        </a:rPr>
                        <a:t>Robert Sternberg</a:t>
                      </a:r>
                      <a:r>
                        <a:rPr lang="en-US" sz="1800" kern="1200" dirty="0">
                          <a:solidFill>
                            <a:schemeClr val="dk1"/>
                          </a:solidFill>
                          <a:effectLst/>
                          <a:latin typeface="+mn-lt"/>
                          <a:ea typeface="+mn-ea"/>
                          <a:cs typeface="+mn-cs"/>
                        </a:rPr>
                        <a:t>: Sternberg has</a:t>
                      </a:r>
                      <a:r>
                        <a:rPr lang="en-US" sz="1800" kern="1200" baseline="0" dirty="0">
                          <a:solidFill>
                            <a:schemeClr val="dk1"/>
                          </a:solidFill>
                          <a:effectLst/>
                          <a:latin typeface="+mn-lt"/>
                          <a:ea typeface="+mn-ea"/>
                          <a:cs typeface="+mn-cs"/>
                        </a:rPr>
                        <a:t> </a:t>
                      </a:r>
                      <a:r>
                        <a:rPr lang="en-US" sz="1800" kern="1200" dirty="0">
                          <a:solidFill>
                            <a:schemeClr val="dk1"/>
                          </a:solidFill>
                          <a:effectLst/>
                          <a:latin typeface="+mn-lt"/>
                          <a:ea typeface="+mn-ea"/>
                          <a:cs typeface="+mn-cs"/>
                        </a:rPr>
                        <a:t>proposed a Triarchic (three-part) theory of intelligence that proposes that </a:t>
                      </a:r>
                      <a:r>
                        <a:rPr lang="en-US" sz="1800" i="1" kern="1200" dirty="0">
                          <a:solidFill>
                            <a:schemeClr val="dk1"/>
                          </a:solidFill>
                          <a:effectLst/>
                          <a:latin typeface="+mn-lt"/>
                          <a:ea typeface="+mn-ea"/>
                          <a:cs typeface="+mn-cs"/>
                        </a:rPr>
                        <a:t>people may display more or less </a:t>
                      </a:r>
                      <a:r>
                        <a:rPr lang="en-US" sz="1800" b="1" i="1" kern="1200" dirty="0">
                          <a:solidFill>
                            <a:schemeClr val="dk1"/>
                          </a:solidFill>
                          <a:effectLst/>
                          <a:latin typeface="+mn-lt"/>
                          <a:ea typeface="+mn-ea"/>
                          <a:cs typeface="+mn-cs"/>
                        </a:rPr>
                        <a:t>analytical intelligence</a:t>
                      </a:r>
                      <a:r>
                        <a:rPr lang="en-US" sz="1800" i="1" kern="1200" dirty="0">
                          <a:solidFill>
                            <a:schemeClr val="dk1"/>
                          </a:solidFill>
                          <a:effectLst/>
                          <a:latin typeface="+mn-lt"/>
                          <a:ea typeface="+mn-ea"/>
                          <a:cs typeface="+mn-cs"/>
                        </a:rPr>
                        <a:t>, </a:t>
                      </a:r>
                      <a:r>
                        <a:rPr lang="en-US" sz="1800" b="1" i="1" kern="1200" dirty="0">
                          <a:solidFill>
                            <a:schemeClr val="dk1"/>
                          </a:solidFill>
                          <a:effectLst/>
                          <a:latin typeface="+mn-lt"/>
                          <a:ea typeface="+mn-ea"/>
                          <a:cs typeface="+mn-cs"/>
                        </a:rPr>
                        <a:t>creative intelligence</a:t>
                      </a:r>
                      <a:r>
                        <a:rPr lang="en-US" sz="1800" i="1" kern="1200" dirty="0">
                          <a:solidFill>
                            <a:schemeClr val="dk1"/>
                          </a:solidFill>
                          <a:effectLst/>
                          <a:latin typeface="+mn-lt"/>
                          <a:ea typeface="+mn-ea"/>
                          <a:cs typeface="+mn-cs"/>
                        </a:rPr>
                        <a:t>, and </a:t>
                      </a:r>
                      <a:r>
                        <a:rPr lang="en-US" sz="1800" b="1" i="1" kern="1200" dirty="0">
                          <a:solidFill>
                            <a:schemeClr val="dk1"/>
                          </a:solidFill>
                          <a:effectLst/>
                          <a:latin typeface="+mn-lt"/>
                          <a:ea typeface="+mn-ea"/>
                          <a:cs typeface="+mn-cs"/>
                        </a:rPr>
                        <a:t>practical intelligence</a:t>
                      </a:r>
                      <a:r>
                        <a:rPr lang="en-US" sz="1800" kern="1200" dirty="0">
                          <a:solidFill>
                            <a:schemeClr val="dk1"/>
                          </a:solidFill>
                          <a:effectLst/>
                          <a:latin typeface="+mn-lt"/>
                          <a:ea typeface="+mn-ea"/>
                          <a:cs typeface="+mn-cs"/>
                        </a:rPr>
                        <a:t>. </a:t>
                      </a:r>
                      <a:r>
                        <a:rPr lang="en-US" sz="1800" kern="1200" baseline="30000" dirty="0">
                          <a:solidFill>
                            <a:schemeClr val="dk1"/>
                          </a:solidFill>
                          <a:effectLst/>
                          <a:latin typeface="+mn-lt"/>
                          <a:ea typeface="+mn-ea"/>
                          <a:cs typeface="+mn-cs"/>
                        </a:rPr>
                        <a:t>3</a:t>
                      </a:r>
                    </a:p>
                  </a:txBody>
                  <a:tcPr/>
                </a:tc>
                <a:extLst>
                  <a:ext uri="{0D108BD9-81ED-4DB2-BD59-A6C34878D82A}">
                    <a16:rowId xmlns:a16="http://schemas.microsoft.com/office/drawing/2014/main" val="10001"/>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122465953"/>
              </p:ext>
            </p:extLst>
          </p:nvPr>
        </p:nvGraphicFramePr>
        <p:xfrm>
          <a:off x="6096000" y="486661"/>
          <a:ext cx="5949863" cy="2173102"/>
        </p:xfrm>
        <a:graphic>
          <a:graphicData uri="http://schemas.openxmlformats.org/drawingml/2006/table">
            <a:tbl>
              <a:tblPr firstRow="1" bandRow="1">
                <a:tableStyleId>{5C22544A-7EE6-4342-B048-85BDC9FD1C3A}</a:tableStyleId>
              </a:tblPr>
              <a:tblGrid>
                <a:gridCol w="5949863">
                  <a:extLst>
                    <a:ext uri="{9D8B030D-6E8A-4147-A177-3AD203B41FA5}">
                      <a16:colId xmlns:a16="http://schemas.microsoft.com/office/drawing/2014/main" val="20000"/>
                    </a:ext>
                  </a:extLst>
                </a:gridCol>
              </a:tblGrid>
              <a:tr h="352562">
                <a:tc>
                  <a:txBody>
                    <a:bodyPr/>
                    <a:lstStyle/>
                    <a:p>
                      <a:pPr algn="ctr"/>
                      <a:r>
                        <a:rPr lang="en-US" sz="2000" dirty="0"/>
                        <a:t>Multiple Intelligence Theory</a:t>
                      </a:r>
                    </a:p>
                  </a:txBody>
                  <a:tcPr/>
                </a:tc>
                <a:extLst>
                  <a:ext uri="{0D108BD9-81ED-4DB2-BD59-A6C34878D82A}">
                    <a16:rowId xmlns:a16="http://schemas.microsoft.com/office/drawing/2014/main" val="10000"/>
                  </a:ext>
                </a:extLst>
              </a:tr>
              <a:tr h="1776862">
                <a:tc>
                  <a:txBody>
                    <a:bodyPr/>
                    <a:lstStyle/>
                    <a:p>
                      <a:r>
                        <a:rPr lang="en-US" sz="1800" u="sng" dirty="0"/>
                        <a:t>Howard Gardner</a:t>
                      </a:r>
                      <a:r>
                        <a:rPr lang="en-US" sz="1800" dirty="0"/>
                        <a:t>: </a:t>
                      </a:r>
                      <a:r>
                        <a:rPr lang="en-US" sz="1800" dirty="0">
                          <a:solidFill>
                            <a:schemeClr val="dk1"/>
                          </a:solidFill>
                        </a:rPr>
                        <a:t>Gardner argued that it would be evolutionarily functional for different people to have different talents and skills and proposed that there are eight intelligences that can be differentiated from each other. A potential ninth intelligence; that is, existential still needs empirical support.</a:t>
                      </a:r>
                      <a:r>
                        <a:rPr lang="en-US" sz="1800" baseline="30000" dirty="0">
                          <a:solidFill>
                            <a:schemeClr val="dk1"/>
                          </a:solidFill>
                        </a:rPr>
                        <a:t>4</a:t>
                      </a:r>
                      <a:endParaRPr lang="en-US" sz="1100" dirty="0"/>
                    </a:p>
                  </a:txBody>
                  <a:tcPr/>
                </a:tc>
                <a:extLst>
                  <a:ext uri="{0D108BD9-81ED-4DB2-BD59-A6C34878D82A}">
                    <a16:rowId xmlns:a16="http://schemas.microsoft.com/office/drawing/2014/main" val="10001"/>
                  </a:ext>
                </a:extLst>
              </a:tr>
            </a:tbl>
          </a:graphicData>
        </a:graphic>
      </p:graphicFrame>
      <p:sp>
        <p:nvSpPr>
          <p:cNvPr id="6" name="TextBox 5"/>
          <p:cNvSpPr txBox="1"/>
          <p:nvPr/>
        </p:nvSpPr>
        <p:spPr>
          <a:xfrm>
            <a:off x="62333" y="5665526"/>
            <a:ext cx="9806587" cy="656590"/>
          </a:xfrm>
          <a:prstGeom prst="rect">
            <a:avLst/>
          </a:prstGeom>
          <a:noFill/>
        </p:spPr>
        <p:txBody>
          <a:bodyPr wrap="square" rtlCol="0">
            <a:spAutoFit/>
          </a:bodyPr>
          <a:lstStyle/>
          <a:p>
            <a:r>
              <a:rPr lang="en-US" sz="1000" dirty="0">
                <a:solidFill>
                  <a:schemeClr val="dk1"/>
                </a:solidFill>
              </a:rPr>
              <a:t>3</a:t>
            </a:r>
            <a:r>
              <a:rPr lang="en-US" sz="1000" dirty="0">
                <a:solidFill>
                  <a:schemeClr val="dk1"/>
                </a:solidFill>
                <a:hlinkClick r:id="rId3"/>
              </a:rPr>
              <a:t>. L</a:t>
            </a:r>
            <a:r>
              <a:rPr lang="en-US" sz="1000" u="sng" dirty="0">
                <a:solidFill>
                  <a:schemeClr val="dk1"/>
                </a:solidFill>
                <a:hlinkClick r:id="rId3"/>
              </a:rPr>
              <a:t>ifespan Development: A Psychological Perspective 2</a:t>
            </a:r>
            <a:r>
              <a:rPr lang="en-US" sz="1000" u="sng" baseline="30000" dirty="0">
                <a:solidFill>
                  <a:schemeClr val="dk1"/>
                </a:solidFill>
                <a:hlinkClick r:id="rId3"/>
              </a:rPr>
              <a:t>nd</a:t>
            </a:r>
            <a:r>
              <a:rPr lang="en-US" sz="1000" dirty="0">
                <a:solidFill>
                  <a:schemeClr val="dk1"/>
                </a:solidFill>
              </a:rPr>
              <a:t> Edition by Martha </a:t>
            </a:r>
            <a:r>
              <a:rPr lang="en-US" sz="1000" dirty="0" err="1">
                <a:solidFill>
                  <a:schemeClr val="dk1"/>
                </a:solidFill>
              </a:rPr>
              <a:t>Lally</a:t>
            </a:r>
            <a:r>
              <a:rPr lang="en-US" sz="1000" dirty="0">
                <a:solidFill>
                  <a:schemeClr val="dk1"/>
                </a:solidFill>
              </a:rPr>
              <a:t> and Suzanne Valentine-French is licensed under </a:t>
            </a:r>
            <a:r>
              <a:rPr lang="en-US" sz="1000" u="sng" dirty="0">
                <a:solidFill>
                  <a:schemeClr val="dk1"/>
                </a:solidFill>
                <a:hlinkClick r:id="rId4"/>
              </a:rPr>
              <a:t>CC BY-NC-SA 3.0</a:t>
            </a:r>
            <a:r>
              <a:rPr lang="en-US" sz="1000" u="sng" dirty="0">
                <a:solidFill>
                  <a:schemeClr val="dk1"/>
                </a:solidFill>
              </a:rPr>
              <a:t> (modified by Marie Parnes)</a:t>
            </a:r>
          </a:p>
          <a:p>
            <a:r>
              <a:rPr lang="en-US" sz="1000" u="sng" baseline="30000" dirty="0">
                <a:solidFill>
                  <a:schemeClr val="dk1"/>
                </a:solidFill>
                <a:hlinkClick r:id="rId3"/>
              </a:rPr>
              <a:t>4.  Lifespan Development: A Psychological Perspective 2nd</a:t>
            </a:r>
            <a:r>
              <a:rPr lang="en-US" sz="1000" baseline="30000" dirty="0">
                <a:solidFill>
                  <a:schemeClr val="dk1"/>
                </a:solidFill>
              </a:rPr>
              <a:t> Edition by Martha </a:t>
            </a:r>
            <a:r>
              <a:rPr lang="en-US" sz="1000" baseline="30000" dirty="0" err="1">
                <a:solidFill>
                  <a:schemeClr val="dk1"/>
                </a:solidFill>
              </a:rPr>
              <a:t>Lally</a:t>
            </a:r>
            <a:r>
              <a:rPr lang="en-US" sz="1000" baseline="30000" dirty="0">
                <a:solidFill>
                  <a:schemeClr val="dk1"/>
                </a:solidFill>
              </a:rPr>
              <a:t> and Suzanne Valentine-French is licensed under </a:t>
            </a:r>
            <a:r>
              <a:rPr lang="en-US" sz="1000" u="sng" baseline="30000" dirty="0">
                <a:solidFill>
                  <a:schemeClr val="dk1"/>
                </a:solidFill>
                <a:hlinkClick r:id="rId4"/>
              </a:rPr>
              <a:t>CC BY-NC-SA 3.0</a:t>
            </a:r>
            <a:r>
              <a:rPr lang="en-US" sz="1000" u="sng" baseline="30000" dirty="0">
                <a:solidFill>
                  <a:schemeClr val="dk1"/>
                </a:solidFill>
              </a:rPr>
              <a:t> (modified by Marie Parnes)</a:t>
            </a:r>
            <a:endParaRPr lang="en-US" sz="1000" baseline="30000" dirty="0">
              <a:solidFill>
                <a:schemeClr val="dk1"/>
              </a:solidFill>
            </a:endParaRPr>
          </a:p>
          <a:p>
            <a:r>
              <a:rPr lang="en-US" sz="1000" dirty="0"/>
              <a:t>5. </a:t>
            </a:r>
            <a:r>
              <a:rPr lang="en-US" sz="1000" u="sng" dirty="0">
                <a:hlinkClick r:id="rId5"/>
              </a:rPr>
              <a:t>Image retrieved from Psychology 2e, Thinking and Intelligence</a:t>
            </a:r>
            <a:r>
              <a:rPr lang="en-US" sz="1000" dirty="0"/>
              <a:t> from </a:t>
            </a:r>
            <a:r>
              <a:rPr lang="en-US" sz="1000" u="sng" dirty="0" err="1">
                <a:hlinkClick r:id="rId6"/>
              </a:rPr>
              <a:t>Openstax</a:t>
            </a:r>
            <a:r>
              <a:rPr lang="en-US" sz="1000" dirty="0"/>
              <a:t> is licensed under </a:t>
            </a:r>
            <a:r>
              <a:rPr lang="en-US" sz="1000" u="sng" dirty="0">
                <a:hlinkClick r:id="rId7"/>
              </a:rPr>
              <a:t>CC BY 4.0</a:t>
            </a:r>
            <a:endParaRPr lang="en-US" sz="1000" dirty="0"/>
          </a:p>
          <a:p>
            <a:r>
              <a:rPr lang="en-US" sz="1000" dirty="0"/>
              <a:t>6. </a:t>
            </a:r>
            <a:r>
              <a:rPr lang="en-US" sz="1000" dirty="0" err="1"/>
              <a:t>Sajaganesandip</a:t>
            </a:r>
            <a:r>
              <a:rPr lang="en-US" sz="1000" dirty="0"/>
              <a:t>, CC BY-SA 4.0 &lt;https://creativecommons.org/licenses/by-sa/4.0&gt;, via Wikimedia Commons</a:t>
            </a:r>
          </a:p>
        </p:txBody>
      </p:sp>
      <p:pic>
        <p:nvPicPr>
          <p:cNvPr id="1026" name="Picture 2" descr="https://upload.wikimedia.org/wikipedia/commons/1/1a/Multiple-intelligence.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48161" y="2694459"/>
            <a:ext cx="4979096" cy="2843502"/>
          </a:xfrm>
          <a:prstGeom prst="rect">
            <a:avLst/>
          </a:prstGeom>
          <a:noFill/>
          <a:extLst>
            <a:ext uri="{909E8E84-426E-40DD-AFC4-6F175D3DCCD1}">
              <a14:hiddenFill xmlns:a14="http://schemas.microsoft.com/office/drawing/2010/main">
                <a:solidFill>
                  <a:srgbClr val="FFFFFF"/>
                </a:solidFill>
              </a14:hiddenFill>
            </a:ext>
          </a:extLst>
        </p:spPr>
      </p:pic>
      <p:pic>
        <p:nvPicPr>
          <p:cNvPr id="13" name="Figure" descr="Three boxes are arranged in a triangle. The top box contains &quot;Analytical intelligence; academic problem solving and computation.&quot; There is a line with arrows on both ends connecting this box to another box containing &quot;Practical intelligence; street smarts and common sense.&quot; Another line with arrows on both ends connects this box to another box containing &quot;Creative intelligence; imaginative and innovative problem solving.&quot; Another line with arrows on both ends connects this box to the first box described, completing the triangle."/>
          <p:cNvPicPr>
            <a:picLocks noGrp="1" noChangeAspect="1"/>
          </p:cNvPicPr>
          <p:nvPr/>
        </p:nvPicPr>
        <p:blipFill rotWithShape="1">
          <a:blip r:embed="rId9">
            <a:extLst>
              <a:ext uri="{28A0092B-C50C-407E-A947-70E740481C1C}">
                <a14:useLocalDpi xmlns:a14="http://schemas.microsoft.com/office/drawing/2010/main" val="0"/>
              </a:ext>
            </a:extLst>
          </a:blip>
          <a:srcRect l="-5728" r="-5728" b="6864"/>
          <a:stretch/>
        </p:blipFill>
        <p:spPr>
          <a:xfrm>
            <a:off x="146137" y="2278285"/>
            <a:ext cx="5613426" cy="2377440"/>
          </a:xfrm>
          <a:prstGeom prst="rect">
            <a:avLst/>
          </a:prstGeom>
          <a:noFill/>
          <a:ln>
            <a:noFill/>
          </a:ln>
        </p:spPr>
      </p:pic>
      <p:sp>
        <p:nvSpPr>
          <p:cNvPr id="12" name="TextBox 11"/>
          <p:cNvSpPr txBox="1"/>
          <p:nvPr/>
        </p:nvSpPr>
        <p:spPr>
          <a:xfrm>
            <a:off x="4812286" y="3467005"/>
            <a:ext cx="306683" cy="276999"/>
          </a:xfrm>
          <a:prstGeom prst="rect">
            <a:avLst/>
          </a:prstGeom>
          <a:noFill/>
        </p:spPr>
        <p:txBody>
          <a:bodyPr wrap="square" rtlCol="0">
            <a:spAutoFit/>
          </a:bodyPr>
          <a:lstStyle/>
          <a:p>
            <a:r>
              <a:rPr lang="en-US" baseline="30000" dirty="0"/>
              <a:t>5</a:t>
            </a:r>
          </a:p>
        </p:txBody>
      </p:sp>
      <p:sp>
        <p:nvSpPr>
          <p:cNvPr id="14" name="TextBox 13"/>
          <p:cNvSpPr txBox="1"/>
          <p:nvPr/>
        </p:nvSpPr>
        <p:spPr>
          <a:xfrm>
            <a:off x="10518215" y="2964823"/>
            <a:ext cx="513567" cy="276999"/>
          </a:xfrm>
          <a:prstGeom prst="rect">
            <a:avLst/>
          </a:prstGeom>
          <a:noFill/>
        </p:spPr>
        <p:txBody>
          <a:bodyPr wrap="square" rtlCol="0">
            <a:spAutoFit/>
          </a:bodyPr>
          <a:lstStyle/>
          <a:p>
            <a:r>
              <a:rPr lang="en-US" baseline="30000" dirty="0"/>
              <a:t>6</a:t>
            </a:r>
          </a:p>
        </p:txBody>
      </p:sp>
      <p:sp>
        <p:nvSpPr>
          <p:cNvPr id="2" name="TextBox 1">
            <a:extLst>
              <a:ext uri="{FF2B5EF4-FFF2-40B4-BE49-F238E27FC236}">
                <a16:creationId xmlns:a16="http://schemas.microsoft.com/office/drawing/2014/main" id="{10E40ADA-0CEC-9ED1-04FB-EF571E5C24C7}"/>
              </a:ext>
            </a:extLst>
          </p:cNvPr>
          <p:cNvSpPr txBox="1"/>
          <p:nvPr/>
        </p:nvSpPr>
        <p:spPr>
          <a:xfrm>
            <a:off x="234256" y="5022126"/>
            <a:ext cx="675767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0"/>
              </a:rPr>
              <a:t>Theories of Intelligence: Gardner &amp; Sternberg</a:t>
            </a:r>
            <a:r>
              <a:rPr lang="en-US" sz="1200" dirty="0">
                <a:latin typeface="Arial" panose="020B0604020202020204" pitchFamily="34" charset="0"/>
                <a:cs typeface="Arial" panose="020B0604020202020204" pitchFamily="34" charset="0"/>
              </a:rPr>
              <a:t>. If pressed for time begin at timestamp 2:17</a:t>
            </a:r>
          </a:p>
        </p:txBody>
      </p:sp>
    </p:spTree>
    <p:extLst>
      <p:ext uri="{BB962C8B-B14F-4D97-AF65-F5344CB8AC3E}">
        <p14:creationId xmlns:p14="http://schemas.microsoft.com/office/powerpoint/2010/main" val="837510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282187" y="-32302"/>
            <a:ext cx="10109973" cy="40011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Measuring Intelligence: Standardization and the Intelligence Quotient </a:t>
            </a:r>
          </a:p>
        </p:txBody>
      </p:sp>
      <p:sp>
        <p:nvSpPr>
          <p:cNvPr id="2" name="TextBox 1"/>
          <p:cNvSpPr txBox="1"/>
          <p:nvPr/>
        </p:nvSpPr>
        <p:spPr>
          <a:xfrm>
            <a:off x="53789" y="951242"/>
            <a:ext cx="7799294" cy="4832092"/>
          </a:xfrm>
          <a:prstGeom prst="rect">
            <a:avLst/>
          </a:prstGeom>
          <a:solidFill>
            <a:schemeClr val="accent3">
              <a:lumMod val="20000"/>
              <a:lumOff val="80000"/>
            </a:schemeClr>
          </a:solidFill>
          <a:ln>
            <a:solidFill>
              <a:schemeClr val="accent2">
                <a:lumMod val="75000"/>
              </a:schemeClr>
            </a:solidFill>
          </a:ln>
        </p:spPr>
        <p:txBody>
          <a:bodyPr wrap="square" rtlCol="0">
            <a:spAutoFit/>
          </a:bodyPr>
          <a:lstStyle/>
          <a:p>
            <a:pPr marL="285750" indent="-285750">
              <a:buFont typeface="Wingdings" panose="05000000000000000000" pitchFamily="2" charset="2"/>
              <a:buChar char="Ø"/>
            </a:pPr>
            <a:r>
              <a:rPr lang="en-US" sz="1400" dirty="0"/>
              <a:t>Good intelligence tests are </a:t>
            </a:r>
            <a:r>
              <a:rPr lang="en-US" sz="1400" b="1" dirty="0"/>
              <a:t>reliable, </a:t>
            </a:r>
            <a:r>
              <a:rPr lang="en-US" sz="1400" i="1" dirty="0"/>
              <a:t>meaning that they are consistent over time.</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Good intelligence tests demonstrate </a:t>
            </a:r>
            <a:r>
              <a:rPr lang="en-US" sz="1400" b="1" dirty="0"/>
              <a:t>validity, </a:t>
            </a:r>
            <a:r>
              <a:rPr lang="en-US" sz="1400" i="1" dirty="0"/>
              <a:t>meaning that they actually measure intelligence rather than something else</a:t>
            </a:r>
            <a:r>
              <a:rPr lang="en-US" sz="1400" dirty="0"/>
              <a:t>.</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Intelligence changes with age; understanding intelligence requires that we know the norms or standards in a given population of people at a given age. The </a:t>
            </a:r>
            <a:r>
              <a:rPr lang="en-US" sz="1400" b="1" dirty="0"/>
              <a:t>standardization </a:t>
            </a:r>
            <a:r>
              <a:rPr lang="en-US" sz="1400" dirty="0"/>
              <a:t>of a test involves </a:t>
            </a:r>
            <a:r>
              <a:rPr lang="en-US" sz="1400" i="1" dirty="0"/>
              <a:t>giving it to a large number of people at different ages and computing the average score on the test at each age level</a:t>
            </a:r>
            <a:r>
              <a:rPr lang="en-US" sz="1400" dirty="0"/>
              <a:t>.   </a:t>
            </a:r>
            <a:r>
              <a:rPr lang="en-US" sz="1400" b="0" i="0" dirty="0">
                <a:effectLst/>
                <a:ea typeface="Calibri" panose="020F0502020204030204" pitchFamily="34" charset="0"/>
                <a:cs typeface="Calibri" panose="020F0502020204030204" pitchFamily="34" charset="0"/>
              </a:rPr>
              <a:t>They are designed in such a way that the manner of administration, scoring, and interpretation of results is consistent.</a:t>
            </a:r>
          </a:p>
          <a:p>
            <a:pPr marL="285750" indent="-285750">
              <a:buFont typeface="Wingdings" panose="05000000000000000000" pitchFamily="2" charset="2"/>
              <a:buChar char="Ø"/>
            </a:pPr>
            <a:endParaRPr lang="en-US" sz="1400" dirty="0">
              <a:solidFill>
                <a:srgbClr val="424242"/>
              </a:solidFill>
              <a:latin typeface="Neue Helvetica W01"/>
            </a:endParaRPr>
          </a:p>
          <a:p>
            <a:pPr marL="285750" indent="-285750">
              <a:buFont typeface="Wingdings" panose="05000000000000000000" pitchFamily="2" charset="2"/>
              <a:buChar char="Ø"/>
            </a:pPr>
            <a:r>
              <a:rPr lang="en-US" sz="1400" dirty="0"/>
              <a:t>Intelligence tests should be standardized on a regular basis.  The </a:t>
            </a:r>
            <a:r>
              <a:rPr lang="en-US" sz="1400" b="1" dirty="0"/>
              <a:t>Flynn effect </a:t>
            </a:r>
            <a:r>
              <a:rPr lang="en-US" sz="1400" dirty="0"/>
              <a:t>refers to </a:t>
            </a:r>
            <a:r>
              <a:rPr lang="en-US" sz="1400" i="1" dirty="0"/>
              <a:t>the observation that scores on intelligence tests worldwide have increased substantially over the past decades </a:t>
            </a:r>
            <a:r>
              <a:rPr lang="en-US" sz="1400" dirty="0"/>
              <a:t>(Flynn, 1999).</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Standardization allows us calculate a person’s </a:t>
            </a:r>
            <a:r>
              <a:rPr lang="en-US" sz="1400" b="1" dirty="0"/>
              <a:t>mental age</a:t>
            </a:r>
            <a:r>
              <a:rPr lang="en-US" sz="1400" dirty="0"/>
              <a:t>, which is </a:t>
            </a:r>
            <a:r>
              <a:rPr lang="en-US" sz="1400" i="1" dirty="0"/>
              <a:t>the age at which a person is performing intellectually</a:t>
            </a:r>
            <a:r>
              <a:rPr lang="en-US" sz="1400" dirty="0"/>
              <a:t>. If we compare the </a:t>
            </a:r>
            <a:r>
              <a:rPr lang="en-US" sz="1400" b="1" dirty="0"/>
              <a:t>mental age </a:t>
            </a:r>
            <a:r>
              <a:rPr lang="en-US" sz="1400" dirty="0"/>
              <a:t>of a person to the person’s </a:t>
            </a:r>
            <a:r>
              <a:rPr lang="en-US" sz="1400" b="1" dirty="0"/>
              <a:t>chronological age</a:t>
            </a:r>
            <a:r>
              <a:rPr lang="en-US" sz="1400" dirty="0"/>
              <a:t>, the result is the </a:t>
            </a:r>
            <a:r>
              <a:rPr lang="en-US" sz="1400" b="1" dirty="0"/>
              <a:t>Intelligence Quotient (IQ), </a:t>
            </a:r>
            <a:r>
              <a:rPr lang="en-US" sz="1400" i="1" dirty="0"/>
              <a:t>a measure of intelligence that is adjusted for age</a:t>
            </a:r>
            <a:r>
              <a:rPr lang="en-US" sz="1400" dirty="0"/>
              <a:t>. A simple way to calculate IQ is by using following formula:   </a:t>
            </a:r>
            <a:r>
              <a:rPr lang="en-US" sz="1400" b="1" dirty="0"/>
              <a:t>IQ = mental age ÷ chronological age × 100.</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However, most modern intelligence tests are based on the relative position of a person’s score among people of the same age, rather than on the basis of this formula</a:t>
            </a:r>
            <a:r>
              <a:rPr lang="en-US" sz="1400" baseline="30000" dirty="0"/>
              <a:t>7</a:t>
            </a:r>
          </a:p>
        </p:txBody>
      </p:sp>
      <p:sp>
        <p:nvSpPr>
          <p:cNvPr id="4" name="TextBox 3"/>
          <p:cNvSpPr txBox="1"/>
          <p:nvPr/>
        </p:nvSpPr>
        <p:spPr>
          <a:xfrm>
            <a:off x="0" y="6172814"/>
            <a:ext cx="12044218"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above from </a:t>
            </a:r>
            <a:r>
              <a:rPr lang="en-US" sz="1000" u="sng" dirty="0">
                <a:latin typeface="Arial" panose="020B0604020202020204" pitchFamily="34" charset="0"/>
                <a:cs typeface="Arial" panose="020B0604020202020204" pitchFamily="34" charset="0"/>
                <a:hlinkClick r:id="rId3"/>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dirty="0">
                <a:latin typeface="Arial" panose="020B0604020202020204" pitchFamily="34" charset="0"/>
                <a:cs typeface="Arial" panose="020B0604020202020204" pitchFamily="34" charset="0"/>
                <a:hlinkClick r:id="rId4"/>
              </a:rPr>
              <a:t>CC BY 4.0</a:t>
            </a:r>
            <a:endParaRPr lang="en-US" sz="10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20CA36B-14EA-F41F-E474-004C8A6924E3}"/>
              </a:ext>
            </a:extLst>
          </p:cNvPr>
          <p:cNvSpPr txBox="1"/>
          <p:nvPr/>
        </p:nvSpPr>
        <p:spPr>
          <a:xfrm>
            <a:off x="983536" y="392092"/>
            <a:ext cx="10224927" cy="400110"/>
          </a:xfrm>
          <a:prstGeom prst="rect">
            <a:avLst/>
          </a:prstGeom>
          <a:solidFill>
            <a:schemeClr val="accent3">
              <a:lumMod val="40000"/>
              <a:lumOff val="60000"/>
            </a:schemeClr>
          </a:solidFill>
          <a:ln w="38100">
            <a:solidFill>
              <a:schemeClr val="accent1">
                <a:lumMod val="75000"/>
              </a:schemeClr>
            </a:solidFill>
          </a:ln>
        </p:spPr>
        <p:txBody>
          <a:bodyPr wrap="square" rtlCol="0">
            <a:spAutoFit/>
          </a:bodyPr>
          <a:lstStyle/>
          <a:p>
            <a:pPr algn="ctr"/>
            <a:r>
              <a:rPr lang="en-US" sz="2000" dirty="0"/>
              <a:t>The goal of most intelligence tests is to measure “g”, the general intelligence factor. </a:t>
            </a:r>
          </a:p>
        </p:txBody>
      </p:sp>
      <p:pic>
        <p:nvPicPr>
          <p:cNvPr id="2050" name="Picture 2" descr="undefined">
            <a:extLst>
              <a:ext uri="{FF2B5EF4-FFF2-40B4-BE49-F238E27FC236}">
                <a16:creationId xmlns:a16="http://schemas.microsoft.com/office/drawing/2014/main" id="{CEFC300E-E50B-C798-A657-0C465EDA7F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38565" y="1634862"/>
            <a:ext cx="3550023" cy="328676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192BD5B-C3B0-9D84-7094-F879002D5A32}"/>
              </a:ext>
            </a:extLst>
          </p:cNvPr>
          <p:cNvSpPr txBox="1"/>
          <p:nvPr/>
        </p:nvSpPr>
        <p:spPr>
          <a:xfrm>
            <a:off x="8118764" y="4921624"/>
            <a:ext cx="3925454"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retrieved from </a:t>
            </a:r>
            <a:r>
              <a:rPr lang="en-US" sz="1000" dirty="0">
                <a:latin typeface="Arial" panose="020B0604020202020204" pitchFamily="34" charset="0"/>
                <a:cs typeface="Arial" panose="020B0604020202020204" pitchFamily="34" charset="0"/>
                <a:hlinkClick r:id="rId6"/>
              </a:rPr>
              <a:t>Wikipedia</a:t>
            </a:r>
            <a:r>
              <a:rPr lang="en-US" sz="1000" dirty="0">
                <a:latin typeface="Arial" panose="020B0604020202020204" pitchFamily="34" charset="0"/>
                <a:cs typeface="Arial" panose="020B0604020202020204" pitchFamily="34" charset="0"/>
              </a:rPr>
              <a:t> and licensed under </a:t>
            </a:r>
            <a:r>
              <a:rPr lang="en-US" sz="1000" dirty="0">
                <a:latin typeface="Arial" panose="020B0604020202020204" pitchFamily="34" charset="0"/>
                <a:cs typeface="Arial" panose="020B0604020202020204" pitchFamily="34" charset="0"/>
                <a:hlinkClick r:id="rId7"/>
              </a:rPr>
              <a:t>CC BY SA 3.0</a:t>
            </a:r>
            <a:endParaRPr lang="en-US" sz="1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F6708E00-8F26-DE07-8ACC-32885F360BA7}"/>
              </a:ext>
            </a:extLst>
          </p:cNvPr>
          <p:cNvSpPr txBox="1"/>
          <p:nvPr/>
        </p:nvSpPr>
        <p:spPr>
          <a:xfrm>
            <a:off x="437912" y="5803874"/>
            <a:ext cx="10876633"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Brains vs. bias: Crash Course Psychology #24</a:t>
            </a:r>
            <a:r>
              <a:rPr lang="en-US" sz="1200" dirty="0">
                <a:latin typeface="Arial" panose="020B0604020202020204" pitchFamily="34" charset="0"/>
                <a:cs typeface="Arial" panose="020B0604020202020204" pitchFamily="34" charset="0"/>
              </a:rPr>
              <a:t>: Discusses standardization, reliability, and validity begins at timestamp 1:58 and ends at timestamp 4:40. </a:t>
            </a:r>
          </a:p>
        </p:txBody>
      </p:sp>
    </p:spTree>
    <p:extLst>
      <p:ext uri="{BB962C8B-B14F-4D97-AF65-F5344CB8AC3E}">
        <p14:creationId xmlns:p14="http://schemas.microsoft.com/office/powerpoint/2010/main" val="4288913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2775F8-0F79-4175-B4CD-0212A824EB8D}"/>
              </a:ext>
            </a:extLst>
          </p:cNvPr>
          <p:cNvSpPr txBox="1">
            <a:spLocks/>
          </p:cNvSpPr>
          <p:nvPr/>
        </p:nvSpPr>
        <p:spPr>
          <a:xfrm>
            <a:off x="1139868" y="99867"/>
            <a:ext cx="10109973" cy="40011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400" b="1" dirty="0">
                <a:latin typeface="+mn-lt"/>
                <a:cs typeface="Arial" panose="020B0604020202020204" pitchFamily="34" charset="0"/>
              </a:rPr>
              <a:t>Intelligence Tests:  From the Binet-Simon to the Stanford-Binet</a:t>
            </a:r>
          </a:p>
        </p:txBody>
      </p:sp>
      <p:pic>
        <p:nvPicPr>
          <p:cNvPr id="5" name="Picture 4" descr="Alfred Binet.jpg"/>
          <p:cNvPicPr/>
          <p:nvPr/>
        </p:nvPicPr>
        <p:blipFill rotWithShape="1">
          <a:blip r:embed="rId3">
            <a:extLst>
              <a:ext uri="{28A0092B-C50C-407E-A947-70E740481C1C}">
                <a14:useLocalDpi xmlns:a14="http://schemas.microsoft.com/office/drawing/2010/main" val="0"/>
              </a:ext>
            </a:extLst>
          </a:blip>
          <a:srcRect l="8462" r="5598"/>
          <a:stretch/>
        </p:blipFill>
        <p:spPr bwMode="auto">
          <a:xfrm>
            <a:off x="353070" y="557790"/>
            <a:ext cx="1920240" cy="2468880"/>
          </a:xfrm>
          <a:prstGeom prst="rect">
            <a:avLst/>
          </a:prstGeom>
          <a:noFill/>
          <a:ln>
            <a:noFill/>
          </a:ln>
        </p:spPr>
      </p:pic>
      <p:sp>
        <p:nvSpPr>
          <p:cNvPr id="6" name="TextBox 5"/>
          <p:cNvSpPr txBox="1"/>
          <p:nvPr/>
        </p:nvSpPr>
        <p:spPr>
          <a:xfrm>
            <a:off x="2273310" y="1415190"/>
            <a:ext cx="1290161" cy="338554"/>
          </a:xfrm>
          <a:prstGeom prst="rect">
            <a:avLst/>
          </a:prstGeom>
          <a:noFill/>
        </p:spPr>
        <p:txBody>
          <a:bodyPr wrap="none" rtlCol="0">
            <a:spAutoFit/>
          </a:bodyPr>
          <a:lstStyle/>
          <a:p>
            <a:r>
              <a:rPr lang="en-US" sz="1600" dirty="0"/>
              <a:t>Alfred Binet</a:t>
            </a:r>
            <a:r>
              <a:rPr lang="en-US" sz="1600" baseline="30000" dirty="0"/>
              <a:t>8</a:t>
            </a:r>
          </a:p>
        </p:txBody>
      </p:sp>
      <p:sp>
        <p:nvSpPr>
          <p:cNvPr id="7" name="TextBox 6"/>
          <p:cNvSpPr txBox="1"/>
          <p:nvPr/>
        </p:nvSpPr>
        <p:spPr>
          <a:xfrm>
            <a:off x="64656" y="5900100"/>
            <a:ext cx="1196109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8.</a:t>
            </a:r>
            <a:r>
              <a:rPr lang="en-US" sz="1000" dirty="0">
                <a:latin typeface="Arial" panose="020B0604020202020204" pitchFamily="34" charset="0"/>
                <a:cs typeface="Arial" panose="020B0604020202020204" pitchFamily="34" charset="0"/>
                <a:hlinkClick r:id="rId4"/>
              </a:rPr>
              <a:t>Image of Alfred Binet</a:t>
            </a:r>
            <a:r>
              <a:rPr lang="en-US" sz="1000" dirty="0">
                <a:latin typeface="Arial" panose="020B0604020202020204" pitchFamily="34" charset="0"/>
                <a:cs typeface="Arial" panose="020B0604020202020204" pitchFamily="34" charset="0"/>
              </a:rPr>
              <a:t> is public domain. 9. </a:t>
            </a:r>
            <a:r>
              <a:rPr lang="en-US" sz="1000" dirty="0">
                <a:latin typeface="Arial" panose="020B0604020202020204" pitchFamily="34" charset="0"/>
                <a:cs typeface="Arial" panose="020B0604020202020204" pitchFamily="34" charset="0"/>
                <a:hlinkClick r:id="rId5"/>
              </a:rPr>
              <a:t>Binet and the First IQ Test</a:t>
            </a:r>
            <a:r>
              <a:rPr lang="en-US" sz="1000" dirty="0">
                <a:latin typeface="Arial" panose="020B0604020202020204" pitchFamily="34" charset="0"/>
                <a:cs typeface="Arial" panose="020B0604020202020204" pitchFamily="34" charset="0"/>
              </a:rPr>
              <a:t> by </a:t>
            </a:r>
            <a:r>
              <a:rPr lang="en-US" sz="1000" dirty="0">
                <a:latin typeface="Arial" panose="020B0604020202020204" pitchFamily="34" charset="0"/>
                <a:cs typeface="Arial" panose="020B0604020202020204" pitchFamily="34" charset="0"/>
                <a:hlinkClick r:id="rId6"/>
              </a:rPr>
              <a:t>Lyndsay T Wilson</a:t>
            </a:r>
            <a:r>
              <a:rPr lang="en-US" sz="1000" dirty="0">
                <a:latin typeface="Arial" panose="020B0604020202020204" pitchFamily="34" charset="0"/>
                <a:cs typeface="Arial" panose="020B0604020202020204" pitchFamily="34" charset="0"/>
              </a:rPr>
              <a:t> was retrieved from </a:t>
            </a:r>
            <a:r>
              <a:rPr lang="en-US" sz="1000" dirty="0">
                <a:latin typeface="Arial" panose="020B0604020202020204" pitchFamily="34" charset="0"/>
                <a:cs typeface="Arial" panose="020B0604020202020204" pitchFamily="34" charset="0"/>
                <a:hlinkClick r:id="rId7"/>
              </a:rPr>
              <a:t>Explorable.com</a:t>
            </a:r>
            <a:r>
              <a:rPr lang="en-US" sz="1000" dirty="0">
                <a:latin typeface="Arial" panose="020B0604020202020204" pitchFamily="34" charset="0"/>
                <a:cs typeface="Arial" panose="020B0604020202020204" pitchFamily="34" charset="0"/>
              </a:rPr>
              <a:t> is licensed under </a:t>
            </a:r>
            <a:r>
              <a:rPr lang="en-US" sz="1000" dirty="0">
                <a:latin typeface="Arial" panose="020B0604020202020204" pitchFamily="34" charset="0"/>
                <a:cs typeface="Arial" panose="020B0604020202020204" pitchFamily="34" charset="0"/>
                <a:hlinkClick r:id="rId8"/>
              </a:rPr>
              <a:t>CC BY 4.0</a:t>
            </a:r>
            <a:r>
              <a:rPr lang="en-US" sz="1000" dirty="0">
                <a:latin typeface="Arial" panose="020B0604020202020204" pitchFamily="34" charset="0"/>
                <a:cs typeface="Arial" panose="020B0604020202020204" pitchFamily="34" charset="0"/>
              </a:rPr>
              <a:t> 10. </a:t>
            </a:r>
            <a:r>
              <a:rPr lang="en-US" sz="1000" dirty="0">
                <a:latin typeface="Arial" panose="020B0604020202020204" pitchFamily="34" charset="0"/>
                <a:cs typeface="Arial" panose="020B0604020202020204" pitchFamily="34" charset="0"/>
                <a:hlinkClick r:id="rId9"/>
              </a:rPr>
              <a:t>Image</a:t>
            </a:r>
            <a:r>
              <a:rPr lang="en-US" sz="1000" dirty="0">
                <a:latin typeface="Arial" panose="020B0604020202020204" pitchFamily="34" charset="0"/>
                <a:cs typeface="Arial" panose="020B0604020202020204" pitchFamily="34" charset="0"/>
              </a:rPr>
              <a:t> retrieved from </a:t>
            </a:r>
            <a:r>
              <a:rPr lang="en-US" sz="1000" dirty="0">
                <a:latin typeface="Arial" panose="020B0604020202020204" pitchFamily="34" charset="0"/>
                <a:cs typeface="Arial" panose="020B0604020202020204" pitchFamily="34" charset="0"/>
                <a:hlinkClick r:id="rId9"/>
              </a:rPr>
              <a:t>NYC Gifted and Talented Program and Testing Blog </a:t>
            </a:r>
            <a:r>
              <a:rPr lang="en-US" sz="1000" dirty="0">
                <a:latin typeface="Arial" panose="020B0604020202020204" pitchFamily="34" charset="0"/>
                <a:cs typeface="Arial" panose="020B0604020202020204" pitchFamily="34" charset="0"/>
              </a:rPr>
              <a:t> - public domain. 11. Image from </a:t>
            </a:r>
            <a:r>
              <a:rPr lang="en-US" sz="1000" dirty="0">
                <a:latin typeface="Arial" panose="020B0604020202020204" pitchFamily="34" charset="0"/>
                <a:cs typeface="Arial" panose="020B0604020202020204" pitchFamily="34" charset="0"/>
                <a:hlinkClick r:id="rId10"/>
              </a:rPr>
              <a:t>Wikipedia</a:t>
            </a:r>
            <a:r>
              <a:rPr lang="en-US" sz="1000" dirty="0">
                <a:latin typeface="Arial" panose="020B0604020202020204" pitchFamily="34" charset="0"/>
                <a:cs typeface="Arial" panose="020B0604020202020204" pitchFamily="34" charset="0"/>
              </a:rPr>
              <a:t> an is </a:t>
            </a:r>
            <a:r>
              <a:rPr lang="en-US" sz="1000" dirty="0">
                <a:latin typeface="Arial" panose="020B0604020202020204" pitchFamily="34" charset="0"/>
                <a:cs typeface="Arial" panose="020B0604020202020204" pitchFamily="34" charset="0"/>
                <a:hlinkClick r:id="rId11"/>
              </a:rPr>
              <a:t>public domain</a:t>
            </a:r>
            <a:r>
              <a:rPr lang="en-US" sz="1000" dirty="0">
                <a:latin typeface="Arial" panose="020B0604020202020204" pitchFamily="34" charset="0"/>
                <a:cs typeface="Arial" panose="020B0604020202020204" pitchFamily="34" charset="0"/>
              </a:rPr>
              <a:t>. </a:t>
            </a:r>
          </a:p>
        </p:txBody>
      </p:sp>
      <p:graphicFrame>
        <p:nvGraphicFramePr>
          <p:cNvPr id="8" name="Table 7"/>
          <p:cNvGraphicFramePr>
            <a:graphicFrameLocks noGrp="1"/>
          </p:cNvGraphicFramePr>
          <p:nvPr>
            <p:extLst>
              <p:ext uri="{D42A27DB-BD31-4B8C-83A1-F6EECF244321}">
                <p14:modId xmlns:p14="http://schemas.microsoft.com/office/powerpoint/2010/main" val="796460110"/>
              </p:ext>
            </p:extLst>
          </p:nvPr>
        </p:nvGraphicFramePr>
        <p:xfrm>
          <a:off x="4426903" y="590989"/>
          <a:ext cx="6977322" cy="2691405"/>
        </p:xfrm>
        <a:graphic>
          <a:graphicData uri="http://schemas.openxmlformats.org/drawingml/2006/table">
            <a:tbl>
              <a:tblPr firstRow="1" bandRow="1">
                <a:tableStyleId>{5C22544A-7EE6-4342-B048-85BDC9FD1C3A}</a:tableStyleId>
              </a:tblPr>
              <a:tblGrid>
                <a:gridCol w="6977322">
                  <a:extLst>
                    <a:ext uri="{9D8B030D-6E8A-4147-A177-3AD203B41FA5}">
                      <a16:colId xmlns:a16="http://schemas.microsoft.com/office/drawing/2014/main" val="20000"/>
                    </a:ext>
                  </a:extLst>
                </a:gridCol>
              </a:tblGrid>
              <a:tr h="405405">
                <a:tc>
                  <a:txBody>
                    <a:bodyPr/>
                    <a:lstStyle/>
                    <a:p>
                      <a:pPr algn="ctr"/>
                      <a:r>
                        <a:rPr lang="en-US" sz="2000" dirty="0"/>
                        <a:t>Stanford-Binet</a:t>
                      </a:r>
                    </a:p>
                  </a:txBody>
                  <a:tcPr/>
                </a:tc>
                <a:extLst>
                  <a:ext uri="{0D108BD9-81ED-4DB2-BD59-A6C34878D82A}">
                    <a16:rowId xmlns:a16="http://schemas.microsoft.com/office/drawing/2014/main" val="10000"/>
                  </a:ext>
                </a:extLst>
              </a:tr>
              <a:tr h="2249310">
                <a:tc>
                  <a:txBody>
                    <a:bodyPr/>
                    <a:lstStyle/>
                    <a:p>
                      <a:pPr algn="l"/>
                      <a:r>
                        <a:rPr lang="en-US" sz="1800" kern="1200" dirty="0">
                          <a:solidFill>
                            <a:schemeClr val="dk1"/>
                          </a:solidFill>
                          <a:effectLst/>
                          <a:latin typeface="+mn-lt"/>
                          <a:ea typeface="+mn-ea"/>
                          <a:cs typeface="+mn-cs"/>
                        </a:rPr>
                        <a:t>In the early 1900s, the Ministry of Education in France tasked psychologist </a:t>
                      </a:r>
                      <a:r>
                        <a:rPr lang="en-US" sz="1800" b="1" kern="1200" dirty="0">
                          <a:solidFill>
                            <a:schemeClr val="dk1"/>
                          </a:solidFill>
                          <a:effectLst/>
                          <a:latin typeface="+mn-lt"/>
                          <a:ea typeface="+mn-ea"/>
                          <a:cs typeface="+mn-cs"/>
                        </a:rPr>
                        <a:t>Alfred </a:t>
                      </a:r>
                      <a:r>
                        <a:rPr lang="en-US" sz="1800" b="1" kern="1200" dirty="0" err="1">
                          <a:solidFill>
                            <a:schemeClr val="dk1"/>
                          </a:solidFill>
                          <a:effectLst/>
                          <a:latin typeface="+mn-lt"/>
                          <a:ea typeface="+mn-ea"/>
                          <a:cs typeface="+mn-cs"/>
                        </a:rPr>
                        <a:t>Binet</a:t>
                      </a:r>
                      <a:r>
                        <a:rPr lang="en-US" sz="1800" kern="1200" dirty="0">
                          <a:solidFill>
                            <a:schemeClr val="dk1"/>
                          </a:solidFill>
                          <a:effectLst/>
                          <a:latin typeface="+mn-lt"/>
                          <a:ea typeface="+mn-ea"/>
                          <a:cs typeface="+mn-cs"/>
                        </a:rPr>
                        <a:t> and </a:t>
                      </a:r>
                      <a:r>
                        <a:rPr lang="en-US" sz="1800" b="1" kern="1200" dirty="0">
                          <a:solidFill>
                            <a:schemeClr val="dk1"/>
                          </a:solidFill>
                          <a:effectLst/>
                          <a:latin typeface="+mn-lt"/>
                          <a:ea typeface="+mn-ea"/>
                          <a:cs typeface="+mn-cs"/>
                        </a:rPr>
                        <a:t>Theodore Simon</a:t>
                      </a:r>
                      <a:r>
                        <a:rPr lang="en-US" sz="1800" kern="1200" dirty="0">
                          <a:solidFill>
                            <a:schemeClr val="dk1"/>
                          </a:solidFill>
                          <a:effectLst/>
                          <a:latin typeface="+mn-lt"/>
                          <a:ea typeface="+mn-ea"/>
                          <a:cs typeface="+mn-cs"/>
                        </a:rPr>
                        <a:t> with devising a way to identify children who were struggling with ordinary class and needed extra attention. They developed the </a:t>
                      </a:r>
                      <a:r>
                        <a:rPr lang="en-US" sz="1800" b="1" kern="1200" dirty="0" err="1">
                          <a:solidFill>
                            <a:schemeClr val="dk1"/>
                          </a:solidFill>
                          <a:effectLst/>
                          <a:latin typeface="+mn-lt"/>
                          <a:ea typeface="+mn-ea"/>
                          <a:cs typeface="+mn-cs"/>
                        </a:rPr>
                        <a:t>Binet</a:t>
                      </a:r>
                      <a:r>
                        <a:rPr lang="en-US" sz="1800" b="1" kern="1200" dirty="0">
                          <a:solidFill>
                            <a:schemeClr val="dk1"/>
                          </a:solidFill>
                          <a:effectLst/>
                          <a:latin typeface="+mn-lt"/>
                          <a:ea typeface="+mn-ea"/>
                          <a:cs typeface="+mn-cs"/>
                        </a:rPr>
                        <a:t>-Simon</a:t>
                      </a:r>
                      <a:r>
                        <a:rPr lang="en-US" sz="1800" kern="1200" dirty="0">
                          <a:solidFill>
                            <a:schemeClr val="dk1"/>
                          </a:solidFill>
                          <a:effectLst/>
                          <a:latin typeface="+mn-lt"/>
                          <a:ea typeface="+mn-ea"/>
                          <a:cs typeface="+mn-cs"/>
                        </a:rPr>
                        <a:t> scale and made many subsequent adjustments.</a:t>
                      </a:r>
                      <a:r>
                        <a:rPr lang="en-US" sz="1800" b="1" kern="1200" dirty="0">
                          <a:solidFill>
                            <a:schemeClr val="dk1"/>
                          </a:solidFill>
                          <a:effectLst/>
                          <a:latin typeface="+mn-lt"/>
                          <a:ea typeface="+mn-ea"/>
                          <a:cs typeface="+mn-cs"/>
                        </a:rPr>
                        <a:t> Lewis </a:t>
                      </a:r>
                      <a:r>
                        <a:rPr lang="en-US" sz="1800" b="1" kern="1200" dirty="0" err="1">
                          <a:solidFill>
                            <a:schemeClr val="dk1"/>
                          </a:solidFill>
                          <a:effectLst/>
                          <a:latin typeface="+mn-lt"/>
                          <a:ea typeface="+mn-ea"/>
                          <a:cs typeface="+mn-cs"/>
                        </a:rPr>
                        <a:t>Terman</a:t>
                      </a:r>
                      <a:r>
                        <a:rPr lang="en-US" sz="1800" kern="1200" dirty="0">
                          <a:solidFill>
                            <a:schemeClr val="dk1"/>
                          </a:solidFill>
                          <a:effectLst/>
                          <a:latin typeface="+mn-lt"/>
                          <a:ea typeface="+mn-ea"/>
                          <a:cs typeface="+mn-cs"/>
                        </a:rPr>
                        <a:t> standardized the </a:t>
                      </a:r>
                      <a:r>
                        <a:rPr lang="en-US" sz="1800" kern="1200" dirty="0" err="1">
                          <a:solidFill>
                            <a:schemeClr val="dk1"/>
                          </a:solidFill>
                          <a:effectLst/>
                          <a:latin typeface="+mn-lt"/>
                          <a:ea typeface="+mn-ea"/>
                          <a:cs typeface="+mn-cs"/>
                        </a:rPr>
                        <a:t>Binet</a:t>
                      </a:r>
                      <a:r>
                        <a:rPr lang="en-US" sz="1800" kern="1200" dirty="0">
                          <a:solidFill>
                            <a:schemeClr val="dk1"/>
                          </a:solidFill>
                          <a:effectLst/>
                          <a:latin typeface="+mn-lt"/>
                          <a:ea typeface="+mn-ea"/>
                          <a:cs typeface="+mn-cs"/>
                        </a:rPr>
                        <a:t>-Simon test for the more diverse American population in 1916, where it flourished as a new tool in a rapidly changing political environment, becoming the </a:t>
                      </a:r>
                      <a:r>
                        <a:rPr lang="en-US" sz="1800" b="1" kern="1200" dirty="0">
                          <a:solidFill>
                            <a:schemeClr val="dk1"/>
                          </a:solidFill>
                          <a:effectLst/>
                          <a:latin typeface="+mn-lt"/>
                          <a:ea typeface="+mn-ea"/>
                          <a:cs typeface="+mn-cs"/>
                        </a:rPr>
                        <a:t>Stanford-</a:t>
                      </a:r>
                      <a:r>
                        <a:rPr lang="en-US" sz="1800" b="1" kern="1200" dirty="0" err="1">
                          <a:solidFill>
                            <a:schemeClr val="dk1"/>
                          </a:solidFill>
                          <a:effectLst/>
                          <a:latin typeface="+mn-lt"/>
                          <a:ea typeface="+mn-ea"/>
                          <a:cs typeface="+mn-cs"/>
                        </a:rPr>
                        <a:t>Binet</a:t>
                      </a:r>
                      <a:r>
                        <a:rPr lang="en-US" sz="1800" kern="1200" dirty="0">
                          <a:solidFill>
                            <a:schemeClr val="dk1"/>
                          </a:solidFill>
                          <a:effectLst/>
                          <a:latin typeface="+mn-lt"/>
                          <a:ea typeface="+mn-ea"/>
                          <a:cs typeface="+mn-cs"/>
                        </a:rPr>
                        <a:t> test.</a:t>
                      </a:r>
                      <a:r>
                        <a:rPr lang="en-US" sz="1800" kern="1200" baseline="30000" dirty="0">
                          <a:solidFill>
                            <a:schemeClr val="dk1"/>
                          </a:solidFill>
                          <a:effectLst/>
                          <a:latin typeface="+mn-lt"/>
                          <a:ea typeface="+mn-ea"/>
                          <a:cs typeface="+mn-cs"/>
                        </a:rPr>
                        <a:t>9</a:t>
                      </a:r>
                    </a:p>
                  </a:txBody>
                  <a:tcPr/>
                </a:tc>
                <a:extLst>
                  <a:ext uri="{0D108BD9-81ED-4DB2-BD59-A6C34878D82A}">
                    <a16:rowId xmlns:a16="http://schemas.microsoft.com/office/drawing/2014/main" val="10001"/>
                  </a:ext>
                </a:extLst>
              </a:tr>
            </a:tbl>
          </a:graphicData>
        </a:graphic>
      </p:graphicFrame>
      <p:pic>
        <p:nvPicPr>
          <p:cNvPr id="9" name="Picture 8" descr="https://nycgiftedandtalented.files.wordpress.com/2017/06/stanford-binet-test-question.jpg?w=420"/>
          <p:cNvPicPr/>
          <p:nvPr/>
        </p:nvPicPr>
        <p:blipFill>
          <a:blip r:embed="rId12">
            <a:extLst>
              <a:ext uri="{28A0092B-C50C-407E-A947-70E740481C1C}">
                <a14:useLocalDpi xmlns:a14="http://schemas.microsoft.com/office/drawing/2010/main" val="0"/>
              </a:ext>
            </a:extLst>
          </a:blip>
          <a:srcRect/>
          <a:stretch>
            <a:fillRect/>
          </a:stretch>
        </p:blipFill>
        <p:spPr bwMode="auto">
          <a:xfrm>
            <a:off x="6606435" y="3486453"/>
            <a:ext cx="2838450" cy="1273731"/>
          </a:xfrm>
          <a:prstGeom prst="rect">
            <a:avLst/>
          </a:prstGeom>
          <a:noFill/>
          <a:ln>
            <a:noFill/>
          </a:ln>
        </p:spPr>
      </p:pic>
      <p:sp>
        <p:nvSpPr>
          <p:cNvPr id="10" name="TextBox 9"/>
          <p:cNvSpPr txBox="1"/>
          <p:nvPr/>
        </p:nvSpPr>
        <p:spPr>
          <a:xfrm>
            <a:off x="5568788" y="4727673"/>
            <a:ext cx="4913745" cy="461665"/>
          </a:xfrm>
          <a:prstGeom prst="rect">
            <a:avLst/>
          </a:prstGeom>
          <a:noFill/>
        </p:spPr>
        <p:txBody>
          <a:bodyPr wrap="square" rtlCol="0">
            <a:spAutoFit/>
          </a:bodyPr>
          <a:lstStyle/>
          <a:p>
            <a:r>
              <a:rPr lang="en-US" sz="1200" dirty="0"/>
              <a:t>Sample practice question on the Stanford-</a:t>
            </a:r>
            <a:r>
              <a:rPr lang="en-US" sz="1200" dirty="0" err="1"/>
              <a:t>Binet</a:t>
            </a:r>
            <a:r>
              <a:rPr lang="en-US" sz="1200" dirty="0"/>
              <a:t> V.  The child is asked to identify the picture.  A bike or bicycle would be the correct answer. </a:t>
            </a:r>
            <a:r>
              <a:rPr lang="en-US" sz="1200" baseline="30000" dirty="0"/>
              <a:t>10</a:t>
            </a:r>
          </a:p>
        </p:txBody>
      </p:sp>
      <p:pic>
        <p:nvPicPr>
          <p:cNvPr id="2" name="Picture 1">
            <a:extLst>
              <a:ext uri="{FF2B5EF4-FFF2-40B4-BE49-F238E27FC236}">
                <a16:creationId xmlns:a16="http://schemas.microsoft.com/office/drawing/2014/main" id="{6BF6B940-AB72-3961-0681-D65623666BE3}"/>
              </a:ext>
            </a:extLst>
          </p:cNvPr>
          <p:cNvPicPr>
            <a:picLocks noChangeAspect="1"/>
          </p:cNvPicPr>
          <p:nvPr/>
        </p:nvPicPr>
        <p:blipFill rotWithShape="1">
          <a:blip r:embed="rId13"/>
          <a:srcRect r="2778"/>
          <a:stretch/>
        </p:blipFill>
        <p:spPr>
          <a:xfrm>
            <a:off x="353070" y="3228945"/>
            <a:ext cx="1920240" cy="2468880"/>
          </a:xfrm>
          <a:prstGeom prst="rect">
            <a:avLst/>
          </a:prstGeom>
        </p:spPr>
      </p:pic>
      <p:sp>
        <p:nvSpPr>
          <p:cNvPr id="3" name="TextBox 2">
            <a:extLst>
              <a:ext uri="{FF2B5EF4-FFF2-40B4-BE49-F238E27FC236}">
                <a16:creationId xmlns:a16="http://schemas.microsoft.com/office/drawing/2014/main" id="{A362744E-3CEE-3B28-3A44-0DE9ED9483EA}"/>
              </a:ext>
            </a:extLst>
          </p:cNvPr>
          <p:cNvSpPr txBox="1"/>
          <p:nvPr/>
        </p:nvSpPr>
        <p:spPr>
          <a:xfrm>
            <a:off x="2398001" y="4124831"/>
            <a:ext cx="1502334" cy="338554"/>
          </a:xfrm>
          <a:prstGeom prst="rect">
            <a:avLst/>
          </a:prstGeom>
          <a:noFill/>
        </p:spPr>
        <p:txBody>
          <a:bodyPr wrap="none" rtlCol="0">
            <a:spAutoFit/>
          </a:bodyPr>
          <a:lstStyle/>
          <a:p>
            <a:r>
              <a:rPr lang="en-US" sz="1600" dirty="0"/>
              <a:t>Lewis Terman</a:t>
            </a:r>
            <a:r>
              <a:rPr lang="en-US" sz="1600" baseline="30000" dirty="0"/>
              <a:t>11</a:t>
            </a:r>
          </a:p>
        </p:txBody>
      </p:sp>
      <p:sp>
        <p:nvSpPr>
          <p:cNvPr id="11" name="TextBox 10">
            <a:extLst>
              <a:ext uri="{FF2B5EF4-FFF2-40B4-BE49-F238E27FC236}">
                <a16:creationId xmlns:a16="http://schemas.microsoft.com/office/drawing/2014/main" id="{0928AC48-6EDE-F00C-183C-9BD416D07FAA}"/>
              </a:ext>
            </a:extLst>
          </p:cNvPr>
          <p:cNvSpPr txBox="1"/>
          <p:nvPr/>
        </p:nvSpPr>
        <p:spPr>
          <a:xfrm>
            <a:off x="2398001" y="5304310"/>
            <a:ext cx="936468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4"/>
              </a:rPr>
              <a:t>Stanford Binet</a:t>
            </a:r>
            <a:r>
              <a:rPr lang="en-US" sz="1200" dirty="0">
                <a:latin typeface="Arial" panose="020B0604020202020204" pitchFamily="34" charset="0"/>
                <a:cs typeface="Arial" panose="020B0604020202020204" pitchFamily="34" charset="0"/>
              </a:rPr>
              <a:t>: Discusses the Stanford Binet and the intelligence quotient. You can end at timestamp 4:00 if you like, or continue.</a:t>
            </a:r>
          </a:p>
        </p:txBody>
      </p:sp>
    </p:spTree>
    <p:extLst>
      <p:ext uri="{BB962C8B-B14F-4D97-AF65-F5344CB8AC3E}">
        <p14:creationId xmlns:p14="http://schemas.microsoft.com/office/powerpoint/2010/main" val="1577505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2775F8-0F79-4175-B4CD-0212A824EB8D}"/>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Intelligence Tests:  Wechsler Scales</a:t>
            </a:r>
          </a:p>
        </p:txBody>
      </p:sp>
      <p:pic>
        <p:nvPicPr>
          <p:cNvPr id="1026" name="Picture 2" descr="https://upload.wikimedia.org/wikipedia/commons/thumb/d/d9/Dr._David_Wechsler.jpg/311px-Dr._David_Wechsl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721" y="855227"/>
            <a:ext cx="3389290" cy="337857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15025" y="4233797"/>
            <a:ext cx="1845890" cy="369332"/>
          </a:xfrm>
          <a:prstGeom prst="rect">
            <a:avLst/>
          </a:prstGeom>
          <a:noFill/>
        </p:spPr>
        <p:txBody>
          <a:bodyPr wrap="none" rtlCol="0">
            <a:spAutoFit/>
          </a:bodyPr>
          <a:lstStyle/>
          <a:p>
            <a:r>
              <a:rPr lang="en-US" dirty="0"/>
              <a:t>David Wechsler </a:t>
            </a:r>
            <a:r>
              <a:rPr lang="en-US" baseline="30000" dirty="0"/>
              <a:t>11</a:t>
            </a:r>
          </a:p>
        </p:txBody>
      </p:sp>
      <p:graphicFrame>
        <p:nvGraphicFramePr>
          <p:cNvPr id="3" name="Table 2"/>
          <p:cNvGraphicFramePr>
            <a:graphicFrameLocks noGrp="1"/>
          </p:cNvGraphicFramePr>
          <p:nvPr>
            <p:extLst>
              <p:ext uri="{D42A27DB-BD31-4B8C-83A1-F6EECF244321}">
                <p14:modId xmlns:p14="http://schemas.microsoft.com/office/powerpoint/2010/main" val="1285864780"/>
              </p:ext>
            </p:extLst>
          </p:nvPr>
        </p:nvGraphicFramePr>
        <p:xfrm>
          <a:off x="5145741" y="855227"/>
          <a:ext cx="6239307" cy="3873791"/>
        </p:xfrm>
        <a:graphic>
          <a:graphicData uri="http://schemas.openxmlformats.org/drawingml/2006/table">
            <a:tbl>
              <a:tblPr firstRow="1" bandRow="1">
                <a:tableStyleId>{5C22544A-7EE6-4342-B048-85BDC9FD1C3A}</a:tableStyleId>
              </a:tblPr>
              <a:tblGrid>
                <a:gridCol w="6239307">
                  <a:extLst>
                    <a:ext uri="{9D8B030D-6E8A-4147-A177-3AD203B41FA5}">
                      <a16:colId xmlns:a16="http://schemas.microsoft.com/office/drawing/2014/main" val="20000"/>
                    </a:ext>
                  </a:extLst>
                </a:gridCol>
              </a:tblGrid>
              <a:tr h="479312">
                <a:tc>
                  <a:txBody>
                    <a:bodyPr/>
                    <a:lstStyle/>
                    <a:p>
                      <a:pPr algn="ctr"/>
                      <a:r>
                        <a:rPr lang="en-US" sz="2000" dirty="0"/>
                        <a:t>Wechsler Scales</a:t>
                      </a:r>
                    </a:p>
                  </a:txBody>
                  <a:tcPr/>
                </a:tc>
                <a:extLst>
                  <a:ext uri="{0D108BD9-81ED-4DB2-BD59-A6C34878D82A}">
                    <a16:rowId xmlns:a16="http://schemas.microsoft.com/office/drawing/2014/main" val="10000"/>
                  </a:ext>
                </a:extLst>
              </a:tr>
              <a:tr h="3394479">
                <a:tc>
                  <a:txBody>
                    <a:bodyPr/>
                    <a:lstStyle/>
                    <a:p>
                      <a:pPr marL="285750" indent="-285750" algn="l">
                        <a:buFont typeface="Wingdings" panose="05000000000000000000" pitchFamily="2" charset="2"/>
                        <a:buChar char="Ø"/>
                      </a:pPr>
                      <a:r>
                        <a:rPr lang="en-US" sz="1800" b="1" kern="1200" dirty="0">
                          <a:solidFill>
                            <a:schemeClr val="dk1"/>
                          </a:solidFill>
                          <a:effectLst/>
                          <a:latin typeface="+mn-lt"/>
                          <a:ea typeface="+mn-ea"/>
                          <a:cs typeface="+mn-cs"/>
                        </a:rPr>
                        <a:t>The Wechsler Adult lntelligence Scale Fourth Edition (WAIS</a:t>
                      </a:r>
                      <a:r>
                        <a:rPr lang="en-US" sz="1800" kern="1200" dirty="0">
                          <a:solidFill>
                            <a:schemeClr val="dk1"/>
                          </a:solidFill>
                          <a:effectLst/>
                          <a:latin typeface="+mn-lt"/>
                          <a:ea typeface="+mn-ea"/>
                          <a:cs typeface="+mn-cs"/>
                        </a:rPr>
                        <a:t>) </a:t>
                      </a:r>
                      <a:r>
                        <a:rPr lang="en-US" sz="1800" i="0" kern="1200" dirty="0">
                          <a:solidFill>
                            <a:schemeClr val="dk1"/>
                          </a:solidFill>
                          <a:effectLst/>
                          <a:latin typeface="+mn-lt"/>
                          <a:ea typeface="+mn-ea"/>
                          <a:cs typeface="+mn-cs"/>
                        </a:rPr>
                        <a:t>is the most widely used intelligence test for adults aged 16 years to 90 years and 11 months.</a:t>
                      </a:r>
                    </a:p>
                    <a:p>
                      <a:pPr marL="285750" indent="-285750" algn="l">
                        <a:buFont typeface="Wingdings" panose="05000000000000000000" pitchFamily="2" charset="2"/>
                        <a:buChar char="Ø"/>
                      </a:pPr>
                      <a:endParaRPr lang="en-US" sz="1800" i="0" kern="1200" dirty="0">
                        <a:solidFill>
                          <a:schemeClr val="dk1"/>
                        </a:solidFill>
                        <a:effectLst/>
                        <a:latin typeface="+mn-lt"/>
                        <a:ea typeface="+mn-ea"/>
                        <a:cs typeface="+mn-cs"/>
                      </a:endParaRPr>
                    </a:p>
                    <a:p>
                      <a:pPr marL="285750" indent="-285750" algn="l">
                        <a:buFont typeface="Wingdings" panose="05000000000000000000" pitchFamily="2" charset="2"/>
                        <a:buChar char="Ø"/>
                      </a:pPr>
                      <a:r>
                        <a:rPr lang="en-US" sz="1800" i="0" kern="1200" dirty="0">
                          <a:solidFill>
                            <a:schemeClr val="dk1"/>
                          </a:solidFill>
                          <a:effectLst/>
                          <a:latin typeface="+mn-lt"/>
                          <a:ea typeface="+mn-ea"/>
                          <a:cs typeface="+mn-cs"/>
                        </a:rPr>
                        <a:t> </a:t>
                      </a:r>
                      <a:r>
                        <a:rPr lang="en-US" sz="1800" b="1" i="1" kern="1200" dirty="0">
                          <a:solidFill>
                            <a:schemeClr val="dk1"/>
                          </a:solidFill>
                          <a:effectLst/>
                          <a:latin typeface="+mn-lt"/>
                          <a:ea typeface="+mn-ea"/>
                          <a:cs typeface="+mn-cs"/>
                        </a:rPr>
                        <a:t>Wechsler Primary and Preschool Scale of Intelligence-Fourth Edition (WPPSI-IV)</a:t>
                      </a:r>
                      <a:r>
                        <a:rPr lang="en-US" sz="1800" i="1" kern="1200" dirty="0">
                          <a:solidFill>
                            <a:schemeClr val="dk1"/>
                          </a:solidFill>
                          <a:effectLst/>
                          <a:latin typeface="+mn-lt"/>
                          <a:ea typeface="+mn-ea"/>
                          <a:cs typeface="+mn-cs"/>
                        </a:rPr>
                        <a:t> </a:t>
                      </a:r>
                      <a:r>
                        <a:rPr lang="en-US" sz="1800" i="0" kern="1200" dirty="0">
                          <a:solidFill>
                            <a:schemeClr val="dk1"/>
                          </a:solidFill>
                          <a:effectLst/>
                          <a:latin typeface="+mn-lt"/>
                          <a:ea typeface="+mn-ea"/>
                          <a:cs typeface="+mn-cs"/>
                        </a:rPr>
                        <a:t>is an individually administered intelligence test designed for children aged 2 years and 6 months to 7 years and 7 months. </a:t>
                      </a:r>
                      <a:r>
                        <a:rPr lang="en-US" sz="1800" i="0" kern="1200" baseline="30000" dirty="0">
                          <a:solidFill>
                            <a:schemeClr val="dk1"/>
                          </a:solidFill>
                          <a:effectLst/>
                          <a:latin typeface="+mn-lt"/>
                          <a:ea typeface="+mn-ea"/>
                          <a:cs typeface="+mn-cs"/>
                        </a:rPr>
                        <a:t>12</a:t>
                      </a:r>
                    </a:p>
                    <a:p>
                      <a:pPr marL="285750" indent="-285750" algn="l">
                        <a:buFont typeface="Wingdings" panose="05000000000000000000" pitchFamily="2" charset="2"/>
                        <a:buChar char="Ø"/>
                      </a:pPr>
                      <a:endParaRPr lang="en-US" sz="1800" i="0" kern="1200" baseline="30000" dirty="0">
                        <a:solidFill>
                          <a:schemeClr val="dk1"/>
                        </a:solidFill>
                        <a:effectLst/>
                        <a:latin typeface="+mn-lt"/>
                        <a:ea typeface="+mn-ea"/>
                        <a:cs typeface="+mn-cs"/>
                      </a:endParaRPr>
                    </a:p>
                    <a:p>
                      <a:pPr marL="285750" indent="-285750" algn="l">
                        <a:buFont typeface="Wingdings" panose="05000000000000000000" pitchFamily="2" charset="2"/>
                        <a:buChar char="Ø"/>
                      </a:pPr>
                      <a:r>
                        <a:rPr lang="en-US" sz="1800" b="1" i="1" kern="1200" dirty="0">
                          <a:solidFill>
                            <a:schemeClr val="dk1"/>
                          </a:solidFill>
                          <a:effectLst/>
                          <a:latin typeface="+mn-lt"/>
                          <a:ea typeface="+mn-ea"/>
                          <a:cs typeface="+mn-cs"/>
                        </a:rPr>
                        <a:t>Wechsler Intelligence Scale for Children-Fifth Edition (WISC-V) </a:t>
                      </a:r>
                      <a:r>
                        <a:rPr lang="en-US" sz="1800" b="0" i="0" kern="1200" dirty="0">
                          <a:solidFill>
                            <a:schemeClr val="dk1"/>
                          </a:solidFill>
                          <a:effectLst/>
                          <a:latin typeface="+mn-lt"/>
                          <a:ea typeface="+mn-ea"/>
                          <a:cs typeface="+mn-cs"/>
                        </a:rPr>
                        <a:t>is</a:t>
                      </a:r>
                      <a:r>
                        <a:rPr lang="en-US" sz="1800" b="0" i="0" kern="1200" baseline="0" dirty="0">
                          <a:solidFill>
                            <a:schemeClr val="dk1"/>
                          </a:solidFill>
                          <a:effectLst/>
                          <a:latin typeface="+mn-lt"/>
                          <a:ea typeface="+mn-ea"/>
                          <a:cs typeface="+mn-cs"/>
                        </a:rPr>
                        <a:t> designed for children aged 6 years to 16 years and 11 months.</a:t>
                      </a:r>
                      <a:r>
                        <a:rPr lang="en-US" sz="1800" b="0" i="0" kern="1200" baseline="30000" dirty="0">
                          <a:solidFill>
                            <a:schemeClr val="dk1"/>
                          </a:solidFill>
                          <a:effectLst/>
                          <a:latin typeface="+mn-lt"/>
                          <a:ea typeface="+mn-ea"/>
                          <a:cs typeface="+mn-cs"/>
                        </a:rPr>
                        <a:t>13</a:t>
                      </a:r>
                      <a:endParaRPr lang="en-US" sz="2400" b="0" i="0" kern="1200" baseline="30000" dirty="0">
                        <a:solidFill>
                          <a:schemeClr val="dk1"/>
                        </a:solidFill>
                        <a:effectLst/>
                        <a:latin typeface="+mn-lt"/>
                        <a:ea typeface="+mn-ea"/>
                        <a:cs typeface="+mn-cs"/>
                      </a:endParaRPr>
                    </a:p>
                  </a:txBody>
                  <a:tcPr/>
                </a:tc>
                <a:extLst>
                  <a:ext uri="{0D108BD9-81ED-4DB2-BD59-A6C34878D82A}">
                    <a16:rowId xmlns:a16="http://schemas.microsoft.com/office/drawing/2014/main" val="10001"/>
                  </a:ext>
                </a:extLst>
              </a:tr>
            </a:tbl>
          </a:graphicData>
        </a:graphic>
      </p:graphicFrame>
      <p:sp>
        <p:nvSpPr>
          <p:cNvPr id="5" name="TextBox 4"/>
          <p:cNvSpPr txBox="1"/>
          <p:nvPr/>
        </p:nvSpPr>
        <p:spPr>
          <a:xfrm>
            <a:off x="225468" y="5702691"/>
            <a:ext cx="10813652" cy="600164"/>
          </a:xfrm>
          <a:prstGeom prst="rect">
            <a:avLst/>
          </a:prstGeom>
          <a:noFill/>
        </p:spPr>
        <p:txBody>
          <a:bodyPr wrap="square" rtlCol="0">
            <a:spAutoFit/>
          </a:bodyPr>
          <a:lstStyle/>
          <a:p>
            <a:pPr marL="342900" indent="-342900">
              <a:buAutoNum type="arabicPeriod" startAt="11"/>
            </a:pPr>
            <a:r>
              <a:rPr lang="en-US" sz="1100" dirty="0">
                <a:hlinkClick r:id="rId4"/>
              </a:rPr>
              <a:t>Lifespan Development: A Psychological Perspective 2nd</a:t>
            </a:r>
            <a:r>
              <a:rPr lang="en-US" sz="1100" dirty="0"/>
              <a:t> Edition by Martha </a:t>
            </a:r>
            <a:r>
              <a:rPr lang="en-US" sz="1100" dirty="0" err="1"/>
              <a:t>Lally</a:t>
            </a:r>
            <a:r>
              <a:rPr lang="en-US" sz="1100" dirty="0"/>
              <a:t> and Suzanne Valentine-French is licensed under </a:t>
            </a:r>
            <a:r>
              <a:rPr lang="en-US" sz="1100" dirty="0">
                <a:hlinkClick r:id="rId5"/>
              </a:rPr>
              <a:t>CC BY-NC-SA 3.0</a:t>
            </a:r>
            <a:r>
              <a:rPr lang="en-US" sz="1100" dirty="0"/>
              <a:t> (modified by Marie Parnes)</a:t>
            </a:r>
          </a:p>
          <a:p>
            <a:pPr marL="342900" indent="-342900">
              <a:buFontTx/>
              <a:buAutoNum type="arabicPeriod" startAt="11"/>
            </a:pPr>
            <a:r>
              <a:rPr lang="en-US" sz="1100" dirty="0">
                <a:hlinkClick r:id="rId6"/>
              </a:rPr>
              <a:t>Wechsler Intelligence Scale for Children</a:t>
            </a:r>
            <a:r>
              <a:rPr lang="en-US" sz="1100" dirty="0"/>
              <a:t> is retrieved from retrieved from </a:t>
            </a:r>
            <a:r>
              <a:rPr lang="en-US" sz="1100" dirty="0">
                <a:hlinkClick r:id="rId7"/>
              </a:rPr>
              <a:t>Wikipedia</a:t>
            </a:r>
            <a:r>
              <a:rPr lang="en-US" sz="1100" dirty="0"/>
              <a:t> and is licensed under  </a:t>
            </a:r>
            <a:r>
              <a:rPr lang="en-US" sz="1100" dirty="0">
                <a:hlinkClick r:id="rId8"/>
              </a:rPr>
              <a:t>Creative Commons Attribution-</a:t>
            </a:r>
            <a:r>
              <a:rPr lang="en-US" sz="1100" dirty="0" err="1">
                <a:hlinkClick r:id="rId8"/>
              </a:rPr>
              <a:t>ShareAlike</a:t>
            </a:r>
            <a:r>
              <a:rPr lang="en-US" sz="1100" dirty="0">
                <a:hlinkClick r:id="rId8"/>
              </a:rPr>
              <a:t> License</a:t>
            </a:r>
          </a:p>
          <a:p>
            <a:pPr marL="342900" indent="-342900">
              <a:buAutoNum type="arabicPeriod" startAt="11"/>
            </a:pPr>
            <a:r>
              <a:rPr lang="en-US" sz="1100" dirty="0">
                <a:hlinkClick r:id="rId9"/>
              </a:rPr>
              <a:t>Image</a:t>
            </a:r>
            <a:r>
              <a:rPr lang="en-US" sz="1100" dirty="0"/>
              <a:t> retrieved from </a:t>
            </a:r>
            <a:r>
              <a:rPr lang="en-US" sz="1100" dirty="0">
                <a:hlinkClick r:id="rId7"/>
              </a:rPr>
              <a:t>Wikipedia</a:t>
            </a:r>
            <a:r>
              <a:rPr lang="en-US" sz="1100" dirty="0"/>
              <a:t> and is licensed under  </a:t>
            </a:r>
            <a:r>
              <a:rPr lang="en-US" sz="1100" dirty="0">
                <a:hlinkClick r:id="rId8"/>
              </a:rPr>
              <a:t>Creative Commons Attribution-</a:t>
            </a:r>
            <a:r>
              <a:rPr lang="en-US" sz="1100" dirty="0" err="1">
                <a:hlinkClick r:id="rId8"/>
              </a:rPr>
              <a:t>ShareAlike</a:t>
            </a:r>
            <a:r>
              <a:rPr lang="en-US" sz="1100" dirty="0">
                <a:hlinkClick r:id="rId8"/>
              </a:rPr>
              <a:t> License</a:t>
            </a:r>
            <a:endParaRPr lang="en-US" sz="1100" dirty="0"/>
          </a:p>
        </p:txBody>
      </p:sp>
      <p:sp>
        <p:nvSpPr>
          <p:cNvPr id="6" name="TextBox 5">
            <a:extLst>
              <a:ext uri="{FF2B5EF4-FFF2-40B4-BE49-F238E27FC236}">
                <a16:creationId xmlns:a16="http://schemas.microsoft.com/office/drawing/2014/main" id="{9AE361DA-F14D-5007-A010-E3717A0BB317}"/>
              </a:ext>
            </a:extLst>
          </p:cNvPr>
          <p:cNvSpPr txBox="1"/>
          <p:nvPr/>
        </p:nvSpPr>
        <p:spPr>
          <a:xfrm>
            <a:off x="1970864" y="4892689"/>
            <a:ext cx="906825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0"/>
              </a:rPr>
              <a:t>What is the WPPSI Test (Wechsler Preschool and Primary Scale of Intelligence)?</a:t>
            </a:r>
            <a:r>
              <a:rPr lang="en-US" sz="1200" dirty="0">
                <a:latin typeface="Arial" panose="020B0604020202020204" pitchFamily="34" charset="0"/>
                <a:cs typeface="Arial" panose="020B0604020202020204" pitchFamily="34" charset="0"/>
              </a:rPr>
              <a:t> Provides examples from the test.</a:t>
            </a:r>
          </a:p>
          <a:p>
            <a:r>
              <a:rPr lang="en-US" sz="1200" dirty="0">
                <a:latin typeface="Arial" panose="020B0604020202020204" pitchFamily="34" charset="0"/>
                <a:cs typeface="Arial" panose="020B0604020202020204" pitchFamily="34" charset="0"/>
              </a:rPr>
              <a:t> Video: </a:t>
            </a:r>
            <a:r>
              <a:rPr lang="en-US" sz="1200" dirty="0">
                <a:latin typeface="Arial" panose="020B0604020202020204" pitchFamily="34" charset="0"/>
                <a:cs typeface="Arial" panose="020B0604020202020204" pitchFamily="34" charset="0"/>
                <a:hlinkClick r:id="rId11"/>
              </a:rPr>
              <a:t>What is the WISC Test (Wechsler Intelligence Scale for Children)?</a:t>
            </a:r>
            <a:r>
              <a:rPr lang="en-US" sz="1200" dirty="0">
                <a:latin typeface="Arial" panose="020B0604020202020204" pitchFamily="34" charset="0"/>
                <a:cs typeface="Arial" panose="020B0604020202020204" pitchFamily="34" charset="0"/>
              </a:rPr>
              <a:t>  Provides examples from the test.</a:t>
            </a:r>
          </a:p>
        </p:txBody>
      </p:sp>
    </p:spTree>
    <p:extLst>
      <p:ext uri="{BB962C8B-B14F-4D97-AF65-F5344CB8AC3E}">
        <p14:creationId xmlns:p14="http://schemas.microsoft.com/office/powerpoint/2010/main" val="2812154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13937EC-DA69-4E63-969B-B69F41DFDDEC}"/>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400" b="1" dirty="0">
                <a:latin typeface="+mn-lt"/>
              </a:rPr>
              <a:t>Extremes of Intelligence: Intellectual Disability and Giftedness</a:t>
            </a:r>
          </a:p>
        </p:txBody>
      </p:sp>
      <p:sp>
        <p:nvSpPr>
          <p:cNvPr id="7" name="Rectangle 6"/>
          <p:cNvSpPr/>
          <p:nvPr/>
        </p:nvSpPr>
        <p:spPr>
          <a:xfrm>
            <a:off x="929147" y="1104900"/>
            <a:ext cx="5166853" cy="4801314"/>
          </a:xfrm>
          <a:prstGeom prst="rect">
            <a:avLst/>
          </a:prstGeom>
          <a:solidFill>
            <a:schemeClr val="accent1">
              <a:lumMod val="20000"/>
              <a:lumOff val="80000"/>
            </a:schemeClr>
          </a:solidFill>
          <a:ln>
            <a:solidFill>
              <a:schemeClr val="accent3">
                <a:lumMod val="60000"/>
                <a:lumOff val="40000"/>
              </a:schemeClr>
            </a:solidFill>
          </a:ln>
        </p:spPr>
        <p:txBody>
          <a:bodyPr wrap="square">
            <a:spAutoFit/>
          </a:bodyPr>
          <a:lstStyle/>
          <a:p>
            <a:pPr marL="285750" indent="-285750">
              <a:buFont typeface="Arial" panose="020B0604020202020204" pitchFamily="34" charset="0"/>
              <a:buChar char="•"/>
            </a:pPr>
            <a:r>
              <a:rPr lang="en-US" dirty="0"/>
              <a:t>IQ is distributed in the population in the form of a </a:t>
            </a:r>
            <a:r>
              <a:rPr lang="en-US" u="sng" dirty="0"/>
              <a:t>normal distribution </a:t>
            </a:r>
            <a:r>
              <a:rPr lang="en-US" dirty="0"/>
              <a:t>(or bell curve), which </a:t>
            </a:r>
            <a:r>
              <a:rPr lang="en-US" i="1" dirty="0"/>
              <a:t>is the pattern of scores usually observed in a variable that clusters around its average</a:t>
            </a:r>
            <a:r>
              <a:rPr lang="en-US" dirty="0"/>
              <a:t>.</a:t>
            </a:r>
          </a:p>
          <a:p>
            <a:pPr marL="285750" indent="-285750">
              <a:buFont typeface="Arial" panose="020B0604020202020204" pitchFamily="34" charset="0"/>
              <a:buChar char="•"/>
            </a:pPr>
            <a:r>
              <a:rPr lang="en-US" dirty="0"/>
              <a:t>The bulk of the scores fall toward the middle, with fewer scores falling at the extremes. </a:t>
            </a:r>
          </a:p>
          <a:p>
            <a:pPr marL="285750" indent="-285750">
              <a:buFont typeface="Arial" panose="020B0604020202020204" pitchFamily="34" charset="0"/>
              <a:buChar char="•"/>
            </a:pPr>
            <a:r>
              <a:rPr lang="en-US" dirty="0"/>
              <a:t>The normal distribution of intelligence shows that on IQ tests, the majority of people cluster around the average (in this case, where IQ = 100), and fewer have extremely high or extremely low intelligence. </a:t>
            </a:r>
          </a:p>
          <a:p>
            <a:pPr marL="285750" indent="-285750">
              <a:buFont typeface="Arial" panose="020B0604020202020204" pitchFamily="34" charset="0"/>
              <a:buChar char="•"/>
            </a:pPr>
            <a:r>
              <a:rPr lang="en-US" dirty="0"/>
              <a:t>The </a:t>
            </a:r>
            <a:r>
              <a:rPr lang="en-US" u="sng" dirty="0"/>
              <a:t>standard deviation </a:t>
            </a:r>
            <a:r>
              <a:rPr lang="en-US" dirty="0"/>
              <a:t>of an IQ test is about 15. This means that about 2% of people score above an IQ of 130, often considered the threshold for giftedness, and about the same percentage score below an IQ of 70, often being considered the threshold for an intellectual disability. </a:t>
            </a:r>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6386063" y="1254944"/>
            <a:ext cx="4697507" cy="3031191"/>
          </a:xfrm>
          <a:prstGeom prst="rect">
            <a:avLst/>
          </a:prstGeom>
          <a:noFill/>
          <a:ln>
            <a:noFill/>
          </a:ln>
        </p:spPr>
      </p:pic>
      <p:sp>
        <p:nvSpPr>
          <p:cNvPr id="8" name="TextBox 7"/>
          <p:cNvSpPr txBox="1"/>
          <p:nvPr/>
        </p:nvSpPr>
        <p:spPr>
          <a:xfrm>
            <a:off x="6257365" y="4457207"/>
            <a:ext cx="5486400" cy="738664"/>
          </a:xfrm>
          <a:prstGeom prst="rect">
            <a:avLst/>
          </a:prstGeom>
          <a:noFill/>
        </p:spPr>
        <p:txBody>
          <a:bodyPr wrap="square" rtlCol="0">
            <a:spAutoFit/>
          </a:bodyPr>
          <a:lstStyle/>
          <a:p>
            <a:pPr algn="ctr"/>
            <a:r>
              <a:rPr lang="en-US" sz="1200" dirty="0"/>
              <a:t>The normal distribution of IQ scores in the general population shows that most people have about average intelligence, while very few have extremely high or extremely low intelligence.</a:t>
            </a:r>
            <a:r>
              <a:rPr lang="en-US" dirty="0"/>
              <a:t> </a:t>
            </a:r>
            <a:r>
              <a:rPr lang="en-US" baseline="30000" dirty="0"/>
              <a:t>14</a:t>
            </a:r>
          </a:p>
        </p:txBody>
      </p:sp>
      <p:sp>
        <p:nvSpPr>
          <p:cNvPr id="10" name="TextBox 9"/>
          <p:cNvSpPr txBox="1"/>
          <p:nvPr/>
        </p:nvSpPr>
        <p:spPr>
          <a:xfrm>
            <a:off x="1253742" y="6077286"/>
            <a:ext cx="8980150" cy="246221"/>
          </a:xfrm>
          <a:prstGeom prst="rect">
            <a:avLst/>
          </a:prstGeom>
          <a:noFill/>
        </p:spPr>
        <p:txBody>
          <a:bodyPr wrap="square" rtlCol="0">
            <a:spAutoFit/>
          </a:bodyPr>
          <a:lstStyle/>
          <a:p>
            <a:r>
              <a:rPr lang="en-US" sz="1000" u="sng" dirty="0">
                <a:latin typeface="Arial" panose="020B0604020202020204" pitchFamily="34" charset="0"/>
                <a:cs typeface="Arial" panose="020B0604020202020204" pitchFamily="34" charset="0"/>
              </a:rPr>
              <a:t>14</a:t>
            </a:r>
            <a:r>
              <a:rPr lang="en-US" sz="1000" u="sng" dirty="0">
                <a:latin typeface="Arial" panose="020B0604020202020204" pitchFamily="34" charset="0"/>
                <a:cs typeface="Arial" panose="020B0604020202020204" pitchFamily="34" charset="0"/>
                <a:hlinkClick r:id="rId3"/>
              </a:rPr>
              <a:t>.  Lifespan Development: A Psychological Perspective 2</a:t>
            </a:r>
            <a:r>
              <a:rPr lang="en-US" sz="1000" u="sng" baseline="30000" dirty="0">
                <a:latin typeface="Arial" panose="020B0604020202020204" pitchFamily="34" charset="0"/>
                <a:cs typeface="Arial" panose="020B0604020202020204" pitchFamily="34" charset="0"/>
                <a:hlinkClick r:id="rId3"/>
              </a:rPr>
              <a:t>nd</a:t>
            </a:r>
            <a:r>
              <a:rPr lang="en-US" sz="1000" dirty="0">
                <a:latin typeface="Arial" panose="020B0604020202020204" pitchFamily="34" charset="0"/>
                <a:cs typeface="Arial" panose="020B0604020202020204" pitchFamily="34" charset="0"/>
              </a:rPr>
              <a:t> Edition by Martha </a:t>
            </a:r>
            <a:r>
              <a:rPr lang="en-US" sz="1000" dirty="0" err="1">
                <a:latin typeface="Arial" panose="020B0604020202020204" pitchFamily="34" charset="0"/>
                <a:cs typeface="Arial" panose="020B0604020202020204" pitchFamily="34" charset="0"/>
              </a:rPr>
              <a:t>Lally</a:t>
            </a:r>
            <a:r>
              <a:rPr lang="en-US" sz="1000" dirty="0">
                <a:latin typeface="Arial" panose="020B0604020202020204" pitchFamily="34" charset="0"/>
                <a:cs typeface="Arial" panose="020B0604020202020204" pitchFamily="34" charset="0"/>
              </a:rPr>
              <a:t> and Suzanne Valentine-French is licensed under </a:t>
            </a:r>
            <a:r>
              <a:rPr lang="en-US" sz="1000" u="sng" dirty="0">
                <a:latin typeface="Arial" panose="020B0604020202020204" pitchFamily="34" charset="0"/>
                <a:cs typeface="Arial" panose="020B0604020202020204" pitchFamily="34" charset="0"/>
                <a:hlinkClick r:id="rId4"/>
              </a:rPr>
              <a:t>CC BY-NC-SA 3.0</a:t>
            </a:r>
            <a:r>
              <a:rPr lang="en-US" sz="1000" u="sng"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a:t>
            </a:r>
          </a:p>
        </p:txBody>
      </p:sp>
      <p:sp>
        <p:nvSpPr>
          <p:cNvPr id="2" name="TextBox 1">
            <a:extLst>
              <a:ext uri="{FF2B5EF4-FFF2-40B4-BE49-F238E27FC236}">
                <a16:creationId xmlns:a16="http://schemas.microsoft.com/office/drawing/2014/main" id="{A6C641A1-0A1F-5ACF-33BD-054AAD6C2985}"/>
              </a:ext>
            </a:extLst>
          </p:cNvPr>
          <p:cNvSpPr txBox="1"/>
          <p:nvPr/>
        </p:nvSpPr>
        <p:spPr>
          <a:xfrm>
            <a:off x="6576911" y="5227423"/>
            <a:ext cx="516685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Normal Distribution – Intro to Psychology</a:t>
            </a:r>
            <a:r>
              <a:rPr lang="en-US" sz="1200" dirty="0">
                <a:latin typeface="Arial" panose="020B0604020202020204" pitchFamily="34" charset="0"/>
                <a:cs typeface="Arial" panose="020B0604020202020204" pitchFamily="34" charset="0"/>
              </a:rPr>
              <a:t>: Discusses the normal distribution, and standard deviation in terms of I. Q.</a:t>
            </a:r>
          </a:p>
        </p:txBody>
      </p:sp>
    </p:spTree>
    <p:extLst>
      <p:ext uri="{BB962C8B-B14F-4D97-AF65-F5344CB8AC3E}">
        <p14:creationId xmlns:p14="http://schemas.microsoft.com/office/powerpoint/2010/main" val="3081706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BEA8571-86F2-4E8C-B6EB-7EB71CA3F090}"/>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400" b="1" dirty="0">
                <a:latin typeface="+mn-lt"/>
              </a:rPr>
              <a:t>Extremes of Intelligence: Intellectual Disability</a:t>
            </a:r>
            <a:endParaRPr lang="en-US" sz="2400" b="1" dirty="0">
              <a:latin typeface="+mn-lt"/>
              <a:cs typeface="Arial" panose="020B0604020202020204" pitchFamily="34" charset="0"/>
            </a:endParaRPr>
          </a:p>
        </p:txBody>
      </p:sp>
      <p:sp>
        <p:nvSpPr>
          <p:cNvPr id="2" name="TextBox 1"/>
          <p:cNvSpPr txBox="1"/>
          <p:nvPr/>
        </p:nvSpPr>
        <p:spPr>
          <a:xfrm>
            <a:off x="62630" y="1063290"/>
            <a:ext cx="5348614" cy="4062651"/>
          </a:xfrm>
          <a:prstGeom prst="rect">
            <a:avLst/>
          </a:prstGeom>
          <a:noFill/>
        </p:spPr>
        <p:txBody>
          <a:bodyPr wrap="square" rtlCol="0">
            <a:spAutoFit/>
          </a:bodyPr>
          <a:lstStyle/>
          <a:p>
            <a:r>
              <a:rPr lang="en-US" b="1" dirty="0"/>
              <a:t>Intellectual Disability </a:t>
            </a:r>
            <a:r>
              <a:rPr lang="en-US" dirty="0"/>
              <a:t>(or </a:t>
            </a:r>
            <a:r>
              <a:rPr lang="en-US" b="1" dirty="0"/>
              <a:t>Intellectual Developmental Disorder</a:t>
            </a:r>
            <a:r>
              <a:rPr lang="en-US" dirty="0"/>
              <a:t>) </a:t>
            </a:r>
          </a:p>
          <a:p>
            <a:pPr marL="285750" indent="-285750">
              <a:buFont typeface="Wingdings" panose="05000000000000000000" pitchFamily="2" charset="2"/>
              <a:buChar char="Ø"/>
            </a:pPr>
            <a:r>
              <a:rPr lang="en-US" dirty="0"/>
              <a:t>The diagnosis of Intellectual Disability is based on a low IQ score and deficiencies in adaptive functioning.</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 The severity of the disability is based on adaptive functioning, or how well the person handles everyday life tasks.</a:t>
            </a:r>
            <a:r>
              <a:rPr lang="en-US" baseline="30000" dirty="0"/>
              <a:t>15</a:t>
            </a:r>
          </a:p>
          <a:p>
            <a:pPr marL="285750" indent="-285750">
              <a:buFont typeface="Wingdings" panose="05000000000000000000" pitchFamily="2" charset="2"/>
              <a:buChar char="Ø"/>
            </a:pPr>
            <a:endParaRPr lang="en-US" baseline="30000" dirty="0"/>
          </a:p>
          <a:p>
            <a:pPr marL="285750" indent="-285750">
              <a:buFont typeface="Wingdings" panose="05000000000000000000" pitchFamily="2" charset="2"/>
              <a:buChar char="Ø"/>
            </a:pPr>
            <a:r>
              <a:rPr lang="en-US" dirty="0"/>
              <a:t>There are four subtypes of Intellectual Disability: mild, moderate, severe, and profound. The Diagnostic and Statistical Manual of Psychological Disorders lists criteria for each subgroup (APA, 2013) </a:t>
            </a:r>
            <a:r>
              <a:rPr lang="en-US" baseline="30000" dirty="0"/>
              <a:t>16</a:t>
            </a:r>
          </a:p>
        </p:txBody>
      </p:sp>
      <p:sp>
        <p:nvSpPr>
          <p:cNvPr id="4" name="TextBox 3"/>
          <p:cNvSpPr txBox="1"/>
          <p:nvPr/>
        </p:nvSpPr>
        <p:spPr>
          <a:xfrm>
            <a:off x="271397" y="5717460"/>
            <a:ext cx="11649205" cy="784830"/>
          </a:xfrm>
          <a:prstGeom prst="rect">
            <a:avLst/>
          </a:prstGeom>
          <a:noFill/>
        </p:spPr>
        <p:txBody>
          <a:bodyPr wrap="square" rtlCol="0">
            <a:spAutoFit/>
          </a:bodyPr>
          <a:lstStyle/>
          <a:p>
            <a:r>
              <a:rPr lang="en-US" sz="1100" dirty="0"/>
              <a:t>15 </a:t>
            </a:r>
            <a:r>
              <a:rPr lang="en-US" sz="1100" u="sng" dirty="0">
                <a:hlinkClick r:id="rId3"/>
              </a:rPr>
              <a:t>Lifespan Development: A Psychological Perspective 2</a:t>
            </a:r>
            <a:r>
              <a:rPr lang="en-US" sz="1100" u="sng" baseline="30000" dirty="0">
                <a:hlinkClick r:id="rId3"/>
              </a:rPr>
              <a:t>nd</a:t>
            </a:r>
            <a:r>
              <a:rPr lang="en-US" sz="1100" dirty="0"/>
              <a:t> Edition by Martha </a:t>
            </a:r>
            <a:r>
              <a:rPr lang="en-US" sz="1100" dirty="0" err="1"/>
              <a:t>Lally</a:t>
            </a:r>
            <a:r>
              <a:rPr lang="en-US" sz="1100" dirty="0"/>
              <a:t> and Suzanne Valentine-French is licensed under </a:t>
            </a:r>
            <a:r>
              <a:rPr lang="en-US" sz="1100" u="sng" dirty="0">
                <a:hlinkClick r:id="rId4"/>
              </a:rPr>
              <a:t>CC BY-NC-SA 3.0</a:t>
            </a:r>
            <a:r>
              <a:rPr lang="en-US" sz="1100" u="sng" dirty="0"/>
              <a:t> </a:t>
            </a:r>
            <a:r>
              <a:rPr lang="en-US" sz="1100" dirty="0"/>
              <a:t>. (Modified by Marie Parnes)</a:t>
            </a:r>
          </a:p>
          <a:p>
            <a:r>
              <a:rPr lang="en-US" sz="1100" dirty="0"/>
              <a:t>16. </a:t>
            </a:r>
            <a:r>
              <a:rPr lang="en-US" sz="1100" u="sng" dirty="0">
                <a:hlinkClick r:id="rId5"/>
              </a:rPr>
              <a:t>Measures of Intelligence</a:t>
            </a:r>
            <a:r>
              <a:rPr lang="en-US" sz="1100" dirty="0"/>
              <a:t> by </a:t>
            </a:r>
            <a:r>
              <a:rPr lang="en-US" sz="1100" u="sng" dirty="0" err="1">
                <a:hlinkClick r:id="rId6"/>
              </a:rPr>
              <a:t>Openstax</a:t>
            </a:r>
            <a:r>
              <a:rPr lang="en-US" sz="1100" dirty="0"/>
              <a:t> is licensed under </a:t>
            </a:r>
            <a:r>
              <a:rPr lang="en-US" sz="1100" u="sng" dirty="0">
                <a:hlinkClick r:id="rId7"/>
              </a:rPr>
              <a:t>CC-BY-4.0</a:t>
            </a:r>
            <a:endParaRPr lang="en-US" sz="1100" u="sng" dirty="0"/>
          </a:p>
          <a:p>
            <a:r>
              <a:rPr lang="en-US" sz="1100" dirty="0"/>
              <a:t>17 . </a:t>
            </a:r>
            <a:r>
              <a:rPr lang="en-US" sz="1100" u="sng" dirty="0">
                <a:hlinkClick r:id="rId5"/>
              </a:rPr>
              <a:t>Measures of Intelligence</a:t>
            </a:r>
            <a:r>
              <a:rPr lang="en-US" sz="1100" dirty="0"/>
              <a:t> by </a:t>
            </a:r>
            <a:r>
              <a:rPr lang="en-US" sz="1100" u="sng" dirty="0" err="1">
                <a:hlinkClick r:id="rId6"/>
              </a:rPr>
              <a:t>Openstax</a:t>
            </a:r>
            <a:r>
              <a:rPr lang="en-US" sz="1100" dirty="0"/>
              <a:t> is licensed under </a:t>
            </a:r>
            <a:r>
              <a:rPr lang="en-US" sz="1100" u="sng" dirty="0">
                <a:hlinkClick r:id="rId7"/>
              </a:rPr>
              <a:t>CC-BY-4.0</a:t>
            </a:r>
            <a:endParaRPr lang="en-US" sz="1100" u="sng" dirty="0"/>
          </a:p>
          <a:p>
            <a:endParaRPr lang="en-US" sz="1200" dirty="0"/>
          </a:p>
        </p:txBody>
      </p:sp>
      <p:pic>
        <p:nvPicPr>
          <p:cNvPr id="8" name="Picture 7" descr="E-Book 05 - Measures of Intelligence"/>
          <p:cNvPicPr/>
          <p:nvPr/>
        </p:nvPicPr>
        <p:blipFill>
          <a:blip r:embed="rId8">
            <a:extLst>
              <a:ext uri="{28A0092B-C50C-407E-A947-70E740481C1C}">
                <a14:useLocalDpi xmlns:a14="http://schemas.microsoft.com/office/drawing/2010/main" val="0"/>
              </a:ext>
            </a:extLst>
          </a:blip>
          <a:srcRect/>
          <a:stretch>
            <a:fillRect/>
          </a:stretch>
        </p:blipFill>
        <p:spPr bwMode="auto">
          <a:xfrm>
            <a:off x="5490576" y="1464912"/>
            <a:ext cx="6638794" cy="3106455"/>
          </a:xfrm>
          <a:prstGeom prst="rect">
            <a:avLst/>
          </a:prstGeom>
          <a:noFill/>
          <a:ln>
            <a:noFill/>
          </a:ln>
        </p:spPr>
      </p:pic>
      <p:sp>
        <p:nvSpPr>
          <p:cNvPr id="5" name="TextBox 4"/>
          <p:cNvSpPr txBox="1"/>
          <p:nvPr/>
        </p:nvSpPr>
        <p:spPr>
          <a:xfrm>
            <a:off x="6348608" y="4682748"/>
            <a:ext cx="4922729" cy="307777"/>
          </a:xfrm>
          <a:prstGeom prst="rect">
            <a:avLst/>
          </a:prstGeom>
          <a:noFill/>
        </p:spPr>
        <p:txBody>
          <a:bodyPr wrap="square" rtlCol="0">
            <a:spAutoFit/>
          </a:bodyPr>
          <a:lstStyle/>
          <a:p>
            <a:pPr algn="ctr"/>
            <a:r>
              <a:rPr lang="en-US" sz="1400" dirty="0"/>
              <a:t>Four Subtypes of Intellectual Disability </a:t>
            </a:r>
            <a:r>
              <a:rPr lang="en-US" baseline="30000" dirty="0"/>
              <a:t>17</a:t>
            </a:r>
          </a:p>
        </p:txBody>
      </p:sp>
      <p:sp>
        <p:nvSpPr>
          <p:cNvPr id="6" name="TextBox 5">
            <a:extLst>
              <a:ext uri="{FF2B5EF4-FFF2-40B4-BE49-F238E27FC236}">
                <a16:creationId xmlns:a16="http://schemas.microsoft.com/office/drawing/2014/main" id="{D6DB74CF-8540-7BCF-504D-19662CD46E16}"/>
              </a:ext>
            </a:extLst>
          </p:cNvPr>
          <p:cNvSpPr txBox="1"/>
          <p:nvPr/>
        </p:nvSpPr>
        <p:spPr>
          <a:xfrm>
            <a:off x="619213" y="5101906"/>
            <a:ext cx="1095357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9"/>
              </a:rPr>
              <a:t>Intellectual Disability-Mental Retardation-Signs, Causes, levels of ID </a:t>
            </a:r>
            <a:r>
              <a:rPr lang="en-US" sz="1200" dirty="0">
                <a:latin typeface="Arial" panose="020B0604020202020204" pitchFamily="34" charset="0"/>
                <a:cs typeface="Arial" panose="020B0604020202020204" pitchFamily="34" charset="0"/>
              </a:rPr>
              <a:t>describes intellectual disabilities and discusses the signs and symptoms of intellectual disability and its onset.</a:t>
            </a:r>
          </a:p>
        </p:txBody>
      </p:sp>
    </p:spTree>
    <p:extLst>
      <p:ext uri="{BB962C8B-B14F-4D97-AF65-F5344CB8AC3E}">
        <p14:creationId xmlns:p14="http://schemas.microsoft.com/office/powerpoint/2010/main" val="3219421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F59D4D-5B27-4141-AC47-8CDA02BEAAAB}"/>
              </a:ext>
            </a:extLst>
          </p:cNvPr>
          <p:cNvSpPr txBox="1">
            <a:spLocks/>
          </p:cNvSpPr>
          <p:nvPr/>
        </p:nvSpPr>
        <p:spPr>
          <a:xfrm>
            <a:off x="929146" y="-193664"/>
            <a:ext cx="10109973" cy="74578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400" b="1" dirty="0">
                <a:latin typeface="+mn-lt"/>
              </a:rPr>
              <a:t>Intellectual Disability:  </a:t>
            </a:r>
            <a:r>
              <a:rPr lang="en-US" sz="2400" b="1" dirty="0">
                <a:latin typeface="+mn-lt"/>
                <a:cs typeface="Arial" panose="020B0604020202020204" pitchFamily="34" charset="0"/>
              </a:rPr>
              <a:t>Down Syndrome</a:t>
            </a:r>
          </a:p>
        </p:txBody>
      </p:sp>
      <p:graphicFrame>
        <p:nvGraphicFramePr>
          <p:cNvPr id="2" name="Table 1"/>
          <p:cNvGraphicFramePr>
            <a:graphicFrameLocks noGrp="1"/>
          </p:cNvGraphicFramePr>
          <p:nvPr>
            <p:extLst>
              <p:ext uri="{D42A27DB-BD31-4B8C-83A1-F6EECF244321}">
                <p14:modId xmlns:p14="http://schemas.microsoft.com/office/powerpoint/2010/main" val="248496357"/>
              </p:ext>
            </p:extLst>
          </p:nvPr>
        </p:nvGraphicFramePr>
        <p:xfrm>
          <a:off x="698148" y="757826"/>
          <a:ext cx="5906377" cy="4409440"/>
        </p:xfrm>
        <a:graphic>
          <a:graphicData uri="http://schemas.openxmlformats.org/drawingml/2006/table">
            <a:tbl>
              <a:tblPr firstRow="1" bandRow="1">
                <a:tableStyleId>{5C22544A-7EE6-4342-B048-85BDC9FD1C3A}</a:tableStyleId>
              </a:tblPr>
              <a:tblGrid>
                <a:gridCol w="5906377">
                  <a:extLst>
                    <a:ext uri="{9D8B030D-6E8A-4147-A177-3AD203B41FA5}">
                      <a16:colId xmlns:a16="http://schemas.microsoft.com/office/drawing/2014/main" val="20000"/>
                    </a:ext>
                  </a:extLst>
                </a:gridCol>
              </a:tblGrid>
              <a:tr h="396369">
                <a:tc>
                  <a:txBody>
                    <a:bodyPr/>
                    <a:lstStyle/>
                    <a:p>
                      <a:pPr algn="ctr"/>
                      <a:r>
                        <a:rPr lang="en-US" sz="2400" dirty="0"/>
                        <a:t>Down Syndrome</a:t>
                      </a:r>
                    </a:p>
                  </a:txBody>
                  <a:tcPr/>
                </a:tc>
                <a:extLst>
                  <a:ext uri="{0D108BD9-81ED-4DB2-BD59-A6C34878D82A}">
                    <a16:rowId xmlns:a16="http://schemas.microsoft.com/office/drawing/2014/main" val="10000"/>
                  </a:ext>
                </a:extLst>
              </a:tr>
              <a:tr h="3918847">
                <a:tc>
                  <a:txBody>
                    <a:bodyPr/>
                    <a:lstStyle/>
                    <a:p>
                      <a:pPr marL="285750" indent="-285750" algn="l">
                        <a:buFont typeface="Wingdings" panose="05000000000000000000" pitchFamily="2" charset="2"/>
                        <a:buChar char="Ø"/>
                      </a:pPr>
                      <a:r>
                        <a:rPr lang="en-US" sz="2000" kern="1200" dirty="0">
                          <a:solidFill>
                            <a:schemeClr val="dk1"/>
                          </a:solidFill>
                          <a:effectLst/>
                          <a:latin typeface="+mn-lt"/>
                          <a:ea typeface="+mn-ea"/>
                          <a:cs typeface="+mn-cs"/>
                        </a:rPr>
                        <a:t>One cause of intellectual developmental disorder is </a:t>
                      </a:r>
                      <a:r>
                        <a:rPr lang="en-US" sz="2000" b="1" kern="1200" dirty="0">
                          <a:solidFill>
                            <a:schemeClr val="dk1"/>
                          </a:solidFill>
                          <a:effectLst/>
                          <a:latin typeface="+mn-lt"/>
                          <a:ea typeface="+mn-ea"/>
                          <a:cs typeface="+mn-cs"/>
                        </a:rPr>
                        <a:t>Down syndrome</a:t>
                      </a:r>
                      <a:r>
                        <a:rPr lang="en-US" sz="2000" kern="1200" dirty="0">
                          <a:solidFill>
                            <a:schemeClr val="dk1"/>
                          </a:solidFill>
                          <a:effectLst/>
                          <a:latin typeface="+mn-lt"/>
                          <a:ea typeface="+mn-ea"/>
                          <a:cs typeface="+mn-cs"/>
                        </a:rPr>
                        <a:t>, </a:t>
                      </a:r>
                      <a:r>
                        <a:rPr lang="en-US" sz="2000" i="1" kern="1200" dirty="0">
                          <a:solidFill>
                            <a:schemeClr val="dk1"/>
                          </a:solidFill>
                          <a:effectLst/>
                          <a:latin typeface="+mn-lt"/>
                          <a:ea typeface="+mn-ea"/>
                          <a:cs typeface="+mn-cs"/>
                        </a:rPr>
                        <a:t>a chromosomal disorder caused by the presence of all or part of an extra 21st chromosome</a:t>
                      </a:r>
                      <a:r>
                        <a:rPr lang="en-US" sz="2000" kern="1200" dirty="0">
                          <a:solidFill>
                            <a:schemeClr val="dk1"/>
                          </a:solidFill>
                          <a:effectLst/>
                          <a:latin typeface="+mn-lt"/>
                          <a:ea typeface="+mn-ea"/>
                          <a:cs typeface="+mn-cs"/>
                        </a:rPr>
                        <a:t>. </a:t>
                      </a:r>
                    </a:p>
                    <a:p>
                      <a:pPr marL="0" indent="0" algn="l">
                        <a:buFont typeface="Wingdings" panose="05000000000000000000" pitchFamily="2" charset="2"/>
                        <a:buNone/>
                      </a:pPr>
                      <a:endParaRPr lang="en-US" sz="2000" kern="1200" dirty="0">
                        <a:solidFill>
                          <a:schemeClr val="dk1"/>
                        </a:solidFill>
                        <a:effectLst/>
                        <a:latin typeface="+mn-lt"/>
                        <a:ea typeface="+mn-ea"/>
                        <a:cs typeface="+mn-cs"/>
                      </a:endParaRPr>
                    </a:p>
                    <a:p>
                      <a:pPr marL="285750" indent="-285750" algn="l">
                        <a:buFont typeface="Wingdings" panose="05000000000000000000" pitchFamily="2" charset="2"/>
                        <a:buChar char="Ø"/>
                      </a:pPr>
                      <a:r>
                        <a:rPr lang="en-US" sz="2000" kern="1200" dirty="0">
                          <a:solidFill>
                            <a:schemeClr val="dk1"/>
                          </a:solidFill>
                          <a:effectLst/>
                          <a:latin typeface="+mn-lt"/>
                          <a:ea typeface="+mn-ea"/>
                          <a:cs typeface="+mn-cs"/>
                        </a:rPr>
                        <a:t>The prevalence rises sharply in those born to older mothers. </a:t>
                      </a:r>
                    </a:p>
                    <a:p>
                      <a:pPr marL="0" indent="0" algn="l">
                        <a:buFont typeface="Wingdings" panose="05000000000000000000" pitchFamily="2" charset="2"/>
                        <a:buNone/>
                      </a:pPr>
                      <a:endParaRPr lang="en-US" sz="2000" kern="1200" dirty="0">
                        <a:solidFill>
                          <a:schemeClr val="dk1"/>
                        </a:solidFill>
                        <a:effectLst/>
                        <a:latin typeface="+mn-lt"/>
                        <a:ea typeface="+mn-ea"/>
                        <a:cs typeface="+mn-cs"/>
                      </a:endParaRPr>
                    </a:p>
                    <a:p>
                      <a:pPr marL="285750" indent="-285750" algn="l">
                        <a:buFont typeface="Wingdings" panose="05000000000000000000" pitchFamily="2" charset="2"/>
                        <a:buChar char="Ø"/>
                      </a:pPr>
                      <a:r>
                        <a:rPr lang="en-US" sz="2000" kern="1200" dirty="0">
                          <a:solidFill>
                            <a:schemeClr val="dk1"/>
                          </a:solidFill>
                          <a:effectLst/>
                          <a:latin typeface="+mn-lt"/>
                          <a:ea typeface="+mn-ea"/>
                          <a:cs typeface="+mn-cs"/>
                        </a:rPr>
                        <a:t>People with Down syndrome typically exhibit a distinctive pattern of physical features, including a flat nose, upwardly slanted eyes, a protruding tongue, and a short neck.</a:t>
                      </a:r>
                      <a:r>
                        <a:rPr lang="en-US" sz="2000" kern="1200" baseline="30000" dirty="0">
                          <a:solidFill>
                            <a:schemeClr val="dk1"/>
                          </a:solidFill>
                          <a:effectLst/>
                          <a:latin typeface="+mn-lt"/>
                          <a:ea typeface="+mn-ea"/>
                          <a:cs typeface="+mn-cs"/>
                        </a:rPr>
                        <a:t>18</a:t>
                      </a:r>
                    </a:p>
                    <a:p>
                      <a:pPr marL="0" indent="0" algn="l">
                        <a:buFont typeface="Wingdings" panose="05000000000000000000" pitchFamily="2" charset="2"/>
                        <a:buNone/>
                      </a:pPr>
                      <a:endParaRPr lang="en-US" sz="2000" b="0" i="0" kern="1200" baseline="30000" dirty="0">
                        <a:solidFill>
                          <a:schemeClr val="dk1"/>
                        </a:solidFill>
                        <a:effectLst/>
                        <a:latin typeface="+mn-lt"/>
                        <a:ea typeface="+mn-ea"/>
                        <a:cs typeface="+mn-cs"/>
                      </a:endParaRPr>
                    </a:p>
                  </a:txBody>
                  <a:tcPr/>
                </a:tc>
                <a:extLst>
                  <a:ext uri="{0D108BD9-81ED-4DB2-BD59-A6C34878D82A}">
                    <a16:rowId xmlns:a16="http://schemas.microsoft.com/office/drawing/2014/main" val="10001"/>
                  </a:ext>
                </a:extLst>
              </a:tr>
            </a:tbl>
          </a:graphicData>
        </a:graphic>
      </p:graphicFrame>
      <p:sp>
        <p:nvSpPr>
          <p:cNvPr id="11" name="TextBox 10"/>
          <p:cNvSpPr txBox="1"/>
          <p:nvPr/>
        </p:nvSpPr>
        <p:spPr>
          <a:xfrm>
            <a:off x="422576" y="5931437"/>
            <a:ext cx="10772383"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18. </a:t>
            </a:r>
            <a:r>
              <a:rPr lang="en-US" sz="1000" u="sng" dirty="0">
                <a:latin typeface="Arial" panose="020B0604020202020204" pitchFamily="34" charset="0"/>
                <a:cs typeface="Arial" panose="020B0604020202020204" pitchFamily="34" charset="0"/>
                <a:hlinkClick r:id="rId3"/>
              </a:rPr>
              <a:t>Lifespan Development: A Psychological Perspective 2</a:t>
            </a:r>
            <a:r>
              <a:rPr lang="en-US" sz="1000" u="sng" baseline="30000" dirty="0">
                <a:latin typeface="Arial" panose="020B0604020202020204" pitchFamily="34" charset="0"/>
                <a:cs typeface="Arial" panose="020B0604020202020204" pitchFamily="34" charset="0"/>
                <a:hlinkClick r:id="rId3"/>
              </a:rPr>
              <a:t>nd</a:t>
            </a:r>
            <a:r>
              <a:rPr lang="en-US" sz="1000" dirty="0">
                <a:latin typeface="Arial" panose="020B0604020202020204" pitchFamily="34" charset="0"/>
                <a:cs typeface="Arial" panose="020B0604020202020204" pitchFamily="34" charset="0"/>
              </a:rPr>
              <a:t> Edition by Martha </a:t>
            </a:r>
            <a:r>
              <a:rPr lang="en-US" sz="1000" dirty="0" err="1">
                <a:latin typeface="Arial" panose="020B0604020202020204" pitchFamily="34" charset="0"/>
                <a:cs typeface="Arial" panose="020B0604020202020204" pitchFamily="34" charset="0"/>
              </a:rPr>
              <a:t>Lally</a:t>
            </a:r>
            <a:r>
              <a:rPr lang="en-US" sz="1000" dirty="0">
                <a:latin typeface="Arial" panose="020B0604020202020204" pitchFamily="34" charset="0"/>
                <a:cs typeface="Arial" panose="020B0604020202020204" pitchFamily="34" charset="0"/>
              </a:rPr>
              <a:t> and Suzanne Valentine-French is licensed under </a:t>
            </a:r>
            <a:r>
              <a:rPr lang="en-US" sz="1000" u="sng" dirty="0">
                <a:latin typeface="Arial" panose="020B0604020202020204" pitchFamily="34" charset="0"/>
                <a:cs typeface="Arial" panose="020B0604020202020204" pitchFamily="34" charset="0"/>
                <a:hlinkClick r:id="rId4"/>
              </a:rPr>
              <a:t>CC BY-NC-SA 3.0</a:t>
            </a:r>
            <a:r>
              <a:rPr lang="en-US" sz="1000" u="sng"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 (modified by Marie Parnes)</a:t>
            </a:r>
          </a:p>
          <a:p>
            <a:r>
              <a:rPr lang="en-US" sz="1000" dirty="0">
                <a:latin typeface="Arial" panose="020B0604020202020204" pitchFamily="34" charset="0"/>
                <a:cs typeface="Arial" panose="020B0604020202020204" pitchFamily="34" charset="0"/>
              </a:rPr>
              <a:t>19. </a:t>
            </a:r>
            <a:r>
              <a:rPr lang="en-US" sz="1000" dirty="0">
                <a:latin typeface="Arial" panose="020B0604020202020204" pitchFamily="34" charset="0"/>
                <a:cs typeface="Arial" panose="020B0604020202020204" pitchFamily="34" charset="0"/>
                <a:hlinkClick r:id="rId5"/>
              </a:rPr>
              <a:t>Image from Pexels.com</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6"/>
              </a:rPr>
              <a:t>CC0</a:t>
            </a:r>
            <a:endParaRPr lang="en-US" sz="1000" dirty="0">
              <a:latin typeface="Arial" panose="020B0604020202020204" pitchFamily="34" charset="0"/>
              <a:cs typeface="Arial" panose="020B0604020202020204" pitchFamily="34" charset="0"/>
            </a:endParaRPr>
          </a:p>
        </p:txBody>
      </p:sp>
      <p:pic>
        <p:nvPicPr>
          <p:cNvPr id="2054" name="Picture 6" descr="Woman Having Coffee and Rice Bow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39836" y="726508"/>
            <a:ext cx="4055123" cy="440916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6983996" y="5336087"/>
            <a:ext cx="4055123" cy="307777"/>
          </a:xfrm>
          <a:prstGeom prst="rect">
            <a:avLst/>
          </a:prstGeom>
          <a:noFill/>
        </p:spPr>
        <p:txBody>
          <a:bodyPr wrap="square" rtlCol="0">
            <a:spAutoFit/>
          </a:bodyPr>
          <a:lstStyle/>
          <a:p>
            <a:pPr algn="ctr"/>
            <a:r>
              <a:rPr lang="en-US" sz="1400" dirty="0"/>
              <a:t>Some physical features of Down Syndrome </a:t>
            </a:r>
            <a:r>
              <a:rPr lang="en-US" sz="1400" baseline="30000" dirty="0"/>
              <a:t>19</a:t>
            </a:r>
          </a:p>
        </p:txBody>
      </p:sp>
      <p:sp>
        <p:nvSpPr>
          <p:cNvPr id="4" name="TextBox 3">
            <a:extLst>
              <a:ext uri="{FF2B5EF4-FFF2-40B4-BE49-F238E27FC236}">
                <a16:creationId xmlns:a16="http://schemas.microsoft.com/office/drawing/2014/main" id="{EEAE0179-E41E-5FA0-96BD-4EEFB141119D}"/>
              </a:ext>
            </a:extLst>
          </p:cNvPr>
          <p:cNvSpPr txBox="1"/>
          <p:nvPr/>
        </p:nvSpPr>
        <p:spPr>
          <a:xfrm>
            <a:off x="612399" y="5379256"/>
            <a:ext cx="6527437"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Down Syndrome, Causes, Signs and Symptoms, Diagnosis and Treatment.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4235200"/>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5572</TotalTime>
  <Words>5033</Words>
  <Application>Microsoft Office PowerPoint</Application>
  <PresentationFormat>Widescreen</PresentationFormat>
  <Paragraphs>331</Paragraphs>
  <Slides>22</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MuseoSans</vt:lpstr>
      <vt:lpstr>Neue Helvetica W01</vt:lpstr>
      <vt:lpstr>Wingdings</vt:lpstr>
      <vt:lpstr>Retrospect</vt:lpstr>
      <vt:lpstr>Intelligence and Measurement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176</cp:revision>
  <cp:lastPrinted>2014-07-07T20:04:27Z</cp:lastPrinted>
  <dcterms:created xsi:type="dcterms:W3CDTF">2014-07-07T16:42:02Z</dcterms:created>
  <dcterms:modified xsi:type="dcterms:W3CDTF">2023-06-15T01:16:46Z</dcterms:modified>
</cp:coreProperties>
</file>