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4" r:id="rId1"/>
  </p:sldMasterIdLst>
  <p:sldIdLst>
    <p:sldId id="256" r:id="rId2"/>
    <p:sldId id="257" r:id="rId3"/>
    <p:sldId id="258" r:id="rId4"/>
    <p:sldId id="259" r:id="rId5"/>
    <p:sldId id="261" r:id="rId6"/>
    <p:sldId id="260" r:id="rId7"/>
    <p:sldId id="264" r:id="rId8"/>
    <p:sldId id="262" r:id="rId9"/>
    <p:sldId id="263" r:id="rId10"/>
    <p:sldId id="265" r:id="rId11"/>
    <p:sldId id="266" r:id="rId12"/>
    <p:sldId id="267" r:id="rId13"/>
    <p:sldId id="268" r:id="rId14"/>
    <p:sldId id="270" r:id="rId15"/>
    <p:sldId id="26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1" d="100"/>
          <a:sy n="71" d="100"/>
        </p:scale>
        <p:origin x="-1304" y="-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3EE0DA4-8F40-E34E-B523-D1127D55ECE5}" type="datetimeFigureOut">
              <a:rPr lang="en-US" smtClean="0"/>
              <a:t>2/12/20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91FB196-0946-E748-85C0-F758959B91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EE0DA4-8F40-E34E-B523-D1127D55ECE5}" type="datetimeFigureOut">
              <a:rPr lang="en-US" smtClean="0"/>
              <a:t>2/12/20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EE0DA4-8F40-E34E-B523-D1127D55ECE5}" type="datetimeFigureOut">
              <a:rPr lang="en-US" smtClean="0"/>
              <a:t>2/12/20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EE0DA4-8F40-E34E-B523-D1127D55ECE5}" type="datetimeFigureOut">
              <a:rPr lang="en-US" smtClean="0"/>
              <a:t>2/12/20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3EE0DA4-8F40-E34E-B523-D1127D55ECE5}" type="datetimeFigureOut">
              <a:rPr lang="en-US" smtClean="0"/>
              <a:t>2/12/20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FB196-0946-E748-85C0-F758959B91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EE0DA4-8F40-E34E-B523-D1127D55ECE5}" type="datetimeFigureOut">
              <a:rPr lang="en-US" smtClean="0"/>
              <a:t>2/12/20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3EE0DA4-8F40-E34E-B523-D1127D55ECE5}" type="datetimeFigureOut">
              <a:rPr lang="en-US" smtClean="0"/>
              <a:t>2/12/20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3EE0DA4-8F40-E34E-B523-D1127D55ECE5}" type="datetimeFigureOut">
              <a:rPr lang="en-US" smtClean="0"/>
              <a:t>2/12/20</a:t>
            </a:fld>
            <a:endParaRPr lang="en-US"/>
          </a:p>
        </p:txBody>
      </p:sp>
      <p:sp>
        <p:nvSpPr>
          <p:cNvPr id="8" name="Slide Number Placeholder 7"/>
          <p:cNvSpPr>
            <a:spLocks noGrp="1"/>
          </p:cNvSpPr>
          <p:nvPr>
            <p:ph type="sldNum" sz="quarter" idx="11"/>
          </p:nvPr>
        </p:nvSpPr>
        <p:spPr/>
        <p:txBody>
          <a:bodyPr/>
          <a:lstStyle/>
          <a:p>
            <a:fld id="{391FB196-0946-E748-85C0-F758959B91F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EE0DA4-8F40-E34E-B523-D1127D55ECE5}" type="datetimeFigureOut">
              <a:rPr lang="en-US" smtClean="0"/>
              <a:t>2/12/20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EE0DA4-8F40-E34E-B523-D1127D55ECE5}" type="datetimeFigureOut">
              <a:rPr lang="en-US" smtClean="0"/>
              <a:t>2/12/20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91FB196-0946-E748-85C0-F758959B91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3EE0DA4-8F40-E34E-B523-D1127D55ECE5}" type="datetimeFigureOut">
              <a:rPr lang="en-US" smtClean="0"/>
              <a:t>2/12/20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FB196-0946-E748-85C0-F758959B91F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3EE0DA4-8F40-E34E-B523-D1127D55ECE5}" type="datetimeFigureOut">
              <a:rPr lang="en-US" smtClean="0"/>
              <a:t>2/12/20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91FB196-0946-E748-85C0-F758959B91F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2" y="1371600"/>
            <a:ext cx="7368858" cy="1960098"/>
          </a:xfrm>
        </p:spPr>
        <p:txBody>
          <a:bodyPr>
            <a:normAutofit fontScale="90000"/>
          </a:bodyPr>
          <a:lstStyle/>
          <a:p>
            <a:r>
              <a:rPr lang="en-US" dirty="0" smtClean="0"/>
              <a:t>Is it a Discourse Community?</a:t>
            </a:r>
            <a:br>
              <a:rPr lang="en-US" dirty="0" smtClean="0"/>
            </a:br>
            <a:r>
              <a:rPr lang="en-US" dirty="0" smtClean="0"/>
              <a:t/>
            </a:r>
            <a:br>
              <a:rPr lang="en-US" dirty="0" smtClean="0"/>
            </a:br>
            <a:r>
              <a:rPr lang="en-US" dirty="0" smtClean="0"/>
              <a:t>PROVE IT!!!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LEXIS</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“A discourse community has acquired some specific lexis.</a:t>
            </a:r>
            <a:r>
              <a:rPr lang="en-US" dirty="0" smtClean="0"/>
              <a:t>”</a:t>
            </a:r>
          </a:p>
          <a:p>
            <a:pPr marL="0" indent="0">
              <a:buNone/>
            </a:pPr>
            <a:endParaRPr lang="en-US" dirty="0" smtClean="0"/>
          </a:p>
          <a:p>
            <a:pPr marL="0" indent="0">
              <a:buNone/>
            </a:pPr>
            <a:r>
              <a:rPr lang="en-US" dirty="0" smtClean="0"/>
              <a:t>Lexis </a:t>
            </a:r>
            <a:r>
              <a:rPr lang="en-US" dirty="0" smtClean="0"/>
              <a:t>includes specialized terminology, community-specific abbreviations, and community-specific acronyms.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WHAT LEXIS does your Discourse Community utilize?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Expertise</a:t>
            </a:r>
            <a:endParaRPr lang="en-US" dirty="0"/>
          </a:p>
        </p:txBody>
      </p:sp>
      <p:sp>
        <p:nvSpPr>
          <p:cNvPr id="3" name="Content Placeholder 2"/>
          <p:cNvSpPr>
            <a:spLocks noGrp="1"/>
          </p:cNvSpPr>
          <p:nvPr>
            <p:ph idx="1"/>
          </p:nvPr>
        </p:nvSpPr>
        <p:spPr/>
        <p:txBody>
          <a:bodyPr/>
          <a:lstStyle/>
          <a:p>
            <a:pPr>
              <a:buNone/>
            </a:pPr>
            <a:r>
              <a:rPr lang="en-US" dirty="0" smtClean="0"/>
              <a:t>“A discourse community has a threshold level of members with a suitable degree of relevant content and </a:t>
            </a:r>
            <a:r>
              <a:rPr lang="en-US" dirty="0" err="1" smtClean="0"/>
              <a:t>discoursal</a:t>
            </a:r>
            <a:r>
              <a:rPr lang="en-US" dirty="0" smtClean="0"/>
              <a:t> expertise […] Survival of the community depends on a reasonable ratio between novices </a:t>
            </a:r>
            <a:r>
              <a:rPr lang="en-US" dirty="0" smtClean="0"/>
              <a:t>and experts.</a:t>
            </a:r>
            <a:r>
              <a:rPr lang="en-US" dirty="0" smtClean="0"/>
              <a:t>”</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DOES your Discourse Community have a sufficient number of EXPERTS?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fontScale="90000"/>
          </a:bodyPr>
          <a:lstStyle/>
          <a:p>
            <a:r>
              <a:rPr lang="en-US" dirty="0" smtClean="0"/>
              <a:t>Additional Questions to Think About:</a:t>
            </a:r>
            <a:endParaRPr lang="en-US" dirty="0"/>
          </a:p>
        </p:txBody>
      </p:sp>
      <p:sp>
        <p:nvSpPr>
          <p:cNvPr id="3" name="Content Placeholder 2"/>
          <p:cNvSpPr>
            <a:spLocks noGrp="1"/>
          </p:cNvSpPr>
          <p:nvPr>
            <p:ph idx="1"/>
          </p:nvPr>
        </p:nvSpPr>
        <p:spPr>
          <a:xfrm>
            <a:off x="457200" y="1600200"/>
            <a:ext cx="8686800" cy="4525963"/>
          </a:xfrm>
        </p:spPr>
        <p:txBody>
          <a:bodyPr>
            <a:normAutofit/>
          </a:bodyPr>
          <a:lstStyle/>
          <a:p>
            <a:pPr lvl="1"/>
            <a:r>
              <a:rPr lang="en-US" sz="2800" dirty="0" smtClean="0"/>
              <a:t>How does one join the Discourse Community? Are there barriers to entry? </a:t>
            </a:r>
          </a:p>
          <a:p>
            <a:pPr lvl="1"/>
            <a:r>
              <a:rPr lang="en-US" sz="2800" dirty="0" smtClean="0"/>
              <a:t>What is the history of this Discourse Community? </a:t>
            </a:r>
          </a:p>
          <a:p>
            <a:pPr lvl="1"/>
            <a:r>
              <a:rPr lang="en-US" sz="2800" dirty="0" smtClean="0"/>
              <a:t>What is your relationship with the Discourse Community? Has it changed over time? Or do you know other members of the community?</a:t>
            </a:r>
          </a:p>
          <a:p>
            <a:pPr lvl="1"/>
            <a:r>
              <a:rPr lang="en-US" sz="2800" dirty="0" smtClean="0"/>
              <a:t>What is your perception of the community? How does the community view you?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IS it a Discourse Community??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fontScale="90000"/>
          </a:bodyPr>
          <a:lstStyle/>
          <a:p>
            <a:r>
              <a:rPr lang="en-US" dirty="0" smtClean="0"/>
              <a:t>A Discourse Community Has a Broadly Agreed Upon Set Of Goals</a:t>
            </a:r>
            <a:endParaRPr lang="en-US" dirty="0"/>
          </a:p>
        </p:txBody>
      </p:sp>
      <p:sp>
        <p:nvSpPr>
          <p:cNvPr id="3" name="Content Placeholder 2"/>
          <p:cNvSpPr>
            <a:spLocks noGrp="1"/>
          </p:cNvSpPr>
          <p:nvPr>
            <p:ph idx="1"/>
          </p:nvPr>
        </p:nvSpPr>
        <p:spPr>
          <a:xfrm>
            <a:off x="457200" y="1743304"/>
            <a:ext cx="8229600" cy="4709160"/>
          </a:xfrm>
        </p:spPr>
        <p:txBody>
          <a:bodyPr>
            <a:normAutofit fontScale="92500" lnSpcReduction="10000"/>
          </a:bodyPr>
          <a:lstStyle/>
          <a:p>
            <a:pPr>
              <a:buNone/>
            </a:pPr>
            <a:r>
              <a:rPr lang="en-US" dirty="0" smtClean="0"/>
              <a:t>“</a:t>
            </a:r>
            <a:r>
              <a:rPr lang="en-US" dirty="0" smtClean="0"/>
              <a:t>This is pretty easy to explain because it’s easy to conceptualize.  A group of teachers has goals—to teach students and help them move forward in life.  A group of cheerleaders has goals—to entertain spectators and encourage them to support the team for which they cheer.  A group of pilots has goals—to fly planes safely from one place to the next and get passengers safely from one destination to the next.  A group of vacationers has common goals—to get away from everyday responsibilities, to have fun, experience new things, and/or to relax</a:t>
            </a:r>
            <a:r>
              <a:rPr lang="en-US" dirty="0" smtClean="0"/>
              <a:t>.” -Swales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WHAT are the GOALS of your Discourse Community?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7742"/>
            <a:ext cx="8686800" cy="1143000"/>
          </a:xfrm>
        </p:spPr>
        <p:txBody>
          <a:bodyPr>
            <a:normAutofit fontScale="90000"/>
          </a:bodyPr>
          <a:lstStyle/>
          <a:p>
            <a:r>
              <a:rPr lang="en-US" dirty="0" smtClean="0"/>
              <a:t>A Discourse Community has a method of intercommunication among their members</a:t>
            </a:r>
            <a:endParaRPr lang="en-US" dirty="0"/>
          </a:p>
        </p:txBody>
      </p:sp>
      <p:sp>
        <p:nvSpPr>
          <p:cNvPr id="3" name="Content Placeholder 2"/>
          <p:cNvSpPr>
            <a:spLocks noGrp="1"/>
          </p:cNvSpPr>
          <p:nvPr>
            <p:ph idx="1"/>
          </p:nvPr>
        </p:nvSpPr>
        <p:spPr>
          <a:xfrm>
            <a:off x="457200" y="2047409"/>
            <a:ext cx="7467600" cy="4525963"/>
          </a:xfrm>
        </p:spPr>
        <p:txBody>
          <a:bodyPr>
            <a:normAutofit fontScale="92500" lnSpcReduction="10000"/>
          </a:bodyPr>
          <a:lstStyle/>
          <a:p>
            <a:pPr>
              <a:buNone/>
            </a:pPr>
            <a:r>
              <a:rPr lang="en-US" dirty="0" smtClean="0"/>
              <a:t>“Again</a:t>
            </a:r>
            <a:r>
              <a:rPr lang="en-US" dirty="0" smtClean="0"/>
              <a:t>, this is pretty easy to define because the concept of “intercommunication” is something we do.  We talk on the phone (phone being the mechanism of intercommunication), we text, we write blogs or papers, we send and reply to emails for everyone in a community, we have meetings and gatherings—in short, every form of communication that facilitates the “inter” part of intercommunication fits the bill here</a:t>
            </a:r>
            <a:r>
              <a:rPr lang="en-US" dirty="0" smtClean="0"/>
              <a:t>.” -Swales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WHAT is the method of INTERCOMMUNICATION for your Discourse Community?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PARTICPATION </a:t>
            </a:r>
            <a:endParaRPr lang="en-US" dirty="0"/>
          </a:p>
        </p:txBody>
      </p:sp>
      <p:sp>
        <p:nvSpPr>
          <p:cNvPr id="3" name="Content Placeholder 2"/>
          <p:cNvSpPr>
            <a:spLocks noGrp="1"/>
          </p:cNvSpPr>
          <p:nvPr>
            <p:ph idx="1"/>
          </p:nvPr>
        </p:nvSpPr>
        <p:spPr>
          <a:xfrm>
            <a:off x="457200" y="1600200"/>
            <a:ext cx="8467702" cy="4525963"/>
          </a:xfrm>
        </p:spPr>
        <p:txBody>
          <a:bodyPr>
            <a:normAutofit fontScale="85000" lnSpcReduction="10000"/>
          </a:bodyPr>
          <a:lstStyle/>
          <a:p>
            <a:pPr marL="0" indent="0">
              <a:buNone/>
            </a:pPr>
            <a:r>
              <a:rPr lang="en-US" dirty="0" smtClean="0"/>
              <a:t>“A discourse community uses its participatory mechanisms primarily to provide information and feedback.  Thus,</a:t>
            </a:r>
            <a:r>
              <a:rPr lang="en-US" dirty="0" smtClean="0"/>
              <a:t> membership implies </a:t>
            </a:r>
            <a:r>
              <a:rPr lang="en-US" dirty="0" smtClean="0"/>
              <a:t>uptake of the informational opportunities.”</a:t>
            </a:r>
          </a:p>
          <a:p>
            <a:pPr marL="0" indent="0">
              <a:buNone/>
            </a:pPr>
            <a:endParaRPr lang="en-US" dirty="0" smtClean="0"/>
          </a:p>
          <a:p>
            <a:pPr marL="0" indent="0">
              <a:buNone/>
            </a:pPr>
            <a:r>
              <a:rPr lang="en-US" u="sng" dirty="0" smtClean="0"/>
              <a:t>Communication and participation involves the exchange of knowledge</a:t>
            </a:r>
            <a:r>
              <a:rPr lang="en-US" u="sng" dirty="0" smtClean="0"/>
              <a:t>.</a:t>
            </a:r>
          </a:p>
          <a:p>
            <a:pPr marL="0" indent="0">
              <a:buNone/>
            </a:pPr>
            <a:endParaRPr lang="en-US" dirty="0" smtClean="0"/>
          </a:p>
          <a:p>
            <a:pPr marL="0" indent="0">
              <a:buNone/>
            </a:pPr>
            <a:r>
              <a:rPr lang="en-US" dirty="0" smtClean="0"/>
              <a:t> For example, a blog is often used for feedback, as is email, meetings, etc.  Other writings, like a newsletter or </a:t>
            </a:r>
            <a:r>
              <a:rPr lang="en-US" dirty="0" err="1" smtClean="0"/>
              <a:t>FAQs</a:t>
            </a:r>
            <a:r>
              <a:rPr lang="en-US" dirty="0" smtClean="0"/>
              <a:t> webpage, would also be used for information</a:t>
            </a:r>
          </a:p>
          <a:p>
            <a:pPr marL="0" indent="0">
              <a:buNone/>
            </a:pP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HOW does your Discourse Community encourage PARTICPATION?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5502"/>
            <a:ext cx="8686800" cy="1143000"/>
          </a:xfrm>
        </p:spPr>
        <p:txBody>
          <a:bodyPr>
            <a:normAutofit fontScale="90000"/>
          </a:bodyPr>
          <a:lstStyle/>
          <a:p>
            <a:r>
              <a:rPr lang="en-US" b="1" dirty="0" smtClean="0"/>
              <a:t>A discourse community utilizes and possesses one or more genres in the communicative furtherance of its aims. </a:t>
            </a:r>
            <a:r>
              <a:rPr lang="en-US" dirty="0" smtClean="0"/>
              <a:t> </a:t>
            </a:r>
            <a:br>
              <a:rPr lang="en-US" dirty="0" smtClean="0"/>
            </a:br>
            <a:endParaRPr lang="en-US" dirty="0"/>
          </a:p>
        </p:txBody>
      </p:sp>
      <p:sp>
        <p:nvSpPr>
          <p:cNvPr id="3" name="Content Placeholder 2"/>
          <p:cNvSpPr>
            <a:spLocks noGrp="1"/>
          </p:cNvSpPr>
          <p:nvPr>
            <p:ph idx="1"/>
          </p:nvPr>
        </p:nvSpPr>
        <p:spPr>
          <a:xfrm>
            <a:off x="457200" y="2083176"/>
            <a:ext cx="8686800" cy="5257800"/>
          </a:xfrm>
        </p:spPr>
        <p:txBody>
          <a:bodyPr>
            <a:normAutofit/>
          </a:bodyPr>
          <a:lstStyle/>
          <a:p>
            <a:pPr>
              <a:buNone/>
            </a:pPr>
            <a:r>
              <a:rPr lang="en-US" dirty="0" smtClean="0"/>
              <a:t>““</a:t>
            </a:r>
            <a:r>
              <a:rPr lang="en-US" dirty="0" smtClean="0"/>
              <a:t>Genre” is the word that might cause confusion here, but it simply refers to a text—any text. Thus, it is possible that the genre of a discourse community might be chalk drawings on a sidewalk or graffiti</a:t>
            </a:r>
            <a:r>
              <a:rPr lang="en-US" dirty="0" smtClean="0"/>
              <a:t>.”  -Swales</a:t>
            </a:r>
          </a:p>
          <a:p>
            <a:pPr>
              <a:buNone/>
            </a:pPr>
            <a:endParaRPr lang="en-US" dirty="0" smtClean="0"/>
          </a:p>
          <a:p>
            <a:pPr>
              <a:buNone/>
            </a:pPr>
            <a:r>
              <a:rPr lang="en-US" sz="3200" dirty="0" smtClean="0"/>
              <a:t>Examples include chemistry reports, personal narratives, hip hop music, emails, etc.</a:t>
            </a:r>
          </a:p>
          <a:p>
            <a:pPr>
              <a:buNone/>
            </a:pPr>
            <a:endParaRPr lang="en-US"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5184"/>
            <a:ext cx="8270960" cy="2522277"/>
          </a:xfrm>
        </p:spPr>
        <p:txBody>
          <a:bodyPr>
            <a:normAutofit/>
          </a:bodyPr>
          <a:lstStyle/>
          <a:p>
            <a:r>
              <a:rPr lang="en-US" dirty="0" smtClean="0"/>
              <a:t>WHAT GENRES does your Discourse Community utilize?</a:t>
            </a:r>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32</TotalTime>
  <Words>606</Words>
  <Application>Microsoft Macintosh PowerPoint</Application>
  <PresentationFormat>On-screen Show (4:3)</PresentationFormat>
  <Paragraphs>33</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Technic</vt:lpstr>
      <vt:lpstr>Is it a Discourse Community?  PROVE IT!!!</vt:lpstr>
      <vt:lpstr>A Discourse Community Has a Broadly Agreed Upon Set Of Goals</vt:lpstr>
      <vt:lpstr>WHAT are the GOALS of your Discourse Community?</vt:lpstr>
      <vt:lpstr>A Discourse Community has a method of intercommunication among their members</vt:lpstr>
      <vt:lpstr>WHAT is the method of INTERCOMMUNICATION for your Discourse Community?</vt:lpstr>
      <vt:lpstr>PARTICPATION </vt:lpstr>
      <vt:lpstr>HOW does your Discourse Community encourage PARTICPATION?</vt:lpstr>
      <vt:lpstr>A discourse community utilizes and possesses one or more genres in the communicative furtherance of its aims.   </vt:lpstr>
      <vt:lpstr>WHAT GENRES does your Discourse Community utilize?</vt:lpstr>
      <vt:lpstr>LEXIS </vt:lpstr>
      <vt:lpstr>WHAT LEXIS does your Discourse Community utilize?</vt:lpstr>
      <vt:lpstr>Expertise</vt:lpstr>
      <vt:lpstr>DOES your Discourse Community have a sufficient number of EXPERTS?</vt:lpstr>
      <vt:lpstr>Additional Questions to Think About:</vt:lpstr>
      <vt:lpstr>IS it a Discourse Community??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Discourse Communities</dc:title>
  <dc:creator>Rebekah Coleman</dc:creator>
  <cp:lastModifiedBy>Rebekah Coleman</cp:lastModifiedBy>
  <cp:revision>25</cp:revision>
  <dcterms:created xsi:type="dcterms:W3CDTF">2020-02-12T14:03:05Z</dcterms:created>
  <dcterms:modified xsi:type="dcterms:W3CDTF">2020-02-12T14:35:36Z</dcterms:modified>
</cp:coreProperties>
</file>